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71" r:id="rId3"/>
    <p:sldId id="278" r:id="rId4"/>
    <p:sldId id="276" r:id="rId5"/>
    <p:sldId id="277" r:id="rId6"/>
    <p:sldId id="273" r:id="rId7"/>
    <p:sldId id="282" r:id="rId8"/>
    <p:sldId id="280" r:id="rId9"/>
    <p:sldId id="28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C"/>
    <a:srgbClr val="7BCACB"/>
    <a:srgbClr val="009193"/>
    <a:srgbClr val="008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5"/>
    <p:restoredTop sz="71360"/>
  </p:normalViewPr>
  <p:slideViewPr>
    <p:cSldViewPr>
      <p:cViewPr>
        <p:scale>
          <a:sx n="77" d="100"/>
          <a:sy n="77" d="100"/>
        </p:scale>
        <p:origin x="-1459" y="379"/>
      </p:cViewPr>
      <p:guideLst>
        <p:guide orient="horz" pos="2160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7BDB3-BA5D-0340-BE70-A605A47DDF4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2FF3A-4687-2945-B3A6-372F63864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FF3A-4687-2945-B3A6-372F63864B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0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Optimize work </a:t>
            </a:r>
            <a:r>
              <a:rPr lang="en-US" dirty="0" err="1" smtClean="0"/>
              <a:t>programme</a:t>
            </a:r>
            <a:r>
              <a:rPr lang="en-US" baseline="0" dirty="0" smtClean="0"/>
              <a:t> to better align geo resources </a:t>
            </a:r>
          </a:p>
          <a:p>
            <a:endParaRPr lang="en-US" baseline="0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754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Aligning to GEO Priorities</a:t>
            </a:r>
          </a:p>
          <a:p>
            <a:endParaRPr lang="en-US" dirty="0" smtClean="0"/>
          </a:p>
          <a:p>
            <a:r>
              <a:rPr lang="en-US" dirty="0" smtClean="0"/>
              <a:t>Remind community</a:t>
            </a:r>
            <a:r>
              <a:rPr lang="en-US" baseline="0" dirty="0" smtClean="0"/>
              <a:t> of the priorities agreed to in plenary XIII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303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sng" dirty="0" smtClean="0">
                <a:solidFill>
                  <a:schemeClr val="tx1"/>
                </a:solidFill>
              </a:rPr>
              <a:t>Action</a:t>
            </a:r>
            <a:r>
              <a:rPr lang="en-US" b="0" dirty="0" smtClean="0">
                <a:solidFill>
                  <a:schemeClr val="tx1"/>
                </a:solidFill>
              </a:rPr>
              <a:t>: initiate contact with Initiatives/Flagships to identify/refine contributions (mapping process) to engagement priority areas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solidFill>
                <a:schemeClr val="tx1"/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sng" dirty="0" smtClean="0">
                <a:solidFill>
                  <a:schemeClr val="tx1"/>
                </a:solidFill>
              </a:rPr>
              <a:t>Action</a:t>
            </a:r>
            <a:r>
              <a:rPr lang="en-US" b="0" dirty="0" smtClean="0">
                <a:solidFill>
                  <a:schemeClr val="tx1"/>
                </a:solidFill>
              </a:rPr>
              <a:t>: organize </a:t>
            </a:r>
            <a:r>
              <a:rPr lang="en-US" dirty="0" smtClean="0">
                <a:solidFill>
                  <a:schemeClr val="tx1"/>
                </a:solidFill>
              </a:rPr>
              <a:t>virtual workshop </a:t>
            </a:r>
            <a:r>
              <a:rPr lang="en-US" b="0" dirty="0" smtClean="0">
                <a:solidFill>
                  <a:schemeClr val="tx1"/>
                </a:solidFill>
              </a:rPr>
              <a:t>with Initiatives/Flagships to  discuss synergies and “cross-pollination”.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dirty="0" smtClean="0">
                <a:solidFill>
                  <a:schemeClr val="tx1"/>
                </a:solidFill>
              </a:rPr>
              <a:t>Working through challenges </a:t>
            </a:r>
            <a:r>
              <a:rPr lang="mr-IN" b="0" dirty="0" smtClean="0">
                <a:solidFill>
                  <a:schemeClr val="tx1"/>
                </a:solidFill>
              </a:rPr>
              <a:t>–</a:t>
            </a:r>
            <a:r>
              <a:rPr lang="en-US" b="0" baseline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rgbClr val="0070C0"/>
                </a:solidFill>
              </a:rPr>
              <a:t>Not all GEO activities bin neatly to 3 engagement priorities.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b="0" dirty="0" smtClean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b="0" u="sng" dirty="0" smtClean="0">
                <a:solidFill>
                  <a:srgbClr val="000000"/>
                </a:solidFill>
              </a:rPr>
              <a:t>Action</a:t>
            </a:r>
            <a:r>
              <a:rPr lang="en-US" b="0" dirty="0" smtClean="0">
                <a:solidFill>
                  <a:srgbClr val="000000"/>
                </a:solidFill>
              </a:rPr>
              <a:t>: produce </a:t>
            </a:r>
            <a:r>
              <a:rPr lang="en-US" dirty="0" smtClean="0">
                <a:solidFill>
                  <a:srgbClr val="000000"/>
                </a:solidFill>
              </a:rPr>
              <a:t>communication product</a:t>
            </a:r>
            <a:r>
              <a:rPr lang="en-US" b="0" dirty="0" smtClean="0">
                <a:solidFill>
                  <a:srgbClr val="000000"/>
                </a:solidFill>
              </a:rPr>
              <a:t>, appended to WP, </a:t>
            </a:r>
            <a:r>
              <a:rPr lang="en-US" dirty="0" smtClean="0">
                <a:solidFill>
                  <a:srgbClr val="000000"/>
                </a:solidFill>
              </a:rPr>
              <a:t>highlighting how GEO is responding engagement priorities </a:t>
            </a:r>
            <a:r>
              <a:rPr lang="en-US" b="0" dirty="0" smtClean="0">
                <a:solidFill>
                  <a:srgbClr val="000000"/>
                </a:solidFill>
              </a:rPr>
              <a:t>(linked to engagement strategy) (DL: 15 Aug)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b="0" dirty="0" smtClean="0">
              <a:solidFill>
                <a:srgbClr val="0070C0"/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solidFill>
                <a:schemeClr val="tx1"/>
              </a:solidFill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23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 smtClean="0"/>
              <a:t>Agreed process for reviewing new proposals for initiatives or flagships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dirty="0" smtClean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200" b="1" kern="0" dirty="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kern="0" dirty="0" smtClean="0">
                <a:solidFill>
                  <a:srgbClr val="000000"/>
                </a:solidFill>
              </a:rPr>
              <a:t>GEO BON (rev), </a:t>
            </a:r>
            <a:r>
              <a:rPr lang="en-US" sz="1200" b="1" kern="0" dirty="0" err="1" smtClean="0">
                <a:solidFill>
                  <a:srgbClr val="000000"/>
                </a:solidFill>
              </a:rPr>
              <a:t>AquaWatch</a:t>
            </a:r>
            <a:r>
              <a:rPr lang="en-US" sz="1200" b="1" kern="0" dirty="0" smtClean="0">
                <a:solidFill>
                  <a:srgbClr val="000000"/>
                </a:solidFill>
              </a:rPr>
              <a:t>, </a:t>
            </a:r>
            <a:r>
              <a:rPr lang="en-US" sz="1200" b="1" kern="0" dirty="0" err="1" smtClean="0">
                <a:solidFill>
                  <a:srgbClr val="000000"/>
                </a:solidFill>
              </a:rPr>
              <a:t>EuroGEOSS</a:t>
            </a:r>
            <a:r>
              <a:rPr lang="en-US" sz="1200" b="1" kern="0" dirty="0" smtClean="0">
                <a:solidFill>
                  <a:srgbClr val="000000"/>
                </a:solidFill>
              </a:rPr>
              <a:t>, GEO-GNOME (rev) accepted by PB into Work </a:t>
            </a:r>
            <a:r>
              <a:rPr lang="en-US" sz="1200" b="1" kern="0" dirty="0" err="1" smtClean="0">
                <a:solidFill>
                  <a:srgbClr val="000000"/>
                </a:solidFill>
              </a:rPr>
              <a:t>Programme</a:t>
            </a:r>
            <a:r>
              <a:rPr lang="en-US" sz="1200" b="1" kern="0" dirty="0" smtClean="0">
                <a:solidFill>
                  <a:srgbClr val="000000"/>
                </a:solidFill>
              </a:rPr>
              <a:t> to be presented to Plenary for approval.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CH" sz="1200" b="1" kern="0" dirty="0" smtClean="0">
                <a:solidFill>
                  <a:srgbClr val="000000"/>
                </a:solidFill>
              </a:rPr>
              <a:t>GEO-CRADLE, GEOARC </a:t>
            </a:r>
            <a:r>
              <a:rPr lang="fr-CH" sz="1200" b="1" kern="0" dirty="0" err="1" smtClean="0">
                <a:solidFill>
                  <a:srgbClr val="000000"/>
                </a:solidFill>
              </a:rPr>
              <a:t>CAs</a:t>
            </a:r>
            <a:r>
              <a:rPr lang="fr-CH" sz="1200" b="1" kern="0" dirty="0" smtClean="0">
                <a:solidFill>
                  <a:srgbClr val="000000"/>
                </a:solidFill>
              </a:rPr>
              <a:t> </a:t>
            </a:r>
            <a:r>
              <a:rPr lang="fr-CH" sz="1200" b="1" kern="0" dirty="0" err="1" smtClean="0">
                <a:solidFill>
                  <a:srgbClr val="000000"/>
                </a:solidFill>
              </a:rPr>
              <a:t>accepted</a:t>
            </a:r>
            <a:r>
              <a:rPr lang="fr-CH" sz="1200" b="1" kern="0" dirty="0" smtClean="0">
                <a:solidFill>
                  <a:srgbClr val="000000"/>
                </a:solidFill>
              </a:rPr>
              <a:t> by </a:t>
            </a:r>
            <a:r>
              <a:rPr lang="fr-CH" sz="1200" b="1" kern="0" dirty="0" err="1" smtClean="0">
                <a:solidFill>
                  <a:srgbClr val="000000"/>
                </a:solidFill>
              </a:rPr>
              <a:t>Secretariat</a:t>
            </a:r>
            <a:r>
              <a:rPr lang="fr-CH" sz="1200" b="1" kern="0" dirty="0" smtClean="0">
                <a:solidFill>
                  <a:srgbClr val="000000"/>
                </a:solidFill>
              </a:rPr>
              <a:t>.</a:t>
            </a:r>
            <a:endParaRPr lang="en-US" sz="1200" b="1" kern="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57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.</a:t>
            </a:r>
          </a:p>
          <a:p>
            <a:r>
              <a:rPr lang="en-US" dirty="0" smtClean="0"/>
              <a:t>Better alignment of GEO Initiatives to support SDG’s will</a:t>
            </a:r>
            <a:r>
              <a:rPr lang="en-US" baseline="0" dirty="0" smtClean="0"/>
              <a:t> help us demonstrate the value of 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06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Promote interactions (‘clustering’) among WP activities so that they work collaboratively to achieve Strategic Plan, if needed re-orient activities to fill gaps and avoid overlaps.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27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Promote interactions (‘clustering’) among WP activities so that they work collaboratively to achieve Strategic Plan, if needed re-orient activities to fill gaps and avoid overlaps.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0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B7FE-13B7-4DD2-ADC5-DAE400427CD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0D81-C31B-4741-A19D-E1B58644C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B7FE-13B7-4DD2-ADC5-DAE400427CD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0D81-C31B-4741-A19D-E1B58644C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B7FE-13B7-4DD2-ADC5-DAE400427CD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0D81-C31B-4741-A19D-E1B58644C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B7FE-13B7-4DD2-ADC5-DAE400427CD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0D81-C31B-4741-A19D-E1B58644C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B7FE-13B7-4DD2-ADC5-DAE400427CD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0D81-C31B-4741-A19D-E1B58644C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B7FE-13B7-4DD2-ADC5-DAE400427CD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0D81-C31B-4741-A19D-E1B58644C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B7FE-13B7-4DD2-ADC5-DAE400427CD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0D81-C31B-4741-A19D-E1B58644C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B7FE-13B7-4DD2-ADC5-DAE400427CD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0D81-C31B-4741-A19D-E1B58644C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B7FE-13B7-4DD2-ADC5-DAE400427CD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0D81-C31B-4741-A19D-E1B58644C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B7FE-13B7-4DD2-ADC5-DAE400427CD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0D81-C31B-4741-A19D-E1B58644C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B7FE-13B7-4DD2-ADC5-DAE400427CD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0D81-C31B-4741-A19D-E1B58644C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BB7FE-13B7-4DD2-ADC5-DAE400427CD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E0D81-C31B-4741-A19D-E1B58644CB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1.png"/><Relationship Id="rId5" Type="http://schemas.openxmlformats.org/officeDocument/2006/relationships/image" Target="../media/image4.jpg"/><Relationship Id="rId10" Type="http://schemas.openxmlformats.org/officeDocument/2006/relationships/image" Target="../media/image10.png"/><Relationship Id="rId4" Type="http://schemas.openxmlformats.org/officeDocument/2006/relationships/image" Target="file://localhost/Users/Steven/Documents/GEO/AmeriGEOSS.png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Users/Steven/Documents/GEO/AmeriGEOSS.png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lide4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415" y="-29845"/>
            <a:ext cx="9194800" cy="6897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8569" y="227687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rgbClr val="1D324B"/>
                </a:solidFill>
                <a:latin typeface="Calibri" panose="020F0502020204030204" pitchFamily="34" charset="0"/>
              </a:rPr>
              <a:t>GEO Programme Board Report</a:t>
            </a:r>
            <a:endParaRPr lang="en-US" sz="5200" b="1" dirty="0">
              <a:solidFill>
                <a:srgbClr val="1D324B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569" y="3284984"/>
            <a:ext cx="9144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Ivan DeLoatch, US, Co-chair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October 26, 2017</a:t>
            </a:r>
            <a:endParaRPr lang="en-US" sz="25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560728"/>
            <a:ext cx="2842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 Haigh, EEA Co-Chair</a:t>
            </a:r>
          </a:p>
          <a:p>
            <a:r>
              <a:rPr lang="en-US" dirty="0" smtClean="0"/>
              <a:t>Albert Fisher, IOC Co-Chair</a:t>
            </a:r>
          </a:p>
          <a:p>
            <a:r>
              <a:rPr lang="en-US" dirty="0" smtClean="0"/>
              <a:t>Programme </a:t>
            </a:r>
            <a:r>
              <a:rPr lang="en-US" dirty="0" smtClean="0"/>
              <a:t>Board Members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lide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0141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rgbClr val="1D324B"/>
                </a:solidFill>
                <a:latin typeface="Calibri" panose="020F0502020204030204" pitchFamily="34" charset="0"/>
              </a:rPr>
              <a:t>GEO Programme Board Report</a:t>
            </a:r>
            <a:endParaRPr lang="en-US" sz="5200" b="1" dirty="0">
              <a:solidFill>
                <a:srgbClr val="1D324B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90872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Background Information</a:t>
            </a:r>
            <a:endParaRPr lang="en-US" sz="25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idx="1"/>
          </p:nvPr>
        </p:nvSpPr>
        <p:spPr>
          <a:xfrm>
            <a:off x="340517" y="1893332"/>
            <a:ext cx="8376468" cy="9537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8B7B"/>
                </a:solidFill>
              </a:rPr>
              <a:t>The Programme Board supports </a:t>
            </a:r>
            <a:r>
              <a:rPr lang="en-US" dirty="0">
                <a:solidFill>
                  <a:srgbClr val="008B7B"/>
                </a:solidFill>
              </a:rPr>
              <a:t>the on-going development and implementation of the </a:t>
            </a:r>
            <a:r>
              <a:rPr lang="en-US" i="1" dirty="0">
                <a:solidFill>
                  <a:srgbClr val="008B7B"/>
                </a:solidFill>
              </a:rPr>
              <a:t>GEO Strategic Plan 2016 – 2025: Implementing GEOSS </a:t>
            </a:r>
            <a:r>
              <a:rPr lang="en-US" dirty="0">
                <a:solidFill>
                  <a:srgbClr val="008B7B"/>
                </a:solidFill>
              </a:rPr>
              <a:t>through </a:t>
            </a:r>
            <a:r>
              <a:rPr lang="en-US" dirty="0" smtClean="0">
                <a:solidFill>
                  <a:srgbClr val="008B7B"/>
                </a:solidFill>
              </a:rPr>
              <a:t>the </a:t>
            </a:r>
            <a:r>
              <a:rPr lang="en-US" dirty="0">
                <a:solidFill>
                  <a:srgbClr val="008B7B"/>
                </a:solidFill>
              </a:rPr>
              <a:t>GEO Work </a:t>
            </a:r>
            <a:r>
              <a:rPr lang="en-US" dirty="0" smtClean="0">
                <a:solidFill>
                  <a:srgbClr val="008B7B"/>
                </a:solidFill>
              </a:rPr>
              <a:t>Programme</a:t>
            </a:r>
            <a:endParaRPr lang="en-US" dirty="0">
              <a:solidFill>
                <a:srgbClr val="008B7B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467543" y="2970157"/>
            <a:ext cx="8249441" cy="3298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Works to </a:t>
            </a:r>
            <a:r>
              <a:rPr lang="en-US" b="1" i="1" dirty="0" smtClean="0"/>
              <a:t>ensure the overall coherence and alignment of the GEO Work </a:t>
            </a:r>
            <a:r>
              <a:rPr lang="en-US" b="1" i="1" dirty="0" smtClean="0"/>
              <a:t>Programme </a:t>
            </a:r>
            <a:r>
              <a:rPr lang="en-US" dirty="0" smtClean="0"/>
              <a:t>with GEO’s Strategic </a:t>
            </a:r>
            <a:r>
              <a:rPr lang="en-US" dirty="0" smtClean="0"/>
              <a:t>Objectives </a:t>
            </a:r>
            <a:r>
              <a:rPr lang="en-US" dirty="0" smtClean="0"/>
              <a:t>and Core Functions;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Works to </a:t>
            </a:r>
            <a:r>
              <a:rPr lang="en-US" b="1" i="1" dirty="0" smtClean="0"/>
              <a:t>align the scope and substance of</a:t>
            </a:r>
            <a:r>
              <a:rPr lang="en-US" dirty="0" smtClean="0"/>
              <a:t> </a:t>
            </a:r>
            <a:r>
              <a:rPr lang="en-US" dirty="0" smtClean="0"/>
              <a:t>tasks -- </a:t>
            </a:r>
            <a:r>
              <a:rPr lang="en-US" dirty="0" smtClean="0"/>
              <a:t>GEO </a:t>
            </a:r>
            <a:r>
              <a:rPr lang="en-US" dirty="0" smtClean="0"/>
              <a:t>Flagships and Initiatives </a:t>
            </a:r>
            <a:r>
              <a:rPr lang="en-US" b="1" i="1" dirty="0" smtClean="0"/>
              <a:t>with </a:t>
            </a:r>
            <a:r>
              <a:rPr lang="en-US" b="1" i="1" dirty="0" smtClean="0"/>
              <a:t>the resources committed </a:t>
            </a:r>
            <a:r>
              <a:rPr lang="en-US" dirty="0" smtClean="0"/>
              <a:t>by Members and Participating Organizations;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b="1" i="1" dirty="0" smtClean="0"/>
              <a:t>Supports and enables </a:t>
            </a:r>
            <a:r>
              <a:rPr lang="en-US" dirty="0" smtClean="0"/>
              <a:t>cross-cutting coordination and knowledge exchange, especially best practices; and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b="1" i="1" dirty="0" smtClean="0"/>
              <a:t>Promotes GEO Work </a:t>
            </a:r>
            <a:r>
              <a:rPr lang="en-US" b="1" i="1" dirty="0" err="1" smtClean="0"/>
              <a:t>Programme</a:t>
            </a:r>
            <a:r>
              <a:rPr lang="en-US" b="1" i="1" dirty="0" smtClean="0"/>
              <a:t> and engagement </a:t>
            </a:r>
            <a:r>
              <a:rPr lang="en-US" dirty="0" smtClean="0"/>
              <a:t>of </a:t>
            </a:r>
            <a:r>
              <a:rPr lang="en-US" b="1" i="1" dirty="0" smtClean="0"/>
              <a:t>stakeholders </a:t>
            </a:r>
            <a:r>
              <a:rPr lang="en-US" dirty="0" smtClean="0"/>
              <a:t>in their implementation </a:t>
            </a:r>
          </a:p>
          <a:p>
            <a:pPr marL="457200" indent="-457200"/>
            <a:endParaRPr lang="en-US" dirty="0"/>
          </a:p>
        </p:txBody>
      </p:sp>
      <p:sp>
        <p:nvSpPr>
          <p:cNvPr id="5" name="object 5"/>
          <p:cNvSpPr/>
          <p:nvPr/>
        </p:nvSpPr>
        <p:spPr>
          <a:xfrm>
            <a:off x="354062" y="3087166"/>
            <a:ext cx="1049586" cy="175895"/>
          </a:xfrm>
          <a:custGeom>
            <a:avLst/>
            <a:gdLst/>
            <a:ahLst/>
            <a:cxnLst/>
            <a:rect l="l" t="t" r="r" b="b"/>
            <a:pathLst>
              <a:path w="1397000" h="175895">
                <a:moveTo>
                  <a:pt x="0" y="175856"/>
                </a:moveTo>
                <a:lnTo>
                  <a:pt x="1397000" y="175856"/>
                </a:lnTo>
                <a:lnTo>
                  <a:pt x="1397000" y="0"/>
                </a:lnTo>
                <a:lnTo>
                  <a:pt x="0" y="0"/>
                </a:lnTo>
                <a:lnTo>
                  <a:pt x="0" y="175856"/>
                </a:lnTo>
                <a:close/>
              </a:path>
            </a:pathLst>
          </a:custGeom>
          <a:solidFill>
            <a:srgbClr val="008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638" y="5657775"/>
            <a:ext cx="1049586" cy="175895"/>
          </a:xfrm>
          <a:custGeom>
            <a:avLst/>
            <a:gdLst/>
            <a:ahLst/>
            <a:cxnLst/>
            <a:rect l="l" t="t" r="r" b="b"/>
            <a:pathLst>
              <a:path w="1397000" h="175895">
                <a:moveTo>
                  <a:pt x="0" y="175869"/>
                </a:moveTo>
                <a:lnTo>
                  <a:pt x="1397000" y="175869"/>
                </a:lnTo>
                <a:lnTo>
                  <a:pt x="1397000" y="0"/>
                </a:lnTo>
                <a:lnTo>
                  <a:pt x="0" y="0"/>
                </a:lnTo>
                <a:lnTo>
                  <a:pt x="0" y="175869"/>
                </a:lnTo>
                <a:close/>
              </a:path>
            </a:pathLst>
          </a:custGeom>
          <a:solidFill>
            <a:srgbClr val="008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0517" y="4005064"/>
            <a:ext cx="1049586" cy="175895"/>
          </a:xfrm>
          <a:custGeom>
            <a:avLst/>
            <a:gdLst/>
            <a:ahLst/>
            <a:cxnLst/>
            <a:rect l="l" t="t" r="r" b="b"/>
            <a:pathLst>
              <a:path w="1397000" h="175895">
                <a:moveTo>
                  <a:pt x="0" y="175856"/>
                </a:moveTo>
                <a:lnTo>
                  <a:pt x="1397000" y="175856"/>
                </a:lnTo>
                <a:lnTo>
                  <a:pt x="1397000" y="0"/>
                </a:lnTo>
                <a:lnTo>
                  <a:pt x="0" y="0"/>
                </a:lnTo>
                <a:lnTo>
                  <a:pt x="0" y="175856"/>
                </a:lnTo>
                <a:close/>
              </a:path>
            </a:pathLst>
          </a:custGeom>
          <a:solidFill>
            <a:srgbClr val="008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0699" y="4976959"/>
            <a:ext cx="1049586" cy="175895"/>
          </a:xfrm>
          <a:custGeom>
            <a:avLst/>
            <a:gdLst/>
            <a:ahLst/>
            <a:cxnLst/>
            <a:rect l="l" t="t" r="r" b="b"/>
            <a:pathLst>
              <a:path w="1397000" h="175895">
                <a:moveTo>
                  <a:pt x="0" y="175869"/>
                </a:moveTo>
                <a:lnTo>
                  <a:pt x="1397000" y="175869"/>
                </a:lnTo>
                <a:lnTo>
                  <a:pt x="1397000" y="0"/>
                </a:lnTo>
                <a:lnTo>
                  <a:pt x="0" y="0"/>
                </a:lnTo>
                <a:lnTo>
                  <a:pt x="0" y="175869"/>
                </a:lnTo>
                <a:close/>
              </a:path>
            </a:pathLst>
          </a:custGeom>
          <a:solidFill>
            <a:srgbClr val="008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-1936376" y="24025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-2043953" y="1613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6159402" y="6254163"/>
            <a:ext cx="2358390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0">
              <a:lnSpc>
                <a:spcPct val="100000"/>
              </a:lnSpc>
            </a:pPr>
            <a:r>
              <a:rPr spc="45" dirty="0"/>
              <a:t>@GEOSEC202</a:t>
            </a:r>
            <a:r>
              <a:rPr spc="-65" dirty="0"/>
              <a:t>5</a:t>
            </a:r>
            <a:r>
              <a:rPr spc="-195" dirty="0"/>
              <a:t> </a:t>
            </a:r>
          </a:p>
          <a:p>
            <a:pPr marL="12700">
              <a:lnSpc>
                <a:spcPct val="100000"/>
              </a:lnSpc>
            </a:pPr>
            <a:r>
              <a:rPr spc="150" dirty="0"/>
              <a:t>ww</a:t>
            </a:r>
            <a:r>
              <a:rPr spc="80" dirty="0"/>
              <a:t>w</a:t>
            </a:r>
            <a:r>
              <a:rPr spc="140" dirty="0"/>
              <a:t>.ea</a:t>
            </a:r>
            <a:r>
              <a:rPr spc="170" dirty="0"/>
              <a:t>r</a:t>
            </a:r>
            <a:r>
              <a:rPr spc="180" dirty="0"/>
              <a:t>thobse</a:t>
            </a:r>
            <a:r>
              <a:rPr spc="35" dirty="0"/>
              <a:t>r</a:t>
            </a:r>
            <a:r>
              <a:rPr spc="-165" dirty="0"/>
              <a:t> </a:t>
            </a:r>
            <a:r>
              <a:rPr spc="85" dirty="0"/>
              <a:t>v</a:t>
            </a:r>
            <a:r>
              <a:rPr spc="160" dirty="0"/>
              <a:t>ation</a:t>
            </a:r>
            <a:r>
              <a:rPr spc="145" dirty="0"/>
              <a:t>s</a:t>
            </a:r>
            <a:r>
              <a:rPr spc="130" dirty="0"/>
              <a:t>.o</a:t>
            </a:r>
            <a:r>
              <a:rPr spc="114" dirty="0"/>
              <a:t>r</a:t>
            </a:r>
            <a:r>
              <a:rPr spc="70" dirty="0"/>
              <a:t>g</a:t>
            </a:r>
          </a:p>
        </p:txBody>
      </p:sp>
      <p:sp>
        <p:nvSpPr>
          <p:cNvPr id="3" name="object 3"/>
          <p:cNvSpPr/>
          <p:nvPr/>
        </p:nvSpPr>
        <p:spPr>
          <a:xfrm>
            <a:off x="4003789" y="1623148"/>
            <a:ext cx="1136650" cy="78740"/>
          </a:xfrm>
          <a:custGeom>
            <a:avLst/>
            <a:gdLst/>
            <a:ahLst/>
            <a:cxnLst/>
            <a:rect l="l" t="t" r="r" b="b"/>
            <a:pathLst>
              <a:path w="1136650" h="78739">
                <a:moveTo>
                  <a:pt x="0" y="78651"/>
                </a:moveTo>
                <a:lnTo>
                  <a:pt x="1136408" y="78651"/>
                </a:lnTo>
                <a:lnTo>
                  <a:pt x="1136408" y="0"/>
                </a:lnTo>
                <a:lnTo>
                  <a:pt x="0" y="0"/>
                </a:lnTo>
                <a:lnTo>
                  <a:pt x="0" y="78651"/>
                </a:lnTo>
                <a:close/>
              </a:path>
            </a:pathLst>
          </a:custGeom>
          <a:solidFill>
            <a:srgbClr val="71AC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59275" y="2353677"/>
            <a:ext cx="5821848" cy="30801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373630"/>
            <a:r>
              <a:rPr lang="en-US" sz="2400" b="1" dirty="0" smtClean="0">
                <a:cs typeface="Times New Roman"/>
              </a:rPr>
              <a:t>ALIGN </a:t>
            </a:r>
            <a:r>
              <a:rPr lang="en-US" sz="2400" b="1" dirty="0">
                <a:cs typeface="Times New Roman"/>
              </a:rPr>
              <a:t>ACTIVITES TO </a:t>
            </a:r>
            <a:r>
              <a:rPr lang="en-US" sz="2400" b="1" dirty="0" smtClean="0">
                <a:cs typeface="Times New Roman"/>
              </a:rPr>
              <a:t>THREE GEO </a:t>
            </a:r>
            <a:r>
              <a:rPr lang="en-US" sz="2400" b="1" dirty="0" smtClean="0">
                <a:cs typeface="Times New Roman"/>
              </a:rPr>
              <a:t>PRIORITIES</a:t>
            </a:r>
            <a:br>
              <a:rPr lang="en-US" sz="2400" b="1" dirty="0" smtClean="0">
                <a:cs typeface="Times New Roman"/>
              </a:rPr>
            </a:br>
            <a:endParaRPr lang="en-US" sz="2400" b="1" dirty="0">
              <a:cs typeface="Times New Roman"/>
            </a:endParaRPr>
          </a:p>
          <a:p>
            <a:pPr marR="2373630"/>
            <a:r>
              <a:rPr lang="en-US" sz="2400" b="1" dirty="0" smtClean="0">
                <a:cs typeface="Times New Roman"/>
              </a:rPr>
              <a:t>WORK PROGRAMME REFINEMENT  &amp; IMPROVEMENTS</a:t>
            </a:r>
            <a:br>
              <a:rPr lang="en-US" sz="2400" b="1" dirty="0" smtClean="0">
                <a:cs typeface="Times New Roman"/>
              </a:rPr>
            </a:br>
            <a:endParaRPr lang="en-US" sz="2400" b="1" dirty="0" smtClean="0">
              <a:cs typeface="Times New Roman"/>
            </a:endParaRPr>
          </a:p>
          <a:p>
            <a:pPr marR="2373630"/>
            <a:r>
              <a:rPr lang="en-US" sz="2400" b="1" dirty="0" smtClean="0">
                <a:cs typeface="Times New Roman"/>
              </a:rPr>
              <a:t>IMPROVE CROSS-CUTTING COORDINATION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2446534"/>
            <a:ext cx="1397000" cy="388890"/>
          </a:xfrm>
          <a:custGeom>
            <a:avLst/>
            <a:gdLst/>
            <a:ahLst/>
            <a:cxnLst/>
            <a:rect l="l" t="t" r="r" b="b"/>
            <a:pathLst>
              <a:path w="1397000" h="175895">
                <a:moveTo>
                  <a:pt x="0" y="175856"/>
                </a:moveTo>
                <a:lnTo>
                  <a:pt x="1397000" y="175856"/>
                </a:lnTo>
                <a:lnTo>
                  <a:pt x="1397000" y="0"/>
                </a:lnTo>
                <a:lnTo>
                  <a:pt x="0" y="0"/>
                </a:lnTo>
                <a:lnTo>
                  <a:pt x="0" y="175856"/>
                </a:lnTo>
                <a:close/>
              </a:path>
            </a:pathLst>
          </a:custGeom>
          <a:solidFill>
            <a:srgbClr val="008B7B"/>
          </a:solidFill>
        </p:spPr>
        <p:txBody>
          <a:bodyPr wrap="square" lIns="0" tIns="0" rIns="0" bIns="0" rtlCol="0"/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  Objective 1</a:t>
            </a:r>
            <a:endParaRPr sz="2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0141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rgbClr val="1D324B"/>
                </a:solidFill>
                <a:latin typeface="Calibri" panose="020F0502020204030204" pitchFamily="34" charset="0"/>
              </a:rPr>
              <a:t>GEO Programme Board Report</a:t>
            </a:r>
            <a:endParaRPr lang="en-US" sz="5200" b="1" dirty="0">
              <a:solidFill>
                <a:srgbClr val="1D324B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12" y="112149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2017 Priorities </a:t>
            </a:r>
            <a:r>
              <a:rPr lang="en-US" sz="25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Established by the Program Board</a:t>
            </a:r>
            <a:endParaRPr lang="en-US" sz="25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object 5"/>
          <p:cNvSpPr/>
          <p:nvPr/>
        </p:nvSpPr>
        <p:spPr>
          <a:xfrm>
            <a:off x="0" y="3543344"/>
            <a:ext cx="1397000" cy="350427"/>
          </a:xfrm>
          <a:custGeom>
            <a:avLst/>
            <a:gdLst/>
            <a:ahLst/>
            <a:cxnLst/>
            <a:rect l="l" t="t" r="r" b="b"/>
            <a:pathLst>
              <a:path w="1397000" h="175895">
                <a:moveTo>
                  <a:pt x="0" y="175856"/>
                </a:moveTo>
                <a:lnTo>
                  <a:pt x="1397000" y="175856"/>
                </a:lnTo>
                <a:lnTo>
                  <a:pt x="1397000" y="0"/>
                </a:lnTo>
                <a:lnTo>
                  <a:pt x="0" y="0"/>
                </a:lnTo>
                <a:lnTo>
                  <a:pt x="0" y="175856"/>
                </a:lnTo>
                <a:close/>
              </a:path>
            </a:pathLst>
          </a:custGeom>
          <a:solidFill>
            <a:srgbClr val="008B7B"/>
          </a:solidFill>
        </p:spPr>
        <p:txBody>
          <a:bodyPr wrap="square" lIns="0" tIns="0" rIns="0" bIns="0" rtlCol="0"/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  Objective 2</a:t>
            </a:r>
            <a:endParaRPr sz="2000" b="1" i="1" dirty="0">
              <a:solidFill>
                <a:schemeClr val="bg1"/>
              </a:solidFill>
            </a:endParaRPr>
          </a:p>
        </p:txBody>
      </p:sp>
      <p:sp>
        <p:nvSpPr>
          <p:cNvPr id="23" name="object 5"/>
          <p:cNvSpPr/>
          <p:nvPr/>
        </p:nvSpPr>
        <p:spPr>
          <a:xfrm>
            <a:off x="15212" y="5013176"/>
            <a:ext cx="1397000" cy="350427"/>
          </a:xfrm>
          <a:custGeom>
            <a:avLst/>
            <a:gdLst/>
            <a:ahLst/>
            <a:cxnLst/>
            <a:rect l="l" t="t" r="r" b="b"/>
            <a:pathLst>
              <a:path w="1397000" h="175895">
                <a:moveTo>
                  <a:pt x="0" y="175856"/>
                </a:moveTo>
                <a:lnTo>
                  <a:pt x="1397000" y="175856"/>
                </a:lnTo>
                <a:lnTo>
                  <a:pt x="1397000" y="0"/>
                </a:lnTo>
                <a:lnTo>
                  <a:pt x="0" y="0"/>
                </a:lnTo>
                <a:lnTo>
                  <a:pt x="0" y="175856"/>
                </a:lnTo>
                <a:close/>
              </a:path>
            </a:pathLst>
          </a:custGeom>
          <a:solidFill>
            <a:srgbClr val="008B7B"/>
          </a:solidFill>
        </p:spPr>
        <p:txBody>
          <a:bodyPr wrap="square" lIns="0" tIns="0" rIns="0" bIns="0" rtlCol="0"/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  Objective 3</a:t>
            </a:r>
            <a:endParaRPr sz="2000" b="1" i="1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ideloatch\Downloads\IMG_0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438" y="2446533"/>
            <a:ext cx="4003561" cy="300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9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/>
          <p:cNvSpPr/>
          <p:nvPr/>
        </p:nvSpPr>
        <p:spPr>
          <a:xfrm>
            <a:off x="0" y="4623041"/>
            <a:ext cx="9144000" cy="1488790"/>
          </a:xfrm>
          <a:custGeom>
            <a:avLst/>
            <a:gdLst/>
            <a:ahLst/>
            <a:cxnLst/>
            <a:rect l="l" t="t" r="r" b="b"/>
            <a:pathLst>
              <a:path w="9144000" h="3590290">
                <a:moveTo>
                  <a:pt x="0" y="0"/>
                </a:moveTo>
                <a:lnTo>
                  <a:pt x="0" y="3589680"/>
                </a:lnTo>
                <a:lnTo>
                  <a:pt x="9144000" y="358968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8815" y="2852936"/>
            <a:ext cx="1917881" cy="1363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41157" y="2998606"/>
            <a:ext cx="3035299" cy="11494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4738" y="3040779"/>
            <a:ext cx="2096423" cy="12107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003789" y="1623148"/>
            <a:ext cx="1136650" cy="78740"/>
          </a:xfrm>
          <a:custGeom>
            <a:avLst/>
            <a:gdLst/>
            <a:ahLst/>
            <a:cxnLst/>
            <a:rect l="l" t="t" r="r" b="b"/>
            <a:pathLst>
              <a:path w="1136650" h="78739">
                <a:moveTo>
                  <a:pt x="0" y="78651"/>
                </a:moveTo>
                <a:lnTo>
                  <a:pt x="1136408" y="78651"/>
                </a:lnTo>
                <a:lnTo>
                  <a:pt x="1136408" y="0"/>
                </a:lnTo>
                <a:lnTo>
                  <a:pt x="0" y="0"/>
                </a:lnTo>
                <a:lnTo>
                  <a:pt x="0" y="78651"/>
                </a:lnTo>
                <a:close/>
              </a:path>
            </a:pathLst>
          </a:custGeom>
          <a:solidFill>
            <a:srgbClr val="71AC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9400" y="6150695"/>
            <a:ext cx="1498932" cy="525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423" y="6184900"/>
            <a:ext cx="544830" cy="491490"/>
          </a:xfrm>
          <a:custGeom>
            <a:avLst/>
            <a:gdLst/>
            <a:ahLst/>
            <a:cxnLst/>
            <a:rect l="l" t="t" r="r" b="b"/>
            <a:pathLst>
              <a:path w="544829" h="491490">
                <a:moveTo>
                  <a:pt x="0" y="490880"/>
                </a:moveTo>
                <a:lnTo>
                  <a:pt x="544576" y="490880"/>
                </a:lnTo>
                <a:lnTo>
                  <a:pt x="544576" y="0"/>
                </a:lnTo>
                <a:lnTo>
                  <a:pt x="0" y="0"/>
                </a:lnTo>
                <a:lnTo>
                  <a:pt x="0" y="490880"/>
                </a:lnTo>
                <a:close/>
              </a:path>
            </a:pathLst>
          </a:custGeom>
          <a:solidFill>
            <a:srgbClr val="008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8426" y="1862971"/>
            <a:ext cx="8280038" cy="1333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85" dirty="0">
                <a:latin typeface="Times New Roman"/>
                <a:cs typeface="Times New Roman"/>
              </a:rPr>
              <a:t>W</a:t>
            </a:r>
            <a:r>
              <a:rPr b="1" spc="35" dirty="0">
                <a:latin typeface="Times New Roman"/>
                <a:cs typeface="Times New Roman"/>
              </a:rPr>
              <a:t>h</a:t>
            </a:r>
            <a:r>
              <a:rPr b="1" spc="20" dirty="0">
                <a:latin typeface="Times New Roman"/>
                <a:cs typeface="Times New Roman"/>
              </a:rPr>
              <a:t>a</a:t>
            </a:r>
            <a:r>
              <a:rPr b="1" spc="45" dirty="0">
                <a:latin typeface="Times New Roman"/>
                <a:cs typeface="Times New Roman"/>
              </a:rPr>
              <a:t>t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spc="-30" dirty="0">
                <a:latin typeface="Times New Roman"/>
                <a:cs typeface="Times New Roman"/>
              </a:rPr>
              <a:t>a</a:t>
            </a:r>
            <a:r>
              <a:rPr b="1" spc="-40" dirty="0">
                <a:latin typeface="Times New Roman"/>
                <a:cs typeface="Times New Roman"/>
              </a:rPr>
              <a:t>r</a:t>
            </a:r>
            <a:r>
              <a:rPr b="1" spc="110" dirty="0">
                <a:latin typeface="Times New Roman"/>
                <a:cs typeface="Times New Roman"/>
              </a:rPr>
              <a:t>e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spc="-145" dirty="0">
                <a:latin typeface="Times New Roman"/>
                <a:cs typeface="Times New Roman"/>
              </a:rPr>
              <a:t>GE</a:t>
            </a:r>
            <a:r>
              <a:rPr b="1" spc="-150" dirty="0">
                <a:latin typeface="Times New Roman"/>
                <a:cs typeface="Times New Roman"/>
              </a:rPr>
              <a:t>O</a:t>
            </a:r>
            <a:r>
              <a:rPr b="1" spc="-240" dirty="0">
                <a:latin typeface="Times New Roman"/>
                <a:cs typeface="Times New Roman"/>
              </a:rPr>
              <a:t>’</a:t>
            </a:r>
            <a:r>
              <a:rPr b="1" spc="60" dirty="0">
                <a:latin typeface="Times New Roman"/>
                <a:cs typeface="Times New Roman"/>
              </a:rPr>
              <a:t>s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spc="5" dirty="0">
                <a:latin typeface="Times New Roman"/>
                <a:cs typeface="Times New Roman"/>
              </a:rPr>
              <a:t>priorities?</a:t>
            </a:r>
            <a:endParaRPr dirty="0">
              <a:latin typeface="Times New Roman"/>
              <a:cs typeface="Times New Roman"/>
            </a:endParaRPr>
          </a:p>
          <a:p>
            <a:pPr marL="12700" marR="5080">
              <a:lnSpc>
                <a:spcPct val="101200"/>
              </a:lnSpc>
            </a:pPr>
            <a:r>
              <a:rPr spc="-114" dirty="0">
                <a:solidFill>
                  <a:srgbClr val="333333"/>
                </a:solidFill>
                <a:latin typeface="Times New Roman"/>
                <a:cs typeface="Times New Roman"/>
              </a:rPr>
              <a:t>GEO</a:t>
            </a:r>
            <a:r>
              <a:rPr spc="-285" dirty="0">
                <a:solidFill>
                  <a:srgbClr val="333333"/>
                </a:solidFill>
                <a:latin typeface="Times New Roman"/>
                <a:cs typeface="Times New Roman"/>
              </a:rPr>
              <a:t>’</a:t>
            </a:r>
            <a:r>
              <a:rPr spc="5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25" dirty="0">
                <a:solidFill>
                  <a:srgbClr val="333333"/>
                </a:solidFill>
                <a:latin typeface="Times New Roman"/>
                <a:cs typeface="Times New Roman"/>
              </a:rPr>
              <a:t>global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45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pc="35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pc="-10" dirty="0">
                <a:solidFill>
                  <a:srgbClr val="333333"/>
                </a:solidFill>
                <a:latin typeface="Times New Roman"/>
                <a:cs typeface="Times New Roman"/>
              </a:rPr>
              <a:t>io</a:t>
            </a:r>
            <a:r>
              <a:rPr dirty="0">
                <a:solidFill>
                  <a:srgbClr val="333333"/>
                </a:solidFill>
                <a:latin typeface="Times New Roman"/>
                <a:cs typeface="Times New Roman"/>
              </a:rPr>
              <a:t>rities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20" dirty="0">
                <a:solidFill>
                  <a:srgbClr val="333333"/>
                </a:solidFill>
                <a:latin typeface="Times New Roman"/>
                <a:cs typeface="Times New Roman"/>
              </a:rPr>
              <a:t>include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50" dirty="0">
                <a:solidFill>
                  <a:srgbClr val="333333"/>
                </a:solidFill>
                <a:latin typeface="Times New Roman"/>
                <a:cs typeface="Times New Roman"/>
              </a:rPr>
              <a:t>suppo</a:t>
            </a:r>
            <a:r>
              <a:rPr spc="65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pc="35" dirty="0">
                <a:solidFill>
                  <a:srgbClr val="333333"/>
                </a:solidFill>
                <a:latin typeface="Times New Roman"/>
                <a:cs typeface="Times New Roman"/>
              </a:rPr>
              <a:t>ting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7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-105" dirty="0">
                <a:solidFill>
                  <a:srgbClr val="333333"/>
                </a:solidFill>
                <a:latin typeface="Times New Roman"/>
                <a:cs typeface="Times New Roman"/>
              </a:rPr>
              <a:t>UN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10" dirty="0">
                <a:solidFill>
                  <a:srgbClr val="333333"/>
                </a:solidFill>
                <a:latin typeface="Times New Roman"/>
                <a:cs typeface="Times New Roman"/>
              </a:rPr>
              <a:t>2030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-185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pc="70" dirty="0">
                <a:solidFill>
                  <a:srgbClr val="333333"/>
                </a:solidFill>
                <a:latin typeface="Times New Roman"/>
                <a:cs typeface="Times New Roman"/>
              </a:rPr>
              <a:t>genda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-85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pc="25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20" dirty="0">
                <a:solidFill>
                  <a:srgbClr val="333333"/>
                </a:solidFill>
                <a:latin typeface="Times New Roman"/>
                <a:cs typeface="Times New Roman"/>
              </a:rPr>
              <a:t>Sustainable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-80" dirty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pc="2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pc="10" dirty="0">
                <a:solidFill>
                  <a:srgbClr val="333333"/>
                </a:solidFill>
                <a:latin typeface="Times New Roman"/>
                <a:cs typeface="Times New Roman"/>
              </a:rPr>
              <a:t>v</a:t>
            </a:r>
            <a:r>
              <a:rPr spc="55" dirty="0">
                <a:solidFill>
                  <a:srgbClr val="333333"/>
                </a:solidFill>
                <a:latin typeface="Times New Roman"/>
                <a:cs typeface="Times New Roman"/>
              </a:rPr>
              <a:t>elopme</a:t>
            </a:r>
            <a:r>
              <a:rPr spc="45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pc="65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pc="-65" dirty="0">
                <a:solidFill>
                  <a:srgbClr val="333333"/>
                </a:solidFill>
                <a:latin typeface="Times New Roman"/>
                <a:cs typeface="Times New Roman"/>
              </a:rPr>
              <a:t>, </a:t>
            </a:r>
            <a:r>
              <a:rPr spc="7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-80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pc="20" dirty="0">
                <a:solidFill>
                  <a:srgbClr val="333333"/>
                </a:solidFill>
                <a:latin typeface="Times New Roman"/>
                <a:cs typeface="Times New Roman"/>
              </a:rPr>
              <a:t>ar</a:t>
            </a:r>
            <a:r>
              <a:rPr spc="-3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-185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pc="65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pc="-25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pc="70" dirty="0">
                <a:solidFill>
                  <a:srgbClr val="333333"/>
                </a:solidFill>
                <a:latin typeface="Times New Roman"/>
                <a:cs typeface="Times New Roman"/>
              </a:rPr>
              <a:t>eeme</a:t>
            </a:r>
            <a:r>
              <a:rPr spc="60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pc="70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70" dirty="0">
                <a:solidFill>
                  <a:srgbClr val="333333"/>
                </a:solidFill>
                <a:latin typeface="Times New Roman"/>
                <a:cs typeface="Times New Roman"/>
              </a:rPr>
              <a:t>on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333333"/>
                </a:solidFill>
                <a:latin typeface="Times New Roman"/>
                <a:cs typeface="Times New Roman"/>
              </a:rPr>
              <a:t>Clim</a:t>
            </a:r>
            <a:r>
              <a:rPr spc="-35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pc="60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pc="7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35" dirty="0">
                <a:solidFill>
                  <a:srgbClr val="333333"/>
                </a:solidFill>
                <a:latin typeface="Times New Roman"/>
                <a:cs typeface="Times New Roman"/>
              </a:rPr>
              <a:t>Chang</a:t>
            </a:r>
            <a:r>
              <a:rPr spc="1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pc="-65" dirty="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65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7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-9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pc="40" dirty="0">
                <a:solidFill>
                  <a:srgbClr val="333333"/>
                </a:solidFill>
                <a:latin typeface="Times New Roman"/>
                <a:cs typeface="Times New Roman"/>
              </a:rPr>
              <a:t>endai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-145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pc="-2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pc="45" dirty="0">
                <a:solidFill>
                  <a:srgbClr val="333333"/>
                </a:solidFill>
                <a:latin typeface="Times New Roman"/>
                <a:cs typeface="Times New Roman"/>
              </a:rPr>
              <a:t>amew</a:t>
            </a:r>
            <a:r>
              <a:rPr spc="35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pc="25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pc="-50" dirty="0">
                <a:solidFill>
                  <a:srgbClr val="333333"/>
                </a:solidFill>
                <a:latin typeface="Times New Roman"/>
                <a:cs typeface="Times New Roman"/>
              </a:rPr>
              <a:t>k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-85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pc="25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333333"/>
                </a:solidFill>
                <a:latin typeface="Times New Roman"/>
                <a:cs typeface="Times New Roman"/>
              </a:rPr>
              <a:t>Disas</a:t>
            </a:r>
            <a:r>
              <a:rPr spc="-10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pc="30" dirty="0">
                <a:solidFill>
                  <a:srgbClr val="333333"/>
                </a:solidFill>
                <a:latin typeface="Times New Roman"/>
                <a:cs typeface="Times New Roman"/>
              </a:rPr>
              <a:t>er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-18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pc="-35" dirty="0">
                <a:solidFill>
                  <a:srgbClr val="333333"/>
                </a:solidFill>
                <a:latin typeface="Times New Roman"/>
                <a:cs typeface="Times New Roman"/>
              </a:rPr>
              <a:t>isk</a:t>
            </a:r>
            <a:r>
              <a:rPr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-185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pc="60" dirty="0">
                <a:solidFill>
                  <a:srgbClr val="333333"/>
                </a:solidFill>
                <a:latin typeface="Times New Roman"/>
                <a:cs typeface="Times New Roman"/>
              </a:rPr>
              <a:t>edu</a:t>
            </a:r>
            <a:r>
              <a:rPr spc="70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pc="15" dirty="0">
                <a:solidFill>
                  <a:srgbClr val="333333"/>
                </a:solidFill>
                <a:latin typeface="Times New Roman"/>
                <a:cs typeface="Times New Roman"/>
              </a:rPr>
              <a:t>tion</a:t>
            </a:r>
            <a:r>
              <a:rPr sz="1400" spc="15" dirty="0" smtClean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r>
              <a:rPr lang="en-US" sz="1400" spc="15" dirty="0" smtClean="0">
                <a:solidFill>
                  <a:srgbClr val="333333"/>
                </a:solidFill>
                <a:latin typeface="Times New Roman"/>
                <a:cs typeface="Times New Roman"/>
              </a:rPr>
              <a:t/>
            </a:r>
            <a:br>
              <a:rPr lang="en-US" sz="1400" spc="15" dirty="0" smtClean="0">
                <a:solidFill>
                  <a:srgbClr val="333333"/>
                </a:solidFill>
                <a:latin typeface="Times New Roman"/>
                <a:cs typeface="Times New Roman"/>
              </a:rPr>
            </a:b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0141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rgbClr val="1D324B"/>
                </a:solidFill>
                <a:latin typeface="Calibri" panose="020F0502020204030204" pitchFamily="34" charset="0"/>
              </a:rPr>
              <a:t>GEO Programme Board Report</a:t>
            </a:r>
            <a:endParaRPr lang="en-US" sz="5200" b="1" dirty="0">
              <a:solidFill>
                <a:srgbClr val="1D324B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972105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Progress Aligning Activities to GEO Priorities </a:t>
            </a:r>
            <a:endParaRPr lang="en-US" sz="25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36512" y="4171991"/>
            <a:ext cx="9144000" cy="459881"/>
            <a:chOff x="-1054" y="5641643"/>
            <a:chExt cx="9144000" cy="459881"/>
          </a:xfrm>
        </p:grpSpPr>
        <p:sp>
          <p:nvSpPr>
            <p:cNvPr id="19" name="object 10"/>
            <p:cNvSpPr/>
            <p:nvPr/>
          </p:nvSpPr>
          <p:spPr>
            <a:xfrm>
              <a:off x="1430752" y="5641643"/>
              <a:ext cx="1270000" cy="345440"/>
            </a:xfrm>
            <a:custGeom>
              <a:avLst/>
              <a:gdLst/>
              <a:ahLst/>
              <a:cxnLst/>
              <a:rect l="l" t="t" r="r" b="b"/>
              <a:pathLst>
                <a:path w="1270000" h="345439">
                  <a:moveTo>
                    <a:pt x="635000" y="0"/>
                  </a:moveTo>
                  <a:lnTo>
                    <a:pt x="0" y="344957"/>
                  </a:lnTo>
                  <a:lnTo>
                    <a:pt x="1270000" y="344957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042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1"/>
            <p:cNvSpPr/>
            <p:nvPr/>
          </p:nvSpPr>
          <p:spPr>
            <a:xfrm>
              <a:off x="3970751" y="5641643"/>
              <a:ext cx="1270000" cy="345440"/>
            </a:xfrm>
            <a:custGeom>
              <a:avLst/>
              <a:gdLst/>
              <a:ahLst/>
              <a:cxnLst/>
              <a:rect l="l" t="t" r="r" b="b"/>
              <a:pathLst>
                <a:path w="1270000" h="345439">
                  <a:moveTo>
                    <a:pt x="635000" y="0"/>
                  </a:moveTo>
                  <a:lnTo>
                    <a:pt x="0" y="344957"/>
                  </a:lnTo>
                  <a:lnTo>
                    <a:pt x="1270000" y="344957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042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2"/>
            <p:cNvSpPr/>
            <p:nvPr/>
          </p:nvSpPr>
          <p:spPr>
            <a:xfrm>
              <a:off x="6510753" y="5641643"/>
              <a:ext cx="1270000" cy="345440"/>
            </a:xfrm>
            <a:custGeom>
              <a:avLst/>
              <a:gdLst/>
              <a:ahLst/>
              <a:cxnLst/>
              <a:rect l="l" t="t" r="r" b="b"/>
              <a:pathLst>
                <a:path w="1270000" h="345439">
                  <a:moveTo>
                    <a:pt x="635000" y="0"/>
                  </a:moveTo>
                  <a:lnTo>
                    <a:pt x="0" y="344957"/>
                  </a:lnTo>
                  <a:lnTo>
                    <a:pt x="1270000" y="344957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042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3"/>
            <p:cNvSpPr/>
            <p:nvPr/>
          </p:nvSpPr>
          <p:spPr>
            <a:xfrm>
              <a:off x="-1054" y="5948489"/>
              <a:ext cx="9144000" cy="153035"/>
            </a:xfrm>
            <a:custGeom>
              <a:avLst/>
              <a:gdLst/>
              <a:ahLst/>
              <a:cxnLst/>
              <a:rect l="l" t="t" r="r" b="b"/>
              <a:pathLst>
                <a:path w="9144000" h="153035">
                  <a:moveTo>
                    <a:pt x="0" y="152412"/>
                  </a:moveTo>
                  <a:lnTo>
                    <a:pt x="9144000" y="1524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52412"/>
                  </a:lnTo>
                  <a:close/>
                </a:path>
              </a:pathLst>
            </a:custGeom>
            <a:solidFill>
              <a:srgbClr val="042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14"/>
          <p:cNvSpPr txBox="1">
            <a:spLocks noGrp="1"/>
          </p:cNvSpPr>
          <p:nvPr>
            <p:ph type="ftr" sz="quarter" idx="4294967295"/>
          </p:nvPr>
        </p:nvSpPr>
        <p:spPr>
          <a:xfrm>
            <a:off x="6198561" y="5911778"/>
            <a:ext cx="235839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0">
              <a:lnSpc>
                <a:spcPct val="100000"/>
              </a:lnSpc>
            </a:pPr>
            <a:r>
              <a:rPr spc="45" dirty="0">
                <a:solidFill>
                  <a:schemeClr val="accent5"/>
                </a:solidFill>
              </a:rPr>
              <a:t>@GEOSEC202</a:t>
            </a:r>
            <a:r>
              <a:rPr spc="-65" dirty="0">
                <a:solidFill>
                  <a:schemeClr val="accent5"/>
                </a:solidFill>
              </a:rPr>
              <a:t>5</a:t>
            </a:r>
            <a:r>
              <a:rPr spc="-195" dirty="0">
                <a:solidFill>
                  <a:schemeClr val="accent5"/>
                </a:solidFill>
              </a:rPr>
              <a:t> </a:t>
            </a:r>
          </a:p>
          <a:p>
            <a:pPr marL="12700">
              <a:lnSpc>
                <a:spcPct val="100000"/>
              </a:lnSpc>
            </a:pPr>
            <a:r>
              <a:rPr spc="150" dirty="0">
                <a:solidFill>
                  <a:schemeClr val="accent5"/>
                </a:solidFill>
              </a:rPr>
              <a:t>ww</a:t>
            </a:r>
            <a:r>
              <a:rPr spc="80" dirty="0">
                <a:solidFill>
                  <a:schemeClr val="accent5"/>
                </a:solidFill>
              </a:rPr>
              <a:t>w</a:t>
            </a:r>
            <a:r>
              <a:rPr spc="140" dirty="0">
                <a:solidFill>
                  <a:schemeClr val="accent5"/>
                </a:solidFill>
              </a:rPr>
              <a:t>.ea</a:t>
            </a:r>
            <a:r>
              <a:rPr spc="170" dirty="0">
                <a:solidFill>
                  <a:schemeClr val="accent5"/>
                </a:solidFill>
              </a:rPr>
              <a:t>r</a:t>
            </a:r>
            <a:r>
              <a:rPr spc="180" dirty="0">
                <a:solidFill>
                  <a:schemeClr val="accent5"/>
                </a:solidFill>
              </a:rPr>
              <a:t>thobse</a:t>
            </a:r>
            <a:r>
              <a:rPr spc="35" dirty="0">
                <a:solidFill>
                  <a:schemeClr val="accent5"/>
                </a:solidFill>
              </a:rPr>
              <a:t>r</a:t>
            </a:r>
            <a:r>
              <a:rPr spc="-165" dirty="0">
                <a:solidFill>
                  <a:schemeClr val="accent5"/>
                </a:solidFill>
              </a:rPr>
              <a:t> </a:t>
            </a:r>
            <a:r>
              <a:rPr spc="85" dirty="0">
                <a:solidFill>
                  <a:schemeClr val="accent5"/>
                </a:solidFill>
              </a:rPr>
              <a:t>v</a:t>
            </a:r>
            <a:r>
              <a:rPr spc="160" dirty="0">
                <a:solidFill>
                  <a:schemeClr val="accent5"/>
                </a:solidFill>
              </a:rPr>
              <a:t>ation</a:t>
            </a:r>
            <a:r>
              <a:rPr spc="145" dirty="0">
                <a:solidFill>
                  <a:schemeClr val="accent5"/>
                </a:solidFill>
              </a:rPr>
              <a:t>s</a:t>
            </a:r>
            <a:r>
              <a:rPr spc="130" dirty="0">
                <a:solidFill>
                  <a:schemeClr val="accent5"/>
                </a:solidFill>
              </a:rPr>
              <a:t>.o</a:t>
            </a:r>
            <a:r>
              <a:rPr spc="114" dirty="0">
                <a:solidFill>
                  <a:schemeClr val="accent5"/>
                </a:solidFill>
              </a:rPr>
              <a:t>r</a:t>
            </a:r>
            <a:r>
              <a:rPr spc="70" dirty="0">
                <a:solidFill>
                  <a:schemeClr val="accent5"/>
                </a:solidFill>
              </a:rPr>
              <a:t>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1905" y="4971884"/>
            <a:ext cx="8613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55" dirty="0" smtClean="0">
                <a:latin typeface="Times New Roman"/>
                <a:cs typeface="Times New Roman"/>
              </a:rPr>
              <a:t>The Programme Board developed an engagement strategy and </a:t>
            </a:r>
            <a:r>
              <a:rPr lang="en-US" sz="2000" b="1" spc="-55" dirty="0" smtClean="0">
                <a:latin typeface="Times New Roman"/>
                <a:cs typeface="Times New Roman"/>
              </a:rPr>
              <a:t>work plan </a:t>
            </a:r>
            <a:r>
              <a:rPr lang="en-US" sz="2000" b="1" spc="-55" dirty="0" smtClean="0">
                <a:latin typeface="Times New Roman"/>
                <a:cs typeface="Times New Roman"/>
              </a:rPr>
              <a:t>to align the 2017</a:t>
            </a:r>
            <a:r>
              <a:rPr lang="mr-IN" sz="2000" b="1" spc="-55" dirty="0" smtClean="0">
                <a:latin typeface="Times New Roman"/>
                <a:cs typeface="Times New Roman"/>
              </a:rPr>
              <a:t>–</a:t>
            </a:r>
            <a:r>
              <a:rPr lang="en-US" sz="2000" b="1" spc="-55" dirty="0" smtClean="0">
                <a:latin typeface="Times New Roman"/>
                <a:cs typeface="Times New Roman"/>
              </a:rPr>
              <a:t>2019 Work </a:t>
            </a:r>
            <a:r>
              <a:rPr lang="en-US" sz="2000" b="1" spc="-55" dirty="0" err="1">
                <a:latin typeface="Times New Roman"/>
                <a:cs typeface="Times New Roman"/>
              </a:rPr>
              <a:t>P</a:t>
            </a:r>
            <a:r>
              <a:rPr lang="en-US" sz="2000" b="1" spc="-55" dirty="0" err="1" smtClean="0">
                <a:latin typeface="Times New Roman"/>
                <a:cs typeface="Times New Roman"/>
              </a:rPr>
              <a:t>rogramme</a:t>
            </a:r>
            <a:r>
              <a:rPr lang="en-US" sz="2000" b="1" spc="-55" dirty="0" smtClean="0">
                <a:latin typeface="Times New Roman"/>
                <a:cs typeface="Times New Roman"/>
              </a:rPr>
              <a:t> to the 3 priorities</a:t>
            </a:r>
            <a:endParaRPr lang="en-US" sz="2000" b="1" dirty="0"/>
          </a:p>
        </p:txBody>
      </p:sp>
      <p:sp>
        <p:nvSpPr>
          <p:cNvPr id="29" name="object 5"/>
          <p:cNvSpPr/>
          <p:nvPr/>
        </p:nvSpPr>
        <p:spPr>
          <a:xfrm>
            <a:off x="0" y="1449159"/>
            <a:ext cx="1397000" cy="350427"/>
          </a:xfrm>
          <a:custGeom>
            <a:avLst/>
            <a:gdLst/>
            <a:ahLst/>
            <a:cxnLst/>
            <a:rect l="l" t="t" r="r" b="b"/>
            <a:pathLst>
              <a:path w="1397000" h="175895">
                <a:moveTo>
                  <a:pt x="0" y="175856"/>
                </a:moveTo>
                <a:lnTo>
                  <a:pt x="1397000" y="175856"/>
                </a:lnTo>
                <a:lnTo>
                  <a:pt x="1397000" y="0"/>
                </a:lnTo>
                <a:lnTo>
                  <a:pt x="0" y="0"/>
                </a:lnTo>
                <a:lnTo>
                  <a:pt x="0" y="175856"/>
                </a:lnTo>
                <a:close/>
              </a:path>
            </a:pathLst>
          </a:custGeom>
          <a:solidFill>
            <a:srgbClr val="31859C"/>
          </a:solidFill>
        </p:spPr>
        <p:txBody>
          <a:bodyPr wrap="square" lIns="0" tIns="0" rIns="0" bIns="0" rtlCol="0"/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  Objective 1</a:t>
            </a:r>
            <a:endParaRPr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2"/>
          <p:cNvSpPr/>
          <p:nvPr/>
        </p:nvSpPr>
        <p:spPr>
          <a:xfrm>
            <a:off x="0" y="2866837"/>
            <a:ext cx="9144000" cy="745149"/>
          </a:xfrm>
          <a:custGeom>
            <a:avLst/>
            <a:gdLst/>
            <a:ahLst/>
            <a:cxnLst/>
            <a:rect l="l" t="t" r="r" b="b"/>
            <a:pathLst>
              <a:path w="9144000" h="3590290">
                <a:moveTo>
                  <a:pt x="0" y="0"/>
                </a:moveTo>
                <a:lnTo>
                  <a:pt x="0" y="3589680"/>
                </a:lnTo>
                <a:lnTo>
                  <a:pt x="9144000" y="358968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AmeriGEOSS.png" descr="/Users/Steven/Documents/GEO/AmeriGEOSS.pn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45" y="4937753"/>
            <a:ext cx="738912" cy="439284"/>
          </a:xfrm>
          <a:prstGeom prst="rect">
            <a:avLst/>
          </a:prstGeom>
        </p:spPr>
      </p:pic>
      <p:sp>
        <p:nvSpPr>
          <p:cNvPr id="39" name="object 7"/>
          <p:cNvSpPr/>
          <p:nvPr/>
        </p:nvSpPr>
        <p:spPr>
          <a:xfrm>
            <a:off x="1246256" y="1484784"/>
            <a:ext cx="1441683" cy="10252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8"/>
          <p:cNvSpPr/>
          <p:nvPr/>
        </p:nvSpPr>
        <p:spPr>
          <a:xfrm>
            <a:off x="5940152" y="1700808"/>
            <a:ext cx="1983732" cy="751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9"/>
          <p:cNvSpPr/>
          <p:nvPr/>
        </p:nvSpPr>
        <p:spPr>
          <a:xfrm>
            <a:off x="3802069" y="1729519"/>
            <a:ext cx="1370126" cy="7912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003789" y="1623148"/>
            <a:ext cx="1136650" cy="78740"/>
          </a:xfrm>
          <a:custGeom>
            <a:avLst/>
            <a:gdLst/>
            <a:ahLst/>
            <a:cxnLst/>
            <a:rect l="l" t="t" r="r" b="b"/>
            <a:pathLst>
              <a:path w="1136650" h="78739">
                <a:moveTo>
                  <a:pt x="0" y="78651"/>
                </a:moveTo>
                <a:lnTo>
                  <a:pt x="1136408" y="78651"/>
                </a:lnTo>
                <a:lnTo>
                  <a:pt x="1136408" y="0"/>
                </a:lnTo>
                <a:lnTo>
                  <a:pt x="0" y="0"/>
                </a:lnTo>
                <a:lnTo>
                  <a:pt x="0" y="78651"/>
                </a:lnTo>
                <a:close/>
              </a:path>
            </a:pathLst>
          </a:custGeom>
          <a:solidFill>
            <a:srgbClr val="71AC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805" y="6180763"/>
            <a:ext cx="1498932" cy="5250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423" y="6184900"/>
            <a:ext cx="544830" cy="491490"/>
          </a:xfrm>
          <a:custGeom>
            <a:avLst/>
            <a:gdLst/>
            <a:ahLst/>
            <a:cxnLst/>
            <a:rect l="l" t="t" r="r" b="b"/>
            <a:pathLst>
              <a:path w="544829" h="491490">
                <a:moveTo>
                  <a:pt x="0" y="490880"/>
                </a:moveTo>
                <a:lnTo>
                  <a:pt x="544576" y="490880"/>
                </a:lnTo>
                <a:lnTo>
                  <a:pt x="544576" y="0"/>
                </a:lnTo>
                <a:lnTo>
                  <a:pt x="0" y="0"/>
                </a:lnTo>
                <a:lnTo>
                  <a:pt x="0" y="490880"/>
                </a:lnTo>
                <a:close/>
              </a:path>
            </a:pathLst>
          </a:custGeom>
          <a:solidFill>
            <a:srgbClr val="008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4294967295"/>
          </p:nvPr>
        </p:nvSpPr>
        <p:spPr>
          <a:xfrm>
            <a:off x="6198561" y="5911778"/>
            <a:ext cx="235839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0">
              <a:lnSpc>
                <a:spcPct val="100000"/>
              </a:lnSpc>
            </a:pPr>
            <a:r>
              <a:rPr spc="45" dirty="0">
                <a:solidFill>
                  <a:schemeClr val="accent5"/>
                </a:solidFill>
              </a:rPr>
              <a:t>@GEOSEC202</a:t>
            </a:r>
            <a:r>
              <a:rPr spc="-65" dirty="0">
                <a:solidFill>
                  <a:schemeClr val="accent5"/>
                </a:solidFill>
              </a:rPr>
              <a:t>5</a:t>
            </a:r>
            <a:r>
              <a:rPr spc="-195" dirty="0">
                <a:solidFill>
                  <a:schemeClr val="accent5"/>
                </a:solidFill>
              </a:rPr>
              <a:t> </a:t>
            </a:r>
          </a:p>
          <a:p>
            <a:pPr marL="12700">
              <a:lnSpc>
                <a:spcPct val="100000"/>
              </a:lnSpc>
            </a:pPr>
            <a:r>
              <a:rPr spc="150" dirty="0">
                <a:solidFill>
                  <a:schemeClr val="accent5"/>
                </a:solidFill>
              </a:rPr>
              <a:t>ww</a:t>
            </a:r>
            <a:r>
              <a:rPr spc="80" dirty="0">
                <a:solidFill>
                  <a:schemeClr val="accent5"/>
                </a:solidFill>
              </a:rPr>
              <a:t>w</a:t>
            </a:r>
            <a:r>
              <a:rPr spc="140" dirty="0">
                <a:solidFill>
                  <a:schemeClr val="accent5"/>
                </a:solidFill>
              </a:rPr>
              <a:t>.ea</a:t>
            </a:r>
            <a:r>
              <a:rPr spc="170" dirty="0">
                <a:solidFill>
                  <a:schemeClr val="accent5"/>
                </a:solidFill>
              </a:rPr>
              <a:t>r</a:t>
            </a:r>
            <a:r>
              <a:rPr spc="180" dirty="0">
                <a:solidFill>
                  <a:schemeClr val="accent5"/>
                </a:solidFill>
              </a:rPr>
              <a:t>thobse</a:t>
            </a:r>
            <a:r>
              <a:rPr spc="35" dirty="0">
                <a:solidFill>
                  <a:schemeClr val="accent5"/>
                </a:solidFill>
              </a:rPr>
              <a:t>r</a:t>
            </a:r>
            <a:r>
              <a:rPr spc="-165" dirty="0">
                <a:solidFill>
                  <a:schemeClr val="accent5"/>
                </a:solidFill>
              </a:rPr>
              <a:t> </a:t>
            </a:r>
            <a:r>
              <a:rPr spc="85" dirty="0">
                <a:solidFill>
                  <a:schemeClr val="accent5"/>
                </a:solidFill>
              </a:rPr>
              <a:t>v</a:t>
            </a:r>
            <a:r>
              <a:rPr spc="160" dirty="0">
                <a:solidFill>
                  <a:schemeClr val="accent5"/>
                </a:solidFill>
              </a:rPr>
              <a:t>ation</a:t>
            </a:r>
            <a:r>
              <a:rPr spc="145" dirty="0">
                <a:solidFill>
                  <a:schemeClr val="accent5"/>
                </a:solidFill>
              </a:rPr>
              <a:t>s</a:t>
            </a:r>
            <a:r>
              <a:rPr spc="130" dirty="0">
                <a:solidFill>
                  <a:schemeClr val="accent5"/>
                </a:solidFill>
              </a:rPr>
              <a:t>.o</a:t>
            </a:r>
            <a:r>
              <a:rPr spc="114" dirty="0">
                <a:solidFill>
                  <a:schemeClr val="accent5"/>
                </a:solidFill>
              </a:rPr>
              <a:t>r</a:t>
            </a:r>
            <a:r>
              <a:rPr spc="70" dirty="0">
                <a:solidFill>
                  <a:schemeClr val="accent5"/>
                </a:solidFill>
              </a:rPr>
              <a:t>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0141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rgbClr val="1D324B"/>
                </a:solidFill>
                <a:latin typeface="Calibri" panose="020F0502020204030204" pitchFamily="34" charset="0"/>
              </a:rPr>
              <a:t>GEO Program Board Report</a:t>
            </a:r>
            <a:endParaRPr lang="en-US" sz="5200" b="1" dirty="0">
              <a:solidFill>
                <a:srgbClr val="1D324B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90872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Progress Aligning Activities to GEO Priorities </a:t>
            </a:r>
            <a:endParaRPr lang="en-US" sz="25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709049" y="3645024"/>
            <a:ext cx="2569329" cy="116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90"/>
              </a:lnSpc>
            </a:pPr>
            <a:r>
              <a:rPr lang="en-US" sz="2600" b="1" dirty="0" smtClean="0">
                <a:solidFill>
                  <a:srgbClr val="248E7B"/>
                </a:solidFill>
                <a:cs typeface="Times New Roman"/>
              </a:rPr>
              <a:t>Assessment</a:t>
            </a:r>
            <a:endParaRPr sz="2600" dirty="0">
              <a:cs typeface="Times New Roman"/>
            </a:endParaRPr>
          </a:p>
          <a:p>
            <a:pPr marL="12700" marR="5080">
              <a:lnSpc>
                <a:spcPts val="2039"/>
              </a:lnSpc>
              <a:spcBef>
                <a:spcPts val="40"/>
              </a:spcBef>
            </a:pPr>
            <a:r>
              <a:rPr lang="en-US" sz="1700" dirty="0" smtClean="0">
                <a:solidFill>
                  <a:srgbClr val="248E7B"/>
                </a:solidFill>
                <a:cs typeface="Times New Roman"/>
              </a:rPr>
              <a:t>Contact Initiatives/Flagships to identify/refine contributions</a:t>
            </a:r>
            <a:endParaRPr sz="1700" dirty="0" smtClean="0">
              <a:solidFill>
                <a:srgbClr val="248E7B"/>
              </a:solidFill>
              <a:cs typeface="Times New Roman"/>
            </a:endParaRPr>
          </a:p>
        </p:txBody>
      </p:sp>
      <p:sp>
        <p:nvSpPr>
          <p:cNvPr id="22" name="object 5"/>
          <p:cNvSpPr txBox="1"/>
          <p:nvPr/>
        </p:nvSpPr>
        <p:spPr>
          <a:xfrm>
            <a:off x="3730895" y="3645024"/>
            <a:ext cx="2819871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90"/>
              </a:lnSpc>
            </a:pPr>
            <a:r>
              <a:rPr lang="en-US" sz="2600" b="1" dirty="0" smtClean="0">
                <a:solidFill>
                  <a:srgbClr val="248E7B"/>
                </a:solidFill>
                <a:cs typeface="Times New Roman"/>
              </a:rPr>
              <a:t>Workshops</a:t>
            </a:r>
            <a:endParaRPr sz="2600" dirty="0">
              <a:cs typeface="Times New Roman"/>
            </a:endParaRPr>
          </a:p>
          <a:p>
            <a:pPr marL="12700" marR="202565">
              <a:lnSpc>
                <a:spcPts val="2039"/>
              </a:lnSpc>
              <a:spcBef>
                <a:spcPts val="40"/>
              </a:spcBef>
            </a:pPr>
            <a:r>
              <a:rPr lang="en-US" sz="1700" dirty="0" smtClean="0">
                <a:solidFill>
                  <a:srgbClr val="248E7B"/>
                </a:solidFill>
                <a:cs typeface="Times New Roman"/>
              </a:rPr>
              <a:t>with </a:t>
            </a:r>
            <a:r>
              <a:rPr lang="en-US" sz="1700" dirty="0">
                <a:solidFill>
                  <a:srgbClr val="248E7B"/>
                </a:solidFill>
                <a:cs typeface="Times New Roman"/>
              </a:rPr>
              <a:t>Initiatives/Flagships to </a:t>
            </a:r>
            <a:r>
              <a:rPr lang="en-US" sz="1700" dirty="0" smtClean="0">
                <a:solidFill>
                  <a:srgbClr val="248E7B"/>
                </a:solidFill>
                <a:cs typeface="Times New Roman"/>
              </a:rPr>
              <a:t>discuss alignment, synergies </a:t>
            </a:r>
            <a:r>
              <a:rPr lang="en-US" sz="1700" dirty="0">
                <a:solidFill>
                  <a:srgbClr val="248E7B"/>
                </a:solidFill>
                <a:cs typeface="Times New Roman"/>
              </a:rPr>
              <a:t>and “cross-pollination”.</a:t>
            </a:r>
          </a:p>
          <a:p>
            <a:pPr marL="12700" marR="5080">
              <a:lnSpc>
                <a:spcPct val="100000"/>
              </a:lnSpc>
              <a:spcBef>
                <a:spcPts val="530"/>
              </a:spcBef>
            </a:pPr>
            <a:endParaRPr lang="en-US" sz="1200" dirty="0" smtClean="0">
              <a:solidFill>
                <a:srgbClr val="333333"/>
              </a:solidFill>
              <a:cs typeface="Times New Roman"/>
            </a:endParaRPr>
          </a:p>
        </p:txBody>
      </p:sp>
      <p:sp>
        <p:nvSpPr>
          <p:cNvPr id="23" name="object 6"/>
          <p:cNvSpPr txBox="1"/>
          <p:nvPr/>
        </p:nvSpPr>
        <p:spPr>
          <a:xfrm>
            <a:off x="6550767" y="3645024"/>
            <a:ext cx="2514883" cy="1423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90"/>
              </a:lnSpc>
            </a:pPr>
            <a:r>
              <a:rPr lang="en-US" sz="2600" b="1" dirty="0" smtClean="0">
                <a:solidFill>
                  <a:srgbClr val="248E7B"/>
                </a:solidFill>
                <a:cs typeface="Times New Roman"/>
              </a:rPr>
              <a:t>Outreach</a:t>
            </a:r>
            <a:endParaRPr sz="2600" dirty="0">
              <a:cs typeface="Times New Roman"/>
            </a:endParaRPr>
          </a:p>
          <a:p>
            <a:pPr marL="25400" marR="273685">
              <a:lnSpc>
                <a:spcPts val="2039"/>
              </a:lnSpc>
              <a:spcBef>
                <a:spcPts val="40"/>
              </a:spcBef>
            </a:pPr>
            <a:r>
              <a:rPr lang="en-US" sz="1700" dirty="0">
                <a:solidFill>
                  <a:srgbClr val="248E7B"/>
                </a:solidFill>
                <a:cs typeface="Times New Roman"/>
              </a:rPr>
              <a:t>highlighting how GEO is responding </a:t>
            </a:r>
            <a:r>
              <a:rPr lang="en-US" sz="1700" dirty="0" smtClean="0">
                <a:solidFill>
                  <a:srgbClr val="248E7B"/>
                </a:solidFill>
                <a:cs typeface="Times New Roman"/>
              </a:rPr>
              <a:t>to engagement </a:t>
            </a:r>
            <a:r>
              <a:rPr lang="en-US" sz="1700" dirty="0">
                <a:solidFill>
                  <a:srgbClr val="248E7B"/>
                </a:solidFill>
                <a:cs typeface="Times New Roman"/>
              </a:rPr>
              <a:t>priorities </a:t>
            </a:r>
            <a:endParaRPr lang="en-US" sz="1700" dirty="0" smtClean="0">
              <a:solidFill>
                <a:srgbClr val="248E7B"/>
              </a:solidFill>
              <a:cs typeface="Times New Roman"/>
            </a:endParaRPr>
          </a:p>
          <a:p>
            <a:pPr marL="25400" marR="273685">
              <a:lnSpc>
                <a:spcPts val="2039"/>
              </a:lnSpc>
              <a:spcBef>
                <a:spcPts val="40"/>
              </a:spcBef>
            </a:pPr>
            <a:endParaRPr lang="en-US" sz="1700" dirty="0">
              <a:solidFill>
                <a:srgbClr val="248E7B"/>
              </a:solidFill>
              <a:cs typeface="Times New Roman"/>
            </a:endParaRPr>
          </a:p>
        </p:txBody>
      </p:sp>
      <p:sp>
        <p:nvSpPr>
          <p:cNvPr id="24" name="object 7"/>
          <p:cNvSpPr/>
          <p:nvPr/>
        </p:nvSpPr>
        <p:spPr>
          <a:xfrm>
            <a:off x="3414151" y="3673647"/>
            <a:ext cx="137650" cy="2401743"/>
          </a:xfrm>
          <a:custGeom>
            <a:avLst/>
            <a:gdLst/>
            <a:ahLst/>
            <a:cxnLst/>
            <a:rect l="l" t="t" r="r" b="b"/>
            <a:pathLst>
              <a:path w="180975" h="3030220">
                <a:moveTo>
                  <a:pt x="0" y="3030220"/>
                </a:moveTo>
                <a:lnTo>
                  <a:pt x="180619" y="3030220"/>
                </a:lnTo>
                <a:lnTo>
                  <a:pt x="180619" y="0"/>
                </a:lnTo>
                <a:lnTo>
                  <a:pt x="0" y="0"/>
                </a:lnTo>
                <a:lnTo>
                  <a:pt x="0" y="3030220"/>
                </a:lnTo>
                <a:close/>
              </a:path>
            </a:pathLst>
          </a:custGeom>
          <a:solidFill>
            <a:srgbClr val="248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/>
          <p:cNvSpPr/>
          <p:nvPr/>
        </p:nvSpPr>
        <p:spPr>
          <a:xfrm>
            <a:off x="363331" y="3673647"/>
            <a:ext cx="137650" cy="2401743"/>
          </a:xfrm>
          <a:custGeom>
            <a:avLst/>
            <a:gdLst/>
            <a:ahLst/>
            <a:cxnLst/>
            <a:rect l="l" t="t" r="r" b="b"/>
            <a:pathLst>
              <a:path w="180975" h="3030220">
                <a:moveTo>
                  <a:pt x="0" y="3030220"/>
                </a:moveTo>
                <a:lnTo>
                  <a:pt x="180619" y="3030220"/>
                </a:lnTo>
                <a:lnTo>
                  <a:pt x="180619" y="0"/>
                </a:lnTo>
                <a:lnTo>
                  <a:pt x="0" y="0"/>
                </a:lnTo>
                <a:lnTo>
                  <a:pt x="0" y="3030220"/>
                </a:lnTo>
                <a:close/>
              </a:path>
            </a:pathLst>
          </a:custGeom>
          <a:solidFill>
            <a:srgbClr val="248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9"/>
          <p:cNvSpPr/>
          <p:nvPr/>
        </p:nvSpPr>
        <p:spPr>
          <a:xfrm>
            <a:off x="6258951" y="3673647"/>
            <a:ext cx="137650" cy="2401743"/>
          </a:xfrm>
          <a:custGeom>
            <a:avLst/>
            <a:gdLst/>
            <a:ahLst/>
            <a:cxnLst/>
            <a:rect l="l" t="t" r="r" b="b"/>
            <a:pathLst>
              <a:path w="180975" h="3030220">
                <a:moveTo>
                  <a:pt x="0" y="3030220"/>
                </a:moveTo>
                <a:lnTo>
                  <a:pt x="180619" y="3030220"/>
                </a:lnTo>
                <a:lnTo>
                  <a:pt x="180619" y="0"/>
                </a:lnTo>
                <a:lnTo>
                  <a:pt x="0" y="0"/>
                </a:lnTo>
                <a:lnTo>
                  <a:pt x="0" y="3030220"/>
                </a:lnTo>
                <a:close/>
              </a:path>
            </a:pathLst>
          </a:custGeom>
          <a:solidFill>
            <a:srgbClr val="248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6" y="5402257"/>
            <a:ext cx="937955" cy="210258"/>
          </a:xfrm>
          <a:prstGeom prst="rect">
            <a:avLst/>
          </a:prstGeom>
        </p:spPr>
      </p:pic>
      <p:pic>
        <p:nvPicPr>
          <p:cNvPr id="28" name="Picture 27" descr="Presentation Author/Graphics: &#10;Eldrich L. Frazier&#10;Federal Geographic Data Committee&#10;https://www.fgdc.gov " title="FGDC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 b="30106"/>
          <a:stretch/>
        </p:blipFill>
        <p:spPr>
          <a:xfrm>
            <a:off x="611560" y="5673853"/>
            <a:ext cx="1077904" cy="26486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981" y="5678563"/>
            <a:ext cx="842219" cy="344352"/>
          </a:xfrm>
          <a:prstGeom prst="rect">
            <a:avLst/>
          </a:prstGeom>
          <a:effectLst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7" y="4961776"/>
            <a:ext cx="937955" cy="35040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 rot="10800000" flipV="1">
            <a:off x="0" y="2489282"/>
            <a:ext cx="9144000" cy="459881"/>
            <a:chOff x="-1054" y="5641643"/>
            <a:chExt cx="9144000" cy="459881"/>
          </a:xfrm>
        </p:grpSpPr>
        <p:sp>
          <p:nvSpPr>
            <p:cNvPr id="33" name="object 10"/>
            <p:cNvSpPr/>
            <p:nvPr/>
          </p:nvSpPr>
          <p:spPr>
            <a:xfrm>
              <a:off x="1430752" y="5641643"/>
              <a:ext cx="1270000" cy="345440"/>
            </a:xfrm>
            <a:custGeom>
              <a:avLst/>
              <a:gdLst/>
              <a:ahLst/>
              <a:cxnLst/>
              <a:rect l="l" t="t" r="r" b="b"/>
              <a:pathLst>
                <a:path w="1270000" h="345439">
                  <a:moveTo>
                    <a:pt x="635000" y="0"/>
                  </a:moveTo>
                  <a:lnTo>
                    <a:pt x="0" y="344957"/>
                  </a:lnTo>
                  <a:lnTo>
                    <a:pt x="1270000" y="344957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042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1"/>
            <p:cNvSpPr/>
            <p:nvPr/>
          </p:nvSpPr>
          <p:spPr>
            <a:xfrm>
              <a:off x="3970751" y="5641643"/>
              <a:ext cx="1270000" cy="345440"/>
            </a:xfrm>
            <a:custGeom>
              <a:avLst/>
              <a:gdLst/>
              <a:ahLst/>
              <a:cxnLst/>
              <a:rect l="l" t="t" r="r" b="b"/>
              <a:pathLst>
                <a:path w="1270000" h="345439">
                  <a:moveTo>
                    <a:pt x="635000" y="0"/>
                  </a:moveTo>
                  <a:lnTo>
                    <a:pt x="0" y="344957"/>
                  </a:lnTo>
                  <a:lnTo>
                    <a:pt x="1270000" y="344957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042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2"/>
            <p:cNvSpPr/>
            <p:nvPr/>
          </p:nvSpPr>
          <p:spPr>
            <a:xfrm>
              <a:off x="6510753" y="5641643"/>
              <a:ext cx="1270000" cy="345440"/>
            </a:xfrm>
            <a:custGeom>
              <a:avLst/>
              <a:gdLst/>
              <a:ahLst/>
              <a:cxnLst/>
              <a:rect l="l" t="t" r="r" b="b"/>
              <a:pathLst>
                <a:path w="1270000" h="345439">
                  <a:moveTo>
                    <a:pt x="635000" y="0"/>
                  </a:moveTo>
                  <a:lnTo>
                    <a:pt x="0" y="344957"/>
                  </a:lnTo>
                  <a:lnTo>
                    <a:pt x="1270000" y="344957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042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3"/>
            <p:cNvSpPr/>
            <p:nvPr/>
          </p:nvSpPr>
          <p:spPr>
            <a:xfrm>
              <a:off x="-1054" y="5948489"/>
              <a:ext cx="9144000" cy="153035"/>
            </a:xfrm>
            <a:custGeom>
              <a:avLst/>
              <a:gdLst/>
              <a:ahLst/>
              <a:cxnLst/>
              <a:rect l="l" t="t" r="r" b="b"/>
              <a:pathLst>
                <a:path w="9144000" h="153035">
                  <a:moveTo>
                    <a:pt x="0" y="152412"/>
                  </a:moveTo>
                  <a:lnTo>
                    <a:pt x="9144000" y="1524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52412"/>
                  </a:lnTo>
                  <a:close/>
                </a:path>
              </a:pathLst>
            </a:custGeom>
            <a:solidFill>
              <a:srgbClr val="042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4"/>
          <p:cNvSpPr/>
          <p:nvPr/>
        </p:nvSpPr>
        <p:spPr>
          <a:xfrm>
            <a:off x="1633746" y="4941168"/>
            <a:ext cx="846602" cy="3710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6"/>
          <p:cNvSpPr/>
          <p:nvPr/>
        </p:nvSpPr>
        <p:spPr>
          <a:xfrm>
            <a:off x="1617456" y="5315293"/>
            <a:ext cx="835744" cy="3632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3705967" y="4896815"/>
            <a:ext cx="2479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Virtual Workshops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Engagement at GEO Work Program Symposium (WPS)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363330" y="3120297"/>
            <a:ext cx="638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Program Board Work Plan for Aligning Activities to GEO Priorities</a:t>
            </a:r>
            <a:endParaRPr lang="en-US" b="1" dirty="0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197805" y="3609441"/>
            <a:ext cx="457200" cy="457200"/>
          </a:xfrm>
          <a:prstGeom prst="ellipse">
            <a:avLst/>
          </a:prstGeom>
          <a:gradFill>
            <a:gsLst>
              <a:gs pos="0">
                <a:srgbClr val="008B7B"/>
              </a:gs>
              <a:gs pos="100000">
                <a:srgbClr val="009193"/>
              </a:gs>
              <a:gs pos="52000">
                <a:srgbClr val="7BCACB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3203848" y="3635027"/>
            <a:ext cx="457200" cy="457200"/>
          </a:xfrm>
          <a:prstGeom prst="ellipse">
            <a:avLst/>
          </a:prstGeom>
          <a:gradFill>
            <a:gsLst>
              <a:gs pos="0">
                <a:srgbClr val="008B7B"/>
              </a:gs>
              <a:gs pos="100000">
                <a:srgbClr val="009193"/>
              </a:gs>
              <a:gs pos="52000">
                <a:srgbClr val="7BCACB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6059016" y="3601081"/>
            <a:ext cx="457200" cy="457200"/>
          </a:xfrm>
          <a:prstGeom prst="ellipse">
            <a:avLst/>
          </a:prstGeom>
          <a:gradFill>
            <a:gsLst>
              <a:gs pos="0">
                <a:srgbClr val="008B7B"/>
              </a:gs>
              <a:gs pos="100000">
                <a:srgbClr val="009193"/>
              </a:gs>
              <a:gs pos="52000">
                <a:srgbClr val="7BCACB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2" name="object 5"/>
          <p:cNvSpPr/>
          <p:nvPr/>
        </p:nvSpPr>
        <p:spPr>
          <a:xfrm>
            <a:off x="-1700" y="1249816"/>
            <a:ext cx="1397000" cy="350427"/>
          </a:xfrm>
          <a:custGeom>
            <a:avLst/>
            <a:gdLst/>
            <a:ahLst/>
            <a:cxnLst/>
            <a:rect l="l" t="t" r="r" b="b"/>
            <a:pathLst>
              <a:path w="1397000" h="175895">
                <a:moveTo>
                  <a:pt x="0" y="175856"/>
                </a:moveTo>
                <a:lnTo>
                  <a:pt x="1397000" y="175856"/>
                </a:lnTo>
                <a:lnTo>
                  <a:pt x="1397000" y="0"/>
                </a:lnTo>
                <a:lnTo>
                  <a:pt x="0" y="0"/>
                </a:lnTo>
                <a:lnTo>
                  <a:pt x="0" y="175856"/>
                </a:lnTo>
                <a:close/>
              </a:path>
            </a:pathLst>
          </a:custGeom>
          <a:solidFill>
            <a:srgbClr val="31859C"/>
          </a:solidFill>
        </p:spPr>
        <p:txBody>
          <a:bodyPr wrap="square" lIns="0" tIns="0" rIns="0" bIns="0" rtlCol="0"/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  Objective 1</a:t>
            </a:r>
            <a:endParaRPr sz="20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4629" y="566607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……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84529" y="4932639"/>
            <a:ext cx="2292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User focus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Broad </a:t>
            </a:r>
            <a:r>
              <a:rPr lang="en-US" sz="1600" dirty="0" smtClean="0"/>
              <a:t>community outreach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02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2"/>
          <p:cNvSpPr/>
          <p:nvPr/>
        </p:nvSpPr>
        <p:spPr>
          <a:xfrm>
            <a:off x="-19050" y="1789293"/>
            <a:ext cx="9144000" cy="1018049"/>
          </a:xfrm>
          <a:custGeom>
            <a:avLst/>
            <a:gdLst/>
            <a:ahLst/>
            <a:cxnLst/>
            <a:rect l="l" t="t" r="r" b="b"/>
            <a:pathLst>
              <a:path w="9144000" h="3590290">
                <a:moveTo>
                  <a:pt x="0" y="0"/>
                </a:moveTo>
                <a:lnTo>
                  <a:pt x="0" y="3589680"/>
                </a:lnTo>
                <a:lnTo>
                  <a:pt x="9144000" y="358968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003789" y="1623148"/>
            <a:ext cx="1136650" cy="78740"/>
          </a:xfrm>
          <a:custGeom>
            <a:avLst/>
            <a:gdLst/>
            <a:ahLst/>
            <a:cxnLst/>
            <a:rect l="l" t="t" r="r" b="b"/>
            <a:pathLst>
              <a:path w="1136650" h="78739">
                <a:moveTo>
                  <a:pt x="0" y="78651"/>
                </a:moveTo>
                <a:lnTo>
                  <a:pt x="1136408" y="78651"/>
                </a:lnTo>
                <a:lnTo>
                  <a:pt x="1136408" y="0"/>
                </a:lnTo>
                <a:lnTo>
                  <a:pt x="0" y="0"/>
                </a:lnTo>
                <a:lnTo>
                  <a:pt x="0" y="78651"/>
                </a:lnTo>
                <a:close/>
              </a:path>
            </a:pathLst>
          </a:custGeom>
          <a:solidFill>
            <a:srgbClr val="71AC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5734" y="6108428"/>
            <a:ext cx="1498932" cy="525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423" y="6184900"/>
            <a:ext cx="544830" cy="491490"/>
          </a:xfrm>
          <a:custGeom>
            <a:avLst/>
            <a:gdLst/>
            <a:ahLst/>
            <a:cxnLst/>
            <a:rect l="l" t="t" r="r" b="b"/>
            <a:pathLst>
              <a:path w="544829" h="491490">
                <a:moveTo>
                  <a:pt x="0" y="490880"/>
                </a:moveTo>
                <a:lnTo>
                  <a:pt x="544576" y="490880"/>
                </a:lnTo>
                <a:lnTo>
                  <a:pt x="544576" y="0"/>
                </a:lnTo>
                <a:lnTo>
                  <a:pt x="0" y="0"/>
                </a:lnTo>
                <a:lnTo>
                  <a:pt x="0" y="490880"/>
                </a:lnTo>
                <a:close/>
              </a:path>
            </a:pathLst>
          </a:custGeom>
          <a:solidFill>
            <a:srgbClr val="008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4294967295"/>
          </p:nvPr>
        </p:nvSpPr>
        <p:spPr>
          <a:xfrm>
            <a:off x="6198561" y="5911778"/>
            <a:ext cx="235839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0">
              <a:lnSpc>
                <a:spcPct val="100000"/>
              </a:lnSpc>
            </a:pPr>
            <a:r>
              <a:rPr spc="45" dirty="0">
                <a:solidFill>
                  <a:schemeClr val="accent5"/>
                </a:solidFill>
              </a:rPr>
              <a:t>@GEOSEC202</a:t>
            </a:r>
            <a:r>
              <a:rPr spc="-65" dirty="0">
                <a:solidFill>
                  <a:schemeClr val="accent5"/>
                </a:solidFill>
              </a:rPr>
              <a:t>5</a:t>
            </a:r>
            <a:r>
              <a:rPr spc="-195" dirty="0">
                <a:solidFill>
                  <a:schemeClr val="accent5"/>
                </a:solidFill>
              </a:rPr>
              <a:t> </a:t>
            </a:r>
          </a:p>
          <a:p>
            <a:pPr marL="12700">
              <a:lnSpc>
                <a:spcPct val="100000"/>
              </a:lnSpc>
            </a:pPr>
            <a:r>
              <a:rPr spc="150" dirty="0">
                <a:solidFill>
                  <a:schemeClr val="accent5"/>
                </a:solidFill>
              </a:rPr>
              <a:t>ww</a:t>
            </a:r>
            <a:r>
              <a:rPr spc="80" dirty="0">
                <a:solidFill>
                  <a:schemeClr val="accent5"/>
                </a:solidFill>
              </a:rPr>
              <a:t>w</a:t>
            </a:r>
            <a:r>
              <a:rPr spc="140" dirty="0">
                <a:solidFill>
                  <a:schemeClr val="accent5"/>
                </a:solidFill>
              </a:rPr>
              <a:t>.ea</a:t>
            </a:r>
            <a:r>
              <a:rPr spc="170" dirty="0">
                <a:solidFill>
                  <a:schemeClr val="accent5"/>
                </a:solidFill>
              </a:rPr>
              <a:t>r</a:t>
            </a:r>
            <a:r>
              <a:rPr spc="180" dirty="0">
                <a:solidFill>
                  <a:schemeClr val="accent5"/>
                </a:solidFill>
              </a:rPr>
              <a:t>thobse</a:t>
            </a:r>
            <a:r>
              <a:rPr spc="35" dirty="0">
                <a:solidFill>
                  <a:schemeClr val="accent5"/>
                </a:solidFill>
              </a:rPr>
              <a:t>r</a:t>
            </a:r>
            <a:r>
              <a:rPr spc="-165" dirty="0">
                <a:solidFill>
                  <a:schemeClr val="accent5"/>
                </a:solidFill>
              </a:rPr>
              <a:t> </a:t>
            </a:r>
            <a:r>
              <a:rPr spc="85" dirty="0">
                <a:solidFill>
                  <a:schemeClr val="accent5"/>
                </a:solidFill>
              </a:rPr>
              <a:t>v</a:t>
            </a:r>
            <a:r>
              <a:rPr spc="160" dirty="0">
                <a:solidFill>
                  <a:schemeClr val="accent5"/>
                </a:solidFill>
              </a:rPr>
              <a:t>ation</a:t>
            </a:r>
            <a:r>
              <a:rPr spc="145" dirty="0">
                <a:solidFill>
                  <a:schemeClr val="accent5"/>
                </a:solidFill>
              </a:rPr>
              <a:t>s</a:t>
            </a:r>
            <a:r>
              <a:rPr spc="130" dirty="0">
                <a:solidFill>
                  <a:schemeClr val="accent5"/>
                </a:solidFill>
              </a:rPr>
              <a:t>.o</a:t>
            </a:r>
            <a:r>
              <a:rPr spc="114" dirty="0">
                <a:solidFill>
                  <a:schemeClr val="accent5"/>
                </a:solidFill>
              </a:rPr>
              <a:t>r</a:t>
            </a:r>
            <a:r>
              <a:rPr spc="70" dirty="0">
                <a:solidFill>
                  <a:schemeClr val="accent5"/>
                </a:solidFill>
              </a:rPr>
              <a:t>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0141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rgbClr val="1D324B"/>
                </a:solidFill>
                <a:latin typeface="Calibri" panose="020F0502020204030204" pitchFamily="34" charset="0"/>
              </a:rPr>
              <a:t>GEO Program Board Report</a:t>
            </a:r>
            <a:endParaRPr lang="en-US" sz="5200" b="1" dirty="0">
              <a:solidFill>
                <a:srgbClr val="1D324B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90872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Work </a:t>
            </a:r>
            <a:r>
              <a:rPr lang="en-US" sz="2500" b="1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Programme</a:t>
            </a:r>
            <a:r>
              <a:rPr lang="en-US" sz="25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Refinement/Improvements</a:t>
            </a:r>
            <a:endParaRPr lang="en-US" sz="25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689999" y="2854239"/>
            <a:ext cx="2569329" cy="116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90"/>
              </a:lnSpc>
            </a:pPr>
            <a:r>
              <a:rPr lang="en-US" sz="2600" b="1" dirty="0" smtClean="0">
                <a:solidFill>
                  <a:srgbClr val="248E7B"/>
                </a:solidFill>
                <a:cs typeface="Times New Roman"/>
              </a:rPr>
              <a:t>Realignment</a:t>
            </a:r>
            <a:endParaRPr sz="2600" dirty="0" smtClean="0">
              <a:cs typeface="Times New Roman"/>
            </a:endParaRPr>
          </a:p>
          <a:p>
            <a:pPr marL="12700" marR="5080">
              <a:lnSpc>
                <a:spcPts val="2039"/>
              </a:lnSpc>
              <a:spcBef>
                <a:spcPts val="40"/>
              </a:spcBef>
            </a:pPr>
            <a:r>
              <a:rPr lang="en-US" sz="1700" dirty="0" smtClean="0">
                <a:solidFill>
                  <a:srgbClr val="248E7B"/>
                </a:solidFill>
                <a:cs typeface="Times New Roman"/>
              </a:rPr>
              <a:t>developed a new workflow process </a:t>
            </a:r>
            <a:r>
              <a:rPr lang="en-US" sz="1700" dirty="0" smtClean="0">
                <a:solidFill>
                  <a:srgbClr val="248E7B"/>
                </a:solidFill>
                <a:cs typeface="Times New Roman"/>
              </a:rPr>
              <a:t>to realize goals and objectives </a:t>
            </a:r>
            <a:endParaRPr sz="1700" dirty="0" smtClean="0">
              <a:solidFill>
                <a:srgbClr val="248E7B"/>
              </a:solidFill>
              <a:cs typeface="Times New Roman"/>
            </a:endParaRPr>
          </a:p>
        </p:txBody>
      </p:sp>
      <p:sp>
        <p:nvSpPr>
          <p:cNvPr id="22" name="object 5"/>
          <p:cNvSpPr txBox="1"/>
          <p:nvPr/>
        </p:nvSpPr>
        <p:spPr>
          <a:xfrm>
            <a:off x="3554056" y="2844242"/>
            <a:ext cx="2819871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90"/>
              </a:lnSpc>
            </a:pPr>
            <a:r>
              <a:rPr lang="en-US" sz="2600" b="1" dirty="0" smtClean="0">
                <a:solidFill>
                  <a:srgbClr val="248E7B"/>
                </a:solidFill>
                <a:cs typeface="Times New Roman"/>
              </a:rPr>
              <a:t>New Initiatives</a:t>
            </a:r>
            <a:endParaRPr sz="2600" dirty="0" smtClean="0">
              <a:cs typeface="Times New Roman"/>
            </a:endParaRPr>
          </a:p>
          <a:p>
            <a:pPr marL="12700" marR="5080">
              <a:lnSpc>
                <a:spcPts val="2039"/>
              </a:lnSpc>
              <a:spcBef>
                <a:spcPts val="40"/>
              </a:spcBef>
            </a:pPr>
            <a:r>
              <a:rPr lang="en-US" sz="1700" dirty="0">
                <a:solidFill>
                  <a:srgbClr val="248E7B"/>
                </a:solidFill>
                <a:cs typeface="Times New Roman"/>
              </a:rPr>
              <a:t>developed </a:t>
            </a:r>
            <a:r>
              <a:rPr lang="en-US" sz="1700" dirty="0" smtClean="0">
                <a:solidFill>
                  <a:srgbClr val="248E7B"/>
                </a:solidFill>
                <a:cs typeface="Times New Roman"/>
              </a:rPr>
              <a:t>process to </a:t>
            </a:r>
            <a:r>
              <a:rPr lang="en-US" sz="1700" dirty="0">
                <a:solidFill>
                  <a:srgbClr val="248E7B"/>
                </a:solidFill>
                <a:cs typeface="Times New Roman"/>
              </a:rPr>
              <a:t>asses new proposals for </a:t>
            </a:r>
            <a:r>
              <a:rPr lang="en-US" sz="1700" dirty="0" smtClean="0">
                <a:solidFill>
                  <a:srgbClr val="248E7B"/>
                </a:solidFill>
                <a:cs typeface="Times New Roman"/>
              </a:rPr>
              <a:t>flagships </a:t>
            </a:r>
          </a:p>
          <a:p>
            <a:pPr marL="12700" marR="5080">
              <a:lnSpc>
                <a:spcPts val="2039"/>
              </a:lnSpc>
              <a:spcBef>
                <a:spcPts val="40"/>
              </a:spcBef>
            </a:pPr>
            <a:r>
              <a:rPr lang="en-US" sz="1700" dirty="0" smtClean="0">
                <a:solidFill>
                  <a:srgbClr val="248E7B"/>
                </a:solidFill>
                <a:cs typeface="Times New Roman"/>
              </a:rPr>
              <a:t>and initiatives</a:t>
            </a:r>
            <a:endParaRPr lang="en-US" sz="1700" dirty="0">
              <a:solidFill>
                <a:srgbClr val="248E7B"/>
              </a:solidFill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30"/>
              </a:spcBef>
            </a:pPr>
            <a:endParaRPr lang="en-US" sz="1200" dirty="0" smtClean="0">
              <a:solidFill>
                <a:srgbClr val="333333"/>
              </a:solidFill>
              <a:cs typeface="Times New Roman"/>
            </a:endParaRPr>
          </a:p>
        </p:txBody>
      </p:sp>
      <p:sp>
        <p:nvSpPr>
          <p:cNvPr id="23" name="object 6"/>
          <p:cNvSpPr txBox="1"/>
          <p:nvPr/>
        </p:nvSpPr>
        <p:spPr>
          <a:xfrm>
            <a:off x="6552672" y="2854239"/>
            <a:ext cx="2589300" cy="1313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2600" b="1" dirty="0" smtClean="0">
                <a:solidFill>
                  <a:srgbClr val="248E7B"/>
                </a:solidFill>
                <a:cs typeface="Times New Roman"/>
              </a:rPr>
              <a:t>Monitoring &amp; Evaluation</a:t>
            </a:r>
            <a:endParaRPr sz="2600" dirty="0" smtClean="0">
              <a:cs typeface="Times New Roman"/>
            </a:endParaRPr>
          </a:p>
          <a:p>
            <a:pPr marL="25400" marR="273685">
              <a:lnSpc>
                <a:spcPts val="2039"/>
              </a:lnSpc>
              <a:spcBef>
                <a:spcPts val="40"/>
              </a:spcBef>
            </a:pPr>
            <a:r>
              <a:rPr lang="en-US" sz="1700" dirty="0" smtClean="0">
                <a:solidFill>
                  <a:srgbClr val="248E7B"/>
                </a:solidFill>
                <a:cs typeface="Times New Roman"/>
              </a:rPr>
              <a:t>Worked with GEOSEC to improve the M&amp;E process</a:t>
            </a:r>
          </a:p>
        </p:txBody>
      </p:sp>
      <p:sp>
        <p:nvSpPr>
          <p:cNvPr id="24" name="object 7"/>
          <p:cNvSpPr/>
          <p:nvPr/>
        </p:nvSpPr>
        <p:spPr>
          <a:xfrm>
            <a:off x="3270135" y="2882862"/>
            <a:ext cx="137650" cy="2401743"/>
          </a:xfrm>
          <a:custGeom>
            <a:avLst/>
            <a:gdLst/>
            <a:ahLst/>
            <a:cxnLst/>
            <a:rect l="l" t="t" r="r" b="b"/>
            <a:pathLst>
              <a:path w="180975" h="3030220">
                <a:moveTo>
                  <a:pt x="0" y="3030220"/>
                </a:moveTo>
                <a:lnTo>
                  <a:pt x="180619" y="3030220"/>
                </a:lnTo>
                <a:lnTo>
                  <a:pt x="180619" y="0"/>
                </a:lnTo>
                <a:lnTo>
                  <a:pt x="0" y="0"/>
                </a:lnTo>
                <a:lnTo>
                  <a:pt x="0" y="3030220"/>
                </a:lnTo>
                <a:close/>
              </a:path>
            </a:pathLst>
          </a:custGeom>
          <a:solidFill>
            <a:srgbClr val="248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/>
          <p:cNvSpPr/>
          <p:nvPr/>
        </p:nvSpPr>
        <p:spPr>
          <a:xfrm>
            <a:off x="344281" y="2882862"/>
            <a:ext cx="137650" cy="2401743"/>
          </a:xfrm>
          <a:custGeom>
            <a:avLst/>
            <a:gdLst/>
            <a:ahLst/>
            <a:cxnLst/>
            <a:rect l="l" t="t" r="r" b="b"/>
            <a:pathLst>
              <a:path w="180975" h="3030220">
                <a:moveTo>
                  <a:pt x="0" y="3030220"/>
                </a:moveTo>
                <a:lnTo>
                  <a:pt x="180619" y="3030220"/>
                </a:lnTo>
                <a:lnTo>
                  <a:pt x="180619" y="0"/>
                </a:lnTo>
                <a:lnTo>
                  <a:pt x="0" y="0"/>
                </a:lnTo>
                <a:lnTo>
                  <a:pt x="0" y="3030220"/>
                </a:lnTo>
                <a:close/>
              </a:path>
            </a:pathLst>
          </a:custGeom>
          <a:solidFill>
            <a:srgbClr val="248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9"/>
          <p:cNvSpPr/>
          <p:nvPr/>
        </p:nvSpPr>
        <p:spPr>
          <a:xfrm>
            <a:off x="6114935" y="2882862"/>
            <a:ext cx="137650" cy="2401743"/>
          </a:xfrm>
          <a:custGeom>
            <a:avLst/>
            <a:gdLst/>
            <a:ahLst/>
            <a:cxnLst/>
            <a:rect l="l" t="t" r="r" b="b"/>
            <a:pathLst>
              <a:path w="180975" h="3030220">
                <a:moveTo>
                  <a:pt x="0" y="3030220"/>
                </a:moveTo>
                <a:lnTo>
                  <a:pt x="180619" y="3030220"/>
                </a:lnTo>
                <a:lnTo>
                  <a:pt x="180619" y="0"/>
                </a:lnTo>
                <a:lnTo>
                  <a:pt x="0" y="0"/>
                </a:lnTo>
                <a:lnTo>
                  <a:pt x="0" y="3030220"/>
                </a:lnTo>
                <a:close/>
              </a:path>
            </a:pathLst>
          </a:custGeom>
          <a:solidFill>
            <a:srgbClr val="248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3477632" y="4067813"/>
            <a:ext cx="2718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Ensures alignment &amp; reduces duplication of effort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Resource availability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Process </a:t>
            </a:r>
            <a:r>
              <a:rPr lang="en-US" sz="1600" dirty="0"/>
              <a:t>was applied to </a:t>
            </a:r>
            <a:r>
              <a:rPr lang="en-US" sz="1600" dirty="0" smtClean="0"/>
              <a:t>4 </a:t>
            </a:r>
            <a:r>
              <a:rPr lang="en-US" sz="1600" dirty="0"/>
              <a:t>new initiatives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4281" y="1975151"/>
            <a:ext cx="870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Program Board developed and is working with EXCOM/GEOSEC to implement new processes to support </a:t>
            </a:r>
            <a:r>
              <a:rPr lang="en-US" b="1" dirty="0" smtClean="0"/>
              <a:t>the Work Programme to align </a:t>
            </a:r>
            <a:r>
              <a:rPr lang="en-US" b="1" dirty="0" smtClean="0"/>
              <a:t>to priorities</a:t>
            </a:r>
            <a:endParaRPr lang="en-US" b="1" dirty="0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178755" y="2818656"/>
            <a:ext cx="457200" cy="457200"/>
          </a:xfrm>
          <a:prstGeom prst="ellipse">
            <a:avLst/>
          </a:prstGeom>
          <a:gradFill>
            <a:gsLst>
              <a:gs pos="0">
                <a:srgbClr val="008B7B"/>
              </a:gs>
              <a:gs pos="100000">
                <a:srgbClr val="009193"/>
              </a:gs>
              <a:gs pos="52000">
                <a:srgbClr val="7BCACB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3059832" y="2844242"/>
            <a:ext cx="457200" cy="457200"/>
          </a:xfrm>
          <a:prstGeom prst="ellipse">
            <a:avLst/>
          </a:prstGeom>
          <a:gradFill>
            <a:gsLst>
              <a:gs pos="0">
                <a:srgbClr val="008B7B"/>
              </a:gs>
              <a:gs pos="100000">
                <a:srgbClr val="009193"/>
              </a:gs>
              <a:gs pos="52000">
                <a:srgbClr val="7BCACB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5940152" y="2810296"/>
            <a:ext cx="457200" cy="457200"/>
          </a:xfrm>
          <a:prstGeom prst="ellipse">
            <a:avLst/>
          </a:prstGeom>
          <a:gradFill>
            <a:gsLst>
              <a:gs pos="0">
                <a:srgbClr val="008B7B"/>
              </a:gs>
              <a:gs pos="100000">
                <a:srgbClr val="009193"/>
              </a:gs>
              <a:gs pos="52000">
                <a:srgbClr val="7BCACB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38342" y="4147235"/>
            <a:ext cx="2645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Validates resources and institutional commitment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A</a:t>
            </a:r>
            <a:r>
              <a:rPr lang="en-US" sz="1600" dirty="0" smtClean="0"/>
              <a:t>pplied process to current activities</a:t>
            </a:r>
            <a:endParaRPr lang="en-US" sz="1600" dirty="0"/>
          </a:p>
        </p:txBody>
      </p:sp>
      <p:grpSp>
        <p:nvGrpSpPr>
          <p:cNvPr id="50" name="Group 49"/>
          <p:cNvGrpSpPr/>
          <p:nvPr/>
        </p:nvGrpSpPr>
        <p:grpSpPr>
          <a:xfrm rot="10800000" flipV="1">
            <a:off x="0" y="5644827"/>
            <a:ext cx="9144000" cy="459881"/>
            <a:chOff x="-1054" y="5641643"/>
            <a:chExt cx="9144000" cy="459881"/>
          </a:xfrm>
        </p:grpSpPr>
        <p:sp>
          <p:nvSpPr>
            <p:cNvPr id="51" name="object 10"/>
            <p:cNvSpPr/>
            <p:nvPr/>
          </p:nvSpPr>
          <p:spPr>
            <a:xfrm>
              <a:off x="1430752" y="5641643"/>
              <a:ext cx="1270000" cy="345440"/>
            </a:xfrm>
            <a:custGeom>
              <a:avLst/>
              <a:gdLst/>
              <a:ahLst/>
              <a:cxnLst/>
              <a:rect l="l" t="t" r="r" b="b"/>
              <a:pathLst>
                <a:path w="1270000" h="345439">
                  <a:moveTo>
                    <a:pt x="635000" y="0"/>
                  </a:moveTo>
                  <a:lnTo>
                    <a:pt x="0" y="344957"/>
                  </a:lnTo>
                  <a:lnTo>
                    <a:pt x="1270000" y="344957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042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1"/>
            <p:cNvSpPr/>
            <p:nvPr/>
          </p:nvSpPr>
          <p:spPr>
            <a:xfrm>
              <a:off x="3970751" y="5641643"/>
              <a:ext cx="1270000" cy="345440"/>
            </a:xfrm>
            <a:custGeom>
              <a:avLst/>
              <a:gdLst/>
              <a:ahLst/>
              <a:cxnLst/>
              <a:rect l="l" t="t" r="r" b="b"/>
              <a:pathLst>
                <a:path w="1270000" h="345439">
                  <a:moveTo>
                    <a:pt x="635000" y="0"/>
                  </a:moveTo>
                  <a:lnTo>
                    <a:pt x="0" y="344957"/>
                  </a:lnTo>
                  <a:lnTo>
                    <a:pt x="1270000" y="344957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042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2"/>
            <p:cNvSpPr/>
            <p:nvPr/>
          </p:nvSpPr>
          <p:spPr>
            <a:xfrm>
              <a:off x="6510753" y="5641643"/>
              <a:ext cx="1270000" cy="345440"/>
            </a:xfrm>
            <a:custGeom>
              <a:avLst/>
              <a:gdLst/>
              <a:ahLst/>
              <a:cxnLst/>
              <a:rect l="l" t="t" r="r" b="b"/>
              <a:pathLst>
                <a:path w="1270000" h="345439">
                  <a:moveTo>
                    <a:pt x="635000" y="0"/>
                  </a:moveTo>
                  <a:lnTo>
                    <a:pt x="0" y="344957"/>
                  </a:lnTo>
                  <a:lnTo>
                    <a:pt x="1270000" y="344957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042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3"/>
            <p:cNvSpPr/>
            <p:nvPr/>
          </p:nvSpPr>
          <p:spPr>
            <a:xfrm>
              <a:off x="-1054" y="5948489"/>
              <a:ext cx="9144000" cy="153035"/>
            </a:xfrm>
            <a:custGeom>
              <a:avLst/>
              <a:gdLst/>
              <a:ahLst/>
              <a:cxnLst/>
              <a:rect l="l" t="t" r="r" b="b"/>
              <a:pathLst>
                <a:path w="9144000" h="153035">
                  <a:moveTo>
                    <a:pt x="0" y="152412"/>
                  </a:moveTo>
                  <a:lnTo>
                    <a:pt x="9144000" y="1524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52412"/>
                  </a:lnTo>
                  <a:close/>
                </a:path>
              </a:pathLst>
            </a:custGeom>
            <a:solidFill>
              <a:srgbClr val="042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"/>
          <p:cNvSpPr/>
          <p:nvPr/>
        </p:nvSpPr>
        <p:spPr>
          <a:xfrm>
            <a:off x="0" y="1450874"/>
            <a:ext cx="1397000" cy="350427"/>
          </a:xfrm>
          <a:custGeom>
            <a:avLst/>
            <a:gdLst/>
            <a:ahLst/>
            <a:cxnLst/>
            <a:rect l="l" t="t" r="r" b="b"/>
            <a:pathLst>
              <a:path w="1397000" h="175895">
                <a:moveTo>
                  <a:pt x="0" y="175856"/>
                </a:moveTo>
                <a:lnTo>
                  <a:pt x="1397000" y="175856"/>
                </a:lnTo>
                <a:lnTo>
                  <a:pt x="1397000" y="0"/>
                </a:lnTo>
                <a:lnTo>
                  <a:pt x="0" y="0"/>
                </a:lnTo>
                <a:lnTo>
                  <a:pt x="0" y="175856"/>
                </a:lnTo>
                <a:close/>
              </a:path>
            </a:pathLst>
          </a:custGeom>
          <a:solidFill>
            <a:srgbClr val="31859C"/>
          </a:solidFill>
        </p:spPr>
        <p:txBody>
          <a:bodyPr wrap="square" lIns="0" tIns="0" rIns="0" bIns="0" rtlCol="0"/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  Objective 2</a:t>
            </a:r>
            <a:endParaRPr sz="2000" b="1" i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97352" y="4124433"/>
            <a:ext cx="2479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Proposed key performance indicators (KPI’s) 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Revised </a:t>
            </a:r>
            <a:r>
              <a:rPr lang="en-US" sz="1600" dirty="0" smtClean="0"/>
              <a:t>M&amp;E provides improved insight to accomplishments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85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2"/>
          <p:cNvSpPr/>
          <p:nvPr/>
        </p:nvSpPr>
        <p:spPr>
          <a:xfrm>
            <a:off x="-19050" y="1789293"/>
            <a:ext cx="9144000" cy="768333"/>
          </a:xfrm>
          <a:custGeom>
            <a:avLst/>
            <a:gdLst/>
            <a:ahLst/>
            <a:cxnLst/>
            <a:rect l="l" t="t" r="r" b="b"/>
            <a:pathLst>
              <a:path w="9144000" h="3590290">
                <a:moveTo>
                  <a:pt x="0" y="0"/>
                </a:moveTo>
                <a:lnTo>
                  <a:pt x="0" y="3589680"/>
                </a:lnTo>
                <a:lnTo>
                  <a:pt x="9144000" y="358968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4E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object 2"/>
          <p:cNvSpPr/>
          <p:nvPr/>
        </p:nvSpPr>
        <p:spPr>
          <a:xfrm>
            <a:off x="4003789" y="1623148"/>
            <a:ext cx="1136650" cy="78740"/>
          </a:xfrm>
          <a:custGeom>
            <a:avLst/>
            <a:gdLst/>
            <a:ahLst/>
            <a:cxnLst/>
            <a:rect l="l" t="t" r="r" b="b"/>
            <a:pathLst>
              <a:path w="1136650" h="78739">
                <a:moveTo>
                  <a:pt x="0" y="78651"/>
                </a:moveTo>
                <a:lnTo>
                  <a:pt x="1136408" y="78651"/>
                </a:lnTo>
                <a:lnTo>
                  <a:pt x="1136408" y="0"/>
                </a:lnTo>
                <a:lnTo>
                  <a:pt x="0" y="0"/>
                </a:lnTo>
                <a:lnTo>
                  <a:pt x="0" y="78651"/>
                </a:lnTo>
                <a:close/>
              </a:path>
            </a:pathLst>
          </a:custGeom>
          <a:solidFill>
            <a:srgbClr val="71ACB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5734" y="6108428"/>
            <a:ext cx="1498932" cy="525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99423" y="6184900"/>
            <a:ext cx="544830" cy="491490"/>
          </a:xfrm>
          <a:custGeom>
            <a:avLst/>
            <a:gdLst/>
            <a:ahLst/>
            <a:cxnLst/>
            <a:rect l="l" t="t" r="r" b="b"/>
            <a:pathLst>
              <a:path w="544829" h="491490">
                <a:moveTo>
                  <a:pt x="0" y="490880"/>
                </a:moveTo>
                <a:lnTo>
                  <a:pt x="544576" y="490880"/>
                </a:lnTo>
                <a:lnTo>
                  <a:pt x="544576" y="0"/>
                </a:lnTo>
                <a:lnTo>
                  <a:pt x="0" y="0"/>
                </a:lnTo>
                <a:lnTo>
                  <a:pt x="0" y="490880"/>
                </a:lnTo>
                <a:close/>
              </a:path>
            </a:pathLst>
          </a:custGeom>
          <a:solidFill>
            <a:srgbClr val="008B7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4294967295"/>
          </p:nvPr>
        </p:nvSpPr>
        <p:spPr>
          <a:xfrm>
            <a:off x="6198561" y="5911778"/>
            <a:ext cx="235839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0"/>
            <a:r>
              <a:rPr spc="45" dirty="0">
                <a:solidFill>
                  <a:srgbClr val="4BACC6"/>
                </a:solidFill>
              </a:rPr>
              <a:t>@GEOSEC202</a:t>
            </a:r>
            <a:r>
              <a:rPr spc="-65" dirty="0">
                <a:solidFill>
                  <a:srgbClr val="4BACC6"/>
                </a:solidFill>
              </a:rPr>
              <a:t>5</a:t>
            </a:r>
            <a:r>
              <a:rPr spc="-195" dirty="0">
                <a:solidFill>
                  <a:srgbClr val="4BACC6"/>
                </a:solidFill>
              </a:rPr>
              <a:t> </a:t>
            </a:r>
          </a:p>
          <a:p>
            <a:pPr marL="12700"/>
            <a:r>
              <a:rPr spc="150" dirty="0">
                <a:solidFill>
                  <a:srgbClr val="4BACC6"/>
                </a:solidFill>
              </a:rPr>
              <a:t>ww</a:t>
            </a:r>
            <a:r>
              <a:rPr spc="80" dirty="0">
                <a:solidFill>
                  <a:srgbClr val="4BACC6"/>
                </a:solidFill>
              </a:rPr>
              <a:t>w</a:t>
            </a:r>
            <a:r>
              <a:rPr spc="140" dirty="0">
                <a:solidFill>
                  <a:srgbClr val="4BACC6"/>
                </a:solidFill>
              </a:rPr>
              <a:t>.ea</a:t>
            </a:r>
            <a:r>
              <a:rPr spc="170" dirty="0">
                <a:solidFill>
                  <a:srgbClr val="4BACC6"/>
                </a:solidFill>
              </a:rPr>
              <a:t>r</a:t>
            </a:r>
            <a:r>
              <a:rPr spc="180" dirty="0">
                <a:solidFill>
                  <a:srgbClr val="4BACC6"/>
                </a:solidFill>
              </a:rPr>
              <a:t>thobse</a:t>
            </a:r>
            <a:r>
              <a:rPr spc="35" dirty="0">
                <a:solidFill>
                  <a:srgbClr val="4BACC6"/>
                </a:solidFill>
              </a:rPr>
              <a:t>r</a:t>
            </a:r>
            <a:r>
              <a:rPr spc="-165" dirty="0">
                <a:solidFill>
                  <a:srgbClr val="4BACC6"/>
                </a:solidFill>
              </a:rPr>
              <a:t> </a:t>
            </a:r>
            <a:r>
              <a:rPr spc="85" dirty="0">
                <a:solidFill>
                  <a:srgbClr val="4BACC6"/>
                </a:solidFill>
              </a:rPr>
              <a:t>v</a:t>
            </a:r>
            <a:r>
              <a:rPr spc="160" dirty="0">
                <a:solidFill>
                  <a:srgbClr val="4BACC6"/>
                </a:solidFill>
              </a:rPr>
              <a:t>ation</a:t>
            </a:r>
            <a:r>
              <a:rPr spc="145" dirty="0">
                <a:solidFill>
                  <a:srgbClr val="4BACC6"/>
                </a:solidFill>
              </a:rPr>
              <a:t>s</a:t>
            </a:r>
            <a:r>
              <a:rPr spc="130" dirty="0">
                <a:solidFill>
                  <a:srgbClr val="4BACC6"/>
                </a:solidFill>
              </a:rPr>
              <a:t>.o</a:t>
            </a:r>
            <a:r>
              <a:rPr spc="114" dirty="0">
                <a:solidFill>
                  <a:srgbClr val="4BACC6"/>
                </a:solidFill>
              </a:rPr>
              <a:t>r</a:t>
            </a:r>
            <a:r>
              <a:rPr spc="70" dirty="0">
                <a:solidFill>
                  <a:srgbClr val="4BACC6"/>
                </a:solidFill>
              </a:rPr>
              <a:t>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0141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rgbClr val="1D324B"/>
                </a:solidFill>
              </a:rPr>
              <a:t>2017 Program Board Report</a:t>
            </a:r>
            <a:endParaRPr lang="en-US" sz="5200" b="1" dirty="0">
              <a:solidFill>
                <a:srgbClr val="1D324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90872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4BACC6">
                    <a:lumMod val="75000"/>
                  </a:srgbClr>
                </a:solidFill>
              </a:rPr>
              <a:t>Use Case </a:t>
            </a:r>
            <a:r>
              <a:rPr lang="mr-IN" sz="2500" b="1" dirty="0" smtClean="0">
                <a:solidFill>
                  <a:srgbClr val="4BACC6">
                    <a:lumMod val="75000"/>
                  </a:srgbClr>
                </a:solidFill>
              </a:rPr>
              <a:t>–</a:t>
            </a:r>
            <a:r>
              <a:rPr lang="en-US" sz="2500" b="1" dirty="0" smtClean="0">
                <a:solidFill>
                  <a:srgbClr val="4BACC6">
                    <a:lumMod val="75000"/>
                  </a:srgbClr>
                </a:solidFill>
              </a:rPr>
              <a:t> </a:t>
            </a:r>
            <a:r>
              <a:rPr lang="en-US" sz="2500" b="1" i="1" dirty="0" smtClean="0">
                <a:solidFill>
                  <a:srgbClr val="4BACC6">
                    <a:lumMod val="75000"/>
                  </a:srgbClr>
                </a:solidFill>
              </a:rPr>
              <a:t>How GEO can add value in monitoring SDG’s</a:t>
            </a:r>
            <a:endParaRPr lang="en-US" sz="2500" b="1" i="1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4178" y="1899318"/>
            <a:ext cx="845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black"/>
                </a:solidFill>
              </a:rPr>
              <a:t>Target </a:t>
            </a:r>
            <a:r>
              <a:rPr lang="en-US" b="1" dirty="0">
                <a:solidFill>
                  <a:prstClr val="black"/>
                </a:solidFill>
              </a:rPr>
              <a:t>3.4: By 2030, reduce by one third premature mortality from non-communicable diseases through prevention and treatment and promote mental health and well-being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416477" y="3573015"/>
            <a:ext cx="5163635" cy="2515619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GEO answer: </a:t>
            </a:r>
          </a:p>
          <a:p>
            <a:pPr lvl="1"/>
            <a:r>
              <a:rPr lang="en-US" sz="1600" dirty="0" smtClean="0"/>
              <a:t>Global observation system for mercury (Flagship), </a:t>
            </a:r>
          </a:p>
          <a:p>
            <a:pPr lvl="1"/>
            <a:r>
              <a:rPr lang="en-US" sz="1600" dirty="0" smtClean="0"/>
              <a:t>Copernicus Atmosphere Monitoring service (community activity)</a:t>
            </a:r>
          </a:p>
          <a:p>
            <a:r>
              <a:rPr lang="en-US" sz="1600" dirty="0" smtClean="0"/>
              <a:t>Data/Information on aerosol components (PM2.5, PM10, Dust, Mercury …) on atmosphere with impacts on respiratory health allowing to measure the behavior of this components and the impacts of decisions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fr-FR" sz="1800" dirty="0"/>
          </a:p>
        </p:txBody>
      </p:sp>
      <p:sp>
        <p:nvSpPr>
          <p:cNvPr id="6" name="Rectangle 5"/>
          <p:cNvSpPr/>
          <p:nvPr/>
        </p:nvSpPr>
        <p:spPr>
          <a:xfrm>
            <a:off x="574178" y="277145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Indicator 3.4.1: Mortality rate attributed to cardiovascular disease, cancer, diabetes or chronic respiratory disease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25" y="3448263"/>
            <a:ext cx="3425776" cy="2284993"/>
          </a:xfrm>
          <a:prstGeom prst="rect">
            <a:avLst/>
          </a:prstGeom>
        </p:spPr>
      </p:pic>
      <p:sp>
        <p:nvSpPr>
          <p:cNvPr id="19" name="object 7"/>
          <p:cNvSpPr/>
          <p:nvPr/>
        </p:nvSpPr>
        <p:spPr>
          <a:xfrm>
            <a:off x="4096305" y="3193826"/>
            <a:ext cx="1066373" cy="7583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5"/>
          <p:cNvSpPr/>
          <p:nvPr/>
        </p:nvSpPr>
        <p:spPr>
          <a:xfrm>
            <a:off x="0" y="1446228"/>
            <a:ext cx="1397000" cy="350427"/>
          </a:xfrm>
          <a:custGeom>
            <a:avLst/>
            <a:gdLst/>
            <a:ahLst/>
            <a:cxnLst/>
            <a:rect l="l" t="t" r="r" b="b"/>
            <a:pathLst>
              <a:path w="1397000" h="175895">
                <a:moveTo>
                  <a:pt x="0" y="175856"/>
                </a:moveTo>
                <a:lnTo>
                  <a:pt x="1397000" y="175856"/>
                </a:lnTo>
                <a:lnTo>
                  <a:pt x="1397000" y="0"/>
                </a:lnTo>
                <a:lnTo>
                  <a:pt x="0" y="0"/>
                </a:lnTo>
                <a:lnTo>
                  <a:pt x="0" y="175856"/>
                </a:lnTo>
                <a:close/>
              </a:path>
            </a:pathLst>
          </a:custGeom>
          <a:solidFill>
            <a:srgbClr val="31859C"/>
          </a:solidFill>
        </p:spPr>
        <p:txBody>
          <a:bodyPr wrap="square" lIns="0" tIns="0" rIns="0" bIns="0" rtlCol="0"/>
          <a:lstStyle/>
          <a:p>
            <a:r>
              <a:rPr lang="en-US" sz="2000" b="1" i="1" dirty="0" smtClean="0">
                <a:solidFill>
                  <a:prstClr val="white"/>
                </a:solidFill>
              </a:rPr>
              <a:t>  Objective 1</a:t>
            </a:r>
            <a:endParaRPr sz="20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58" y="5342749"/>
            <a:ext cx="786028" cy="557289"/>
          </a:xfrm>
          <a:prstGeom prst="rect">
            <a:avLst/>
          </a:prstGeom>
        </p:spPr>
      </p:pic>
      <p:sp>
        <p:nvSpPr>
          <p:cNvPr id="44" name="object 2"/>
          <p:cNvSpPr/>
          <p:nvPr/>
        </p:nvSpPr>
        <p:spPr>
          <a:xfrm>
            <a:off x="-19050" y="1789293"/>
            <a:ext cx="9144000" cy="768333"/>
          </a:xfrm>
          <a:custGeom>
            <a:avLst/>
            <a:gdLst/>
            <a:ahLst/>
            <a:cxnLst/>
            <a:rect l="l" t="t" r="r" b="b"/>
            <a:pathLst>
              <a:path w="9144000" h="3590290">
                <a:moveTo>
                  <a:pt x="0" y="0"/>
                </a:moveTo>
                <a:lnTo>
                  <a:pt x="0" y="3589680"/>
                </a:lnTo>
                <a:lnTo>
                  <a:pt x="9144000" y="358968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003789" y="1623148"/>
            <a:ext cx="1136650" cy="78740"/>
          </a:xfrm>
          <a:custGeom>
            <a:avLst/>
            <a:gdLst/>
            <a:ahLst/>
            <a:cxnLst/>
            <a:rect l="l" t="t" r="r" b="b"/>
            <a:pathLst>
              <a:path w="1136650" h="78739">
                <a:moveTo>
                  <a:pt x="0" y="78651"/>
                </a:moveTo>
                <a:lnTo>
                  <a:pt x="1136408" y="78651"/>
                </a:lnTo>
                <a:lnTo>
                  <a:pt x="1136408" y="0"/>
                </a:lnTo>
                <a:lnTo>
                  <a:pt x="0" y="0"/>
                </a:lnTo>
                <a:lnTo>
                  <a:pt x="0" y="78651"/>
                </a:lnTo>
                <a:close/>
              </a:path>
            </a:pathLst>
          </a:custGeom>
          <a:solidFill>
            <a:srgbClr val="71AC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5734" y="6108428"/>
            <a:ext cx="1498932" cy="525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423" y="6184900"/>
            <a:ext cx="544830" cy="491490"/>
          </a:xfrm>
          <a:custGeom>
            <a:avLst/>
            <a:gdLst/>
            <a:ahLst/>
            <a:cxnLst/>
            <a:rect l="l" t="t" r="r" b="b"/>
            <a:pathLst>
              <a:path w="544829" h="491490">
                <a:moveTo>
                  <a:pt x="0" y="490880"/>
                </a:moveTo>
                <a:lnTo>
                  <a:pt x="544576" y="490880"/>
                </a:lnTo>
                <a:lnTo>
                  <a:pt x="544576" y="0"/>
                </a:lnTo>
                <a:lnTo>
                  <a:pt x="0" y="0"/>
                </a:lnTo>
                <a:lnTo>
                  <a:pt x="0" y="490880"/>
                </a:lnTo>
                <a:close/>
              </a:path>
            </a:pathLst>
          </a:custGeom>
          <a:solidFill>
            <a:srgbClr val="008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4294967295"/>
          </p:nvPr>
        </p:nvSpPr>
        <p:spPr>
          <a:xfrm>
            <a:off x="6198561" y="5911778"/>
            <a:ext cx="235839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0">
              <a:lnSpc>
                <a:spcPct val="100000"/>
              </a:lnSpc>
            </a:pPr>
            <a:r>
              <a:rPr spc="45" dirty="0">
                <a:solidFill>
                  <a:schemeClr val="accent5"/>
                </a:solidFill>
              </a:rPr>
              <a:t>@GEOSEC202</a:t>
            </a:r>
            <a:r>
              <a:rPr spc="-65" dirty="0">
                <a:solidFill>
                  <a:schemeClr val="accent5"/>
                </a:solidFill>
              </a:rPr>
              <a:t>5</a:t>
            </a:r>
            <a:r>
              <a:rPr spc="-195" dirty="0">
                <a:solidFill>
                  <a:schemeClr val="accent5"/>
                </a:solidFill>
              </a:rPr>
              <a:t> </a:t>
            </a:r>
          </a:p>
          <a:p>
            <a:pPr marL="12700">
              <a:lnSpc>
                <a:spcPct val="100000"/>
              </a:lnSpc>
            </a:pPr>
            <a:r>
              <a:rPr spc="150" dirty="0">
                <a:solidFill>
                  <a:schemeClr val="accent5"/>
                </a:solidFill>
              </a:rPr>
              <a:t>ww</a:t>
            </a:r>
            <a:r>
              <a:rPr spc="80" dirty="0">
                <a:solidFill>
                  <a:schemeClr val="accent5"/>
                </a:solidFill>
              </a:rPr>
              <a:t>w</a:t>
            </a:r>
            <a:r>
              <a:rPr spc="140" dirty="0">
                <a:solidFill>
                  <a:schemeClr val="accent5"/>
                </a:solidFill>
              </a:rPr>
              <a:t>.ea</a:t>
            </a:r>
            <a:r>
              <a:rPr spc="170" dirty="0">
                <a:solidFill>
                  <a:schemeClr val="accent5"/>
                </a:solidFill>
              </a:rPr>
              <a:t>r</a:t>
            </a:r>
            <a:r>
              <a:rPr spc="180" dirty="0">
                <a:solidFill>
                  <a:schemeClr val="accent5"/>
                </a:solidFill>
              </a:rPr>
              <a:t>thobse</a:t>
            </a:r>
            <a:r>
              <a:rPr spc="35" dirty="0">
                <a:solidFill>
                  <a:schemeClr val="accent5"/>
                </a:solidFill>
              </a:rPr>
              <a:t>r</a:t>
            </a:r>
            <a:r>
              <a:rPr spc="-165" dirty="0">
                <a:solidFill>
                  <a:schemeClr val="accent5"/>
                </a:solidFill>
              </a:rPr>
              <a:t> </a:t>
            </a:r>
            <a:r>
              <a:rPr spc="85" dirty="0">
                <a:solidFill>
                  <a:schemeClr val="accent5"/>
                </a:solidFill>
              </a:rPr>
              <a:t>v</a:t>
            </a:r>
            <a:r>
              <a:rPr spc="160" dirty="0">
                <a:solidFill>
                  <a:schemeClr val="accent5"/>
                </a:solidFill>
              </a:rPr>
              <a:t>ation</a:t>
            </a:r>
            <a:r>
              <a:rPr spc="145" dirty="0">
                <a:solidFill>
                  <a:schemeClr val="accent5"/>
                </a:solidFill>
              </a:rPr>
              <a:t>s</a:t>
            </a:r>
            <a:r>
              <a:rPr spc="130" dirty="0">
                <a:solidFill>
                  <a:schemeClr val="accent5"/>
                </a:solidFill>
              </a:rPr>
              <a:t>.o</a:t>
            </a:r>
            <a:r>
              <a:rPr spc="114" dirty="0">
                <a:solidFill>
                  <a:schemeClr val="accent5"/>
                </a:solidFill>
              </a:rPr>
              <a:t>r</a:t>
            </a:r>
            <a:r>
              <a:rPr spc="70" dirty="0">
                <a:solidFill>
                  <a:schemeClr val="accent5"/>
                </a:solidFill>
              </a:rPr>
              <a:t>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0141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rgbClr val="1D324B"/>
                </a:solidFill>
                <a:latin typeface="Calibri" panose="020F0502020204030204" pitchFamily="34" charset="0"/>
              </a:rPr>
              <a:t>GEO Program Board Report</a:t>
            </a:r>
            <a:endParaRPr lang="en-US" sz="5200" b="1" dirty="0">
              <a:solidFill>
                <a:srgbClr val="1D324B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90872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Improve Cross-cutting Coordination</a:t>
            </a:r>
            <a:endParaRPr lang="en-US" sz="25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689999" y="2679779"/>
            <a:ext cx="2420899" cy="1564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90"/>
              </a:lnSpc>
            </a:pPr>
            <a:r>
              <a:rPr lang="en-US" sz="2600" b="1" dirty="0" smtClean="0">
                <a:solidFill>
                  <a:srgbClr val="248E7B"/>
                </a:solidFill>
                <a:cs typeface="Times New Roman"/>
              </a:rPr>
              <a:t>Promote Interactions</a:t>
            </a:r>
            <a:endParaRPr sz="2600" dirty="0" smtClean="0">
              <a:cs typeface="Times New Roman"/>
            </a:endParaRPr>
          </a:p>
          <a:p>
            <a:pPr marL="12700" marR="5080">
              <a:lnSpc>
                <a:spcPts val="2039"/>
              </a:lnSpc>
              <a:spcBef>
                <a:spcPts val="40"/>
              </a:spcBef>
            </a:pPr>
            <a:r>
              <a:rPr lang="en-US" sz="1700" dirty="0">
                <a:solidFill>
                  <a:srgbClr val="248E7B"/>
                </a:solidFill>
                <a:cs typeface="Times New Roman"/>
              </a:rPr>
              <a:t>a</a:t>
            </a:r>
            <a:r>
              <a:rPr lang="en-US" sz="1700" dirty="0" smtClean="0">
                <a:solidFill>
                  <a:srgbClr val="248E7B"/>
                </a:solidFill>
                <a:cs typeface="Times New Roman"/>
              </a:rPr>
              <a:t>mong WP activities to work collaboratively to achieve strategic plan</a:t>
            </a:r>
            <a:endParaRPr sz="1700" dirty="0" smtClean="0">
              <a:solidFill>
                <a:srgbClr val="248E7B"/>
              </a:solidFill>
              <a:cs typeface="Times New Roman"/>
            </a:endParaRPr>
          </a:p>
        </p:txBody>
      </p:sp>
      <p:sp>
        <p:nvSpPr>
          <p:cNvPr id="22" name="object 5"/>
          <p:cNvSpPr txBox="1"/>
          <p:nvPr/>
        </p:nvSpPr>
        <p:spPr>
          <a:xfrm>
            <a:off x="3446648" y="2644196"/>
            <a:ext cx="2493504" cy="15568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90"/>
              </a:lnSpc>
            </a:pPr>
            <a:r>
              <a:rPr lang="en-US" sz="2600" b="1" dirty="0" smtClean="0">
                <a:solidFill>
                  <a:srgbClr val="248E7B"/>
                </a:solidFill>
                <a:cs typeface="Times New Roman"/>
              </a:rPr>
              <a:t>Promote Regional Coordination</a:t>
            </a:r>
            <a:endParaRPr sz="2600" dirty="0" smtClean="0">
              <a:cs typeface="Times New Roman"/>
            </a:endParaRPr>
          </a:p>
          <a:p>
            <a:pPr marL="12700" marR="5080">
              <a:lnSpc>
                <a:spcPts val="2039"/>
              </a:lnSpc>
              <a:spcBef>
                <a:spcPts val="40"/>
              </a:spcBef>
            </a:pPr>
            <a:r>
              <a:rPr lang="en-US" sz="1700" dirty="0">
                <a:solidFill>
                  <a:srgbClr val="248E7B"/>
                </a:solidFill>
                <a:cs typeface="Times New Roman"/>
              </a:rPr>
              <a:t>c</a:t>
            </a:r>
            <a:r>
              <a:rPr lang="en-US" sz="1700" dirty="0" smtClean="0">
                <a:solidFill>
                  <a:srgbClr val="248E7B"/>
                </a:solidFill>
                <a:cs typeface="Times New Roman"/>
              </a:rPr>
              <a:t>onsidered a best practice to  improve collaboration</a:t>
            </a:r>
            <a:endParaRPr lang="en-US" sz="1700" dirty="0">
              <a:solidFill>
                <a:srgbClr val="248E7B"/>
              </a:solidFill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30"/>
              </a:spcBef>
            </a:pPr>
            <a:endParaRPr lang="en-US" sz="1200" dirty="0" smtClean="0">
              <a:solidFill>
                <a:srgbClr val="333333"/>
              </a:solidFill>
              <a:cs typeface="Times New Roman"/>
            </a:endParaRPr>
          </a:p>
        </p:txBody>
      </p:sp>
      <p:sp>
        <p:nvSpPr>
          <p:cNvPr id="23" name="object 6"/>
          <p:cNvSpPr txBox="1"/>
          <p:nvPr/>
        </p:nvSpPr>
        <p:spPr>
          <a:xfrm>
            <a:off x="6531717" y="2636912"/>
            <a:ext cx="2612283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90"/>
              </a:lnSpc>
            </a:pPr>
            <a:r>
              <a:rPr lang="en-US" sz="2600" b="1" dirty="0" smtClean="0">
                <a:solidFill>
                  <a:srgbClr val="248E7B"/>
                </a:solidFill>
                <a:cs typeface="Times New Roman"/>
              </a:rPr>
              <a:t>Commercial Sector Engagement</a:t>
            </a:r>
            <a:endParaRPr sz="2600" dirty="0" smtClean="0">
              <a:cs typeface="Times New Roman"/>
            </a:endParaRPr>
          </a:p>
          <a:p>
            <a:pPr marL="25400" marR="273685">
              <a:lnSpc>
                <a:spcPts val="2039"/>
              </a:lnSpc>
              <a:spcBef>
                <a:spcPts val="40"/>
              </a:spcBef>
            </a:pPr>
            <a:r>
              <a:rPr lang="en-US" sz="1700" dirty="0" smtClean="0">
                <a:solidFill>
                  <a:srgbClr val="248E7B"/>
                </a:solidFill>
                <a:cs typeface="Times New Roman"/>
              </a:rPr>
              <a:t>Working </a:t>
            </a:r>
            <a:r>
              <a:rPr lang="en-US" sz="1700" dirty="0" smtClean="0">
                <a:solidFill>
                  <a:srgbClr val="248E7B"/>
                </a:solidFill>
                <a:cs typeface="Times New Roman"/>
              </a:rPr>
              <a:t>with GEOSEC to improve </a:t>
            </a:r>
            <a:r>
              <a:rPr lang="en-US" sz="1700" dirty="0" smtClean="0">
                <a:solidFill>
                  <a:srgbClr val="248E7B"/>
                </a:solidFill>
                <a:cs typeface="Times New Roman"/>
              </a:rPr>
              <a:t>communications</a:t>
            </a:r>
            <a:endParaRPr lang="en-US" sz="1700" dirty="0" smtClean="0">
              <a:solidFill>
                <a:srgbClr val="248E7B"/>
              </a:solidFill>
              <a:cs typeface="Times New Roman"/>
            </a:endParaRPr>
          </a:p>
        </p:txBody>
      </p:sp>
      <p:sp>
        <p:nvSpPr>
          <p:cNvPr id="24" name="object 7"/>
          <p:cNvSpPr/>
          <p:nvPr/>
        </p:nvSpPr>
        <p:spPr>
          <a:xfrm>
            <a:off x="3165200" y="2708402"/>
            <a:ext cx="137650" cy="2401743"/>
          </a:xfrm>
          <a:custGeom>
            <a:avLst/>
            <a:gdLst/>
            <a:ahLst/>
            <a:cxnLst/>
            <a:rect l="l" t="t" r="r" b="b"/>
            <a:pathLst>
              <a:path w="180975" h="3030220">
                <a:moveTo>
                  <a:pt x="0" y="3030220"/>
                </a:moveTo>
                <a:lnTo>
                  <a:pt x="180619" y="3030220"/>
                </a:lnTo>
                <a:lnTo>
                  <a:pt x="180619" y="0"/>
                </a:lnTo>
                <a:lnTo>
                  <a:pt x="0" y="0"/>
                </a:lnTo>
                <a:lnTo>
                  <a:pt x="0" y="3030220"/>
                </a:lnTo>
                <a:close/>
              </a:path>
            </a:pathLst>
          </a:custGeom>
          <a:solidFill>
            <a:srgbClr val="248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/>
          <p:cNvSpPr/>
          <p:nvPr/>
        </p:nvSpPr>
        <p:spPr>
          <a:xfrm>
            <a:off x="344281" y="2708402"/>
            <a:ext cx="137650" cy="2401743"/>
          </a:xfrm>
          <a:custGeom>
            <a:avLst/>
            <a:gdLst/>
            <a:ahLst/>
            <a:cxnLst/>
            <a:rect l="l" t="t" r="r" b="b"/>
            <a:pathLst>
              <a:path w="180975" h="3030220">
                <a:moveTo>
                  <a:pt x="0" y="3030220"/>
                </a:moveTo>
                <a:lnTo>
                  <a:pt x="180619" y="3030220"/>
                </a:lnTo>
                <a:lnTo>
                  <a:pt x="180619" y="0"/>
                </a:lnTo>
                <a:lnTo>
                  <a:pt x="0" y="0"/>
                </a:lnTo>
                <a:lnTo>
                  <a:pt x="0" y="3030220"/>
                </a:lnTo>
                <a:close/>
              </a:path>
            </a:pathLst>
          </a:custGeom>
          <a:solidFill>
            <a:srgbClr val="248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9"/>
          <p:cNvSpPr/>
          <p:nvPr/>
        </p:nvSpPr>
        <p:spPr>
          <a:xfrm>
            <a:off x="6239901" y="2708402"/>
            <a:ext cx="137650" cy="2401743"/>
          </a:xfrm>
          <a:custGeom>
            <a:avLst/>
            <a:gdLst/>
            <a:ahLst/>
            <a:cxnLst/>
            <a:rect l="l" t="t" r="r" b="b"/>
            <a:pathLst>
              <a:path w="180975" h="3030220">
                <a:moveTo>
                  <a:pt x="0" y="3030220"/>
                </a:moveTo>
                <a:lnTo>
                  <a:pt x="180619" y="3030220"/>
                </a:lnTo>
                <a:lnTo>
                  <a:pt x="180619" y="0"/>
                </a:lnTo>
                <a:lnTo>
                  <a:pt x="0" y="0"/>
                </a:lnTo>
                <a:lnTo>
                  <a:pt x="0" y="3030220"/>
                </a:lnTo>
                <a:close/>
              </a:path>
            </a:pathLst>
          </a:custGeom>
          <a:solidFill>
            <a:srgbClr val="248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3457016" y="3949553"/>
            <a:ext cx="2479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Regional initiatives highlighted at the WPS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Gaining momentum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Increasing Adoption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344280" y="2027587"/>
            <a:ext cx="870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Program Board implementation strategy to improve cross-cutting coordination</a:t>
            </a:r>
            <a:endParaRPr lang="en-US" b="1" dirty="0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178755" y="2644196"/>
            <a:ext cx="457200" cy="457200"/>
          </a:xfrm>
          <a:prstGeom prst="ellipse">
            <a:avLst/>
          </a:prstGeom>
          <a:gradFill>
            <a:gsLst>
              <a:gs pos="0">
                <a:srgbClr val="008B7B"/>
              </a:gs>
              <a:gs pos="100000">
                <a:srgbClr val="009193"/>
              </a:gs>
              <a:gs pos="52000">
                <a:srgbClr val="7BCACB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2954897" y="2669782"/>
            <a:ext cx="457200" cy="457200"/>
          </a:xfrm>
          <a:prstGeom prst="ellipse">
            <a:avLst/>
          </a:prstGeom>
          <a:gradFill>
            <a:gsLst>
              <a:gs pos="0">
                <a:srgbClr val="008B7B"/>
              </a:gs>
              <a:gs pos="100000">
                <a:srgbClr val="009193"/>
              </a:gs>
              <a:gs pos="52000">
                <a:srgbClr val="7BCACB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6039966" y="2635836"/>
            <a:ext cx="457200" cy="457200"/>
          </a:xfrm>
          <a:prstGeom prst="ellipse">
            <a:avLst/>
          </a:prstGeom>
          <a:gradFill>
            <a:gsLst>
              <a:gs pos="0">
                <a:srgbClr val="008B7B"/>
              </a:gs>
              <a:gs pos="100000">
                <a:srgbClr val="009193"/>
              </a:gs>
              <a:gs pos="52000">
                <a:srgbClr val="7BCACB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57012" y="4182661"/>
            <a:ext cx="2645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Communicated to WP activity leads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Restructured Work Plan Symposium</a:t>
            </a:r>
            <a:endParaRPr lang="en-US" sz="1600" dirty="0"/>
          </a:p>
        </p:txBody>
      </p:sp>
      <p:grpSp>
        <p:nvGrpSpPr>
          <p:cNvPr id="50" name="Group 49"/>
          <p:cNvGrpSpPr/>
          <p:nvPr/>
        </p:nvGrpSpPr>
        <p:grpSpPr>
          <a:xfrm rot="10800000" flipV="1">
            <a:off x="0" y="5644827"/>
            <a:ext cx="9144000" cy="459881"/>
            <a:chOff x="-1054" y="5641643"/>
            <a:chExt cx="9144000" cy="459881"/>
          </a:xfrm>
        </p:grpSpPr>
        <p:sp>
          <p:nvSpPr>
            <p:cNvPr id="51" name="object 10"/>
            <p:cNvSpPr/>
            <p:nvPr/>
          </p:nvSpPr>
          <p:spPr>
            <a:xfrm>
              <a:off x="1430752" y="5641643"/>
              <a:ext cx="1270000" cy="345440"/>
            </a:xfrm>
            <a:custGeom>
              <a:avLst/>
              <a:gdLst/>
              <a:ahLst/>
              <a:cxnLst/>
              <a:rect l="l" t="t" r="r" b="b"/>
              <a:pathLst>
                <a:path w="1270000" h="345439">
                  <a:moveTo>
                    <a:pt x="635000" y="0"/>
                  </a:moveTo>
                  <a:lnTo>
                    <a:pt x="0" y="344957"/>
                  </a:lnTo>
                  <a:lnTo>
                    <a:pt x="1270000" y="344957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042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1"/>
            <p:cNvSpPr/>
            <p:nvPr/>
          </p:nvSpPr>
          <p:spPr>
            <a:xfrm>
              <a:off x="3970751" y="5641643"/>
              <a:ext cx="1270000" cy="345440"/>
            </a:xfrm>
            <a:custGeom>
              <a:avLst/>
              <a:gdLst/>
              <a:ahLst/>
              <a:cxnLst/>
              <a:rect l="l" t="t" r="r" b="b"/>
              <a:pathLst>
                <a:path w="1270000" h="345439">
                  <a:moveTo>
                    <a:pt x="635000" y="0"/>
                  </a:moveTo>
                  <a:lnTo>
                    <a:pt x="0" y="344957"/>
                  </a:lnTo>
                  <a:lnTo>
                    <a:pt x="1270000" y="344957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042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2"/>
            <p:cNvSpPr/>
            <p:nvPr/>
          </p:nvSpPr>
          <p:spPr>
            <a:xfrm>
              <a:off x="6510753" y="5641643"/>
              <a:ext cx="1270000" cy="345440"/>
            </a:xfrm>
            <a:custGeom>
              <a:avLst/>
              <a:gdLst/>
              <a:ahLst/>
              <a:cxnLst/>
              <a:rect l="l" t="t" r="r" b="b"/>
              <a:pathLst>
                <a:path w="1270000" h="345439">
                  <a:moveTo>
                    <a:pt x="635000" y="0"/>
                  </a:moveTo>
                  <a:lnTo>
                    <a:pt x="0" y="344957"/>
                  </a:lnTo>
                  <a:lnTo>
                    <a:pt x="1270000" y="344957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042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3"/>
            <p:cNvSpPr/>
            <p:nvPr/>
          </p:nvSpPr>
          <p:spPr>
            <a:xfrm>
              <a:off x="-1054" y="5948489"/>
              <a:ext cx="9144000" cy="153035"/>
            </a:xfrm>
            <a:custGeom>
              <a:avLst/>
              <a:gdLst/>
              <a:ahLst/>
              <a:cxnLst/>
              <a:rect l="l" t="t" r="r" b="b"/>
              <a:pathLst>
                <a:path w="9144000" h="153035">
                  <a:moveTo>
                    <a:pt x="0" y="152412"/>
                  </a:moveTo>
                  <a:lnTo>
                    <a:pt x="9144000" y="1524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52412"/>
                  </a:lnTo>
                  <a:close/>
                </a:path>
              </a:pathLst>
            </a:custGeom>
            <a:solidFill>
              <a:srgbClr val="042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"/>
          <p:cNvSpPr/>
          <p:nvPr/>
        </p:nvSpPr>
        <p:spPr>
          <a:xfrm>
            <a:off x="0" y="1467246"/>
            <a:ext cx="1397000" cy="350427"/>
          </a:xfrm>
          <a:custGeom>
            <a:avLst/>
            <a:gdLst/>
            <a:ahLst/>
            <a:cxnLst/>
            <a:rect l="l" t="t" r="r" b="b"/>
            <a:pathLst>
              <a:path w="1397000" h="175895">
                <a:moveTo>
                  <a:pt x="0" y="175856"/>
                </a:moveTo>
                <a:lnTo>
                  <a:pt x="1397000" y="175856"/>
                </a:lnTo>
                <a:lnTo>
                  <a:pt x="1397000" y="0"/>
                </a:lnTo>
                <a:lnTo>
                  <a:pt x="0" y="0"/>
                </a:lnTo>
                <a:lnTo>
                  <a:pt x="0" y="175856"/>
                </a:lnTo>
                <a:close/>
              </a:path>
            </a:pathLst>
          </a:custGeom>
          <a:solidFill>
            <a:srgbClr val="31859C"/>
          </a:solidFill>
        </p:spPr>
        <p:txBody>
          <a:bodyPr wrap="square" lIns="0" tIns="0" rIns="0" bIns="0" rtlCol="0"/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  Objective 3</a:t>
            </a:r>
            <a:endParaRPr sz="2000" b="1" i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97166" y="3943486"/>
            <a:ext cx="2479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Encouraging </a:t>
            </a:r>
            <a:r>
              <a:rPr lang="en-US" sz="1600" dirty="0" smtClean="0"/>
              <a:t>activity for engagement(s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Engaging potential partners</a:t>
            </a:r>
            <a:endParaRPr lang="en-US" sz="1600" dirty="0"/>
          </a:p>
        </p:txBody>
      </p:sp>
      <p:pic>
        <p:nvPicPr>
          <p:cNvPr id="29" name="AmeriGEOSS.png" descr="/Users/Steven/Documents/GEO/AmeriGEOSS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36" y="5409120"/>
            <a:ext cx="738912" cy="439284"/>
          </a:xfrm>
          <a:prstGeom prst="rect">
            <a:avLst/>
          </a:prstGeom>
        </p:spPr>
      </p:pic>
      <p:sp>
        <p:nvSpPr>
          <p:cNvPr id="30" name="object 4"/>
          <p:cNvSpPr/>
          <p:nvPr/>
        </p:nvSpPr>
        <p:spPr>
          <a:xfrm>
            <a:off x="3690347" y="5013176"/>
            <a:ext cx="846602" cy="3710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6"/>
          <p:cNvSpPr/>
          <p:nvPr/>
        </p:nvSpPr>
        <p:spPr>
          <a:xfrm>
            <a:off x="4759240" y="5013176"/>
            <a:ext cx="835744" cy="3632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2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2"/>
          <p:cNvSpPr/>
          <p:nvPr/>
        </p:nvSpPr>
        <p:spPr>
          <a:xfrm>
            <a:off x="-19050" y="1789293"/>
            <a:ext cx="9144000" cy="768333"/>
          </a:xfrm>
          <a:custGeom>
            <a:avLst/>
            <a:gdLst/>
            <a:ahLst/>
            <a:cxnLst/>
            <a:rect l="l" t="t" r="r" b="b"/>
            <a:pathLst>
              <a:path w="9144000" h="3590290">
                <a:moveTo>
                  <a:pt x="0" y="0"/>
                </a:moveTo>
                <a:lnTo>
                  <a:pt x="0" y="3589680"/>
                </a:lnTo>
                <a:lnTo>
                  <a:pt x="9144000" y="358968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003789" y="1623148"/>
            <a:ext cx="1136650" cy="78740"/>
          </a:xfrm>
          <a:custGeom>
            <a:avLst/>
            <a:gdLst/>
            <a:ahLst/>
            <a:cxnLst/>
            <a:rect l="l" t="t" r="r" b="b"/>
            <a:pathLst>
              <a:path w="1136650" h="78739">
                <a:moveTo>
                  <a:pt x="0" y="78651"/>
                </a:moveTo>
                <a:lnTo>
                  <a:pt x="1136408" y="78651"/>
                </a:lnTo>
                <a:lnTo>
                  <a:pt x="1136408" y="0"/>
                </a:lnTo>
                <a:lnTo>
                  <a:pt x="0" y="0"/>
                </a:lnTo>
                <a:lnTo>
                  <a:pt x="0" y="78651"/>
                </a:lnTo>
                <a:close/>
              </a:path>
            </a:pathLst>
          </a:custGeom>
          <a:solidFill>
            <a:srgbClr val="71AC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5734" y="6108428"/>
            <a:ext cx="1498932" cy="525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423" y="6184900"/>
            <a:ext cx="544830" cy="491490"/>
          </a:xfrm>
          <a:custGeom>
            <a:avLst/>
            <a:gdLst/>
            <a:ahLst/>
            <a:cxnLst/>
            <a:rect l="l" t="t" r="r" b="b"/>
            <a:pathLst>
              <a:path w="544829" h="491490">
                <a:moveTo>
                  <a:pt x="0" y="490880"/>
                </a:moveTo>
                <a:lnTo>
                  <a:pt x="544576" y="490880"/>
                </a:lnTo>
                <a:lnTo>
                  <a:pt x="544576" y="0"/>
                </a:lnTo>
                <a:lnTo>
                  <a:pt x="0" y="0"/>
                </a:lnTo>
                <a:lnTo>
                  <a:pt x="0" y="490880"/>
                </a:lnTo>
                <a:close/>
              </a:path>
            </a:pathLst>
          </a:custGeom>
          <a:solidFill>
            <a:srgbClr val="008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4294967295"/>
          </p:nvPr>
        </p:nvSpPr>
        <p:spPr>
          <a:xfrm>
            <a:off x="6198561" y="5911778"/>
            <a:ext cx="235839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0">
              <a:lnSpc>
                <a:spcPct val="100000"/>
              </a:lnSpc>
            </a:pPr>
            <a:r>
              <a:rPr spc="45" dirty="0">
                <a:solidFill>
                  <a:schemeClr val="accent5"/>
                </a:solidFill>
              </a:rPr>
              <a:t>@GEOSEC202</a:t>
            </a:r>
            <a:r>
              <a:rPr spc="-65" dirty="0">
                <a:solidFill>
                  <a:schemeClr val="accent5"/>
                </a:solidFill>
              </a:rPr>
              <a:t>5</a:t>
            </a:r>
            <a:r>
              <a:rPr spc="-195" dirty="0">
                <a:solidFill>
                  <a:schemeClr val="accent5"/>
                </a:solidFill>
              </a:rPr>
              <a:t> </a:t>
            </a:r>
          </a:p>
          <a:p>
            <a:pPr marL="12700">
              <a:lnSpc>
                <a:spcPct val="100000"/>
              </a:lnSpc>
            </a:pPr>
            <a:r>
              <a:rPr spc="150" dirty="0">
                <a:solidFill>
                  <a:schemeClr val="accent5"/>
                </a:solidFill>
              </a:rPr>
              <a:t>ww</a:t>
            </a:r>
            <a:r>
              <a:rPr spc="80" dirty="0">
                <a:solidFill>
                  <a:schemeClr val="accent5"/>
                </a:solidFill>
              </a:rPr>
              <a:t>w</a:t>
            </a:r>
            <a:r>
              <a:rPr spc="140" dirty="0">
                <a:solidFill>
                  <a:schemeClr val="accent5"/>
                </a:solidFill>
              </a:rPr>
              <a:t>.ea</a:t>
            </a:r>
            <a:r>
              <a:rPr spc="170" dirty="0">
                <a:solidFill>
                  <a:schemeClr val="accent5"/>
                </a:solidFill>
              </a:rPr>
              <a:t>r</a:t>
            </a:r>
            <a:r>
              <a:rPr spc="180" dirty="0">
                <a:solidFill>
                  <a:schemeClr val="accent5"/>
                </a:solidFill>
              </a:rPr>
              <a:t>thobse</a:t>
            </a:r>
            <a:r>
              <a:rPr spc="35" dirty="0">
                <a:solidFill>
                  <a:schemeClr val="accent5"/>
                </a:solidFill>
              </a:rPr>
              <a:t>r</a:t>
            </a:r>
            <a:r>
              <a:rPr spc="-165" dirty="0">
                <a:solidFill>
                  <a:schemeClr val="accent5"/>
                </a:solidFill>
              </a:rPr>
              <a:t> </a:t>
            </a:r>
            <a:r>
              <a:rPr spc="85" dirty="0">
                <a:solidFill>
                  <a:schemeClr val="accent5"/>
                </a:solidFill>
              </a:rPr>
              <a:t>v</a:t>
            </a:r>
            <a:r>
              <a:rPr spc="160" dirty="0">
                <a:solidFill>
                  <a:schemeClr val="accent5"/>
                </a:solidFill>
              </a:rPr>
              <a:t>ation</a:t>
            </a:r>
            <a:r>
              <a:rPr spc="145" dirty="0">
                <a:solidFill>
                  <a:schemeClr val="accent5"/>
                </a:solidFill>
              </a:rPr>
              <a:t>s</a:t>
            </a:r>
            <a:r>
              <a:rPr spc="130" dirty="0">
                <a:solidFill>
                  <a:schemeClr val="accent5"/>
                </a:solidFill>
              </a:rPr>
              <a:t>.o</a:t>
            </a:r>
            <a:r>
              <a:rPr spc="114" dirty="0">
                <a:solidFill>
                  <a:schemeClr val="accent5"/>
                </a:solidFill>
              </a:rPr>
              <a:t>r</a:t>
            </a:r>
            <a:r>
              <a:rPr spc="70" dirty="0">
                <a:solidFill>
                  <a:schemeClr val="accent5"/>
                </a:solidFill>
              </a:rPr>
              <a:t>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0141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rgbClr val="1D324B"/>
                </a:solidFill>
                <a:latin typeface="Calibri" panose="020F0502020204030204" pitchFamily="34" charset="0"/>
              </a:rPr>
              <a:t>G</a:t>
            </a:r>
            <a:r>
              <a:rPr lang="en-US" sz="5200" b="1" dirty="0" smtClean="0">
                <a:solidFill>
                  <a:srgbClr val="1D324B"/>
                </a:solidFill>
                <a:latin typeface="Calibri" panose="020F0502020204030204" pitchFamily="34" charset="0"/>
              </a:rPr>
              <a:t>EO </a:t>
            </a:r>
            <a:r>
              <a:rPr lang="en-US" sz="5200" b="1" dirty="0" smtClean="0">
                <a:solidFill>
                  <a:srgbClr val="1D324B"/>
                </a:solidFill>
                <a:latin typeface="Calibri" panose="020F0502020204030204" pitchFamily="34" charset="0"/>
              </a:rPr>
              <a:t>Program Board Report</a:t>
            </a:r>
            <a:endParaRPr lang="en-US" sz="5200" b="1" dirty="0">
              <a:solidFill>
                <a:srgbClr val="1D324B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" y="105273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Looking Ahead?</a:t>
            </a:r>
            <a:endParaRPr lang="en-US" sz="25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4280" y="1911849"/>
            <a:ext cx="870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Proposed 2018 Body of Work</a:t>
            </a:r>
            <a:endParaRPr lang="en-US" sz="2800" b="1" dirty="0"/>
          </a:p>
        </p:txBody>
      </p:sp>
      <p:grpSp>
        <p:nvGrpSpPr>
          <p:cNvPr id="50" name="Group 49"/>
          <p:cNvGrpSpPr/>
          <p:nvPr/>
        </p:nvGrpSpPr>
        <p:grpSpPr>
          <a:xfrm rot="10800000" flipV="1">
            <a:off x="0" y="5644827"/>
            <a:ext cx="9144000" cy="459881"/>
            <a:chOff x="-1054" y="5641643"/>
            <a:chExt cx="9144000" cy="459881"/>
          </a:xfrm>
        </p:grpSpPr>
        <p:sp>
          <p:nvSpPr>
            <p:cNvPr id="51" name="object 10"/>
            <p:cNvSpPr/>
            <p:nvPr/>
          </p:nvSpPr>
          <p:spPr>
            <a:xfrm>
              <a:off x="1430752" y="5641643"/>
              <a:ext cx="1270000" cy="345440"/>
            </a:xfrm>
            <a:custGeom>
              <a:avLst/>
              <a:gdLst/>
              <a:ahLst/>
              <a:cxnLst/>
              <a:rect l="l" t="t" r="r" b="b"/>
              <a:pathLst>
                <a:path w="1270000" h="345439">
                  <a:moveTo>
                    <a:pt x="635000" y="0"/>
                  </a:moveTo>
                  <a:lnTo>
                    <a:pt x="0" y="344957"/>
                  </a:lnTo>
                  <a:lnTo>
                    <a:pt x="1270000" y="344957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042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1"/>
            <p:cNvSpPr/>
            <p:nvPr/>
          </p:nvSpPr>
          <p:spPr>
            <a:xfrm>
              <a:off x="3970751" y="5641643"/>
              <a:ext cx="1270000" cy="345440"/>
            </a:xfrm>
            <a:custGeom>
              <a:avLst/>
              <a:gdLst/>
              <a:ahLst/>
              <a:cxnLst/>
              <a:rect l="l" t="t" r="r" b="b"/>
              <a:pathLst>
                <a:path w="1270000" h="345439">
                  <a:moveTo>
                    <a:pt x="635000" y="0"/>
                  </a:moveTo>
                  <a:lnTo>
                    <a:pt x="0" y="344957"/>
                  </a:lnTo>
                  <a:lnTo>
                    <a:pt x="1270000" y="344957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042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2"/>
            <p:cNvSpPr/>
            <p:nvPr/>
          </p:nvSpPr>
          <p:spPr>
            <a:xfrm>
              <a:off x="6510753" y="5641643"/>
              <a:ext cx="1270000" cy="345440"/>
            </a:xfrm>
            <a:custGeom>
              <a:avLst/>
              <a:gdLst/>
              <a:ahLst/>
              <a:cxnLst/>
              <a:rect l="l" t="t" r="r" b="b"/>
              <a:pathLst>
                <a:path w="1270000" h="345439">
                  <a:moveTo>
                    <a:pt x="635000" y="0"/>
                  </a:moveTo>
                  <a:lnTo>
                    <a:pt x="0" y="344957"/>
                  </a:lnTo>
                  <a:lnTo>
                    <a:pt x="1270000" y="344957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042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3"/>
            <p:cNvSpPr/>
            <p:nvPr/>
          </p:nvSpPr>
          <p:spPr>
            <a:xfrm>
              <a:off x="-1054" y="5948489"/>
              <a:ext cx="9144000" cy="153035"/>
            </a:xfrm>
            <a:custGeom>
              <a:avLst/>
              <a:gdLst/>
              <a:ahLst/>
              <a:cxnLst/>
              <a:rect l="l" t="t" r="r" b="b"/>
              <a:pathLst>
                <a:path w="9144000" h="153035">
                  <a:moveTo>
                    <a:pt x="0" y="152412"/>
                  </a:moveTo>
                  <a:lnTo>
                    <a:pt x="9144000" y="1524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52412"/>
                  </a:lnTo>
                  <a:close/>
                </a:path>
              </a:pathLst>
            </a:custGeom>
            <a:solidFill>
              <a:srgbClr val="042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4280" y="2678226"/>
            <a:ext cx="85275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Maintain balanced board, expertise and representation of the community (governments and participating organizations) with continuity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Continue to promote an </a:t>
            </a:r>
            <a:r>
              <a:rPr lang="en-US" dirty="0"/>
              <a:t>a</a:t>
            </a:r>
            <a:r>
              <a:rPr lang="en-US" dirty="0" smtClean="0"/>
              <a:t>ction and results oriented Work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Apply assessment process to the other 2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Build </a:t>
            </a:r>
            <a:r>
              <a:rPr lang="en-GB" dirty="0"/>
              <a:t>on network and community capacities </a:t>
            </a:r>
            <a:r>
              <a:rPr lang="en-GB" dirty="0" smtClean="0"/>
              <a:t>while being flexible </a:t>
            </a:r>
            <a:r>
              <a:rPr lang="en-GB" dirty="0"/>
              <a:t>and </a:t>
            </a:r>
            <a:r>
              <a:rPr lang="en-GB" dirty="0" smtClean="0"/>
              <a:t>opportunistic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Make use of initiative on KPIs as part of evidence base </a:t>
            </a:r>
            <a:r>
              <a:rPr lang="en-GB" dirty="0" smtClean="0"/>
              <a:t>approach in making </a:t>
            </a:r>
            <a:r>
              <a:rPr lang="en-GB" dirty="0"/>
              <a:t>decisions and apply resourcing. </a:t>
            </a:r>
            <a:r>
              <a:rPr lang="en-GB" dirty="0" smtClean="0"/>
              <a:t>Decisions should lead to progress </a:t>
            </a:r>
            <a:r>
              <a:rPr lang="en-GB" dirty="0"/>
              <a:t>towards objectives, </a:t>
            </a:r>
            <a:r>
              <a:rPr lang="en-GB" dirty="0" smtClean="0"/>
              <a:t>if not, then </a:t>
            </a:r>
            <a:r>
              <a:rPr lang="en-GB" dirty="0"/>
              <a:t>not relevant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934</Words>
  <Application>Microsoft Office PowerPoint</Application>
  <PresentationFormat>On-screen Show (4:3)</PresentationFormat>
  <Paragraphs>146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Madeline West</dc:creator>
  <cp:lastModifiedBy>DeLoatch, Ivan B.</cp:lastModifiedBy>
  <cp:revision>46</cp:revision>
  <dcterms:created xsi:type="dcterms:W3CDTF">2017-08-25T15:25:00Z</dcterms:created>
  <dcterms:modified xsi:type="dcterms:W3CDTF">2017-10-26T09:41:36Z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1033-10.2.0.5908</vt:lpwstr>
  </property>
</Properties>
</file>