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307" r:id="rId4"/>
    <p:sldId id="266" r:id="rId5"/>
    <p:sldId id="291" r:id="rId6"/>
    <p:sldId id="267" r:id="rId7"/>
    <p:sldId id="309" r:id="rId8"/>
    <p:sldId id="308" r:id="rId9"/>
    <p:sldId id="270" r:id="rId10"/>
    <p:sldId id="306" r:id="rId11"/>
    <p:sldId id="312" r:id="rId12"/>
    <p:sldId id="311" r:id="rId13"/>
    <p:sldId id="305" r:id="rId14"/>
    <p:sldId id="300" r:id="rId15"/>
    <p:sldId id="272" r:id="rId16"/>
    <p:sldId id="296" r:id="rId17"/>
    <p:sldId id="297" r:id="rId18"/>
    <p:sldId id="298" r:id="rId19"/>
    <p:sldId id="299" r:id="rId20"/>
    <p:sldId id="268" r:id="rId21"/>
    <p:sldId id="287" r:id="rId22"/>
    <p:sldId id="301" r:id="rId23"/>
    <p:sldId id="303" r:id="rId24"/>
    <p:sldId id="292" r:id="rId25"/>
    <p:sldId id="262" r:id="rId26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7DAF"/>
    <a:srgbClr val="4A89CB"/>
    <a:srgbClr val="F7FCFF"/>
    <a:srgbClr val="224797"/>
    <a:srgbClr val="3561A9"/>
    <a:srgbClr val="74A6AE"/>
    <a:srgbClr val="152E42"/>
    <a:srgbClr val="2E8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19" autoAdjust="0"/>
  </p:normalViewPr>
  <p:slideViewPr>
    <p:cSldViewPr snapToGrid="0">
      <p:cViewPr>
        <p:scale>
          <a:sx n="59" d="100"/>
          <a:sy n="59" d="100"/>
        </p:scale>
        <p:origin x="576" y="40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5AD5E0-8F4C-0547-9A33-FB14E805732F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77B5D5-40B7-EE4E-8CBB-C4480CD21746}">
      <dgm:prSet phldrT="[Text]" custT="1"/>
      <dgm:spPr/>
      <dgm:t>
        <a:bodyPr/>
        <a:lstStyle/>
        <a:p>
          <a:r>
            <a:rPr lang="en-US" sz="2000" b="1" dirty="0" smtClean="0"/>
            <a:t>Co-chairs</a:t>
          </a:r>
        </a:p>
        <a:p>
          <a:r>
            <a:rPr lang="en-US" sz="2000" dirty="0" smtClean="0"/>
            <a:t>Ivan </a:t>
          </a:r>
          <a:r>
            <a:rPr lang="en-US" sz="2000" dirty="0" err="1" smtClean="0"/>
            <a:t>DeLoatch</a:t>
          </a:r>
          <a:r>
            <a:rPr lang="en-US" sz="2000" dirty="0" smtClean="0"/>
            <a:t> </a:t>
          </a:r>
          <a:br>
            <a:rPr lang="en-US" sz="2000" dirty="0" smtClean="0"/>
          </a:br>
          <a:r>
            <a:rPr lang="en-US" sz="2000" dirty="0" smtClean="0"/>
            <a:t>Max </a:t>
          </a:r>
          <a:r>
            <a:rPr lang="en-US" sz="2000" dirty="0" err="1" smtClean="0"/>
            <a:t>Craglia</a:t>
          </a:r>
          <a:endParaRPr lang="en-US" sz="2000" dirty="0"/>
        </a:p>
      </dgm:t>
    </dgm:pt>
    <dgm:pt modelId="{7970AC60-626B-2C41-BA99-D3E63D9E313D}" type="parTrans" cxnId="{D90B531B-B23C-C940-A675-5965A05C0486}">
      <dgm:prSet/>
      <dgm:spPr/>
      <dgm:t>
        <a:bodyPr/>
        <a:lstStyle/>
        <a:p>
          <a:endParaRPr lang="en-US" sz="5400"/>
        </a:p>
      </dgm:t>
    </dgm:pt>
    <dgm:pt modelId="{5383D791-323C-1D41-99A1-8A4448C2AA79}" type="sibTrans" cxnId="{D90B531B-B23C-C940-A675-5965A05C0486}">
      <dgm:prSet/>
      <dgm:spPr/>
      <dgm:t>
        <a:bodyPr/>
        <a:lstStyle/>
        <a:p>
          <a:endParaRPr lang="en-US" sz="5400"/>
        </a:p>
      </dgm:t>
    </dgm:pt>
    <dgm:pt modelId="{165B9409-EC17-D243-B81F-A717B5FC234F}">
      <dgm:prSet phldrT="[Text]" custT="1"/>
      <dgm:spPr/>
      <dgm:t>
        <a:bodyPr/>
        <a:lstStyle/>
        <a:p>
          <a:pPr algn="ctr"/>
          <a:r>
            <a:rPr lang="en-US" sz="2000" b="1" dirty="0" smtClean="0">
              <a:solidFill>
                <a:srgbClr val="1F497D"/>
              </a:solidFill>
            </a:rPr>
            <a:t>WP1</a:t>
          </a:r>
        </a:p>
        <a:p>
          <a:pPr algn="ctr"/>
          <a:r>
            <a:rPr lang="en-US" sz="2000" b="1" dirty="0" smtClean="0"/>
            <a:t>GEOSS Architecture Evolution</a:t>
          </a:r>
        </a:p>
        <a:p>
          <a:pPr algn="ctr"/>
          <a:r>
            <a:rPr lang="en-US" sz="2000" dirty="0" smtClean="0"/>
            <a:t>(</a:t>
          </a:r>
          <a:r>
            <a:rPr lang="en-US" sz="2000" dirty="0" err="1" smtClean="0"/>
            <a:t>Lead:USGS</a:t>
          </a:r>
          <a:r>
            <a:rPr lang="en-US" sz="2000" dirty="0" smtClean="0"/>
            <a:t> and CNR-IIA)</a:t>
          </a:r>
          <a:endParaRPr lang="en-US" sz="2000" dirty="0"/>
        </a:p>
      </dgm:t>
    </dgm:pt>
    <dgm:pt modelId="{47EE748B-07BA-5D4B-B3BC-0DF2197065C9}" type="parTrans" cxnId="{0A93777D-E9BF-A642-8EE4-52DAF2C76A4F}">
      <dgm:prSet/>
      <dgm:spPr/>
      <dgm:t>
        <a:bodyPr/>
        <a:lstStyle/>
        <a:p>
          <a:endParaRPr lang="en-US" sz="5400"/>
        </a:p>
      </dgm:t>
    </dgm:pt>
    <dgm:pt modelId="{72B5A803-542E-FD43-B573-7DF7A4C40298}" type="sibTrans" cxnId="{0A93777D-E9BF-A642-8EE4-52DAF2C76A4F}">
      <dgm:prSet/>
      <dgm:spPr/>
      <dgm:t>
        <a:bodyPr/>
        <a:lstStyle/>
        <a:p>
          <a:endParaRPr lang="en-US" sz="5400"/>
        </a:p>
      </dgm:t>
    </dgm:pt>
    <dgm:pt modelId="{1D837C28-0A52-F446-8CC4-17F82044E17E}">
      <dgm:prSet phldrT="[Text]" custT="1"/>
      <dgm:spPr/>
      <dgm:t>
        <a:bodyPr/>
        <a:lstStyle/>
        <a:p>
          <a:pPr algn="ctr"/>
          <a:r>
            <a:rPr lang="en-US" sz="2000" b="1" dirty="0" smtClean="0">
              <a:solidFill>
                <a:srgbClr val="1F497D"/>
              </a:solidFill>
            </a:rPr>
            <a:t>WP3</a:t>
          </a:r>
        </a:p>
        <a:p>
          <a:pPr algn="ctr"/>
          <a:r>
            <a:rPr lang="en-US" sz="2000" b="1" dirty="0" smtClean="0"/>
            <a:t>DMP Guidelines </a:t>
          </a:r>
          <a:r>
            <a:rPr lang="en-US" sz="2000" b="1" dirty="0" err="1" smtClean="0"/>
            <a:t>Implementat</a:t>
          </a:r>
          <a:r>
            <a:rPr lang="en-US" sz="2000" b="1" dirty="0" smtClean="0"/>
            <a:t>. &amp; Process </a:t>
          </a:r>
        </a:p>
        <a:p>
          <a:pPr algn="ctr"/>
          <a:r>
            <a:rPr lang="en-US" sz="2000" dirty="0" smtClean="0"/>
            <a:t>(Lead: ESIP and CODATA)</a:t>
          </a:r>
          <a:endParaRPr lang="en-US" sz="2000" dirty="0"/>
        </a:p>
      </dgm:t>
    </dgm:pt>
    <dgm:pt modelId="{3722DE3F-CBCA-904E-B2EA-BC140AD8B453}" type="parTrans" cxnId="{1F6916B0-DD79-6A4C-A4C6-6458C3C4DC42}">
      <dgm:prSet/>
      <dgm:spPr/>
      <dgm:t>
        <a:bodyPr/>
        <a:lstStyle/>
        <a:p>
          <a:endParaRPr lang="en-US" sz="5400"/>
        </a:p>
      </dgm:t>
    </dgm:pt>
    <dgm:pt modelId="{FD79C131-A226-0D4B-903C-7EEF86928090}" type="sibTrans" cxnId="{1F6916B0-DD79-6A4C-A4C6-6458C3C4DC42}">
      <dgm:prSet/>
      <dgm:spPr/>
      <dgm:t>
        <a:bodyPr/>
        <a:lstStyle/>
        <a:p>
          <a:endParaRPr lang="en-US" sz="5400"/>
        </a:p>
      </dgm:t>
    </dgm:pt>
    <dgm:pt modelId="{BD6B837B-5C40-8848-B2E0-42F2972F6FDF}">
      <dgm:prSet phldrT="[Text]" custT="1"/>
      <dgm:spPr/>
      <dgm:t>
        <a:bodyPr/>
        <a:lstStyle/>
        <a:p>
          <a:pPr algn="ctr"/>
          <a:r>
            <a:rPr lang="en-US" sz="2000" b="1" dirty="0" smtClean="0">
              <a:solidFill>
                <a:srgbClr val="1F497D"/>
              </a:solidFill>
            </a:rPr>
            <a:t>WP4</a:t>
          </a:r>
        </a:p>
        <a:p>
          <a:pPr algn="ctr"/>
          <a:r>
            <a:rPr lang="en-US" sz="2000" b="1" dirty="0" smtClean="0"/>
            <a:t>Standard &amp; </a:t>
          </a:r>
          <a:r>
            <a:rPr lang="en-US" sz="2000" b="1" dirty="0" err="1" smtClean="0"/>
            <a:t>Interoperab</a:t>
          </a:r>
          <a:r>
            <a:rPr lang="en-US" sz="2000" b="1" dirty="0" smtClean="0"/>
            <a:t>. Forum</a:t>
          </a:r>
        </a:p>
        <a:p>
          <a:pPr algn="ctr"/>
          <a:r>
            <a:rPr lang="en-US" sz="2000" dirty="0" smtClean="0"/>
            <a:t>(Lead: IEEE)</a:t>
          </a:r>
          <a:endParaRPr lang="en-US" sz="2000" dirty="0"/>
        </a:p>
      </dgm:t>
    </dgm:pt>
    <dgm:pt modelId="{006145F1-579C-0A4F-890C-F8A83CE09C88}" type="parTrans" cxnId="{08FB4395-E389-D846-99D1-DF84BF590C36}">
      <dgm:prSet/>
      <dgm:spPr/>
      <dgm:t>
        <a:bodyPr/>
        <a:lstStyle/>
        <a:p>
          <a:endParaRPr lang="en-US" sz="5400"/>
        </a:p>
      </dgm:t>
    </dgm:pt>
    <dgm:pt modelId="{44CD8DB0-6D59-0D44-BADD-D35BE6873A09}" type="sibTrans" cxnId="{08FB4395-E389-D846-99D1-DF84BF590C36}">
      <dgm:prSet/>
      <dgm:spPr/>
      <dgm:t>
        <a:bodyPr/>
        <a:lstStyle/>
        <a:p>
          <a:endParaRPr lang="en-US" sz="5400"/>
        </a:p>
      </dgm:t>
    </dgm:pt>
    <dgm:pt modelId="{621D2239-BA4A-544E-9047-CDB2AA97739F}">
      <dgm:prSet phldrT="[Text]" custT="1"/>
      <dgm:spPr/>
      <dgm:t>
        <a:bodyPr/>
        <a:lstStyle/>
        <a:p>
          <a:pPr algn="ctr"/>
          <a:endParaRPr lang="en-US" sz="2000" b="1" dirty="0" smtClean="0">
            <a:solidFill>
              <a:schemeClr val="tx2"/>
            </a:solidFill>
          </a:endParaRPr>
        </a:p>
        <a:p>
          <a:pPr algn="ctr"/>
          <a:r>
            <a:rPr lang="en-US" sz="2000" b="1" dirty="0" smtClean="0">
              <a:solidFill>
                <a:srgbClr val="1F497D"/>
              </a:solidFill>
            </a:rPr>
            <a:t>WP5</a:t>
          </a:r>
        </a:p>
        <a:p>
          <a:pPr algn="ctr"/>
          <a:r>
            <a:rPr lang="en-US" sz="2000" b="1" dirty="0" smtClean="0"/>
            <a:t>Demonstration Pilots</a:t>
          </a:r>
        </a:p>
        <a:p>
          <a:pPr algn="ctr"/>
          <a:r>
            <a:rPr lang="en-US" sz="2000" dirty="0" smtClean="0"/>
            <a:t>(Lead: OGC)</a:t>
          </a:r>
        </a:p>
        <a:p>
          <a:pPr algn="ctr"/>
          <a:endParaRPr lang="en-US" sz="2000" dirty="0"/>
        </a:p>
      </dgm:t>
    </dgm:pt>
    <dgm:pt modelId="{3C3F1A1F-4B7F-8347-9EA9-2D4FE9D34F7E}" type="parTrans" cxnId="{1EC27A32-5AC3-B348-9210-9C487D8486F3}">
      <dgm:prSet/>
      <dgm:spPr/>
      <dgm:t>
        <a:bodyPr/>
        <a:lstStyle/>
        <a:p>
          <a:endParaRPr lang="en-US" sz="5400"/>
        </a:p>
      </dgm:t>
    </dgm:pt>
    <dgm:pt modelId="{4385FB84-16A9-B840-A52F-10AA69B16A7C}" type="sibTrans" cxnId="{1EC27A32-5AC3-B348-9210-9C487D8486F3}">
      <dgm:prSet/>
      <dgm:spPr/>
      <dgm:t>
        <a:bodyPr/>
        <a:lstStyle/>
        <a:p>
          <a:endParaRPr lang="en-US" sz="5400"/>
        </a:p>
      </dgm:t>
    </dgm:pt>
    <dgm:pt modelId="{2AA9C85C-AC28-C441-A005-4CD01D354AC7}">
      <dgm:prSet phldrT="[Text]" custT="1"/>
      <dgm:spPr/>
      <dgm:t>
        <a:bodyPr/>
        <a:lstStyle/>
        <a:p>
          <a:pPr algn="ctr"/>
          <a:r>
            <a:rPr lang="en-US" sz="2000" b="1" dirty="0" smtClean="0">
              <a:solidFill>
                <a:srgbClr val="1F497D"/>
              </a:solidFill>
            </a:rPr>
            <a:t>WP6</a:t>
          </a:r>
        </a:p>
        <a:p>
          <a:pPr algn="ctr"/>
          <a:r>
            <a:rPr lang="en-US" sz="2000" b="1" dirty="0" smtClean="0"/>
            <a:t>Community Portals </a:t>
          </a:r>
        </a:p>
        <a:p>
          <a:pPr algn="ctr"/>
          <a:r>
            <a:rPr lang="en-US" sz="2000" dirty="0" smtClean="0"/>
            <a:t>(Lead: NOAA)</a:t>
          </a:r>
          <a:br>
            <a:rPr lang="en-US" sz="2000" dirty="0" smtClean="0"/>
          </a:br>
          <a:endParaRPr lang="en-US" sz="2000" dirty="0"/>
        </a:p>
      </dgm:t>
    </dgm:pt>
    <dgm:pt modelId="{668D2A2F-D700-904D-9EB6-8FB623199AE5}" type="parTrans" cxnId="{BC2EB663-6DBF-6841-BF0E-E0F181F72597}">
      <dgm:prSet/>
      <dgm:spPr/>
      <dgm:t>
        <a:bodyPr/>
        <a:lstStyle/>
        <a:p>
          <a:endParaRPr lang="en-US" sz="5400"/>
        </a:p>
      </dgm:t>
    </dgm:pt>
    <dgm:pt modelId="{5AAA79EC-FF19-194D-8D74-E9B63B722079}" type="sibTrans" cxnId="{BC2EB663-6DBF-6841-BF0E-E0F181F72597}">
      <dgm:prSet/>
      <dgm:spPr/>
      <dgm:t>
        <a:bodyPr/>
        <a:lstStyle/>
        <a:p>
          <a:endParaRPr lang="en-US" sz="5400"/>
        </a:p>
      </dgm:t>
    </dgm:pt>
    <dgm:pt modelId="{778B0513-F3E6-884A-9556-2C8A7945B5FE}">
      <dgm:prSet phldrT="[Text]" custT="1"/>
      <dgm:spPr/>
      <dgm:t>
        <a:bodyPr/>
        <a:lstStyle/>
        <a:p>
          <a:pPr algn="ctr"/>
          <a:r>
            <a:rPr lang="en-US" sz="2000" b="1" dirty="0" smtClean="0">
              <a:solidFill>
                <a:srgbClr val="4E729B"/>
              </a:solidFill>
            </a:rPr>
            <a:t>WP2</a:t>
          </a:r>
        </a:p>
        <a:p>
          <a:pPr algn="ctr"/>
          <a:r>
            <a:rPr lang="en-US" sz="2000" b="1" dirty="0" smtClean="0"/>
            <a:t>Functionality and Usability testing</a:t>
          </a:r>
        </a:p>
        <a:p>
          <a:pPr algn="ctr"/>
          <a:r>
            <a:rPr lang="en-US" sz="2000" dirty="0" smtClean="0"/>
            <a:t>(</a:t>
          </a:r>
          <a:r>
            <a:rPr lang="en-US" sz="2000" dirty="0" err="1" smtClean="0"/>
            <a:t>Lead:China-RADI</a:t>
          </a:r>
          <a:r>
            <a:rPr lang="en-US" sz="2000" dirty="0" smtClean="0"/>
            <a:t> and CNR-IIA)</a:t>
          </a:r>
        </a:p>
      </dgm:t>
    </dgm:pt>
    <dgm:pt modelId="{B68A491C-7BD8-CD44-97F0-34B1073EF5AB}" type="sibTrans" cxnId="{AC1C3668-9D26-D048-9DDB-E9CBABFCBC65}">
      <dgm:prSet/>
      <dgm:spPr/>
      <dgm:t>
        <a:bodyPr/>
        <a:lstStyle/>
        <a:p>
          <a:endParaRPr lang="en-US" sz="5400"/>
        </a:p>
      </dgm:t>
    </dgm:pt>
    <dgm:pt modelId="{2ABD701F-1D18-6142-B6B6-E06A52939DB9}" type="parTrans" cxnId="{AC1C3668-9D26-D048-9DDB-E9CBABFCBC65}">
      <dgm:prSet/>
      <dgm:spPr/>
      <dgm:t>
        <a:bodyPr/>
        <a:lstStyle/>
        <a:p>
          <a:endParaRPr lang="en-US" sz="5400"/>
        </a:p>
      </dgm:t>
    </dgm:pt>
    <dgm:pt modelId="{20B9C098-8F6C-724A-8EA8-B6B0D92D8C28}" type="pres">
      <dgm:prSet presAssocID="{CB5AD5E0-8F4C-0547-9A33-FB14E805732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6B624AD-4456-C444-BA18-971BEEDECCEB}" type="pres">
      <dgm:prSet presAssocID="{1977B5D5-40B7-EE4E-8CBB-C4480CD21746}" presName="hierRoot1" presStyleCnt="0"/>
      <dgm:spPr/>
    </dgm:pt>
    <dgm:pt modelId="{7ECDA015-238B-5E48-B7D9-B1FCD539E366}" type="pres">
      <dgm:prSet presAssocID="{1977B5D5-40B7-EE4E-8CBB-C4480CD21746}" presName="composite" presStyleCnt="0"/>
      <dgm:spPr/>
    </dgm:pt>
    <dgm:pt modelId="{35AB2B25-30CF-E14D-BC6E-2EFEBC0EA6BC}" type="pres">
      <dgm:prSet presAssocID="{1977B5D5-40B7-EE4E-8CBB-C4480CD21746}" presName="background" presStyleLbl="node0" presStyleIdx="0" presStyleCnt="1"/>
      <dgm:spPr/>
    </dgm:pt>
    <dgm:pt modelId="{5F736E94-5879-D94C-9863-960642AC55B4}" type="pres">
      <dgm:prSet presAssocID="{1977B5D5-40B7-EE4E-8CBB-C4480CD21746}" presName="text" presStyleLbl="fgAcc0" presStyleIdx="0" presStyleCnt="1" custScaleX="137562" custLinFactNeighborX="-19739" custLinFactNeighborY="-122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E7F75B-0307-9B4F-8B25-F4BE384C8EF0}" type="pres">
      <dgm:prSet presAssocID="{1977B5D5-40B7-EE4E-8CBB-C4480CD21746}" presName="hierChild2" presStyleCnt="0"/>
      <dgm:spPr/>
    </dgm:pt>
    <dgm:pt modelId="{C4ABD26F-69BB-6D44-80D2-4C9F7827D339}" type="pres">
      <dgm:prSet presAssocID="{47EE748B-07BA-5D4B-B3BC-0DF2197065C9}" presName="Name10" presStyleLbl="parChTrans1D2" presStyleIdx="0" presStyleCnt="6"/>
      <dgm:spPr/>
      <dgm:t>
        <a:bodyPr/>
        <a:lstStyle/>
        <a:p>
          <a:endParaRPr lang="en-US"/>
        </a:p>
      </dgm:t>
    </dgm:pt>
    <dgm:pt modelId="{BE83C936-9D10-F842-9FD5-05151CEB3244}" type="pres">
      <dgm:prSet presAssocID="{165B9409-EC17-D243-B81F-A717B5FC234F}" presName="hierRoot2" presStyleCnt="0"/>
      <dgm:spPr/>
    </dgm:pt>
    <dgm:pt modelId="{ECEC447F-1023-DA41-802E-644B869D1C00}" type="pres">
      <dgm:prSet presAssocID="{165B9409-EC17-D243-B81F-A717B5FC234F}" presName="composite2" presStyleCnt="0"/>
      <dgm:spPr/>
    </dgm:pt>
    <dgm:pt modelId="{B47806C5-90ED-CB40-A162-6A1B9256A2F7}" type="pres">
      <dgm:prSet presAssocID="{165B9409-EC17-D243-B81F-A717B5FC234F}" presName="background2" presStyleLbl="node2" presStyleIdx="0" presStyleCnt="6"/>
      <dgm:spPr/>
    </dgm:pt>
    <dgm:pt modelId="{E9DFC55A-2833-0C43-B119-42AC50624892}" type="pres">
      <dgm:prSet presAssocID="{165B9409-EC17-D243-B81F-A717B5FC234F}" presName="text2" presStyleLbl="fgAcc2" presStyleIdx="0" presStyleCnt="6" custScaleX="129786" custScaleY="1902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1A8BDE-6191-B446-9F9F-E593A8B5ECA5}" type="pres">
      <dgm:prSet presAssocID="{165B9409-EC17-D243-B81F-A717B5FC234F}" presName="hierChild3" presStyleCnt="0"/>
      <dgm:spPr/>
    </dgm:pt>
    <dgm:pt modelId="{D5D78B80-0C69-A64C-A6E8-ABE3EC5A7E04}" type="pres">
      <dgm:prSet presAssocID="{2ABD701F-1D18-6142-B6B6-E06A52939DB9}" presName="Name10" presStyleLbl="parChTrans1D2" presStyleIdx="1" presStyleCnt="6"/>
      <dgm:spPr/>
      <dgm:t>
        <a:bodyPr/>
        <a:lstStyle/>
        <a:p>
          <a:endParaRPr lang="en-US"/>
        </a:p>
      </dgm:t>
    </dgm:pt>
    <dgm:pt modelId="{B8858354-1E5A-8642-9C8F-A65D959AB973}" type="pres">
      <dgm:prSet presAssocID="{778B0513-F3E6-884A-9556-2C8A7945B5FE}" presName="hierRoot2" presStyleCnt="0"/>
      <dgm:spPr/>
    </dgm:pt>
    <dgm:pt modelId="{D3DFD891-5130-7A45-BB0D-8B8578E92473}" type="pres">
      <dgm:prSet presAssocID="{778B0513-F3E6-884A-9556-2C8A7945B5FE}" presName="composite2" presStyleCnt="0"/>
      <dgm:spPr/>
    </dgm:pt>
    <dgm:pt modelId="{21D1A0F7-7E6F-7742-B218-ACF31266C176}" type="pres">
      <dgm:prSet presAssocID="{778B0513-F3E6-884A-9556-2C8A7945B5FE}" presName="background2" presStyleLbl="node2" presStyleIdx="1" presStyleCnt="6"/>
      <dgm:spPr/>
    </dgm:pt>
    <dgm:pt modelId="{539D83A1-41F2-6C42-B6AB-D5D7124C2883}" type="pres">
      <dgm:prSet presAssocID="{778B0513-F3E6-884A-9556-2C8A7945B5FE}" presName="text2" presStyleLbl="fgAcc2" presStyleIdx="1" presStyleCnt="6" custScaleX="142795" custScaleY="195434" custLinFactNeighborX="964" custLinFactNeighborY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8A4272-3AE1-7C4D-B222-39D6FFEEFCFC}" type="pres">
      <dgm:prSet presAssocID="{778B0513-F3E6-884A-9556-2C8A7945B5FE}" presName="hierChild3" presStyleCnt="0"/>
      <dgm:spPr/>
    </dgm:pt>
    <dgm:pt modelId="{CBC6FADB-D6EE-1E4C-B488-9B158DA4A900}" type="pres">
      <dgm:prSet presAssocID="{3722DE3F-CBCA-904E-B2EA-BC140AD8B453}" presName="Name10" presStyleLbl="parChTrans1D2" presStyleIdx="2" presStyleCnt="6"/>
      <dgm:spPr/>
      <dgm:t>
        <a:bodyPr/>
        <a:lstStyle/>
        <a:p>
          <a:endParaRPr lang="en-US"/>
        </a:p>
      </dgm:t>
    </dgm:pt>
    <dgm:pt modelId="{2CC6BE7D-E9B7-8943-B719-E5D1FC37CF7C}" type="pres">
      <dgm:prSet presAssocID="{1D837C28-0A52-F446-8CC4-17F82044E17E}" presName="hierRoot2" presStyleCnt="0"/>
      <dgm:spPr/>
    </dgm:pt>
    <dgm:pt modelId="{EBB8B607-C521-8741-AAAC-8B4912748B90}" type="pres">
      <dgm:prSet presAssocID="{1D837C28-0A52-F446-8CC4-17F82044E17E}" presName="composite2" presStyleCnt="0"/>
      <dgm:spPr/>
    </dgm:pt>
    <dgm:pt modelId="{7571EA0F-8731-5944-85BA-3A9880DD2F9A}" type="pres">
      <dgm:prSet presAssocID="{1D837C28-0A52-F446-8CC4-17F82044E17E}" presName="background2" presStyleLbl="node2" presStyleIdx="2" presStyleCnt="6"/>
      <dgm:spPr/>
    </dgm:pt>
    <dgm:pt modelId="{00B9C2DD-C800-C448-83FC-6C4E10112A4D}" type="pres">
      <dgm:prSet presAssocID="{1D837C28-0A52-F446-8CC4-17F82044E17E}" presName="text2" presStyleLbl="fgAcc2" presStyleIdx="2" presStyleCnt="6" custScaleX="132597" custScaleY="1994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246088-6584-AE42-8B18-0B9E59E32FD1}" type="pres">
      <dgm:prSet presAssocID="{1D837C28-0A52-F446-8CC4-17F82044E17E}" presName="hierChild3" presStyleCnt="0"/>
      <dgm:spPr/>
    </dgm:pt>
    <dgm:pt modelId="{9B06FED2-EEDD-F740-9AFC-28ADBDF9FDF0}" type="pres">
      <dgm:prSet presAssocID="{006145F1-579C-0A4F-890C-F8A83CE09C88}" presName="Name10" presStyleLbl="parChTrans1D2" presStyleIdx="3" presStyleCnt="6"/>
      <dgm:spPr/>
      <dgm:t>
        <a:bodyPr/>
        <a:lstStyle/>
        <a:p>
          <a:endParaRPr lang="en-US"/>
        </a:p>
      </dgm:t>
    </dgm:pt>
    <dgm:pt modelId="{E2EB29B5-63F0-8A4A-88A2-F97CAA58D167}" type="pres">
      <dgm:prSet presAssocID="{BD6B837B-5C40-8848-B2E0-42F2972F6FDF}" presName="hierRoot2" presStyleCnt="0"/>
      <dgm:spPr/>
    </dgm:pt>
    <dgm:pt modelId="{8F15337C-D264-4F48-A163-A17C26A0C814}" type="pres">
      <dgm:prSet presAssocID="{BD6B837B-5C40-8848-B2E0-42F2972F6FDF}" presName="composite2" presStyleCnt="0"/>
      <dgm:spPr/>
    </dgm:pt>
    <dgm:pt modelId="{9EC9F213-5C8F-C84D-9D81-F20F0EDEEC5B}" type="pres">
      <dgm:prSet presAssocID="{BD6B837B-5C40-8848-B2E0-42F2972F6FDF}" presName="background2" presStyleLbl="node2" presStyleIdx="3" presStyleCnt="6"/>
      <dgm:spPr/>
    </dgm:pt>
    <dgm:pt modelId="{D34EFE2D-B7D4-964A-8F35-354314695412}" type="pres">
      <dgm:prSet presAssocID="{BD6B837B-5C40-8848-B2E0-42F2972F6FDF}" presName="text2" presStyleLbl="fgAcc2" presStyleIdx="3" presStyleCnt="6" custScaleX="129786" custScaleY="1667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41E3C2-8AD2-6044-87E1-6727C2D34D2F}" type="pres">
      <dgm:prSet presAssocID="{BD6B837B-5C40-8848-B2E0-42F2972F6FDF}" presName="hierChild3" presStyleCnt="0"/>
      <dgm:spPr/>
    </dgm:pt>
    <dgm:pt modelId="{96D90E9D-DCE9-C445-B33A-61B7AFA85D65}" type="pres">
      <dgm:prSet presAssocID="{3C3F1A1F-4B7F-8347-9EA9-2D4FE9D34F7E}" presName="Name10" presStyleLbl="parChTrans1D2" presStyleIdx="4" presStyleCnt="6"/>
      <dgm:spPr/>
      <dgm:t>
        <a:bodyPr/>
        <a:lstStyle/>
        <a:p>
          <a:endParaRPr lang="en-US"/>
        </a:p>
      </dgm:t>
    </dgm:pt>
    <dgm:pt modelId="{2BD1E1B4-5BBB-EC46-97D2-4FA7523AF418}" type="pres">
      <dgm:prSet presAssocID="{621D2239-BA4A-544E-9047-CDB2AA97739F}" presName="hierRoot2" presStyleCnt="0"/>
      <dgm:spPr/>
    </dgm:pt>
    <dgm:pt modelId="{4FE476AD-5003-AC4A-882F-8FFB259971BD}" type="pres">
      <dgm:prSet presAssocID="{621D2239-BA4A-544E-9047-CDB2AA97739F}" presName="composite2" presStyleCnt="0"/>
      <dgm:spPr/>
    </dgm:pt>
    <dgm:pt modelId="{0200918C-9921-374F-8D07-50DB74CDBCC1}" type="pres">
      <dgm:prSet presAssocID="{621D2239-BA4A-544E-9047-CDB2AA97739F}" presName="background2" presStyleLbl="node2" presStyleIdx="4" presStyleCnt="6"/>
      <dgm:spPr/>
    </dgm:pt>
    <dgm:pt modelId="{FF35B16C-733B-C843-83AF-13B2C64CD816}" type="pres">
      <dgm:prSet presAssocID="{621D2239-BA4A-544E-9047-CDB2AA97739F}" presName="text2" presStyleLbl="fgAcc2" presStyleIdx="4" presStyleCnt="6" custScaleX="143778" custScaleY="1667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3423D0-D7BC-6E43-BB6E-4C252BCB6A9A}" type="pres">
      <dgm:prSet presAssocID="{621D2239-BA4A-544E-9047-CDB2AA97739F}" presName="hierChild3" presStyleCnt="0"/>
      <dgm:spPr/>
    </dgm:pt>
    <dgm:pt modelId="{7E11D066-83A7-C241-BF3C-5223100E2023}" type="pres">
      <dgm:prSet presAssocID="{668D2A2F-D700-904D-9EB6-8FB623199AE5}" presName="Name10" presStyleLbl="parChTrans1D2" presStyleIdx="5" presStyleCnt="6"/>
      <dgm:spPr/>
      <dgm:t>
        <a:bodyPr/>
        <a:lstStyle/>
        <a:p>
          <a:endParaRPr lang="en-US"/>
        </a:p>
      </dgm:t>
    </dgm:pt>
    <dgm:pt modelId="{BAF6806E-43FB-9C47-8A35-4F64AF11DAE3}" type="pres">
      <dgm:prSet presAssocID="{2AA9C85C-AC28-C441-A005-4CD01D354AC7}" presName="hierRoot2" presStyleCnt="0"/>
      <dgm:spPr/>
    </dgm:pt>
    <dgm:pt modelId="{D1555717-7F5B-D646-AC65-09C2EB89CCE2}" type="pres">
      <dgm:prSet presAssocID="{2AA9C85C-AC28-C441-A005-4CD01D354AC7}" presName="composite2" presStyleCnt="0"/>
      <dgm:spPr/>
    </dgm:pt>
    <dgm:pt modelId="{82FFC142-7457-4D46-B343-1D84BA5A4A6F}" type="pres">
      <dgm:prSet presAssocID="{2AA9C85C-AC28-C441-A005-4CD01D354AC7}" presName="background2" presStyleLbl="node2" presStyleIdx="5" presStyleCnt="6"/>
      <dgm:spPr/>
    </dgm:pt>
    <dgm:pt modelId="{94995C93-FA2A-3747-AC7B-83FAF18F21F7}" type="pres">
      <dgm:prSet presAssocID="{2AA9C85C-AC28-C441-A005-4CD01D354AC7}" presName="text2" presStyleLbl="fgAcc2" presStyleIdx="5" presStyleCnt="6" custScaleX="129786" custScaleY="1667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7DAEDC-2961-BA40-989F-3AF7700C056B}" type="pres">
      <dgm:prSet presAssocID="{2AA9C85C-AC28-C441-A005-4CD01D354AC7}" presName="hierChild3" presStyleCnt="0"/>
      <dgm:spPr/>
    </dgm:pt>
  </dgm:ptLst>
  <dgm:cxnLst>
    <dgm:cxn modelId="{5904FD87-F66A-E14C-B7E4-EA782433B7CF}" type="presOf" srcId="{1977B5D5-40B7-EE4E-8CBB-C4480CD21746}" destId="{5F736E94-5879-D94C-9863-960642AC55B4}" srcOrd="0" destOrd="0" presId="urn:microsoft.com/office/officeart/2005/8/layout/hierarchy1"/>
    <dgm:cxn modelId="{FF7A7650-FBB7-6E44-AD07-680C351337B8}" type="presOf" srcId="{CB5AD5E0-8F4C-0547-9A33-FB14E805732F}" destId="{20B9C098-8F6C-724A-8EA8-B6B0D92D8C28}" srcOrd="0" destOrd="0" presId="urn:microsoft.com/office/officeart/2005/8/layout/hierarchy1"/>
    <dgm:cxn modelId="{BC2EB663-6DBF-6841-BF0E-E0F181F72597}" srcId="{1977B5D5-40B7-EE4E-8CBB-C4480CD21746}" destId="{2AA9C85C-AC28-C441-A005-4CD01D354AC7}" srcOrd="5" destOrd="0" parTransId="{668D2A2F-D700-904D-9EB6-8FB623199AE5}" sibTransId="{5AAA79EC-FF19-194D-8D74-E9B63B722079}"/>
    <dgm:cxn modelId="{BEA5CC66-36BD-4C42-B26C-8EFC7961FDFD}" type="presOf" srcId="{2ABD701F-1D18-6142-B6B6-E06A52939DB9}" destId="{D5D78B80-0C69-A64C-A6E8-ABE3EC5A7E04}" srcOrd="0" destOrd="0" presId="urn:microsoft.com/office/officeart/2005/8/layout/hierarchy1"/>
    <dgm:cxn modelId="{C329849F-0772-6F4A-9946-CFC7D205F70A}" type="presOf" srcId="{668D2A2F-D700-904D-9EB6-8FB623199AE5}" destId="{7E11D066-83A7-C241-BF3C-5223100E2023}" srcOrd="0" destOrd="0" presId="urn:microsoft.com/office/officeart/2005/8/layout/hierarchy1"/>
    <dgm:cxn modelId="{0A93777D-E9BF-A642-8EE4-52DAF2C76A4F}" srcId="{1977B5D5-40B7-EE4E-8CBB-C4480CD21746}" destId="{165B9409-EC17-D243-B81F-A717B5FC234F}" srcOrd="0" destOrd="0" parTransId="{47EE748B-07BA-5D4B-B3BC-0DF2197065C9}" sibTransId="{72B5A803-542E-FD43-B573-7DF7A4C40298}"/>
    <dgm:cxn modelId="{1EC27A32-5AC3-B348-9210-9C487D8486F3}" srcId="{1977B5D5-40B7-EE4E-8CBB-C4480CD21746}" destId="{621D2239-BA4A-544E-9047-CDB2AA97739F}" srcOrd="4" destOrd="0" parTransId="{3C3F1A1F-4B7F-8347-9EA9-2D4FE9D34F7E}" sibTransId="{4385FB84-16A9-B840-A52F-10AA69B16A7C}"/>
    <dgm:cxn modelId="{02A33C20-6B9C-2F49-810E-05187A6F4CE5}" type="presOf" srcId="{47EE748B-07BA-5D4B-B3BC-0DF2197065C9}" destId="{C4ABD26F-69BB-6D44-80D2-4C9F7827D339}" srcOrd="0" destOrd="0" presId="urn:microsoft.com/office/officeart/2005/8/layout/hierarchy1"/>
    <dgm:cxn modelId="{237AACF3-9EC8-5647-8D67-401AF68FAE4B}" type="presOf" srcId="{006145F1-579C-0A4F-890C-F8A83CE09C88}" destId="{9B06FED2-EEDD-F740-9AFC-28ADBDF9FDF0}" srcOrd="0" destOrd="0" presId="urn:microsoft.com/office/officeart/2005/8/layout/hierarchy1"/>
    <dgm:cxn modelId="{BDF0CAF8-34D3-AF47-B1D3-BE421750BC21}" type="presOf" srcId="{3C3F1A1F-4B7F-8347-9EA9-2D4FE9D34F7E}" destId="{96D90E9D-DCE9-C445-B33A-61B7AFA85D65}" srcOrd="0" destOrd="0" presId="urn:microsoft.com/office/officeart/2005/8/layout/hierarchy1"/>
    <dgm:cxn modelId="{0A8727CC-3824-F948-B6DB-DD219DC703A5}" type="presOf" srcId="{778B0513-F3E6-884A-9556-2C8A7945B5FE}" destId="{539D83A1-41F2-6C42-B6AB-D5D7124C2883}" srcOrd="0" destOrd="0" presId="urn:microsoft.com/office/officeart/2005/8/layout/hierarchy1"/>
    <dgm:cxn modelId="{D90B531B-B23C-C940-A675-5965A05C0486}" srcId="{CB5AD5E0-8F4C-0547-9A33-FB14E805732F}" destId="{1977B5D5-40B7-EE4E-8CBB-C4480CD21746}" srcOrd="0" destOrd="0" parTransId="{7970AC60-626B-2C41-BA99-D3E63D9E313D}" sibTransId="{5383D791-323C-1D41-99A1-8A4448C2AA79}"/>
    <dgm:cxn modelId="{7D4E8AB2-04C9-E84F-AADA-40A516572A4E}" type="presOf" srcId="{BD6B837B-5C40-8848-B2E0-42F2972F6FDF}" destId="{D34EFE2D-B7D4-964A-8F35-354314695412}" srcOrd="0" destOrd="0" presId="urn:microsoft.com/office/officeart/2005/8/layout/hierarchy1"/>
    <dgm:cxn modelId="{684EBD38-003C-7842-A593-987E64A27EB1}" type="presOf" srcId="{1D837C28-0A52-F446-8CC4-17F82044E17E}" destId="{00B9C2DD-C800-C448-83FC-6C4E10112A4D}" srcOrd="0" destOrd="0" presId="urn:microsoft.com/office/officeart/2005/8/layout/hierarchy1"/>
    <dgm:cxn modelId="{1F6916B0-DD79-6A4C-A4C6-6458C3C4DC42}" srcId="{1977B5D5-40B7-EE4E-8CBB-C4480CD21746}" destId="{1D837C28-0A52-F446-8CC4-17F82044E17E}" srcOrd="2" destOrd="0" parTransId="{3722DE3F-CBCA-904E-B2EA-BC140AD8B453}" sibTransId="{FD79C131-A226-0D4B-903C-7EEF86928090}"/>
    <dgm:cxn modelId="{92993DDC-B6CB-9B4C-8B10-E0271823F830}" type="presOf" srcId="{3722DE3F-CBCA-904E-B2EA-BC140AD8B453}" destId="{CBC6FADB-D6EE-1E4C-B488-9B158DA4A900}" srcOrd="0" destOrd="0" presId="urn:microsoft.com/office/officeart/2005/8/layout/hierarchy1"/>
    <dgm:cxn modelId="{08FB4395-E389-D846-99D1-DF84BF590C36}" srcId="{1977B5D5-40B7-EE4E-8CBB-C4480CD21746}" destId="{BD6B837B-5C40-8848-B2E0-42F2972F6FDF}" srcOrd="3" destOrd="0" parTransId="{006145F1-579C-0A4F-890C-F8A83CE09C88}" sibTransId="{44CD8DB0-6D59-0D44-BADD-D35BE6873A09}"/>
    <dgm:cxn modelId="{AC1C3668-9D26-D048-9DDB-E9CBABFCBC65}" srcId="{1977B5D5-40B7-EE4E-8CBB-C4480CD21746}" destId="{778B0513-F3E6-884A-9556-2C8A7945B5FE}" srcOrd="1" destOrd="0" parTransId="{2ABD701F-1D18-6142-B6B6-E06A52939DB9}" sibTransId="{B68A491C-7BD8-CD44-97F0-34B1073EF5AB}"/>
    <dgm:cxn modelId="{970B2A2C-FBFE-E247-9B14-975EDEBF649C}" type="presOf" srcId="{165B9409-EC17-D243-B81F-A717B5FC234F}" destId="{E9DFC55A-2833-0C43-B119-42AC50624892}" srcOrd="0" destOrd="0" presId="urn:microsoft.com/office/officeart/2005/8/layout/hierarchy1"/>
    <dgm:cxn modelId="{0D04085A-D68F-214B-8184-2090CE799B73}" type="presOf" srcId="{621D2239-BA4A-544E-9047-CDB2AA97739F}" destId="{FF35B16C-733B-C843-83AF-13B2C64CD816}" srcOrd="0" destOrd="0" presId="urn:microsoft.com/office/officeart/2005/8/layout/hierarchy1"/>
    <dgm:cxn modelId="{847FAB54-9E20-0745-8931-D285B8B3590D}" type="presOf" srcId="{2AA9C85C-AC28-C441-A005-4CD01D354AC7}" destId="{94995C93-FA2A-3747-AC7B-83FAF18F21F7}" srcOrd="0" destOrd="0" presId="urn:microsoft.com/office/officeart/2005/8/layout/hierarchy1"/>
    <dgm:cxn modelId="{D2A9DF8C-1173-8249-8B73-6F83158C1FE6}" type="presParOf" srcId="{20B9C098-8F6C-724A-8EA8-B6B0D92D8C28}" destId="{56B624AD-4456-C444-BA18-971BEEDECCEB}" srcOrd="0" destOrd="0" presId="urn:microsoft.com/office/officeart/2005/8/layout/hierarchy1"/>
    <dgm:cxn modelId="{EAB05066-EA9F-C147-9B1F-17E23630E230}" type="presParOf" srcId="{56B624AD-4456-C444-BA18-971BEEDECCEB}" destId="{7ECDA015-238B-5E48-B7D9-B1FCD539E366}" srcOrd="0" destOrd="0" presId="urn:microsoft.com/office/officeart/2005/8/layout/hierarchy1"/>
    <dgm:cxn modelId="{CCF8B5FA-C50D-254F-87E8-F09C7E91E2CB}" type="presParOf" srcId="{7ECDA015-238B-5E48-B7D9-B1FCD539E366}" destId="{35AB2B25-30CF-E14D-BC6E-2EFEBC0EA6BC}" srcOrd="0" destOrd="0" presId="urn:microsoft.com/office/officeart/2005/8/layout/hierarchy1"/>
    <dgm:cxn modelId="{7D14C4EE-0284-DE41-9E85-0C5C26A5F0BB}" type="presParOf" srcId="{7ECDA015-238B-5E48-B7D9-B1FCD539E366}" destId="{5F736E94-5879-D94C-9863-960642AC55B4}" srcOrd="1" destOrd="0" presId="urn:microsoft.com/office/officeart/2005/8/layout/hierarchy1"/>
    <dgm:cxn modelId="{69765407-1632-B343-A023-4E3B231055C7}" type="presParOf" srcId="{56B624AD-4456-C444-BA18-971BEEDECCEB}" destId="{92E7F75B-0307-9B4F-8B25-F4BE384C8EF0}" srcOrd="1" destOrd="0" presId="urn:microsoft.com/office/officeart/2005/8/layout/hierarchy1"/>
    <dgm:cxn modelId="{345EF552-D737-8447-8F48-468C34C2BA4E}" type="presParOf" srcId="{92E7F75B-0307-9B4F-8B25-F4BE384C8EF0}" destId="{C4ABD26F-69BB-6D44-80D2-4C9F7827D339}" srcOrd="0" destOrd="0" presId="urn:microsoft.com/office/officeart/2005/8/layout/hierarchy1"/>
    <dgm:cxn modelId="{14547092-0A01-984B-B3AC-FC20EE9CC249}" type="presParOf" srcId="{92E7F75B-0307-9B4F-8B25-F4BE384C8EF0}" destId="{BE83C936-9D10-F842-9FD5-05151CEB3244}" srcOrd="1" destOrd="0" presId="urn:microsoft.com/office/officeart/2005/8/layout/hierarchy1"/>
    <dgm:cxn modelId="{E4B0CD8F-FDD7-4243-AB48-4754858E0B46}" type="presParOf" srcId="{BE83C936-9D10-F842-9FD5-05151CEB3244}" destId="{ECEC447F-1023-DA41-802E-644B869D1C00}" srcOrd="0" destOrd="0" presId="urn:microsoft.com/office/officeart/2005/8/layout/hierarchy1"/>
    <dgm:cxn modelId="{09666599-7E24-D34F-9998-1AF4EB43B97A}" type="presParOf" srcId="{ECEC447F-1023-DA41-802E-644B869D1C00}" destId="{B47806C5-90ED-CB40-A162-6A1B9256A2F7}" srcOrd="0" destOrd="0" presId="urn:microsoft.com/office/officeart/2005/8/layout/hierarchy1"/>
    <dgm:cxn modelId="{C5F5CD7C-701E-E448-A3DD-28F0382C974A}" type="presParOf" srcId="{ECEC447F-1023-DA41-802E-644B869D1C00}" destId="{E9DFC55A-2833-0C43-B119-42AC50624892}" srcOrd="1" destOrd="0" presId="urn:microsoft.com/office/officeart/2005/8/layout/hierarchy1"/>
    <dgm:cxn modelId="{2F606BD6-AD5F-E642-A6B8-C0B51BD80684}" type="presParOf" srcId="{BE83C936-9D10-F842-9FD5-05151CEB3244}" destId="{0A1A8BDE-6191-B446-9F9F-E593A8B5ECA5}" srcOrd="1" destOrd="0" presId="urn:microsoft.com/office/officeart/2005/8/layout/hierarchy1"/>
    <dgm:cxn modelId="{35CC0DDD-413E-F04C-A153-33B2531AEFFC}" type="presParOf" srcId="{92E7F75B-0307-9B4F-8B25-F4BE384C8EF0}" destId="{D5D78B80-0C69-A64C-A6E8-ABE3EC5A7E04}" srcOrd="2" destOrd="0" presId="urn:microsoft.com/office/officeart/2005/8/layout/hierarchy1"/>
    <dgm:cxn modelId="{8D14478B-C20B-D041-8DDE-8267D60CA8CF}" type="presParOf" srcId="{92E7F75B-0307-9B4F-8B25-F4BE384C8EF0}" destId="{B8858354-1E5A-8642-9C8F-A65D959AB973}" srcOrd="3" destOrd="0" presId="urn:microsoft.com/office/officeart/2005/8/layout/hierarchy1"/>
    <dgm:cxn modelId="{D4044F23-7AF8-C146-885B-A97AC4265B59}" type="presParOf" srcId="{B8858354-1E5A-8642-9C8F-A65D959AB973}" destId="{D3DFD891-5130-7A45-BB0D-8B8578E92473}" srcOrd="0" destOrd="0" presId="urn:microsoft.com/office/officeart/2005/8/layout/hierarchy1"/>
    <dgm:cxn modelId="{D1AA97CA-6A57-9041-8B64-9814222CA802}" type="presParOf" srcId="{D3DFD891-5130-7A45-BB0D-8B8578E92473}" destId="{21D1A0F7-7E6F-7742-B218-ACF31266C176}" srcOrd="0" destOrd="0" presId="urn:microsoft.com/office/officeart/2005/8/layout/hierarchy1"/>
    <dgm:cxn modelId="{A1847672-50C6-2C49-A421-C5C2138D1DD5}" type="presParOf" srcId="{D3DFD891-5130-7A45-BB0D-8B8578E92473}" destId="{539D83A1-41F2-6C42-B6AB-D5D7124C2883}" srcOrd="1" destOrd="0" presId="urn:microsoft.com/office/officeart/2005/8/layout/hierarchy1"/>
    <dgm:cxn modelId="{9174EEE1-CEC1-684F-83EC-74D99EF03A18}" type="presParOf" srcId="{B8858354-1E5A-8642-9C8F-A65D959AB973}" destId="{398A4272-3AE1-7C4D-B222-39D6FFEEFCFC}" srcOrd="1" destOrd="0" presId="urn:microsoft.com/office/officeart/2005/8/layout/hierarchy1"/>
    <dgm:cxn modelId="{557FA729-1038-E345-9A56-E71915B3744E}" type="presParOf" srcId="{92E7F75B-0307-9B4F-8B25-F4BE384C8EF0}" destId="{CBC6FADB-D6EE-1E4C-B488-9B158DA4A900}" srcOrd="4" destOrd="0" presId="urn:microsoft.com/office/officeart/2005/8/layout/hierarchy1"/>
    <dgm:cxn modelId="{24CFC499-C9B1-F049-9091-3003D67AA14B}" type="presParOf" srcId="{92E7F75B-0307-9B4F-8B25-F4BE384C8EF0}" destId="{2CC6BE7D-E9B7-8943-B719-E5D1FC37CF7C}" srcOrd="5" destOrd="0" presId="urn:microsoft.com/office/officeart/2005/8/layout/hierarchy1"/>
    <dgm:cxn modelId="{15247BF1-7B44-7C4D-84A8-94956ED06C98}" type="presParOf" srcId="{2CC6BE7D-E9B7-8943-B719-E5D1FC37CF7C}" destId="{EBB8B607-C521-8741-AAAC-8B4912748B90}" srcOrd="0" destOrd="0" presId="urn:microsoft.com/office/officeart/2005/8/layout/hierarchy1"/>
    <dgm:cxn modelId="{2A27AB4F-A508-E74E-864C-95DC8E269992}" type="presParOf" srcId="{EBB8B607-C521-8741-AAAC-8B4912748B90}" destId="{7571EA0F-8731-5944-85BA-3A9880DD2F9A}" srcOrd="0" destOrd="0" presId="urn:microsoft.com/office/officeart/2005/8/layout/hierarchy1"/>
    <dgm:cxn modelId="{7E62317A-2B5C-9844-9CC5-6090BC8BA326}" type="presParOf" srcId="{EBB8B607-C521-8741-AAAC-8B4912748B90}" destId="{00B9C2DD-C800-C448-83FC-6C4E10112A4D}" srcOrd="1" destOrd="0" presId="urn:microsoft.com/office/officeart/2005/8/layout/hierarchy1"/>
    <dgm:cxn modelId="{A7020839-99BB-E24F-9EE2-78271E7C88D2}" type="presParOf" srcId="{2CC6BE7D-E9B7-8943-B719-E5D1FC37CF7C}" destId="{01246088-6584-AE42-8B18-0B9E59E32FD1}" srcOrd="1" destOrd="0" presId="urn:microsoft.com/office/officeart/2005/8/layout/hierarchy1"/>
    <dgm:cxn modelId="{B25AAD2D-E4E3-FB4F-BACE-156DB3C3DA64}" type="presParOf" srcId="{92E7F75B-0307-9B4F-8B25-F4BE384C8EF0}" destId="{9B06FED2-EEDD-F740-9AFC-28ADBDF9FDF0}" srcOrd="6" destOrd="0" presId="urn:microsoft.com/office/officeart/2005/8/layout/hierarchy1"/>
    <dgm:cxn modelId="{A5FC8BFF-26FD-BD46-9852-837407173FD3}" type="presParOf" srcId="{92E7F75B-0307-9B4F-8B25-F4BE384C8EF0}" destId="{E2EB29B5-63F0-8A4A-88A2-F97CAA58D167}" srcOrd="7" destOrd="0" presId="urn:microsoft.com/office/officeart/2005/8/layout/hierarchy1"/>
    <dgm:cxn modelId="{7D0C3BD1-19AA-EA4B-9C74-457D04969BCD}" type="presParOf" srcId="{E2EB29B5-63F0-8A4A-88A2-F97CAA58D167}" destId="{8F15337C-D264-4F48-A163-A17C26A0C814}" srcOrd="0" destOrd="0" presId="urn:microsoft.com/office/officeart/2005/8/layout/hierarchy1"/>
    <dgm:cxn modelId="{6F75A695-69FE-9D4D-AEEE-5929F24BC9F1}" type="presParOf" srcId="{8F15337C-D264-4F48-A163-A17C26A0C814}" destId="{9EC9F213-5C8F-C84D-9D81-F20F0EDEEC5B}" srcOrd="0" destOrd="0" presId="urn:microsoft.com/office/officeart/2005/8/layout/hierarchy1"/>
    <dgm:cxn modelId="{9495D073-0374-6145-AE01-2B2D0D2B0628}" type="presParOf" srcId="{8F15337C-D264-4F48-A163-A17C26A0C814}" destId="{D34EFE2D-B7D4-964A-8F35-354314695412}" srcOrd="1" destOrd="0" presId="urn:microsoft.com/office/officeart/2005/8/layout/hierarchy1"/>
    <dgm:cxn modelId="{C2951C2B-5B09-8E4B-96D1-73ECFDC28DCC}" type="presParOf" srcId="{E2EB29B5-63F0-8A4A-88A2-F97CAA58D167}" destId="{8B41E3C2-8AD2-6044-87E1-6727C2D34D2F}" srcOrd="1" destOrd="0" presId="urn:microsoft.com/office/officeart/2005/8/layout/hierarchy1"/>
    <dgm:cxn modelId="{2261EB09-F2E0-AA42-A392-95CC1A77D2C8}" type="presParOf" srcId="{92E7F75B-0307-9B4F-8B25-F4BE384C8EF0}" destId="{96D90E9D-DCE9-C445-B33A-61B7AFA85D65}" srcOrd="8" destOrd="0" presId="urn:microsoft.com/office/officeart/2005/8/layout/hierarchy1"/>
    <dgm:cxn modelId="{0FDFBC4F-9B29-CD43-B8FD-506E79E2D886}" type="presParOf" srcId="{92E7F75B-0307-9B4F-8B25-F4BE384C8EF0}" destId="{2BD1E1B4-5BBB-EC46-97D2-4FA7523AF418}" srcOrd="9" destOrd="0" presId="urn:microsoft.com/office/officeart/2005/8/layout/hierarchy1"/>
    <dgm:cxn modelId="{FE294900-D2B6-E54E-8979-A839DFB93EBA}" type="presParOf" srcId="{2BD1E1B4-5BBB-EC46-97D2-4FA7523AF418}" destId="{4FE476AD-5003-AC4A-882F-8FFB259971BD}" srcOrd="0" destOrd="0" presId="urn:microsoft.com/office/officeart/2005/8/layout/hierarchy1"/>
    <dgm:cxn modelId="{F01E063C-5936-D643-81F3-D74AF54944EA}" type="presParOf" srcId="{4FE476AD-5003-AC4A-882F-8FFB259971BD}" destId="{0200918C-9921-374F-8D07-50DB74CDBCC1}" srcOrd="0" destOrd="0" presId="urn:microsoft.com/office/officeart/2005/8/layout/hierarchy1"/>
    <dgm:cxn modelId="{81D9FD11-722D-D84E-8026-E5AE2BEDF4D0}" type="presParOf" srcId="{4FE476AD-5003-AC4A-882F-8FFB259971BD}" destId="{FF35B16C-733B-C843-83AF-13B2C64CD816}" srcOrd="1" destOrd="0" presId="urn:microsoft.com/office/officeart/2005/8/layout/hierarchy1"/>
    <dgm:cxn modelId="{D2060B12-C0AF-C843-86E9-B3B97B4382D3}" type="presParOf" srcId="{2BD1E1B4-5BBB-EC46-97D2-4FA7523AF418}" destId="{3D3423D0-D7BC-6E43-BB6E-4C252BCB6A9A}" srcOrd="1" destOrd="0" presId="urn:microsoft.com/office/officeart/2005/8/layout/hierarchy1"/>
    <dgm:cxn modelId="{6587D907-DD23-5749-85F5-3B2A83206B25}" type="presParOf" srcId="{92E7F75B-0307-9B4F-8B25-F4BE384C8EF0}" destId="{7E11D066-83A7-C241-BF3C-5223100E2023}" srcOrd="10" destOrd="0" presId="urn:microsoft.com/office/officeart/2005/8/layout/hierarchy1"/>
    <dgm:cxn modelId="{5FDF6416-BDA0-3541-8DAE-895875F3AD75}" type="presParOf" srcId="{92E7F75B-0307-9B4F-8B25-F4BE384C8EF0}" destId="{BAF6806E-43FB-9C47-8A35-4F64AF11DAE3}" srcOrd="11" destOrd="0" presId="urn:microsoft.com/office/officeart/2005/8/layout/hierarchy1"/>
    <dgm:cxn modelId="{D9499C8F-29C4-C94E-86EB-F8396ED4D0B4}" type="presParOf" srcId="{BAF6806E-43FB-9C47-8A35-4F64AF11DAE3}" destId="{D1555717-7F5B-D646-AC65-09C2EB89CCE2}" srcOrd="0" destOrd="0" presId="urn:microsoft.com/office/officeart/2005/8/layout/hierarchy1"/>
    <dgm:cxn modelId="{3A022B4A-0AA6-6346-9791-A23039639EC8}" type="presParOf" srcId="{D1555717-7F5B-D646-AC65-09C2EB89CCE2}" destId="{82FFC142-7457-4D46-B343-1D84BA5A4A6F}" srcOrd="0" destOrd="0" presId="urn:microsoft.com/office/officeart/2005/8/layout/hierarchy1"/>
    <dgm:cxn modelId="{0C87DE46-ED40-C240-BB31-5B9128452072}" type="presParOf" srcId="{D1555717-7F5B-D646-AC65-09C2EB89CCE2}" destId="{94995C93-FA2A-3747-AC7B-83FAF18F21F7}" srcOrd="1" destOrd="0" presId="urn:microsoft.com/office/officeart/2005/8/layout/hierarchy1"/>
    <dgm:cxn modelId="{40CE45F7-3586-0445-A6BA-52529CB282A9}" type="presParOf" srcId="{BAF6806E-43FB-9C47-8A35-4F64AF11DAE3}" destId="{577DAEDC-2961-BA40-989F-3AF7700C056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1D066-83A7-C241-BF3C-5223100E2023}">
      <dsp:nvSpPr>
        <dsp:cNvPr id="0" name=""/>
        <dsp:cNvSpPr/>
      </dsp:nvSpPr>
      <dsp:spPr>
        <a:xfrm>
          <a:off x="8251558" y="3816742"/>
          <a:ext cx="7767082" cy="690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6750"/>
              </a:lnTo>
              <a:lnTo>
                <a:pt x="7767082" y="516750"/>
              </a:lnTo>
              <a:lnTo>
                <a:pt x="7767082" y="69027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D90E9D-DCE9-C445-B33A-61B7AFA85D65}">
      <dsp:nvSpPr>
        <dsp:cNvPr id="0" name=""/>
        <dsp:cNvSpPr/>
      </dsp:nvSpPr>
      <dsp:spPr>
        <a:xfrm>
          <a:off x="8251558" y="3816742"/>
          <a:ext cx="4788781" cy="690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6750"/>
              </a:lnTo>
              <a:lnTo>
                <a:pt x="4788781" y="516750"/>
              </a:lnTo>
              <a:lnTo>
                <a:pt x="4788781" y="69027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06FED2-EEDD-F740-9AFC-28ADBDF9FDF0}">
      <dsp:nvSpPr>
        <dsp:cNvPr id="0" name=""/>
        <dsp:cNvSpPr/>
      </dsp:nvSpPr>
      <dsp:spPr>
        <a:xfrm>
          <a:off x="8251558" y="3816742"/>
          <a:ext cx="1810480" cy="690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6750"/>
              </a:lnTo>
              <a:lnTo>
                <a:pt x="1810480" y="516750"/>
              </a:lnTo>
              <a:lnTo>
                <a:pt x="1810480" y="69027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C6FADB-D6EE-1E4C-B488-9B158DA4A900}">
      <dsp:nvSpPr>
        <dsp:cNvPr id="0" name=""/>
        <dsp:cNvSpPr/>
      </dsp:nvSpPr>
      <dsp:spPr>
        <a:xfrm>
          <a:off x="7188453" y="3816742"/>
          <a:ext cx="1063105" cy="690271"/>
        </a:xfrm>
        <a:custGeom>
          <a:avLst/>
          <a:gdLst/>
          <a:ahLst/>
          <a:cxnLst/>
          <a:rect l="0" t="0" r="0" b="0"/>
          <a:pathLst>
            <a:path>
              <a:moveTo>
                <a:pt x="1063105" y="0"/>
              </a:moveTo>
              <a:lnTo>
                <a:pt x="1063105" y="516750"/>
              </a:lnTo>
              <a:lnTo>
                <a:pt x="0" y="516750"/>
              </a:lnTo>
              <a:lnTo>
                <a:pt x="0" y="69027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D78B80-0C69-A64C-A6E8-ABE3EC5A7E04}">
      <dsp:nvSpPr>
        <dsp:cNvPr id="0" name=""/>
        <dsp:cNvSpPr/>
      </dsp:nvSpPr>
      <dsp:spPr>
        <a:xfrm>
          <a:off x="4211088" y="3816742"/>
          <a:ext cx="4040470" cy="690283"/>
        </a:xfrm>
        <a:custGeom>
          <a:avLst/>
          <a:gdLst/>
          <a:ahLst/>
          <a:cxnLst/>
          <a:rect l="0" t="0" r="0" b="0"/>
          <a:pathLst>
            <a:path>
              <a:moveTo>
                <a:pt x="4040470" y="0"/>
              </a:moveTo>
              <a:lnTo>
                <a:pt x="4040470" y="516762"/>
              </a:lnTo>
              <a:lnTo>
                <a:pt x="0" y="516762"/>
              </a:lnTo>
              <a:lnTo>
                <a:pt x="0" y="69028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BD26F-69BB-6D44-80D2-4C9F7827D339}">
      <dsp:nvSpPr>
        <dsp:cNvPr id="0" name=""/>
        <dsp:cNvSpPr/>
      </dsp:nvSpPr>
      <dsp:spPr>
        <a:xfrm>
          <a:off x="1223936" y="3816742"/>
          <a:ext cx="7027622" cy="690271"/>
        </a:xfrm>
        <a:custGeom>
          <a:avLst/>
          <a:gdLst/>
          <a:ahLst/>
          <a:cxnLst/>
          <a:rect l="0" t="0" r="0" b="0"/>
          <a:pathLst>
            <a:path>
              <a:moveTo>
                <a:pt x="7027622" y="0"/>
              </a:moveTo>
              <a:lnTo>
                <a:pt x="7027622" y="516750"/>
              </a:lnTo>
              <a:lnTo>
                <a:pt x="0" y="516750"/>
              </a:lnTo>
              <a:lnTo>
                <a:pt x="0" y="69027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AB2B25-30CF-E14D-BC6E-2EFEBC0EA6BC}">
      <dsp:nvSpPr>
        <dsp:cNvPr id="0" name=""/>
        <dsp:cNvSpPr/>
      </dsp:nvSpPr>
      <dsp:spPr>
        <a:xfrm>
          <a:off x="6963224" y="2627326"/>
          <a:ext cx="2576667" cy="11894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736E94-5879-D94C-9863-960642AC55B4}">
      <dsp:nvSpPr>
        <dsp:cNvPr id="0" name=""/>
        <dsp:cNvSpPr/>
      </dsp:nvSpPr>
      <dsp:spPr>
        <a:xfrm>
          <a:off x="7171346" y="2825042"/>
          <a:ext cx="2576667" cy="1189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Co-chairs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Ivan </a:t>
          </a:r>
          <a:r>
            <a:rPr lang="en-US" sz="2000" kern="1200" dirty="0" err="1" smtClean="0"/>
            <a:t>DeLoatch</a:t>
          </a:r>
          <a:r>
            <a:rPr lang="en-US" sz="2000" kern="1200" dirty="0" smtClean="0"/>
            <a:t> </a:t>
          </a:r>
          <a:br>
            <a:rPr lang="en-US" sz="2000" kern="1200" dirty="0" smtClean="0"/>
          </a:br>
          <a:r>
            <a:rPr lang="en-US" sz="2000" kern="1200" dirty="0" smtClean="0"/>
            <a:t>Max </a:t>
          </a:r>
          <a:r>
            <a:rPr lang="en-US" sz="2000" kern="1200" dirty="0" err="1" smtClean="0"/>
            <a:t>Craglia</a:t>
          </a:r>
          <a:endParaRPr lang="en-US" sz="2000" kern="1200" dirty="0"/>
        </a:p>
      </dsp:txBody>
      <dsp:txXfrm>
        <a:off x="7206183" y="2859879"/>
        <a:ext cx="2506993" cy="1119741"/>
      </dsp:txXfrm>
    </dsp:sp>
    <dsp:sp modelId="{B47806C5-90ED-CB40-A162-6A1B9256A2F7}">
      <dsp:nvSpPr>
        <dsp:cNvPr id="0" name=""/>
        <dsp:cNvSpPr/>
      </dsp:nvSpPr>
      <dsp:spPr>
        <a:xfrm>
          <a:off x="8428" y="4507014"/>
          <a:ext cx="2431016" cy="2262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DFC55A-2833-0C43-B119-42AC50624892}">
      <dsp:nvSpPr>
        <dsp:cNvPr id="0" name=""/>
        <dsp:cNvSpPr/>
      </dsp:nvSpPr>
      <dsp:spPr>
        <a:xfrm>
          <a:off x="216550" y="4704729"/>
          <a:ext cx="2431016" cy="22626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F497D"/>
              </a:solidFill>
            </a:rPr>
            <a:t>WP1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GEOSS Architecture Evolution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</a:t>
          </a:r>
          <a:r>
            <a:rPr lang="en-US" sz="2000" kern="1200" dirty="0" err="1" smtClean="0"/>
            <a:t>Lead:USGS</a:t>
          </a:r>
          <a:r>
            <a:rPr lang="en-US" sz="2000" kern="1200" dirty="0" smtClean="0"/>
            <a:t> and CNR-IIA)</a:t>
          </a:r>
          <a:endParaRPr lang="en-US" sz="2000" kern="1200" dirty="0"/>
        </a:p>
      </dsp:txBody>
      <dsp:txXfrm>
        <a:off x="282822" y="4771001"/>
        <a:ext cx="2298472" cy="2130153"/>
      </dsp:txXfrm>
    </dsp:sp>
    <dsp:sp modelId="{21D1A0F7-7E6F-7742-B218-ACF31266C176}">
      <dsp:nvSpPr>
        <dsp:cNvPr id="0" name=""/>
        <dsp:cNvSpPr/>
      </dsp:nvSpPr>
      <dsp:spPr>
        <a:xfrm>
          <a:off x="2873744" y="4507026"/>
          <a:ext cx="2674687" cy="23245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9D83A1-41F2-6C42-B6AB-D5D7124C2883}">
      <dsp:nvSpPr>
        <dsp:cNvPr id="0" name=""/>
        <dsp:cNvSpPr/>
      </dsp:nvSpPr>
      <dsp:spPr>
        <a:xfrm>
          <a:off x="3081866" y="4704741"/>
          <a:ext cx="2674687" cy="23245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4E729B"/>
              </a:solidFill>
            </a:rPr>
            <a:t>WP2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Functionality and Usability testing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</a:t>
          </a:r>
          <a:r>
            <a:rPr lang="en-US" sz="2000" kern="1200" dirty="0" err="1" smtClean="0"/>
            <a:t>Lead:China-RADI</a:t>
          </a:r>
          <a:r>
            <a:rPr lang="en-US" sz="2000" kern="1200" dirty="0" smtClean="0"/>
            <a:t> and CNR-IIA)</a:t>
          </a:r>
        </a:p>
      </dsp:txBody>
      <dsp:txXfrm>
        <a:off x="3149949" y="4772824"/>
        <a:ext cx="2538521" cy="2188356"/>
      </dsp:txXfrm>
    </dsp:sp>
    <dsp:sp modelId="{7571EA0F-8731-5944-85BA-3A9880DD2F9A}">
      <dsp:nvSpPr>
        <dsp:cNvPr id="0" name=""/>
        <dsp:cNvSpPr/>
      </dsp:nvSpPr>
      <dsp:spPr>
        <a:xfrm>
          <a:off x="5946618" y="4507014"/>
          <a:ext cx="2483668" cy="23720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B9C2DD-C800-C448-83FC-6C4E10112A4D}">
      <dsp:nvSpPr>
        <dsp:cNvPr id="0" name=""/>
        <dsp:cNvSpPr/>
      </dsp:nvSpPr>
      <dsp:spPr>
        <a:xfrm>
          <a:off x="6154740" y="4704729"/>
          <a:ext cx="2483668" cy="2372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F497D"/>
              </a:solidFill>
            </a:rPr>
            <a:t>WP3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DMP Guidelines </a:t>
          </a:r>
          <a:r>
            <a:rPr lang="en-US" sz="2000" b="1" kern="1200" dirty="0" err="1" smtClean="0"/>
            <a:t>Implementat</a:t>
          </a:r>
          <a:r>
            <a:rPr lang="en-US" sz="2000" b="1" kern="1200" dirty="0" smtClean="0"/>
            <a:t>. &amp; Process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(Lead: ESIP and CODATA)</a:t>
          </a:r>
          <a:endParaRPr lang="en-US" sz="2000" kern="1200" dirty="0"/>
        </a:p>
      </dsp:txBody>
      <dsp:txXfrm>
        <a:off x="6224214" y="4774203"/>
        <a:ext cx="2344720" cy="2233080"/>
      </dsp:txXfrm>
    </dsp:sp>
    <dsp:sp modelId="{9EC9F213-5C8F-C84D-9D81-F20F0EDEEC5B}">
      <dsp:nvSpPr>
        <dsp:cNvPr id="0" name=""/>
        <dsp:cNvSpPr/>
      </dsp:nvSpPr>
      <dsp:spPr>
        <a:xfrm>
          <a:off x="8846530" y="4507014"/>
          <a:ext cx="2431016" cy="198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4EFE2D-B7D4-964A-8F35-354314695412}">
      <dsp:nvSpPr>
        <dsp:cNvPr id="0" name=""/>
        <dsp:cNvSpPr/>
      </dsp:nvSpPr>
      <dsp:spPr>
        <a:xfrm>
          <a:off x="9054652" y="4704729"/>
          <a:ext cx="2431016" cy="19838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F497D"/>
              </a:solidFill>
            </a:rPr>
            <a:t>WP4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Standard &amp; </a:t>
          </a:r>
          <a:r>
            <a:rPr lang="en-US" sz="2000" b="1" kern="1200" dirty="0" err="1" smtClean="0"/>
            <a:t>Interoperab</a:t>
          </a:r>
          <a:r>
            <a:rPr lang="en-US" sz="2000" b="1" kern="1200" dirty="0" smtClean="0"/>
            <a:t>. Forum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(Lead: IEEE)</a:t>
          </a:r>
          <a:endParaRPr lang="en-US" sz="2000" kern="1200" dirty="0"/>
        </a:p>
      </dsp:txBody>
      <dsp:txXfrm>
        <a:off x="9112756" y="4762833"/>
        <a:ext cx="2314808" cy="1867594"/>
      </dsp:txXfrm>
    </dsp:sp>
    <dsp:sp modelId="{0200918C-9921-374F-8D07-50DB74CDBCC1}">
      <dsp:nvSpPr>
        <dsp:cNvPr id="0" name=""/>
        <dsp:cNvSpPr/>
      </dsp:nvSpPr>
      <dsp:spPr>
        <a:xfrm>
          <a:off x="11693790" y="4507014"/>
          <a:ext cx="2693099" cy="198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35B16C-733B-C843-83AF-13B2C64CD816}">
      <dsp:nvSpPr>
        <dsp:cNvPr id="0" name=""/>
        <dsp:cNvSpPr/>
      </dsp:nvSpPr>
      <dsp:spPr>
        <a:xfrm>
          <a:off x="11901912" y="4704729"/>
          <a:ext cx="2693099" cy="19838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 smtClean="0">
            <a:solidFill>
              <a:schemeClr val="tx2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F497D"/>
              </a:solidFill>
            </a:rPr>
            <a:t>WP5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Demonstration Pilots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(Lead: OGC)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11960016" y="4762833"/>
        <a:ext cx="2576891" cy="1867594"/>
      </dsp:txXfrm>
    </dsp:sp>
    <dsp:sp modelId="{82FFC142-7457-4D46-B343-1D84BA5A4A6F}">
      <dsp:nvSpPr>
        <dsp:cNvPr id="0" name=""/>
        <dsp:cNvSpPr/>
      </dsp:nvSpPr>
      <dsp:spPr>
        <a:xfrm>
          <a:off x="14803133" y="4507014"/>
          <a:ext cx="2431016" cy="198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995C93-FA2A-3747-AC7B-83FAF18F21F7}">
      <dsp:nvSpPr>
        <dsp:cNvPr id="0" name=""/>
        <dsp:cNvSpPr/>
      </dsp:nvSpPr>
      <dsp:spPr>
        <a:xfrm>
          <a:off x="15011255" y="4704729"/>
          <a:ext cx="2431016" cy="19838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F497D"/>
              </a:solidFill>
            </a:rPr>
            <a:t>WP6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Community Portals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(Lead: NOAA)</a:t>
          </a:r>
          <a:br>
            <a:rPr lang="en-US" sz="2000" kern="1200" dirty="0" smtClean="0"/>
          </a:br>
          <a:endParaRPr lang="en-US" sz="2000" kern="1200" dirty="0"/>
        </a:p>
      </dsp:txBody>
      <dsp:txXfrm>
        <a:off x="15069359" y="4762833"/>
        <a:ext cx="2314808" cy="1867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High-level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7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High-level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7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High-level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7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 me quickly take you on</a:t>
            </a:r>
            <a:r>
              <a:rPr lang="en-US" baseline="0" dirty="0" smtClean="0"/>
              <a:t> a journey across time</a:t>
            </a:r>
            <a:r>
              <a:rPr lang="mr-IN" baseline="0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95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include the data from different</a:t>
            </a:r>
            <a:r>
              <a:rPr lang="en-US" baseline="0" dirty="0" smtClean="0"/>
              <a:t> satellite providers including</a:t>
            </a:r>
          </a:p>
          <a:p>
            <a:pPr marL="342900" indent="-342900">
              <a:buFontTx/>
              <a:buChar char="-"/>
            </a:pPr>
            <a:r>
              <a:rPr lang="en-US" baseline="0" dirty="0" smtClean="0"/>
              <a:t>Satellite data providers</a:t>
            </a:r>
          </a:p>
          <a:p>
            <a:pPr marL="342900" indent="-342900">
              <a:buFontTx/>
              <a:buChar char="-"/>
            </a:pPr>
            <a:r>
              <a:rPr lang="en-US" baseline="0" dirty="0" err="1" smtClean="0"/>
              <a:t>Insitu</a:t>
            </a:r>
            <a:r>
              <a:rPr lang="en-US" baseline="0" dirty="0" smtClean="0"/>
              <a:t> data providers</a:t>
            </a:r>
          </a:p>
          <a:p>
            <a:pPr marL="342900" indent="-342900">
              <a:buFontTx/>
              <a:buChar char="-"/>
            </a:pPr>
            <a:endParaRPr lang="en-US" baseline="0" dirty="0" smtClean="0"/>
          </a:p>
          <a:p>
            <a:r>
              <a:rPr lang="en-US" baseline="0" dirty="0" smtClean="0"/>
              <a:t>Sentinels 1, 2 and 3! Data from </a:t>
            </a:r>
            <a:r>
              <a:rPr lang="en-US" baseline="0" dirty="0" err="1" smtClean="0"/>
              <a:t>Jaxa</a:t>
            </a:r>
            <a:r>
              <a:rPr lang="en-US" baseline="0" dirty="0" smtClean="0"/>
              <a:t>, NASA, Indian Spare Research </a:t>
            </a:r>
            <a:r>
              <a:rPr lang="en-US" baseline="0" dirty="0" err="1" smtClean="0"/>
              <a:t>organisation</a:t>
            </a:r>
            <a:r>
              <a:rPr lang="en-US" baseline="0" dirty="0" smtClean="0"/>
              <a:t>, Vito,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57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57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include the data from different</a:t>
            </a:r>
            <a:r>
              <a:rPr lang="en-US" baseline="0" dirty="0" smtClean="0"/>
              <a:t> satellite providers including</a:t>
            </a:r>
          </a:p>
          <a:p>
            <a:pPr marL="342900" indent="-342900">
              <a:buFontTx/>
              <a:buChar char="-"/>
            </a:pPr>
            <a:r>
              <a:rPr lang="en-US" baseline="0" dirty="0" smtClean="0"/>
              <a:t>Satellite data providers</a:t>
            </a:r>
          </a:p>
          <a:p>
            <a:pPr marL="342900" indent="-342900">
              <a:buFontTx/>
              <a:buChar char="-"/>
            </a:pPr>
            <a:r>
              <a:rPr lang="en-US" baseline="0" dirty="0" err="1" smtClean="0"/>
              <a:t>Insitu</a:t>
            </a:r>
            <a:r>
              <a:rPr lang="en-US" baseline="0" dirty="0" smtClean="0"/>
              <a:t> data providers</a:t>
            </a:r>
          </a:p>
          <a:p>
            <a:pPr marL="342900" indent="-342900">
              <a:buFontTx/>
              <a:buChar char="-"/>
            </a:pPr>
            <a:endParaRPr lang="en-US" baseline="0" dirty="0" smtClean="0"/>
          </a:p>
          <a:p>
            <a:r>
              <a:rPr lang="en-US" baseline="0" dirty="0" smtClean="0"/>
              <a:t>Sentinels 1, 2 and 3! Data from </a:t>
            </a:r>
            <a:r>
              <a:rPr lang="en-US" baseline="0" dirty="0" err="1" smtClean="0"/>
              <a:t>Jaxa</a:t>
            </a:r>
            <a:r>
              <a:rPr lang="en-US" baseline="0" dirty="0" smtClean="0"/>
              <a:t>, NASA, Indian Spare Research </a:t>
            </a:r>
            <a:r>
              <a:rPr lang="en-US" baseline="0" dirty="0" err="1" smtClean="0"/>
              <a:t>organisation</a:t>
            </a:r>
            <a:r>
              <a:rPr lang="en-US" baseline="0" dirty="0" smtClean="0"/>
              <a:t>, Vito,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57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00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High-level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7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High-level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transition xmlns:p14="http://schemas.microsoft.com/office/powerpoint/2010/main"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jpeg"/><Relationship Id="rId20" Type="http://schemas.openxmlformats.org/officeDocument/2006/relationships/image" Target="../media/image88.png"/><Relationship Id="rId21" Type="http://schemas.openxmlformats.org/officeDocument/2006/relationships/image" Target="../media/image89.png"/><Relationship Id="rId10" Type="http://schemas.openxmlformats.org/officeDocument/2006/relationships/image" Target="../media/image79.jpeg"/><Relationship Id="rId11" Type="http://schemas.openxmlformats.org/officeDocument/2006/relationships/image" Target="../media/image80.jpeg"/><Relationship Id="rId12" Type="http://schemas.openxmlformats.org/officeDocument/2006/relationships/image" Target="../media/image4.png"/><Relationship Id="rId13" Type="http://schemas.openxmlformats.org/officeDocument/2006/relationships/image" Target="../media/image81.png"/><Relationship Id="rId14" Type="http://schemas.openxmlformats.org/officeDocument/2006/relationships/image" Target="../media/image82.png"/><Relationship Id="rId15" Type="http://schemas.openxmlformats.org/officeDocument/2006/relationships/image" Target="../media/image83.png"/><Relationship Id="rId16" Type="http://schemas.openxmlformats.org/officeDocument/2006/relationships/image" Target="../media/image84.png"/><Relationship Id="rId17" Type="http://schemas.openxmlformats.org/officeDocument/2006/relationships/image" Target="../media/image85.png"/><Relationship Id="rId18" Type="http://schemas.openxmlformats.org/officeDocument/2006/relationships/image" Target="../media/image86.png"/><Relationship Id="rId19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7" Type="http://schemas.openxmlformats.org/officeDocument/2006/relationships/image" Target="../media/image76.jpeg"/><Relationship Id="rId8" Type="http://schemas.openxmlformats.org/officeDocument/2006/relationships/image" Target="../media/image7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microsoft.com/office/2007/relationships/hdphoto" Target="../media/hdphoto2.wdp"/><Relationship Id="rId7" Type="http://schemas.openxmlformats.org/officeDocument/2006/relationships/image" Target="../media/image92.jpe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46" Type="http://schemas.openxmlformats.org/officeDocument/2006/relationships/image" Target="../media/image133.png"/><Relationship Id="rId47" Type="http://schemas.openxmlformats.org/officeDocument/2006/relationships/image" Target="../media/image134.jpeg"/><Relationship Id="rId20" Type="http://schemas.openxmlformats.org/officeDocument/2006/relationships/image" Target="../media/image108.jpeg"/><Relationship Id="rId21" Type="http://schemas.openxmlformats.org/officeDocument/2006/relationships/image" Target="../media/image109.png"/><Relationship Id="rId22" Type="http://schemas.openxmlformats.org/officeDocument/2006/relationships/image" Target="../media/image110.jpeg"/><Relationship Id="rId23" Type="http://schemas.openxmlformats.org/officeDocument/2006/relationships/image" Target="../media/image111.png"/><Relationship Id="rId24" Type="http://schemas.openxmlformats.org/officeDocument/2006/relationships/image" Target="../media/image112.png"/><Relationship Id="rId25" Type="http://schemas.openxmlformats.org/officeDocument/2006/relationships/image" Target="../media/image113.png"/><Relationship Id="rId26" Type="http://schemas.openxmlformats.org/officeDocument/2006/relationships/image" Target="../media/image114.png"/><Relationship Id="rId27" Type="http://schemas.openxmlformats.org/officeDocument/2006/relationships/image" Target="../media/image16.png"/><Relationship Id="rId28" Type="http://schemas.openxmlformats.org/officeDocument/2006/relationships/image" Target="../media/image115.tiff"/><Relationship Id="rId29" Type="http://schemas.openxmlformats.org/officeDocument/2006/relationships/image" Target="../media/image11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5.jpeg"/><Relationship Id="rId5" Type="http://schemas.openxmlformats.org/officeDocument/2006/relationships/image" Target="../media/image93.png"/><Relationship Id="rId30" Type="http://schemas.openxmlformats.org/officeDocument/2006/relationships/image" Target="../media/image117.tiff"/><Relationship Id="rId31" Type="http://schemas.openxmlformats.org/officeDocument/2006/relationships/image" Target="../media/image118.png"/><Relationship Id="rId32" Type="http://schemas.openxmlformats.org/officeDocument/2006/relationships/image" Target="../media/image119.png"/><Relationship Id="rId9" Type="http://schemas.openxmlformats.org/officeDocument/2006/relationships/image" Target="../media/image97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33" Type="http://schemas.openxmlformats.org/officeDocument/2006/relationships/image" Target="../media/image120.png"/><Relationship Id="rId34" Type="http://schemas.openxmlformats.org/officeDocument/2006/relationships/image" Target="../media/image121.png"/><Relationship Id="rId35" Type="http://schemas.openxmlformats.org/officeDocument/2006/relationships/image" Target="../media/image122.tiff"/><Relationship Id="rId36" Type="http://schemas.openxmlformats.org/officeDocument/2006/relationships/image" Target="../media/image123.png"/><Relationship Id="rId10" Type="http://schemas.openxmlformats.org/officeDocument/2006/relationships/image" Target="../media/image98.png"/><Relationship Id="rId11" Type="http://schemas.openxmlformats.org/officeDocument/2006/relationships/image" Target="../media/image99.png"/><Relationship Id="rId12" Type="http://schemas.openxmlformats.org/officeDocument/2006/relationships/image" Target="../media/image100.png"/><Relationship Id="rId13" Type="http://schemas.openxmlformats.org/officeDocument/2006/relationships/image" Target="../media/image101.png"/><Relationship Id="rId14" Type="http://schemas.openxmlformats.org/officeDocument/2006/relationships/image" Target="../media/image102.gif"/><Relationship Id="rId15" Type="http://schemas.openxmlformats.org/officeDocument/2006/relationships/image" Target="../media/image103.jpg"/><Relationship Id="rId16" Type="http://schemas.openxmlformats.org/officeDocument/2006/relationships/image" Target="../media/image104.png"/><Relationship Id="rId17" Type="http://schemas.openxmlformats.org/officeDocument/2006/relationships/image" Target="../media/image105.png"/><Relationship Id="rId18" Type="http://schemas.openxmlformats.org/officeDocument/2006/relationships/image" Target="../media/image106.jpeg"/><Relationship Id="rId19" Type="http://schemas.openxmlformats.org/officeDocument/2006/relationships/image" Target="../media/image107.jpeg"/><Relationship Id="rId37" Type="http://schemas.openxmlformats.org/officeDocument/2006/relationships/image" Target="../media/image124.jpg"/><Relationship Id="rId38" Type="http://schemas.openxmlformats.org/officeDocument/2006/relationships/image" Target="../media/image125.png"/><Relationship Id="rId39" Type="http://schemas.openxmlformats.org/officeDocument/2006/relationships/image" Target="../media/image126.png"/><Relationship Id="rId40" Type="http://schemas.openxmlformats.org/officeDocument/2006/relationships/image" Target="../media/image127.png"/><Relationship Id="rId41" Type="http://schemas.openxmlformats.org/officeDocument/2006/relationships/image" Target="../media/image128.jpeg"/><Relationship Id="rId42" Type="http://schemas.openxmlformats.org/officeDocument/2006/relationships/image" Target="../media/image129.png"/><Relationship Id="rId43" Type="http://schemas.openxmlformats.org/officeDocument/2006/relationships/image" Target="../media/image130.png"/><Relationship Id="rId44" Type="http://schemas.openxmlformats.org/officeDocument/2006/relationships/image" Target="../media/image131.jpeg"/><Relationship Id="rId45" Type="http://schemas.openxmlformats.org/officeDocument/2006/relationships/image" Target="../media/image132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4.png"/><Relationship Id="rId12" Type="http://schemas.openxmlformats.org/officeDocument/2006/relationships/image" Target="../media/image145.png"/><Relationship Id="rId13" Type="http://schemas.openxmlformats.org/officeDocument/2006/relationships/image" Target="../media/image146.png"/><Relationship Id="rId14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jpe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jp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8" Type="http://schemas.openxmlformats.org/officeDocument/2006/relationships/image" Target="../media/image141.png"/><Relationship Id="rId9" Type="http://schemas.openxmlformats.org/officeDocument/2006/relationships/image" Target="../media/image142.jpeg"/><Relationship Id="rId10" Type="http://schemas.openxmlformats.org/officeDocument/2006/relationships/image" Target="../media/image1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4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hyperlink" Target="https://docs.google.com/forms/d/e/1FAIpQLSf5rNY1k2y1Dm1aRl4l7ShimYKrvucTc3DFp-uaIl8toWuD8A/viewform?c=0&amp;w=1" TargetMode="External"/><Relationship Id="rId12" Type="http://schemas.openxmlformats.org/officeDocument/2006/relationships/image" Target="../media/image157.png"/><Relationship Id="rId13" Type="http://schemas.openxmlformats.org/officeDocument/2006/relationships/image" Target="../media/image158.png"/><Relationship Id="rId14" Type="http://schemas.openxmlformats.org/officeDocument/2006/relationships/image" Target="../media/image159.png"/><Relationship Id="rId15" Type="http://schemas.openxmlformats.org/officeDocument/2006/relationships/image" Target="../media/image15.jpeg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9" Type="http://schemas.openxmlformats.org/officeDocument/2006/relationships/image" Target="../media/image155.png"/><Relationship Id="rId10" Type="http://schemas.openxmlformats.org/officeDocument/2006/relationships/image" Target="../media/image1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4.png"/><Relationship Id="rId12" Type="http://schemas.openxmlformats.org/officeDocument/2006/relationships/image" Target="../media/image145.png"/><Relationship Id="rId13" Type="http://schemas.openxmlformats.org/officeDocument/2006/relationships/image" Target="../media/image146.png"/><Relationship Id="rId14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jpe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jp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8" Type="http://schemas.openxmlformats.org/officeDocument/2006/relationships/image" Target="../media/image141.png"/><Relationship Id="rId9" Type="http://schemas.openxmlformats.org/officeDocument/2006/relationships/image" Target="../media/image142.jpeg"/><Relationship Id="rId10" Type="http://schemas.openxmlformats.org/officeDocument/2006/relationships/image" Target="../media/image14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png"/><Relationship Id="rId20" Type="http://schemas.openxmlformats.org/officeDocument/2006/relationships/image" Target="../media/image165.png"/><Relationship Id="rId21" Type="http://schemas.openxmlformats.org/officeDocument/2006/relationships/image" Target="../media/image166.png"/><Relationship Id="rId22" Type="http://schemas.openxmlformats.org/officeDocument/2006/relationships/image" Target="../media/image167.png"/><Relationship Id="rId23" Type="http://schemas.openxmlformats.org/officeDocument/2006/relationships/image" Target="../media/image168.png"/><Relationship Id="rId10" Type="http://schemas.openxmlformats.org/officeDocument/2006/relationships/image" Target="../media/image137.png"/><Relationship Id="rId11" Type="http://schemas.openxmlformats.org/officeDocument/2006/relationships/image" Target="../media/image138.jpg"/><Relationship Id="rId12" Type="http://schemas.openxmlformats.org/officeDocument/2006/relationships/image" Target="../media/image139.png"/><Relationship Id="rId13" Type="http://schemas.openxmlformats.org/officeDocument/2006/relationships/image" Target="../media/image140.png"/><Relationship Id="rId14" Type="http://schemas.openxmlformats.org/officeDocument/2006/relationships/image" Target="../media/image147.png"/><Relationship Id="rId15" Type="http://schemas.openxmlformats.org/officeDocument/2006/relationships/image" Target="../media/image141.png"/><Relationship Id="rId16" Type="http://schemas.openxmlformats.org/officeDocument/2006/relationships/image" Target="../media/image142.jpeg"/><Relationship Id="rId17" Type="http://schemas.openxmlformats.org/officeDocument/2006/relationships/image" Target="../media/image163.png"/><Relationship Id="rId18" Type="http://schemas.openxmlformats.org/officeDocument/2006/relationships/image" Target="../media/image164.png"/><Relationship Id="rId19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5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3.jpg"/><Relationship Id="rId20" Type="http://schemas.openxmlformats.org/officeDocument/2006/relationships/image" Target="../media/image184.png"/><Relationship Id="rId21" Type="http://schemas.openxmlformats.org/officeDocument/2006/relationships/image" Target="../media/image185.png"/><Relationship Id="rId22" Type="http://schemas.openxmlformats.org/officeDocument/2006/relationships/image" Target="../media/image186.png"/><Relationship Id="rId23" Type="http://schemas.openxmlformats.org/officeDocument/2006/relationships/image" Target="../media/image187.png"/><Relationship Id="rId24" Type="http://schemas.openxmlformats.org/officeDocument/2006/relationships/image" Target="../media/image188.png"/><Relationship Id="rId25" Type="http://schemas.openxmlformats.org/officeDocument/2006/relationships/image" Target="../media/image189.png"/><Relationship Id="rId26" Type="http://schemas.openxmlformats.org/officeDocument/2006/relationships/image" Target="../media/image190.png"/><Relationship Id="rId10" Type="http://schemas.openxmlformats.org/officeDocument/2006/relationships/image" Target="../media/image174.png"/><Relationship Id="rId11" Type="http://schemas.openxmlformats.org/officeDocument/2006/relationships/image" Target="../media/image175.png"/><Relationship Id="rId12" Type="http://schemas.openxmlformats.org/officeDocument/2006/relationships/image" Target="../media/image176.png"/><Relationship Id="rId13" Type="http://schemas.openxmlformats.org/officeDocument/2006/relationships/image" Target="../media/image177.png"/><Relationship Id="rId14" Type="http://schemas.openxmlformats.org/officeDocument/2006/relationships/image" Target="../media/image178.png"/><Relationship Id="rId15" Type="http://schemas.openxmlformats.org/officeDocument/2006/relationships/image" Target="../media/image179.png"/><Relationship Id="rId16" Type="http://schemas.openxmlformats.org/officeDocument/2006/relationships/image" Target="../media/image180.png"/><Relationship Id="rId17" Type="http://schemas.openxmlformats.org/officeDocument/2006/relationships/image" Target="../media/image181.png"/><Relationship Id="rId18" Type="http://schemas.openxmlformats.org/officeDocument/2006/relationships/image" Target="../media/image182.png"/><Relationship Id="rId19" Type="http://schemas.openxmlformats.org/officeDocument/2006/relationships/image" Target="../media/image18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5.jpe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7" Type="http://schemas.openxmlformats.org/officeDocument/2006/relationships/image" Target="../media/image172.jpg"/><Relationship Id="rId8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4" Type="http://schemas.openxmlformats.org/officeDocument/2006/relationships/image" Target="../media/image192.jpeg"/><Relationship Id="rId5" Type="http://schemas.openxmlformats.org/officeDocument/2006/relationships/image" Target="../media/image19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jpg"/><Relationship Id="rId5" Type="http://schemas.openxmlformats.org/officeDocument/2006/relationships/image" Target="../media/image4.pn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4.png"/><Relationship Id="rId13" Type="http://schemas.openxmlformats.org/officeDocument/2006/relationships/image" Target="../media/image26.gif"/><Relationship Id="rId14" Type="http://schemas.openxmlformats.org/officeDocument/2006/relationships/image" Target="../media/image27.jpg"/><Relationship Id="rId1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tiff"/><Relationship Id="rId7" Type="http://schemas.openxmlformats.org/officeDocument/2006/relationships/image" Target="../media/image15.jpeg"/><Relationship Id="rId8" Type="http://schemas.openxmlformats.org/officeDocument/2006/relationships/image" Target="../media/image23.png"/><Relationship Id="rId9" Type="http://schemas.openxmlformats.org/officeDocument/2006/relationships/image" Target="../media/image24.jpg"/><Relationship Id="rId10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2.png"/><Relationship Id="rId21" Type="http://schemas.openxmlformats.org/officeDocument/2006/relationships/image" Target="../media/image43.emf"/><Relationship Id="rId22" Type="http://schemas.openxmlformats.org/officeDocument/2006/relationships/image" Target="../media/image23.png"/><Relationship Id="rId23" Type="http://schemas.openxmlformats.org/officeDocument/2006/relationships/image" Target="../media/image24.jpg"/><Relationship Id="rId24" Type="http://schemas.openxmlformats.org/officeDocument/2006/relationships/image" Target="../media/image7.png"/><Relationship Id="rId25" Type="http://schemas.openxmlformats.org/officeDocument/2006/relationships/image" Target="../media/image6.png"/><Relationship Id="rId26" Type="http://schemas.openxmlformats.org/officeDocument/2006/relationships/image" Target="../media/image9.png"/><Relationship Id="rId27" Type="http://schemas.openxmlformats.org/officeDocument/2006/relationships/image" Target="../media/image10.png"/><Relationship Id="rId28" Type="http://schemas.openxmlformats.org/officeDocument/2006/relationships/image" Target="../media/image8.pn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5.jpe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30" Type="http://schemas.openxmlformats.org/officeDocument/2006/relationships/image" Target="../media/image44.png"/><Relationship Id="rId31" Type="http://schemas.openxmlformats.org/officeDocument/2006/relationships/image" Target="../media/image45.png"/><Relationship Id="rId32" Type="http://schemas.openxmlformats.org/officeDocument/2006/relationships/image" Target="../media/image46.jpeg"/><Relationship Id="rId9" Type="http://schemas.openxmlformats.org/officeDocument/2006/relationships/image" Target="../media/image34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33" Type="http://schemas.openxmlformats.org/officeDocument/2006/relationships/image" Target="../media/image47.png"/><Relationship Id="rId34" Type="http://schemas.openxmlformats.org/officeDocument/2006/relationships/image" Target="../media/image48.png"/><Relationship Id="rId35" Type="http://schemas.openxmlformats.org/officeDocument/2006/relationships/image" Target="../media/image49.png"/><Relationship Id="rId36" Type="http://schemas.openxmlformats.org/officeDocument/2006/relationships/image" Target="../media/image50.png"/><Relationship Id="rId10" Type="http://schemas.openxmlformats.org/officeDocument/2006/relationships/image" Target="../media/image35.jpeg"/><Relationship Id="rId11" Type="http://schemas.openxmlformats.org/officeDocument/2006/relationships/image" Target="../media/image36.jpeg"/><Relationship Id="rId12" Type="http://schemas.openxmlformats.org/officeDocument/2006/relationships/image" Target="../media/image37.jpeg"/><Relationship Id="rId13" Type="http://schemas.openxmlformats.org/officeDocument/2006/relationships/image" Target="../media/image16.png"/><Relationship Id="rId14" Type="http://schemas.openxmlformats.org/officeDocument/2006/relationships/image" Target="../media/image38.jpeg"/><Relationship Id="rId15" Type="http://schemas.openxmlformats.org/officeDocument/2006/relationships/image" Target="../media/image20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25.png"/><Relationship Id="rId37" Type="http://schemas.openxmlformats.org/officeDocument/2006/relationships/image" Target="../media/image51.png"/><Relationship Id="rId38" Type="http://schemas.openxmlformats.org/officeDocument/2006/relationships/image" Target="../media/image52.png"/><Relationship Id="rId39" Type="http://schemas.openxmlformats.org/officeDocument/2006/relationships/image" Target="../media/image53.png"/><Relationship Id="rId40" Type="http://schemas.openxmlformats.org/officeDocument/2006/relationships/image" Target="../media/image13.png"/><Relationship Id="rId41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jpg"/><Relationship Id="rId12" Type="http://schemas.openxmlformats.org/officeDocument/2006/relationships/image" Target="../media/image59.png"/><Relationship Id="rId13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5.jpeg"/><Relationship Id="rId5" Type="http://schemas.openxmlformats.org/officeDocument/2006/relationships/hyperlink" Target="http://www.geodab.net/apis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11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jpeg"/><Relationship Id="rId5" Type="http://schemas.openxmlformats.org/officeDocument/2006/relationships/hyperlink" Target="http://www.geoportal.org/community/GEO_X_Initiative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5.jpeg"/><Relationship Id="rId5" Type="http://schemas.openxmlformats.org/officeDocument/2006/relationships/image" Target="../media/image63.jpe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" y="-1"/>
            <a:ext cx="24384001" cy="11754545"/>
            <a:chOff x="0" y="0"/>
            <a:chExt cx="9000635" cy="5832981"/>
          </a:xfrm>
        </p:grpSpPr>
        <p:pic>
          <p:nvPicPr>
            <p:cNvPr id="26" name="Picture 25" descr="sba_bes_banner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08376" cy="1950720"/>
            </a:xfrm>
            <a:prstGeom prst="rect">
              <a:avLst/>
            </a:prstGeom>
          </p:spPr>
        </p:pic>
        <p:pic>
          <p:nvPicPr>
            <p:cNvPr id="27" name="Picture 26" descr="sba_dr_banner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3816" y="0"/>
              <a:ext cx="3008376" cy="1950720"/>
            </a:xfrm>
            <a:prstGeom prst="rect">
              <a:avLst/>
            </a:prstGeom>
          </p:spPr>
        </p:pic>
        <p:pic>
          <p:nvPicPr>
            <p:cNvPr id="28" name="Picture 27" descr="sba_emrm_banner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7668" y="0"/>
              <a:ext cx="3008376" cy="1950720"/>
            </a:xfrm>
            <a:prstGeom prst="rect">
              <a:avLst/>
            </a:prstGeom>
          </p:spPr>
        </p:pic>
        <p:pic>
          <p:nvPicPr>
            <p:cNvPr id="29" name="Picture 28" descr="sba_fssa_banner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946610"/>
              <a:ext cx="3008376" cy="1950720"/>
            </a:xfrm>
            <a:prstGeom prst="rect">
              <a:avLst/>
            </a:prstGeom>
          </p:spPr>
        </p:pic>
        <p:pic>
          <p:nvPicPr>
            <p:cNvPr id="30" name="Picture 29" descr="sba_itm_banner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146" y="1946610"/>
              <a:ext cx="3008376" cy="1950720"/>
            </a:xfrm>
            <a:prstGeom prst="rect">
              <a:avLst/>
            </a:prstGeom>
          </p:spPr>
        </p:pic>
        <p:pic>
          <p:nvPicPr>
            <p:cNvPr id="31" name="Picture 30" descr="sba_phs_banner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2259" y="1946611"/>
              <a:ext cx="3008376" cy="1950720"/>
            </a:xfrm>
            <a:prstGeom prst="rect">
              <a:avLst/>
            </a:prstGeom>
          </p:spPr>
        </p:pic>
        <p:pic>
          <p:nvPicPr>
            <p:cNvPr id="32" name="Picture 31" descr="sba_sud_banner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882261"/>
              <a:ext cx="3008376" cy="1950720"/>
            </a:xfrm>
            <a:prstGeom prst="rect">
              <a:avLst/>
            </a:prstGeom>
          </p:spPr>
        </p:pic>
        <p:pic>
          <p:nvPicPr>
            <p:cNvPr id="33" name="Picture 32" descr="sba_wrm_banner.jp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146" y="3882261"/>
              <a:ext cx="3008376" cy="1950720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16603982" y="10170368"/>
            <a:ext cx="7780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B1930"/>
                </a:solidFill>
                <a:latin typeface="Calibri" panose="020F0502020204030204" pitchFamily="34" charset="0"/>
              </a:rPr>
              <a:t>Societal Benefit </a:t>
            </a:r>
          </a:p>
          <a:p>
            <a:pPr algn="ctr"/>
            <a:r>
              <a:rPr lang="en-US" sz="4800" b="1" dirty="0" smtClean="0">
                <a:solidFill>
                  <a:srgbClr val="0B1930"/>
                </a:solidFill>
                <a:latin typeface="Calibri" panose="020F0502020204030204" pitchFamily="34" charset="0"/>
              </a:rPr>
              <a:t>Areas</a:t>
            </a:r>
            <a:endParaRPr lang="en-US" sz="4800" b="1" dirty="0">
              <a:solidFill>
                <a:srgbClr val="0B1930"/>
              </a:solidFill>
              <a:latin typeface="Calibri" panose="020F0502020204030204" pitchFamily="34" charset="0"/>
            </a:endParaRPr>
          </a:p>
        </p:txBody>
      </p:sp>
      <p:pic>
        <p:nvPicPr>
          <p:cNvPr id="35" name="Picture 34" descr="Unknown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0632" y="8082136"/>
            <a:ext cx="5248333" cy="204670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879598" y="668412"/>
            <a:ext cx="792122" cy="935794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4374847" y="578692"/>
            <a:ext cx="17048597" cy="8357016"/>
            <a:chOff x="1319276" y="1245228"/>
            <a:chExt cx="7434798" cy="3375263"/>
          </a:xfrm>
        </p:grpSpPr>
        <p:pic>
          <p:nvPicPr>
            <p:cNvPr id="38" name="Picture 37" descr="sba_wrm_header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4323140"/>
              <a:ext cx="5078814" cy="297351"/>
            </a:xfrm>
            <a:prstGeom prst="rect">
              <a:avLst/>
            </a:prstGeom>
          </p:spPr>
        </p:pic>
        <p:pic>
          <p:nvPicPr>
            <p:cNvPr id="39" name="Picture 38" descr="sba_sud_header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3884251"/>
              <a:ext cx="5339005" cy="297351"/>
            </a:xfrm>
            <a:prstGeom prst="rect">
              <a:avLst/>
            </a:prstGeom>
          </p:spPr>
        </p:pic>
        <p:pic>
          <p:nvPicPr>
            <p:cNvPr id="40" name="Picture 39" descr="sba_phs_header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3445362"/>
              <a:ext cx="4443972" cy="297351"/>
            </a:xfrm>
            <a:prstGeom prst="rect">
              <a:avLst/>
            </a:prstGeom>
          </p:spPr>
        </p:pic>
        <p:pic>
          <p:nvPicPr>
            <p:cNvPr id="41" name="Picture 40" descr="sba_itm_header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3006732"/>
              <a:ext cx="7434798" cy="297091"/>
            </a:xfrm>
            <a:prstGeom prst="rect">
              <a:avLst/>
            </a:prstGeom>
          </p:spPr>
        </p:pic>
        <p:pic>
          <p:nvPicPr>
            <p:cNvPr id="42" name="Picture 41" descr="sba_fssa_header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2561895"/>
              <a:ext cx="6847081" cy="303299"/>
            </a:xfrm>
            <a:prstGeom prst="rect">
              <a:avLst/>
            </a:prstGeom>
          </p:spPr>
        </p:pic>
        <p:pic>
          <p:nvPicPr>
            <p:cNvPr id="43" name="Picture 42" descr="sba_emrm_header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2123006"/>
              <a:ext cx="6816861" cy="297351"/>
            </a:xfrm>
            <a:prstGeom prst="rect">
              <a:avLst/>
            </a:prstGeom>
          </p:spPr>
        </p:pic>
        <p:pic>
          <p:nvPicPr>
            <p:cNvPr id="44" name="Picture 43" descr="sba_dr_header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1684117"/>
              <a:ext cx="3465670" cy="297351"/>
            </a:xfrm>
            <a:prstGeom prst="rect">
              <a:avLst/>
            </a:prstGeom>
          </p:spPr>
        </p:pic>
        <p:pic>
          <p:nvPicPr>
            <p:cNvPr id="45" name="Picture 44" descr="sba_bes_header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7" y="1245228"/>
              <a:ext cx="6587897" cy="29735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4429736" y="9267364"/>
            <a:ext cx="5241984" cy="830997"/>
            <a:chOff x="1341120" y="4721151"/>
            <a:chExt cx="2286000" cy="335626"/>
          </a:xfrm>
        </p:grpSpPr>
        <p:sp>
          <p:nvSpPr>
            <p:cNvPr id="47" name="Rectangle 46"/>
            <p:cNvSpPr/>
            <p:nvPr/>
          </p:nvSpPr>
          <p:spPr>
            <a:xfrm>
              <a:off x="1341120" y="4765040"/>
              <a:ext cx="2286000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48538" y="4721151"/>
              <a:ext cx="1301755" cy="335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chemeClr val="bg1">
                      <a:lumMod val="50000"/>
                    </a:schemeClr>
                  </a:solidFill>
                </a:rPr>
                <a:t>Weather</a:t>
              </a:r>
              <a:endParaRPr 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9" r="-31731"/>
            <a:stretch/>
          </p:blipFill>
          <p:spPr>
            <a:xfrm>
              <a:off x="1351280" y="4765041"/>
              <a:ext cx="701040" cy="269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010830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16223427" y="2609528"/>
            <a:ext cx="7456917" cy="9336351"/>
          </a:xfrm>
          <a:prstGeom prst="roundRect">
            <a:avLst/>
          </a:prstGeom>
          <a:solidFill>
            <a:srgbClr val="0070C0"/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5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Disaster Risk Reduction</a:t>
            </a: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43075" y="2609528"/>
            <a:ext cx="7456917" cy="933635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5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Sustainable Development</a:t>
            </a: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380587" y="2609528"/>
            <a:ext cx="7456917" cy="9336351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9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pPr algn="ctr"/>
            <a:r>
              <a:rPr lang="en-US" sz="5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Climate Action</a:t>
            </a: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718355" y="4618240"/>
            <a:ext cx="6467061" cy="1015624"/>
          </a:xfrm>
          <a:prstGeom prst="rect">
            <a:avLst/>
          </a:prstGeom>
          <a:noFill/>
        </p:spPr>
        <p:txBody>
          <a:bodyPr wrap="square" lIns="243802" tIns="121901" rIns="243802" bIns="121901" rtlCol="0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rPr>
              <a:t>Sendai Framework</a:t>
            </a:r>
            <a:endParaRPr lang="en-GB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sym typeface="Helvetica Ligh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38003" y="4618240"/>
            <a:ext cx="6467061" cy="1015624"/>
          </a:xfrm>
          <a:prstGeom prst="rect">
            <a:avLst/>
          </a:prstGeom>
          <a:noFill/>
        </p:spPr>
        <p:txBody>
          <a:bodyPr wrap="square" lIns="243802" tIns="121901" rIns="243802" bIns="121901" rtlCol="0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rPr>
              <a:t>UN SDGs</a:t>
            </a:r>
            <a:endParaRPr lang="en-GB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sym typeface="Helvetica Ligh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875515" y="4618240"/>
            <a:ext cx="6467061" cy="1015624"/>
          </a:xfrm>
          <a:prstGeom prst="rect">
            <a:avLst/>
          </a:prstGeom>
          <a:noFill/>
        </p:spPr>
        <p:txBody>
          <a:bodyPr wrap="square" lIns="243802" tIns="121901" rIns="243802" bIns="121901" rtlCol="0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rPr>
              <a:t>Paris Agreement</a:t>
            </a:r>
            <a:endParaRPr lang="en-GB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sym typeface="Helvetica Ligh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223427" y="9488069"/>
            <a:ext cx="7456917" cy="2554507"/>
          </a:xfrm>
          <a:prstGeom prst="rect">
            <a:avLst/>
          </a:prstGeom>
          <a:noFill/>
        </p:spPr>
        <p:txBody>
          <a:bodyPr wrap="square" lIns="243802" tIns="121901" rIns="243802" bIns="121901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rPr>
              <a:t>Supporting Resilient Infrastructure</a:t>
            </a:r>
            <a:endParaRPr lang="en-GB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sym typeface="Helvetica Ligh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3070" y="9910425"/>
            <a:ext cx="7456917" cy="1785066"/>
          </a:xfrm>
          <a:prstGeom prst="rect">
            <a:avLst/>
          </a:prstGeom>
          <a:noFill/>
        </p:spPr>
        <p:txBody>
          <a:bodyPr wrap="square" lIns="243802" tIns="121901" rIns="243802" bIns="121901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rPr>
              <a:t>Measuring Status</a:t>
            </a:r>
          </a:p>
          <a:p>
            <a:pPr algn="ctr"/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rPr>
              <a:t> &amp; Progress</a:t>
            </a:r>
            <a:endParaRPr lang="en-GB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sym typeface="Helvetica Ligh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394723" y="9910425"/>
            <a:ext cx="7456917" cy="1785066"/>
          </a:xfrm>
          <a:prstGeom prst="rect">
            <a:avLst/>
          </a:prstGeom>
          <a:noFill/>
        </p:spPr>
        <p:txBody>
          <a:bodyPr wrap="square" lIns="243802" tIns="121901" rIns="243802" bIns="121901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rPr>
              <a:t>Monitoring &amp; Understanding</a:t>
            </a:r>
            <a:endParaRPr lang="en-GB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sym typeface="Helvetica Light"/>
            </a:endParaRPr>
          </a:p>
        </p:txBody>
      </p:sp>
      <p:pic>
        <p:nvPicPr>
          <p:cNvPr id="59" name="Picture 7" descr="C:\Users\ALAHCEM\Downloads\icebear Cropp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9123" y="5661400"/>
            <a:ext cx="7119845" cy="4004912"/>
          </a:xfrm>
          <a:prstGeom prst="roundRect">
            <a:avLst>
              <a:gd name="adj" fmla="val 20564"/>
            </a:avLst>
          </a:prstGeom>
          <a:solidFill>
            <a:srgbClr val="FFFFFF">
              <a:shade val="85000"/>
            </a:srgbClr>
          </a:solidFill>
          <a:ln w="6350">
            <a:noFill/>
          </a:ln>
          <a:effectLst/>
          <a:extLst/>
        </p:spPr>
      </p:pic>
      <p:pic>
        <p:nvPicPr>
          <p:cNvPr id="60" name="Picture 2" descr="C:\Users\ALAHCEM\Downloads\mw9jeffrey-C0720 Cropp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08" y="5661400"/>
            <a:ext cx="7134640" cy="4004912"/>
          </a:xfrm>
          <a:prstGeom prst="roundRect">
            <a:avLst>
              <a:gd name="adj" fmla="val 20564"/>
            </a:avLst>
          </a:prstGeom>
          <a:solidFill>
            <a:srgbClr val="FFFFFF">
              <a:shade val="85000"/>
            </a:srgbClr>
          </a:solidFill>
          <a:ln w="6350">
            <a:noFill/>
          </a:ln>
          <a:effectLst/>
          <a:extLst/>
        </p:spPr>
      </p:pic>
      <p:pic>
        <p:nvPicPr>
          <p:cNvPr id="61" name="Picture 3" descr="C:\Users\ALAHCEM\Downloads\23.08.FF_.GlobalRescue.DH_.2015_04_29_DB_Nepal_2146 Cropp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02279" y="5661400"/>
            <a:ext cx="7099213" cy="3993307"/>
          </a:xfrm>
          <a:prstGeom prst="roundRect">
            <a:avLst>
              <a:gd name="adj" fmla="val 20564"/>
            </a:avLst>
          </a:prstGeom>
          <a:solidFill>
            <a:srgbClr val="FFFFFF">
              <a:shade val="85000"/>
            </a:srgbClr>
          </a:solidFill>
          <a:ln w="6350">
            <a:noFill/>
          </a:ln>
          <a:effectLst/>
          <a:extLst/>
        </p:spPr>
      </p:pic>
      <p:sp>
        <p:nvSpPr>
          <p:cNvPr id="62" name="TextBox 61"/>
          <p:cNvSpPr txBox="1"/>
          <p:nvPr/>
        </p:nvSpPr>
        <p:spPr>
          <a:xfrm>
            <a:off x="0" y="593304"/>
            <a:ext cx="18242710" cy="1143166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</a:rPr>
              <a:t>GEOSS Platform supporting Global Policies</a:t>
            </a:r>
          </a:p>
        </p:txBody>
      </p:sp>
      <p:pic>
        <p:nvPicPr>
          <p:cNvPr id="63" name="GEO-slides19.jpg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5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5297149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EO-slides19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5" y="1721390"/>
            <a:ext cx="3683000" cy="76095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/>
          <p:cNvSpPr txBox="1"/>
          <p:nvPr/>
        </p:nvSpPr>
        <p:spPr>
          <a:xfrm>
            <a:off x="0" y="581941"/>
            <a:ext cx="18242710" cy="1235499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fr-CH" sz="6600" dirty="0" smtClean="0">
                <a:solidFill>
                  <a:schemeClr val="accent1">
                    <a:lumMod val="75000"/>
                  </a:schemeClr>
                </a:solidFill>
              </a:rPr>
              <a:t>Various Initiatives Linking/Linked via the           </a:t>
            </a:r>
            <a:endParaRPr lang="en-US" sz="4400" i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17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51" y="2249488"/>
            <a:ext cx="3283565" cy="1368152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263008" y="2609528"/>
            <a:ext cx="3296486" cy="792088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3368A5"/>
                </a:solidFill>
              </a:rPr>
              <a:t>Services</a:t>
            </a:r>
            <a:endParaRPr lang="en-US" sz="4400" dirty="0">
              <a:solidFill>
                <a:srgbClr val="3368A5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43" y="4143824"/>
            <a:ext cx="3941637" cy="1858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570" y="4121696"/>
            <a:ext cx="3972797" cy="1858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595" y="6443042"/>
            <a:ext cx="3957218" cy="18451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94" y="8963322"/>
            <a:ext cx="3957219" cy="18551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28" y="11034464"/>
            <a:ext cx="5400600" cy="9480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12768064" y="4049688"/>
            <a:ext cx="3191259" cy="979379"/>
            <a:chOff x="4823773" y="1641241"/>
            <a:chExt cx="2434337" cy="77483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3773" y="1641241"/>
              <a:ext cx="2434337" cy="77483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2154" y="1817044"/>
              <a:ext cx="966456" cy="388478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3632160" y="5345832"/>
            <a:ext cx="2373399" cy="2321811"/>
            <a:chOff x="7503258" y="1013387"/>
            <a:chExt cx="1849216" cy="176541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3258" y="1013387"/>
              <a:ext cx="1849216" cy="1765410"/>
            </a:xfrm>
            <a:prstGeom prst="rect">
              <a:avLst/>
            </a:prstGeom>
          </p:spPr>
        </p:pic>
        <p:pic>
          <p:nvPicPr>
            <p:cNvPr id="32" name="Picture 31" descr="vegetation_transparant.gi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5556" y="1575572"/>
              <a:ext cx="1182982" cy="354895"/>
            </a:xfrm>
            <a:prstGeom prst="rect">
              <a:avLst/>
            </a:prstGeom>
          </p:spPr>
        </p:pic>
        <p:pic>
          <p:nvPicPr>
            <p:cNvPr id="33" name="Picture 32" descr="mep-200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4996" y="1097586"/>
              <a:ext cx="1219200" cy="432816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7511480" y="3907781"/>
            <a:ext cx="4591894" cy="4894435"/>
            <a:chOff x="0" y="1368692"/>
            <a:chExt cx="4591894" cy="4894435"/>
          </a:xfrm>
          <a:scene3d>
            <a:camera prst="perspectiveRight"/>
            <a:lightRig rig="threePt" dir="t"/>
          </a:scene3d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68692"/>
              <a:ext cx="4591894" cy="4894435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1195980" y="3431086"/>
              <a:ext cx="998703" cy="369870"/>
              <a:chOff x="1171320" y="702752"/>
              <a:chExt cx="1109671" cy="38220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171320" y="702752"/>
                <a:ext cx="1109671" cy="382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 descr="CTEP-Logo-ForLightBackground-png-e1455276204485.png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20638" y="718221"/>
                <a:ext cx="1011034" cy="360861"/>
              </a:xfrm>
              <a:prstGeom prst="rect">
                <a:avLst/>
              </a:prstGeom>
            </p:spPr>
          </p:pic>
        </p:grpSp>
        <p:pic>
          <p:nvPicPr>
            <p:cNvPr id="37" name="Picture 36" descr="Unknown.jpe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848" y="5877970"/>
              <a:ext cx="1374824" cy="375785"/>
            </a:xfrm>
            <a:prstGeom prst="rect">
              <a:avLst/>
            </a:prstGeom>
          </p:spPr>
        </p:pic>
        <p:pic>
          <p:nvPicPr>
            <p:cNvPr id="38" name="Picture 37" descr="Unknown.jpeg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9695" y="5881554"/>
              <a:ext cx="1208309" cy="368616"/>
            </a:xfrm>
            <a:prstGeom prst="rect">
              <a:avLst/>
            </a:prstGeom>
          </p:spPr>
        </p:pic>
        <p:pic>
          <p:nvPicPr>
            <p:cNvPr id="39" name="Picture 38" descr="images.jpe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7653" y="3422376"/>
              <a:ext cx="1048022" cy="38729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8447584" y="6858000"/>
            <a:ext cx="4558278" cy="4894434"/>
            <a:chOff x="4585722" y="1368694"/>
            <a:chExt cx="4558278" cy="4894434"/>
          </a:xfrm>
          <a:scene3d>
            <a:camera prst="perspectiveRight"/>
            <a:lightRig rig="threePt" dir="t"/>
          </a:scene3d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5722" y="1368694"/>
              <a:ext cx="4558278" cy="4894434"/>
            </a:xfrm>
            <a:prstGeom prst="rect">
              <a:avLst/>
            </a:prstGeom>
          </p:spPr>
        </p:pic>
        <p:pic>
          <p:nvPicPr>
            <p:cNvPr id="44" name="Picture 43" descr="images.jpeg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1261" y="3426544"/>
              <a:ext cx="900067" cy="378954"/>
            </a:xfrm>
            <a:prstGeom prst="rect">
              <a:avLst/>
            </a:prstGeom>
          </p:spPr>
        </p:pic>
        <p:pic>
          <p:nvPicPr>
            <p:cNvPr id="45" name="Picture 44" descr="Unknown-2.png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667" b="14483"/>
            <a:stretch/>
          </p:blipFill>
          <p:spPr>
            <a:xfrm>
              <a:off x="8111556" y="3430676"/>
              <a:ext cx="938431" cy="370690"/>
            </a:xfrm>
            <a:prstGeom prst="rect">
              <a:avLst/>
            </a:prstGeom>
          </p:spPr>
        </p:pic>
        <p:pic>
          <p:nvPicPr>
            <p:cNvPr id="46" name="Picture 45" descr="Unknown-2.png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6896" y="5868599"/>
              <a:ext cx="1399079" cy="394527"/>
            </a:xfrm>
            <a:prstGeom prst="rect">
              <a:avLst/>
            </a:prstGeom>
          </p:spPr>
        </p:pic>
      </p:grpSp>
      <p:pic>
        <p:nvPicPr>
          <p:cNvPr id="48" name="Picture 47" descr="42_digital_logo_dark_blue_sign_A-e1444381851123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528" y="2609528"/>
            <a:ext cx="1852117" cy="1187771"/>
          </a:xfrm>
          <a:prstGeom prst="rect">
            <a:avLst/>
          </a:prstGeom>
        </p:spPr>
      </p:pic>
      <p:pic>
        <p:nvPicPr>
          <p:cNvPr id="49" name="Picture 48" descr="layout_set_logo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744" y="2609528"/>
            <a:ext cx="1883345" cy="948558"/>
          </a:xfrm>
          <a:prstGeom prst="rect">
            <a:avLst/>
          </a:prstGeom>
        </p:spPr>
      </p:pic>
      <p:grpSp>
        <p:nvGrpSpPr>
          <p:cNvPr id="64" name="Group 4"/>
          <p:cNvGrpSpPr>
            <a:grpSpLocks/>
          </p:cNvGrpSpPr>
          <p:nvPr/>
        </p:nvGrpSpPr>
        <p:grpSpPr bwMode="auto">
          <a:xfrm rot="20413988">
            <a:off x="15521112" y="108632"/>
            <a:ext cx="2198759" cy="2185466"/>
            <a:chOff x="7076533" y="3597319"/>
            <a:chExt cx="784613" cy="799335"/>
          </a:xfrm>
        </p:grpSpPr>
        <p:sp>
          <p:nvSpPr>
            <p:cNvPr id="65" name="Oval 64"/>
            <p:cNvSpPr/>
            <p:nvPr/>
          </p:nvSpPr>
          <p:spPr>
            <a:xfrm>
              <a:off x="7077592" y="3597319"/>
              <a:ext cx="782496" cy="79933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6" name="Picture 5" descr="C:\Users\gcolagneli\Google Drive\ESRIN\EMSS_2015\GEO\2017\Presentation\Plenary\Pictures\geoss_platform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533" y="3604680"/>
              <a:ext cx="784613" cy="78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7" name="Picture 66" descr="AmeriGEOSS.tiff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"/>
          <a:stretch/>
        </p:blipFill>
        <p:spPr>
          <a:xfrm>
            <a:off x="18384688" y="3750733"/>
            <a:ext cx="1948302" cy="4172978"/>
          </a:xfrm>
          <a:prstGeom prst="roundRect">
            <a:avLst>
              <a:gd name="adj" fmla="val 1990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68" name="Picture 67" descr="AOGEOSS.tiff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0912" y="3761656"/>
            <a:ext cx="1957706" cy="4162055"/>
          </a:xfrm>
          <a:prstGeom prst="roundRect">
            <a:avLst>
              <a:gd name="adj" fmla="val 2260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69" name="Picture 68" descr="EuroGEOSS.tiff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1209" y="3711495"/>
            <a:ext cx="2016353" cy="4212216"/>
          </a:xfrm>
          <a:prstGeom prst="roundRect">
            <a:avLst>
              <a:gd name="adj" fmla="val 2449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54" y="8963322"/>
            <a:ext cx="3972314" cy="1841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0" name="Picture 69" descr="Unknown-1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0272" y="9450288"/>
            <a:ext cx="2453882" cy="1152128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15720392" y="10458400"/>
            <a:ext cx="2808311" cy="1438423"/>
            <a:chOff x="7747978" y="2769103"/>
            <a:chExt cx="1489854" cy="7344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2" name="Picture 71" descr="gos4m_logo-400x250.png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513"/>
            <a:stretch/>
          </p:blipFill>
          <p:spPr>
            <a:xfrm>
              <a:off x="7824381" y="2769103"/>
              <a:ext cx="1279443" cy="587643"/>
            </a:xfrm>
            <a:prstGeom prst="rect">
              <a:avLst/>
            </a:prstGeom>
          </p:spPr>
        </p:pic>
        <p:sp>
          <p:nvSpPr>
            <p:cNvPr id="73" name="Rectangle 72"/>
            <p:cNvSpPr/>
            <p:nvPr/>
          </p:nvSpPr>
          <p:spPr>
            <a:xfrm>
              <a:off x="7747978" y="3173525"/>
              <a:ext cx="1489854" cy="330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kern="1200" dirty="0" smtClean="0">
                  <a:solidFill>
                    <a:srgbClr val="234B9A"/>
                  </a:solidFill>
                  <a:sym typeface="Wingdings"/>
                </a:rPr>
                <a:t>The Global Observation System for Mercury</a:t>
              </a:r>
              <a:endParaRPr lang="en-US" sz="1800" kern="1200" dirty="0">
                <a:solidFill>
                  <a:srgbClr val="234B9A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730" y="6443042"/>
            <a:ext cx="3941637" cy="18506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extBox 1"/>
          <p:cNvSpPr txBox="1"/>
          <p:nvPr/>
        </p:nvSpPr>
        <p:spPr>
          <a:xfrm>
            <a:off x="13699227" y="2465512"/>
            <a:ext cx="1859483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venir Black"/>
                <a:ea typeface="+mn-ea"/>
                <a:cs typeface="Avenir Black"/>
                <a:sym typeface="Helvetica Light"/>
              </a:rPr>
              <a:t>meps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Avenir Black"/>
              <a:ea typeface="+mn-ea"/>
              <a:cs typeface="Avenir Black"/>
              <a:sym typeface="Helvetica Light"/>
            </a:endParaRPr>
          </a:p>
        </p:txBody>
      </p:sp>
      <p:pic>
        <p:nvPicPr>
          <p:cNvPr id="74" name="Picture 73" descr="AfriGEOSS.tiff"/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28504" y="3787269"/>
            <a:ext cx="1952471" cy="4136442"/>
          </a:xfrm>
          <a:prstGeom prst="roundRect">
            <a:avLst>
              <a:gd name="adj" fmla="val 1907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75" name="Picture 74" descr="images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2520" y="2681536"/>
            <a:ext cx="1800200" cy="9585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528704" y="2681536"/>
            <a:ext cx="49198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224797"/>
                </a:solidFill>
              </a:rPr>
              <a:t>Regional </a:t>
            </a:r>
            <a:r>
              <a:rPr lang="en-US" sz="4400" dirty="0">
                <a:solidFill>
                  <a:srgbClr val="224797"/>
                </a:solidFill>
              </a:rPr>
              <a:t>Initiatives</a:t>
            </a:r>
          </a:p>
        </p:txBody>
      </p:sp>
      <p:pic>
        <p:nvPicPr>
          <p:cNvPr id="76" name="Picture 75" descr="images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0232" y="8370168"/>
            <a:ext cx="1800200" cy="958548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16080432" y="8442176"/>
            <a:ext cx="74279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224797"/>
                </a:solidFill>
              </a:rPr>
              <a:t>Other Initiatives/Flagships/</a:t>
            </a:r>
            <a:r>
              <a:rPr lang="mr-IN" sz="4400" dirty="0" smtClean="0">
                <a:solidFill>
                  <a:srgbClr val="224797"/>
                </a:solidFill>
              </a:rPr>
              <a:t>…</a:t>
            </a:r>
            <a:endParaRPr lang="en-US" sz="4400" dirty="0">
              <a:solidFill>
                <a:srgbClr val="224797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22201112" y="10026352"/>
            <a:ext cx="1850583" cy="2270604"/>
            <a:chOff x="6022757" y="2617033"/>
            <a:chExt cx="1850583" cy="22706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9" name="Picture 78" descr="Geoglam_Logo_Text-Bigger5.jpg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2757" y="2617033"/>
              <a:ext cx="1620158" cy="49650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0103" y="3095881"/>
              <a:ext cx="1267474" cy="123422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7707" y="3415301"/>
              <a:ext cx="1205633" cy="118883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243" y="3866991"/>
              <a:ext cx="1262269" cy="1020646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20328904" y="9378280"/>
            <a:ext cx="1568118" cy="1167992"/>
            <a:chOff x="2952378" y="1973197"/>
            <a:chExt cx="1165778" cy="11679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4" name="Picture 83" descr="8da4c70ed7a1c8a768e3753251eb3539.jpeg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3060" y="2234024"/>
              <a:ext cx="907165" cy="907165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>
              <a:off x="2952378" y="1973197"/>
              <a:ext cx="1165778" cy="1036404"/>
              <a:chOff x="3107101" y="2038841"/>
              <a:chExt cx="1429358" cy="1099272"/>
            </a:xfrm>
          </p:grpSpPr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7101" y="2038841"/>
                <a:ext cx="1429358" cy="353862"/>
              </a:xfrm>
              <a:prstGeom prst="rect">
                <a:avLst/>
              </a:prstGeom>
            </p:spPr>
          </p:pic>
          <p:sp>
            <p:nvSpPr>
              <p:cNvPr id="87" name="TextBox 86"/>
              <p:cNvSpPr txBox="1"/>
              <p:nvPr/>
            </p:nvSpPr>
            <p:spPr>
              <a:xfrm>
                <a:off x="3149958" y="2452575"/>
                <a:ext cx="1376568" cy="685538"/>
              </a:xfrm>
              <a:prstGeom prst="rect">
                <a:avLst/>
              </a:prstGeom>
              <a:solidFill>
                <a:srgbClr val="66A79C">
                  <a:alpha val="34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6438D"/>
                    </a:solidFill>
                  </a:rPr>
                  <a:t>Biodiversity </a:t>
                </a:r>
              </a:p>
              <a:p>
                <a:r>
                  <a:rPr lang="en-US" sz="1200" dirty="0">
                    <a:solidFill>
                      <a:srgbClr val="06438D"/>
                    </a:solidFill>
                  </a:rPr>
                  <a:t> </a:t>
                </a:r>
                <a:r>
                  <a:rPr lang="en-US" sz="1200" dirty="0" smtClean="0">
                    <a:solidFill>
                      <a:srgbClr val="06438D"/>
                    </a:solidFill>
                  </a:rPr>
                  <a:t>    Observation </a:t>
                </a:r>
              </a:p>
              <a:p>
                <a:r>
                  <a:rPr lang="en-US" sz="1200" dirty="0">
                    <a:solidFill>
                      <a:srgbClr val="06438D"/>
                    </a:solidFill>
                  </a:rPr>
                  <a:t> </a:t>
                </a:r>
                <a:r>
                  <a:rPr lang="en-US" sz="1200" dirty="0" smtClean="0">
                    <a:solidFill>
                      <a:srgbClr val="06438D"/>
                    </a:solidFill>
                  </a:rPr>
                  <a:t>          Network</a:t>
                </a:r>
                <a:endParaRPr lang="en-US" sz="1200" dirty="0">
                  <a:solidFill>
                    <a:srgbClr val="06438D"/>
                  </a:solidFill>
                </a:endParaRPr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19680832" y="10458400"/>
            <a:ext cx="2773212" cy="1103207"/>
            <a:chOff x="2420342" y="4980773"/>
            <a:chExt cx="2773212" cy="11032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42" y="5375266"/>
              <a:ext cx="2773212" cy="708714"/>
            </a:xfrm>
            <a:prstGeom prst="rect">
              <a:avLst/>
            </a:prstGeom>
          </p:spPr>
        </p:pic>
        <p:pic>
          <p:nvPicPr>
            <p:cNvPr id="90" name="Picture 89" descr="coldregions.jpg"/>
            <p:cNvPicPr>
              <a:picLocks noChangeAspect="1"/>
            </p:cNvPicPr>
            <p:nvPr/>
          </p:nvPicPr>
          <p:blipFill>
            <a:blip r:embed="rId4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06" y="4980773"/>
              <a:ext cx="1853367" cy="620878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18456696" y="10602416"/>
            <a:ext cx="1591012" cy="1143988"/>
            <a:chOff x="3852127" y="3605298"/>
            <a:chExt cx="1591012" cy="11439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2" name="Picture 91" descr="gsnl_header_logo.png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7940" y="3605298"/>
              <a:ext cx="1245272" cy="567372"/>
            </a:xfrm>
            <a:prstGeom prst="rect">
              <a:avLst/>
            </a:prstGeom>
          </p:spPr>
        </p:pic>
        <p:sp>
          <p:nvSpPr>
            <p:cNvPr id="93" name="Rectangle 92"/>
            <p:cNvSpPr/>
            <p:nvPr/>
          </p:nvSpPr>
          <p:spPr>
            <a:xfrm>
              <a:off x="3852127" y="4102955"/>
              <a:ext cx="15910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234B9A"/>
                  </a:solidFill>
                  <a:sym typeface="Wingdings"/>
                </a:rPr>
                <a:t>Geohazard</a:t>
              </a:r>
              <a:r>
                <a:rPr lang="en-US" sz="1200" dirty="0">
                  <a:solidFill>
                    <a:srgbClr val="234B9A"/>
                  </a:solidFill>
                  <a:sym typeface="Wingdings"/>
                </a:rPr>
                <a:t> Supersites </a:t>
              </a:r>
              <a:endParaRPr lang="en-US" sz="1200" dirty="0" smtClean="0">
                <a:solidFill>
                  <a:srgbClr val="234B9A"/>
                </a:solidFill>
                <a:sym typeface="Wingdings"/>
              </a:endParaRPr>
            </a:p>
            <a:p>
              <a:pPr algn="ctr"/>
              <a:r>
                <a:rPr lang="en-US" sz="1200" dirty="0" smtClean="0">
                  <a:solidFill>
                    <a:srgbClr val="234B9A"/>
                  </a:solidFill>
                  <a:sym typeface="Wingdings"/>
                </a:rPr>
                <a:t>and Natural</a:t>
              </a:r>
            </a:p>
            <a:p>
              <a:pPr algn="ctr"/>
              <a:r>
                <a:rPr lang="en-US" sz="1200" dirty="0" smtClean="0">
                  <a:solidFill>
                    <a:srgbClr val="234B9A"/>
                  </a:solidFill>
                  <a:sym typeface="Wingdings"/>
                </a:rPr>
                <a:t> Laboratory </a:t>
              </a:r>
              <a:r>
                <a:rPr lang="en-US" sz="1200" dirty="0">
                  <a:solidFill>
                    <a:srgbClr val="234B9A"/>
                  </a:solidFill>
                  <a:sym typeface="Wingdings"/>
                </a:rPr>
                <a:t>Initiative</a:t>
              </a:r>
              <a:endParaRPr lang="en-US" sz="1200" dirty="0">
                <a:solidFill>
                  <a:srgbClr val="234B9A"/>
                </a:solidFill>
              </a:endParaRPr>
            </a:p>
          </p:txBody>
        </p:sp>
      </p:grpSp>
      <p:pic>
        <p:nvPicPr>
          <p:cNvPr id="94" name="Picture 93" descr="Blue-Planet-Geo-logo-500.png"/>
          <p:cNvPicPr>
            <a:picLocks noChangeAspect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329"/>
          <a:stretch/>
        </p:blipFill>
        <p:spPr>
          <a:xfrm>
            <a:off x="18528704" y="9666312"/>
            <a:ext cx="1311159" cy="617243"/>
          </a:xfrm>
          <a:prstGeom prst="rect">
            <a:avLst/>
          </a:prstGeom>
        </p:spPr>
      </p:pic>
      <p:pic>
        <p:nvPicPr>
          <p:cNvPr id="95" name="Picture 94" descr="Unknown.jpeg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7277" y="9306272"/>
            <a:ext cx="1644276" cy="88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181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lanet-26381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2802377" y="5980759"/>
            <a:ext cx="1877928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7200" dirty="0" smtClean="0"/>
              <a:t>The GEOSS Platform Registration Process</a:t>
            </a:r>
            <a:endParaRPr sz="7200" dirty="0"/>
          </a:p>
        </p:txBody>
      </p:sp>
      <p:sp>
        <p:nvSpPr>
          <p:cNvPr id="2" name="Rectangle 1"/>
          <p:cNvSpPr/>
          <p:nvPr/>
        </p:nvSpPr>
        <p:spPr>
          <a:xfrm>
            <a:off x="-9804" y="9882336"/>
            <a:ext cx="24403608" cy="192024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95000"/>
                </a:schemeClr>
              </a:gs>
              <a:gs pos="39000">
                <a:schemeClr val="bg1">
                  <a:lumMod val="65000"/>
                </a:schemeClr>
              </a:gs>
              <a:gs pos="0">
                <a:srgbClr val="031217"/>
              </a:gs>
            </a:gsLst>
            <a:lin ang="54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53" y="10216792"/>
            <a:ext cx="1052257" cy="1052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338" y="10448849"/>
            <a:ext cx="1053776" cy="87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864" y="10644728"/>
            <a:ext cx="1261091" cy="510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6354" y="10448849"/>
            <a:ext cx="1407734" cy="709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642" y="10644728"/>
            <a:ext cx="1571622" cy="464003"/>
          </a:xfrm>
          <a:prstGeom prst="rect">
            <a:avLst/>
          </a:prstGeom>
        </p:spPr>
      </p:pic>
      <p:pic>
        <p:nvPicPr>
          <p:cNvPr id="11" name="Picture 2" descr="Image result for RADI chin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207" y="10448849"/>
            <a:ext cx="796432" cy="7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0629" y="10377331"/>
            <a:ext cx="1633989" cy="10638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3856" y="10338752"/>
            <a:ext cx="885525" cy="885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9974" y="10198070"/>
            <a:ext cx="1811704" cy="1129295"/>
          </a:xfrm>
          <a:prstGeom prst="rect">
            <a:avLst/>
          </a:prstGeom>
        </p:spPr>
      </p:pic>
      <p:pic>
        <p:nvPicPr>
          <p:cNvPr id="15" name="Picture 2" descr="Risultati immagini per ESIP  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026" y="10578622"/>
            <a:ext cx="1808200" cy="57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7215" y="10526886"/>
            <a:ext cx="1794311" cy="648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3040" y="10448849"/>
            <a:ext cx="1899234" cy="6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994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EO-slides1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5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itle 55"/>
          <p:cNvSpPr txBox="1">
            <a:spLocks noGrp="1"/>
          </p:cNvSpPr>
          <p:nvPr>
            <p:ph type="title"/>
          </p:nvPr>
        </p:nvSpPr>
        <p:spPr>
          <a:xfrm>
            <a:off x="310680" y="593304"/>
            <a:ext cx="18028041" cy="1235499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fr-CH" sz="6600" dirty="0" smtClean="0">
                <a:solidFill>
                  <a:schemeClr val="accent1">
                    <a:lumMod val="75000"/>
                  </a:schemeClr>
                </a:solidFill>
              </a:rPr>
              <a:t>Registration Process - </a:t>
            </a:r>
            <a:r>
              <a:rPr lang="fr-CH" sz="6600" i="1" dirty="0" smtClean="0">
                <a:solidFill>
                  <a:schemeClr val="accent1">
                    <a:lumMod val="75000"/>
                  </a:schemeClr>
                </a:solidFill>
              </a:rPr>
              <a:t>Rationale </a:t>
            </a:r>
            <a:r>
              <a:rPr lang="fr-CH" sz="6600" i="1" dirty="0">
                <a:solidFill>
                  <a:schemeClr val="accent1">
                    <a:lumMod val="75000"/>
                  </a:schemeClr>
                </a:solidFill>
              </a:rPr>
              <a:t>&amp; </a:t>
            </a:r>
            <a:r>
              <a:rPr lang="fr-CH" sz="6600" i="1" dirty="0" smtClean="0">
                <a:solidFill>
                  <a:schemeClr val="accent1">
                    <a:lumMod val="75000"/>
                  </a:schemeClr>
                </a:solidFill>
              </a:rPr>
              <a:t>Scope</a:t>
            </a:r>
            <a:endParaRPr lang="fr-CH" sz="6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0961EDA-3DBA-C142-9872-F79C1AD1E1AD}"/>
              </a:ext>
            </a:extLst>
          </p:cNvPr>
          <p:cNvSpPr/>
          <p:nvPr/>
        </p:nvSpPr>
        <p:spPr>
          <a:xfrm>
            <a:off x="922524" y="2681536"/>
            <a:ext cx="227187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Provides </a:t>
            </a:r>
            <a:r>
              <a:rPr lang="en-US" dirty="0">
                <a:solidFill>
                  <a:schemeClr val="accent1"/>
                </a:solidFill>
              </a:rPr>
              <a:t>clarity, simplicity and </a:t>
            </a:r>
            <a:r>
              <a:rPr lang="en-US" dirty="0" smtClean="0">
                <a:solidFill>
                  <a:schemeClr val="accent1"/>
                </a:solidFill>
              </a:rPr>
              <a:t>visibility </a:t>
            </a:r>
            <a:r>
              <a:rPr lang="en-US" dirty="0">
                <a:solidFill>
                  <a:schemeClr val="accent1"/>
                </a:solidFill>
              </a:rPr>
              <a:t>in the procedures contributing to GEOSS for Data </a:t>
            </a:r>
            <a:r>
              <a:rPr lang="en-US" dirty="0" smtClean="0">
                <a:solidFill>
                  <a:schemeClr val="accent1"/>
                </a:solidFill>
              </a:rPr>
              <a:t>Providers</a:t>
            </a:r>
            <a:endParaRPr lang="en-US" dirty="0">
              <a:solidFill>
                <a:schemeClr val="accent1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Light &amp; operational interface for non-technical people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Aims to </a:t>
            </a:r>
            <a:r>
              <a:rPr lang="en-US" dirty="0" smtClean="0">
                <a:solidFill>
                  <a:schemeClr val="accent1"/>
                </a:solidFill>
              </a:rPr>
              <a:t>assign </a:t>
            </a:r>
            <a:r>
              <a:rPr lang="en-US" dirty="0">
                <a:solidFill>
                  <a:schemeClr val="accent1"/>
                </a:solidFill>
              </a:rPr>
              <a:t>a new resource Provider to GEOSS</a:t>
            </a:r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43F3B3A-FE7C-9740-9FAB-807F3E666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856" y="5851635"/>
            <a:ext cx="9988083" cy="575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5478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064" y="2361589"/>
            <a:ext cx="16475288" cy="1121668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grpSp>
        <p:nvGrpSpPr>
          <p:cNvPr id="5" name="Group 4"/>
          <p:cNvGrpSpPr/>
          <p:nvPr/>
        </p:nvGrpSpPr>
        <p:grpSpPr>
          <a:xfrm>
            <a:off x="18103705" y="7994172"/>
            <a:ext cx="5185464" cy="3379288"/>
            <a:chOff x="6736413" y="2716487"/>
            <a:chExt cx="1944549" cy="1267233"/>
          </a:xfrm>
          <a:noFill/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397"/>
            <a:stretch/>
          </p:blipFill>
          <p:spPr>
            <a:xfrm rot="17910939">
              <a:off x="6336160" y="3119971"/>
              <a:ext cx="1264002" cy="46349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671"/>
            <a:stretch/>
          </p:blipFill>
          <p:spPr>
            <a:xfrm rot="17937680">
              <a:off x="7084857" y="3112780"/>
              <a:ext cx="1239694" cy="447108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165"/>
            <a:stretch/>
          </p:blipFill>
          <p:spPr>
            <a:xfrm rot="17935393">
              <a:off x="7845292" y="3104568"/>
              <a:ext cx="1222056" cy="449284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</p:pic>
      </p:grpSp>
      <p:sp>
        <p:nvSpPr>
          <p:cNvPr id="10" name="Left-Right Arrow 9"/>
          <p:cNvSpPr/>
          <p:nvPr/>
        </p:nvSpPr>
        <p:spPr>
          <a:xfrm>
            <a:off x="15728911" y="7104355"/>
            <a:ext cx="1623267" cy="391886"/>
          </a:xfrm>
          <a:prstGeom prst="leftRightArrow">
            <a:avLst/>
          </a:prstGeom>
          <a:solidFill>
            <a:srgbClr val="3E6C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15715500" y="4095749"/>
            <a:ext cx="1623267" cy="391886"/>
          </a:xfrm>
          <a:prstGeom prst="leftRightArrow">
            <a:avLst/>
          </a:prstGeom>
          <a:solidFill>
            <a:srgbClr val="3E6C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7380601" y="3578637"/>
            <a:ext cx="7065939" cy="4478294"/>
            <a:chOff x="5720104" y="2477009"/>
            <a:chExt cx="2649727" cy="1669978"/>
          </a:xfrm>
        </p:grpSpPr>
        <p:grpSp>
          <p:nvGrpSpPr>
            <p:cNvPr id="13" name="Group 12"/>
            <p:cNvGrpSpPr/>
            <p:nvPr/>
          </p:nvGrpSpPr>
          <p:grpSpPr>
            <a:xfrm>
              <a:off x="5720104" y="2477009"/>
              <a:ext cx="2649727" cy="1669978"/>
              <a:chOff x="5720104" y="878750"/>
              <a:chExt cx="2649727" cy="1669978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720104" y="878750"/>
                <a:ext cx="2649727" cy="1669978"/>
                <a:chOff x="5720104" y="878750"/>
                <a:chExt cx="2649727" cy="1669978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720104" y="878750"/>
                  <a:ext cx="2539690" cy="1669978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5729827" y="880969"/>
                  <a:ext cx="2540462" cy="1667034"/>
                </a:xfrm>
                <a:prstGeom prst="rect">
                  <a:avLst/>
                </a:prstGeom>
                <a:noFill/>
                <a:ln>
                  <a:solidFill>
                    <a:srgbClr val="0098DB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764139" y="1201142"/>
                  <a:ext cx="605692" cy="2065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900" i="1" dirty="0">
                      <a:solidFill>
                        <a:srgbClr val="00549F"/>
                      </a:solidFill>
                      <a:latin typeface="Arial"/>
                      <a:cs typeface="Arial"/>
                    </a:rPr>
                    <a:t>Users</a:t>
                  </a:r>
                </a:p>
              </p:txBody>
            </p:sp>
          </p:grpSp>
          <p:sp>
            <p:nvSpPr>
              <p:cNvPr id="16" name="Oval 15"/>
              <p:cNvSpPr/>
              <p:nvPr/>
            </p:nvSpPr>
            <p:spPr>
              <a:xfrm>
                <a:off x="6570057" y="1354577"/>
                <a:ext cx="741008" cy="7241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51835" y="1559417"/>
                <a:ext cx="570142" cy="16782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8868" y="1706470"/>
                <a:ext cx="456630" cy="151261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/>
            <p:nvPr/>
          </p:nvPicPr>
          <p:blipFill rotWithShape="1">
            <a:blip r:embed="rId10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4702" y="2521440"/>
              <a:ext cx="387211" cy="394928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22" name="TextBox 21"/>
          <p:cNvSpPr txBox="1"/>
          <p:nvPr/>
        </p:nvSpPr>
        <p:spPr>
          <a:xfrm>
            <a:off x="21763483" y="12045426"/>
            <a:ext cx="2172517" cy="804612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r>
              <a:rPr lang="en-US" sz="3800" i="1" dirty="0">
                <a:solidFill>
                  <a:srgbClr val="00549F"/>
                </a:solidFill>
              </a:rPr>
              <a:t>GEOSS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45661" y="2266051"/>
            <a:ext cx="24048149" cy="106368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10943067" y="5564802"/>
            <a:ext cx="6017285" cy="6858000"/>
            <a:chOff x="4103649" y="1805473"/>
            <a:chExt cx="2256482" cy="2571750"/>
          </a:xfrm>
        </p:grpSpPr>
        <p:sp>
          <p:nvSpPr>
            <p:cNvPr id="25" name="Rectangle 24"/>
            <p:cNvSpPr/>
            <p:nvPr/>
          </p:nvSpPr>
          <p:spPr>
            <a:xfrm>
              <a:off x="4103649" y="1805473"/>
              <a:ext cx="2256482" cy="2571750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80473" y="4041320"/>
              <a:ext cx="36200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i="1" dirty="0" smtClean="0">
                  <a:solidFill>
                    <a:srgbClr val="00549F"/>
                  </a:solidFill>
                </a:rPr>
                <a:t>GP</a:t>
              </a:r>
              <a:endParaRPr lang="en-US" sz="3800" i="1" dirty="0">
                <a:solidFill>
                  <a:srgbClr val="00549F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919307" y="2980923"/>
            <a:ext cx="2824480" cy="2241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900" b="1" dirty="0"/>
              <a:t>Asset</a:t>
            </a:r>
            <a:r>
              <a:rPr lang="en-GB" sz="2900" dirty="0"/>
              <a:t> to be registered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075616" y="2681536"/>
            <a:ext cx="9736549" cy="10162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r>
              <a:rPr lang="en-GB" sz="2600" b="1" i="1" dirty="0">
                <a:solidFill>
                  <a:schemeClr val="tx1"/>
                </a:solidFill>
              </a:rPr>
              <a:t>Phase 1. Organisational </a:t>
            </a:r>
            <a:r>
              <a:rPr lang="en-GB" sz="2600" b="1" i="1" dirty="0" smtClean="0">
                <a:solidFill>
                  <a:schemeClr val="tx1"/>
                </a:solidFill>
              </a:rPr>
              <a:t>Registration</a:t>
            </a:r>
          </a:p>
          <a:p>
            <a:pPr algn="ctr"/>
            <a:r>
              <a:rPr lang="en-GB" sz="2600" i="1" dirty="0" smtClean="0">
                <a:solidFill>
                  <a:schemeClr val="tx1"/>
                </a:solidFill>
              </a:rPr>
              <a:t>Resource Provider Registration (</a:t>
            </a:r>
            <a:r>
              <a:rPr lang="en-GB" sz="2600" i="1" dirty="0">
                <a:solidFill>
                  <a:schemeClr val="tx1"/>
                </a:solidFill>
              </a:rPr>
              <a:t>GEO Sec)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491640" y="3803899"/>
            <a:ext cx="4320523" cy="14485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GEO Sec team validates the entry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75619" y="3807395"/>
            <a:ext cx="4303744" cy="14450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Data Provider fills in a </a:t>
            </a:r>
            <a:r>
              <a:rPr lang="en-GB" sz="2600" dirty="0" smtClean="0">
                <a:solidFill>
                  <a:schemeClr val="tx1"/>
                </a:solidFill>
                <a:hlinkClick r:id="rId11"/>
              </a:rPr>
              <a:t>GEOSS </a:t>
            </a:r>
            <a:r>
              <a:rPr lang="en-GB" sz="2600" dirty="0" smtClean="0">
                <a:solidFill>
                  <a:srgbClr val="0070C0"/>
                </a:solidFill>
                <a:hlinkClick r:id="rId11"/>
              </a:rPr>
              <a:t>Yellow </a:t>
            </a:r>
            <a:r>
              <a:rPr lang="en-GB" sz="2600" dirty="0">
                <a:solidFill>
                  <a:srgbClr val="0070C0"/>
                </a:solidFill>
                <a:hlinkClick r:id="rId11"/>
              </a:rPr>
              <a:t>Page </a:t>
            </a:r>
            <a:r>
              <a:rPr lang="en-GB" sz="2600" dirty="0" smtClean="0">
                <a:solidFill>
                  <a:schemeClr val="tx1"/>
                </a:solidFill>
              </a:rPr>
              <a:t>form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20213" y="10176049"/>
            <a:ext cx="4320523" cy="14485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600" dirty="0" err="1">
                <a:solidFill>
                  <a:schemeClr val="tx1"/>
                </a:solidFill>
              </a:rPr>
              <a:t>Webservice</a:t>
            </a:r>
            <a:r>
              <a:rPr lang="en-GB" sz="2600" dirty="0">
                <a:solidFill>
                  <a:schemeClr val="tx1"/>
                </a:solidFill>
              </a:rPr>
              <a:t> end point URL to GEO DAB Team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6133171" y="10176047"/>
            <a:ext cx="3479637" cy="14485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Interoperability</a:t>
            </a:r>
          </a:p>
          <a:p>
            <a:pPr algn="ctr"/>
            <a:r>
              <a:rPr lang="en-GB" sz="2600" dirty="0">
                <a:solidFill>
                  <a:schemeClr val="tx1"/>
                </a:solidFill>
              </a:rPr>
              <a:t>tests</a:t>
            </a:r>
          </a:p>
        </p:txBody>
      </p:sp>
      <p:cxnSp>
        <p:nvCxnSpPr>
          <p:cNvPr id="34" name="Elbow Connector 33"/>
          <p:cNvCxnSpPr>
            <a:stCxn id="27" idx="3"/>
            <a:endCxn id="30" idx="1"/>
          </p:cNvCxnSpPr>
          <p:nvPr/>
        </p:nvCxnSpPr>
        <p:spPr>
          <a:xfrm>
            <a:off x="5743788" y="4101648"/>
            <a:ext cx="2331832" cy="428264"/>
          </a:xfrm>
          <a:prstGeom prst="bentConnector3">
            <a:avLst>
              <a:gd name="adj1" fmla="val 50000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30" idx="3"/>
            <a:endCxn id="29" idx="1"/>
          </p:cNvCxnSpPr>
          <p:nvPr/>
        </p:nvCxnSpPr>
        <p:spPr>
          <a:xfrm flipV="1">
            <a:off x="12379363" y="4528164"/>
            <a:ext cx="1112277" cy="1748"/>
          </a:xfrm>
          <a:prstGeom prst="bentConnector3">
            <a:avLst>
              <a:gd name="adj1" fmla="val 50000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32" idx="1"/>
          </p:cNvCxnSpPr>
          <p:nvPr/>
        </p:nvCxnSpPr>
        <p:spPr>
          <a:xfrm rot="5400000">
            <a:off x="10262124" y="5510526"/>
            <a:ext cx="5647886" cy="5131693"/>
          </a:xfrm>
          <a:prstGeom prst="bentConnector4">
            <a:avLst>
              <a:gd name="adj1" fmla="val 12107"/>
              <a:gd name="adj2" fmla="val 116334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32" idx="3"/>
            <a:endCxn id="33" idx="1"/>
          </p:cNvCxnSpPr>
          <p:nvPr/>
        </p:nvCxnSpPr>
        <p:spPr>
          <a:xfrm flipV="1">
            <a:off x="14840740" y="10900313"/>
            <a:ext cx="1292435" cy="2"/>
          </a:xfrm>
          <a:prstGeom prst="bentConnector3">
            <a:avLst>
              <a:gd name="adj1" fmla="val 50000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2032707" y="6336801"/>
            <a:ext cx="4100464" cy="2008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The Asset is now accessible from the GEOSS </a:t>
            </a:r>
            <a:r>
              <a:rPr lang="en-GB" sz="2600" dirty="0" smtClean="0">
                <a:solidFill>
                  <a:schemeClr val="tx1"/>
                </a:solidFill>
              </a:rPr>
              <a:t>Platform</a:t>
            </a:r>
            <a:endParaRPr lang="en-GB" sz="2600" dirty="0">
              <a:solidFill>
                <a:schemeClr val="tx1"/>
              </a:solidFill>
            </a:endParaRPr>
          </a:p>
        </p:txBody>
      </p:sp>
      <p:cxnSp>
        <p:nvCxnSpPr>
          <p:cNvPr id="39" name="Elbow Connector 38"/>
          <p:cNvCxnSpPr>
            <a:stCxn id="33" idx="3"/>
            <a:endCxn id="38" idx="3"/>
          </p:cNvCxnSpPr>
          <p:nvPr/>
        </p:nvCxnSpPr>
        <p:spPr>
          <a:xfrm flipH="1" flipV="1">
            <a:off x="16133171" y="7340827"/>
            <a:ext cx="3479637" cy="3559486"/>
          </a:xfrm>
          <a:prstGeom prst="bentConnector3">
            <a:avLst>
              <a:gd name="adj1" fmla="val -17519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86" y="5463109"/>
            <a:ext cx="3269085" cy="801962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ContrastingRightFacing">
              <a:rot lat="475185" lon="20475998" rev="45782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0543" y="5181841"/>
            <a:ext cx="5342072" cy="678864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ContrastingRightFacing">
              <a:rot lat="21480416" lon="20396663" rev="2115370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580" y="10657665"/>
            <a:ext cx="2965347" cy="264160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ContrastingRightFacing">
              <a:rot lat="475185" lon="20475998" rev="20257823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5992758" y="7300296"/>
            <a:ext cx="3542979" cy="1339272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600" b="1" i="1" dirty="0">
                <a:solidFill>
                  <a:schemeClr val="tx1"/>
                </a:solidFill>
              </a:rPr>
              <a:t>Supported</a:t>
            </a:r>
          </a:p>
          <a:p>
            <a:pPr algn="ctr"/>
            <a:r>
              <a:rPr lang="en-GB" sz="2600" b="1" i="1" dirty="0">
                <a:solidFill>
                  <a:schemeClr val="tx1"/>
                </a:solidFill>
              </a:rPr>
              <a:t>Standards</a:t>
            </a:r>
          </a:p>
        </p:txBody>
      </p:sp>
      <p:pic>
        <p:nvPicPr>
          <p:cNvPr id="45" name="GEO-slides19.jp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5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itle 55"/>
          <p:cNvSpPr txBox="1">
            <a:spLocks noGrp="1"/>
          </p:cNvSpPr>
          <p:nvPr>
            <p:ph type="title"/>
          </p:nvPr>
        </p:nvSpPr>
        <p:spPr>
          <a:xfrm>
            <a:off x="0" y="593304"/>
            <a:ext cx="18338721" cy="1050833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The GEOSS Platform Registration Process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DEE2B08-95D6-8D4F-A32E-29372BE5A8BC}"/>
              </a:ext>
            </a:extLst>
          </p:cNvPr>
          <p:cNvSpPr/>
          <p:nvPr/>
        </p:nvSpPr>
        <p:spPr>
          <a:xfrm>
            <a:off x="18168664" y="2506859"/>
            <a:ext cx="5616624" cy="4736609"/>
          </a:xfrm>
          <a:prstGeom prst="rect">
            <a:avLst/>
          </a:prstGeom>
          <a:solidFill>
            <a:srgbClr val="F7FCFF"/>
          </a:solidFill>
          <a:ln w="3175" cmpd="sng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46800" rIns="108000" bIns="46800">
            <a:spAutoFit/>
          </a:bodyPr>
          <a:lstStyle/>
          <a:p>
            <a:pPr algn="just"/>
            <a:r>
              <a:rPr lang="en-US" sz="3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GEO </a:t>
            </a:r>
            <a:r>
              <a:rPr lang="en-US" sz="3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Sec </a:t>
            </a:r>
            <a:r>
              <a:rPr lang="en-US" sz="3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is the entry focal point for all engagement in GEO for new resource providers</a:t>
            </a:r>
          </a:p>
          <a:p>
            <a:pPr algn="just"/>
            <a:endParaRPr lang="en-US" sz="3000" i="1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  <a:p>
            <a:pPr algn="just"/>
            <a:r>
              <a:rPr lang="en-US" sz="3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GEO </a:t>
            </a:r>
            <a:r>
              <a:rPr lang="en-US" sz="3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Sec </a:t>
            </a:r>
            <a:r>
              <a:rPr lang="en-US" sz="3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will engage with all new Providers to guide them on the steps to ensure a successful dialogue and technical interoperability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520217" y="9162256"/>
            <a:ext cx="9119805" cy="984623"/>
            <a:chOff x="10520217" y="9162256"/>
            <a:chExt cx="9119805" cy="984623"/>
          </a:xfrm>
        </p:grpSpPr>
        <p:sp>
          <p:nvSpPr>
            <p:cNvPr id="31" name="Rectangle 30"/>
            <p:cNvSpPr/>
            <p:nvPr/>
          </p:nvSpPr>
          <p:spPr>
            <a:xfrm>
              <a:off x="10520217" y="9162256"/>
              <a:ext cx="9119805" cy="9157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7709" tIns="108855" rIns="217709" bIns="108855" rtlCol="0" anchor="ctr"/>
            <a:lstStyle/>
            <a:p>
              <a:r>
                <a:rPr lang="en-GB" sz="2600" b="1" i="1" dirty="0" smtClean="0">
                  <a:solidFill>
                    <a:schemeClr val="tx1"/>
                  </a:solidFill>
                </a:rPr>
                <a:t>Phase 2: </a:t>
              </a:r>
              <a:r>
                <a:rPr lang="en-GB" sz="2600" b="1" i="1" dirty="0" err="1" smtClean="0">
                  <a:solidFill>
                    <a:schemeClr val="tx1"/>
                  </a:solidFill>
                </a:rPr>
                <a:t>Technologial</a:t>
              </a:r>
              <a:r>
                <a:rPr lang="en-GB" sz="2600" b="1" i="1" dirty="0" smtClean="0">
                  <a:solidFill>
                    <a:schemeClr val="tx1"/>
                  </a:solidFill>
                </a:rPr>
                <a:t> Registration</a:t>
              </a:r>
            </a:p>
            <a:p>
              <a:pPr algn="ctr"/>
              <a:r>
                <a:rPr lang="en-GB" sz="2600" i="1" dirty="0" smtClean="0">
                  <a:solidFill>
                    <a:schemeClr val="tx1"/>
                  </a:solidFill>
                </a:rPr>
                <a:t>(Repetitive) Resources Registration </a:t>
              </a:r>
              <a:r>
                <a:rPr lang="en-GB" sz="2600" i="1" dirty="0" smtClean="0">
                  <a:solidFill>
                    <a:schemeClr val="bg1"/>
                  </a:solidFill>
                </a:rPr>
                <a:t>(GEO DAB)</a:t>
              </a:r>
              <a:endParaRPr lang="en-GB" sz="2600" i="1" dirty="0">
                <a:solidFill>
                  <a:schemeClr val="bg1"/>
                </a:solidFill>
              </a:endParaRPr>
            </a:p>
          </p:txBody>
        </p:sp>
        <p:pic>
          <p:nvPicPr>
            <p:cNvPr id="47" name="Picture 46" descr="668ecf_0c57969624e544a7b6129352fe73184b~mv2.jpg"/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51364" y="9538388"/>
              <a:ext cx="1724294" cy="6084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563226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8" grpId="0" animBg="1"/>
      <p:bldP spid="43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O-slides1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5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13060" y="521296"/>
            <a:ext cx="18220062" cy="1235499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</a:rPr>
              <a:t>The Yellow Pages in Practice (1)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77B6C1-96B5-D94B-8B33-49D8227C0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776" y="2177479"/>
            <a:ext cx="9289032" cy="9271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7B1FB2-4170-7A4F-8ECF-2783C5330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9832" y="2177479"/>
            <a:ext cx="7272808" cy="93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7880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O-slides1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5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13060" y="521296"/>
            <a:ext cx="18220062" cy="1235499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</a:rPr>
              <a:t>The Yellow Pages in Practice (2)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002C36-F4A4-3F4A-AC5E-E9FC2E3E5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306" y="1932661"/>
            <a:ext cx="10854238" cy="951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8470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O-slides1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5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13060" y="521296"/>
            <a:ext cx="18220062" cy="1143166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</a:rPr>
              <a:t>Yellow Pages: What’s 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next?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696" y="4633303"/>
            <a:ext cx="23258584" cy="4719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4800" dirty="0" smtClean="0">
                <a:solidFill>
                  <a:srgbClr val="3561A9"/>
                </a:solidFill>
              </a:rPr>
              <a:t>“</a:t>
            </a:r>
            <a:r>
              <a:rPr lang="en-US" dirty="0">
                <a:solidFill>
                  <a:schemeClr val="accent1"/>
                </a:solidFill>
              </a:rPr>
              <a:t>Version 2.0 of the Yellow Page will implement:</a:t>
            </a:r>
          </a:p>
          <a:p>
            <a:pPr marL="685800" lvl="1" indent="-6858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Simple DMP Assessment</a:t>
            </a:r>
          </a:p>
          <a:p>
            <a:pPr marL="685800" lvl="1" indent="-6858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Specifiy</a:t>
            </a:r>
            <a:r>
              <a:rPr lang="en-US" dirty="0">
                <a:solidFill>
                  <a:schemeClr val="accent1"/>
                </a:solidFill>
              </a:rPr>
              <a:t> Data Repository Certification</a:t>
            </a:r>
          </a:p>
          <a:p>
            <a:pPr marL="685800" lvl="1" indent="-6858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Edit record capabilities</a:t>
            </a:r>
          </a:p>
          <a:p>
            <a:pPr marL="685800" lvl="1" indent="-6858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lvl="1" indent="0" algn="l"/>
            <a:r>
              <a:rPr lang="en-US" dirty="0">
                <a:solidFill>
                  <a:schemeClr val="accent1"/>
                </a:solidFill>
              </a:rPr>
              <a:t>Will be available in Summer 2018!</a:t>
            </a:r>
          </a:p>
        </p:txBody>
      </p:sp>
    </p:spTree>
    <p:extLst>
      <p:ext uri="{BB962C8B-B14F-4D97-AF65-F5344CB8AC3E}">
        <p14:creationId xmlns:p14="http://schemas.microsoft.com/office/powerpoint/2010/main" val="341551840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O-slides1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5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13060" y="521296"/>
            <a:ext cx="18220062" cy="1143166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What Data providers say about Interoperability test </a:t>
            </a:r>
            <a:endParaRPr lang="en-US" sz="6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696" y="2878977"/>
            <a:ext cx="23258584" cy="82278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3561A9"/>
                </a:solidFill>
              </a:rPr>
              <a:t>“</a:t>
            </a:r>
            <a:r>
              <a:rPr lang="en-US" sz="4800" i="1" dirty="0" smtClean="0">
                <a:solidFill>
                  <a:srgbClr val="3561A9"/>
                </a:solidFill>
              </a:rPr>
              <a:t>I </a:t>
            </a:r>
            <a:r>
              <a:rPr lang="en-US" sz="4800" i="1" dirty="0">
                <a:solidFill>
                  <a:srgbClr val="3561A9"/>
                </a:solidFill>
              </a:rPr>
              <a:t>found the interoperability test very easy and </a:t>
            </a:r>
            <a:r>
              <a:rPr lang="en-US" sz="4800" i="1" dirty="0" smtClean="0">
                <a:solidFill>
                  <a:srgbClr val="3561A9"/>
                </a:solidFill>
              </a:rPr>
              <a:t>smooth</a:t>
            </a:r>
            <a:r>
              <a:rPr lang="en-US" sz="4800" dirty="0" smtClean="0">
                <a:solidFill>
                  <a:srgbClr val="3561A9"/>
                </a:solidFill>
              </a:rPr>
              <a:t>.”</a:t>
            </a:r>
            <a:endParaRPr lang="fr-CH" sz="4800" i="1" dirty="0">
              <a:solidFill>
                <a:srgbClr val="3561A9"/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fr-CH" sz="4800" b="0" u="none" strike="noStrike" cap="none" spc="0" normalizeH="0" baseline="0" dirty="0" smtClean="0">
              <a:ln>
                <a:noFill/>
              </a:ln>
              <a:solidFill>
                <a:srgbClr val="3561A9"/>
              </a:solidFill>
              <a:effectLst/>
              <a:uFillTx/>
              <a:sym typeface="Helvetica Light"/>
            </a:endParaRP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fr-CH" sz="4800" dirty="0">
              <a:solidFill>
                <a:srgbClr val="3561A9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3561A9"/>
                </a:solidFill>
              </a:rPr>
              <a:t>“</a:t>
            </a:r>
            <a:r>
              <a:rPr kumimoji="0" lang="fr-CH" sz="4800" b="0" i="1" u="none" strike="noStrike" cap="none" spc="0" normalizeH="0" baseline="0" dirty="0" err="1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Structuring</a:t>
            </a:r>
            <a:r>
              <a:rPr kumimoji="0" lang="fr-CH" sz="4800" b="0" i="1" u="none" strike="noStrike" cap="none" spc="0" normalizeH="0" baseline="0" dirty="0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 </a:t>
            </a:r>
            <a:r>
              <a:rPr lang="fr-CH" sz="4800" i="1" dirty="0" err="1">
                <a:solidFill>
                  <a:srgbClr val="3561A9"/>
                </a:solidFill>
              </a:rPr>
              <a:t>m</a:t>
            </a:r>
            <a:r>
              <a:rPr kumimoji="0" lang="fr-CH" sz="4800" b="0" i="1" u="none" strike="noStrike" cap="none" spc="0" normalizeH="0" baseline="0" dirty="0" err="1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etadata</a:t>
            </a:r>
            <a:r>
              <a:rPr kumimoji="0" lang="fr-CH" sz="4800" b="0" i="1" u="none" strike="noStrike" cap="none" spc="0" normalizeH="0" baseline="0" dirty="0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 for GEOSS </a:t>
            </a:r>
            <a:r>
              <a:rPr kumimoji="0" lang="fr-CH" sz="4800" b="0" i="1" u="none" strike="noStrike" cap="none" spc="0" normalizeH="0" baseline="0" dirty="0" err="1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is</a:t>
            </a:r>
            <a:r>
              <a:rPr kumimoji="0" lang="fr-CH" sz="4800" b="0" i="1" u="none" strike="noStrike" cap="none" spc="0" normalizeH="0" baseline="0" dirty="0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 </a:t>
            </a:r>
            <a:r>
              <a:rPr kumimoji="0" lang="fr-CH" sz="4800" b="0" i="1" u="none" strike="noStrike" cap="none" spc="0" normalizeH="0" baseline="0" dirty="0" err="1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indeed</a:t>
            </a:r>
            <a:r>
              <a:rPr kumimoji="0" lang="fr-CH" sz="4800" b="0" i="1" u="none" strike="noStrike" cap="none" spc="0" normalizeH="0" baseline="0" dirty="0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 a</a:t>
            </a:r>
            <a:r>
              <a:rPr kumimoji="0" lang="fr-CH" sz="4800" b="0" i="1" u="none" strike="noStrike" cap="none" spc="0" normalizeH="0" dirty="0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 good </a:t>
            </a:r>
            <a:r>
              <a:rPr kumimoji="0" lang="fr-CH" sz="4800" b="0" i="1" u="none" strike="noStrike" cap="none" spc="0" normalizeH="0" dirty="0" err="1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exercise</a:t>
            </a:r>
            <a:r>
              <a:rPr kumimoji="0" lang="fr-CH" sz="4800" b="0" i="1" u="none" strike="noStrike" cap="none" spc="0" normalizeH="0" dirty="0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 </a:t>
            </a:r>
            <a:r>
              <a:rPr kumimoji="0" lang="fr-CH" sz="4800" b="0" i="1" u="none" strike="noStrike" cap="none" spc="0" normalizeH="0" dirty="0" err="1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which</a:t>
            </a:r>
            <a:r>
              <a:rPr kumimoji="0" lang="fr-CH" sz="4800" b="0" i="1" u="none" strike="noStrike" cap="none" spc="0" normalizeH="0" dirty="0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 </a:t>
            </a:r>
            <a:r>
              <a:rPr kumimoji="0" lang="fr-CH" sz="4800" b="0" i="1" u="none" strike="noStrike" cap="none" spc="0" normalizeH="0" dirty="0" err="1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improves</a:t>
            </a:r>
            <a:r>
              <a:rPr kumimoji="0" lang="fr-CH" sz="4800" b="0" i="1" u="none" strike="noStrike" cap="none" spc="0" normalizeH="0" dirty="0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 the </a:t>
            </a:r>
            <a:r>
              <a:rPr kumimoji="0" lang="fr-CH" sz="4800" b="0" i="1" u="none" strike="noStrike" cap="none" spc="0" normalizeH="0" dirty="0" err="1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quality</a:t>
            </a:r>
            <a:r>
              <a:rPr kumimoji="0" lang="fr-CH" sz="4800" b="0" i="1" u="none" strike="noStrike" cap="none" spc="0" normalizeH="0" dirty="0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 of the service to the end </a:t>
            </a:r>
            <a:r>
              <a:rPr kumimoji="0" lang="fr-CH" sz="4800" b="0" i="1" u="none" strike="noStrike" cap="none" spc="0" normalizeH="0" dirty="0" err="1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users</a:t>
            </a:r>
            <a:r>
              <a:rPr lang="en-US" sz="4800" dirty="0">
                <a:solidFill>
                  <a:srgbClr val="3561A9"/>
                </a:solidFill>
              </a:rPr>
              <a:t>.”</a:t>
            </a:r>
            <a:endParaRPr lang="fr-CH" sz="4800" i="1" dirty="0">
              <a:solidFill>
                <a:srgbClr val="3561A9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kumimoji="0" lang="fr-CH" sz="4800" b="0" u="none" strike="noStrike" cap="none" spc="0" normalizeH="0" dirty="0" smtClean="0">
              <a:ln>
                <a:noFill/>
              </a:ln>
              <a:solidFill>
                <a:srgbClr val="3561A9"/>
              </a:solidFill>
              <a:effectLst/>
              <a:uFillTx/>
              <a:sym typeface="Helvetica Light"/>
            </a:endParaRP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fr-CH" sz="4800" baseline="0" dirty="0" smtClean="0">
              <a:solidFill>
                <a:srgbClr val="3561A9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3561A9"/>
                </a:solidFill>
              </a:rPr>
              <a:t>“</a:t>
            </a:r>
            <a:r>
              <a:rPr lang="fr-CH" sz="4800" i="1" dirty="0" smtClean="0">
                <a:solidFill>
                  <a:srgbClr val="3561A9"/>
                </a:solidFill>
              </a:rPr>
              <a:t>The interoperability test is a critical step that helps us enourmously improve the discoverability, accessibility and usability of the Earth Observations by the Users, via the GEOSS Platform</a:t>
            </a:r>
            <a:r>
              <a:rPr lang="en-US" sz="4800" dirty="0">
                <a:solidFill>
                  <a:srgbClr val="3561A9"/>
                </a:solidFill>
              </a:rPr>
              <a:t>.”</a:t>
            </a:r>
            <a:endParaRPr lang="fr-CH" sz="4800" i="1" dirty="0">
              <a:solidFill>
                <a:srgbClr val="3561A9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CH" sz="4800" dirty="0">
              <a:solidFill>
                <a:srgbClr val="3561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631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938145" y="2914690"/>
            <a:ext cx="18110727" cy="382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8800" b="1" dirty="0"/>
              <a:t>GEOSS </a:t>
            </a:r>
            <a:r>
              <a:rPr lang="en-US" sz="8800" b="1" dirty="0">
                <a:solidFill>
                  <a:srgbClr val="2E887A"/>
                </a:solidFill>
              </a:rPr>
              <a:t>Platform Journey: story </a:t>
            </a:r>
            <a:r>
              <a:rPr lang="en-US" sz="8800" b="1" dirty="0" smtClean="0">
                <a:solidFill>
                  <a:srgbClr val="2E887A"/>
                </a:solidFill>
              </a:rPr>
              <a:t>1</a:t>
            </a:r>
          </a:p>
          <a:p>
            <a:r>
              <a:rPr lang="en-US" sz="8800" b="1" dirty="0" smtClean="0"/>
              <a:t> </a:t>
            </a:r>
            <a:endParaRPr lang="en-US" sz="8800" dirty="0"/>
          </a:p>
          <a:p>
            <a:r>
              <a:rPr lang="en-US" sz="6600" i="1" dirty="0">
                <a:solidFill>
                  <a:srgbClr val="74A6AE"/>
                </a:solidFill>
              </a:rPr>
              <a:t>The GEOSS Platform Journey</a:t>
            </a:r>
            <a:endParaRPr lang="en-US" sz="6600" dirty="0">
              <a:solidFill>
                <a:srgbClr val="74A6AE"/>
              </a:solidFill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1938145" y="8265467"/>
            <a:ext cx="8808502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CH" dirty="0" smtClean="0">
                <a:solidFill>
                  <a:srgbClr val="3561A9"/>
                </a:solidFill>
              </a:rPr>
              <a:t>GEOSS </a:t>
            </a:r>
            <a:r>
              <a:rPr lang="fr-CH" dirty="0">
                <a:solidFill>
                  <a:srgbClr val="3561A9"/>
                </a:solidFill>
              </a:rPr>
              <a:t>Platform Operations </a:t>
            </a:r>
            <a:r>
              <a:rPr lang="fr-CH" dirty="0" smtClean="0">
                <a:solidFill>
                  <a:srgbClr val="3561A9"/>
                </a:solidFill>
              </a:rPr>
              <a:t>team </a:t>
            </a:r>
            <a:endParaRPr dirty="0">
              <a:solidFill>
                <a:srgbClr val="3561A9"/>
              </a:solidFill>
            </a:endParaRPr>
          </a:p>
        </p:txBody>
      </p:sp>
      <p:pic>
        <p:nvPicPr>
          <p:cNvPr id="2" name="Picture 1" descr="Unknown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572"/>
          <a:stretch/>
        </p:blipFill>
        <p:spPr>
          <a:xfrm>
            <a:off x="1966864" y="3015300"/>
            <a:ext cx="3960440" cy="125763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6296456" y="4481736"/>
            <a:ext cx="6192688" cy="594022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913079" y="6101484"/>
            <a:ext cx="1389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accent1">
                    <a:lumMod val="75000"/>
                  </a:schemeClr>
                </a:solidFill>
              </a:rPr>
              <a:t>GEOSS Like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6976" y="6137920"/>
            <a:ext cx="1513619" cy="156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gcolagneli\Google Drive\ESRIN\EMSS_2015\GEO\2017\Presentation\Plenary\Pictures\geoss_check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68464" y="6317508"/>
            <a:ext cx="1513619" cy="156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072319" y="6173492"/>
            <a:ext cx="174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accent1">
                    <a:lumMod val="75000"/>
                  </a:schemeClr>
                </a:solidFill>
              </a:rPr>
              <a:t>GEOSS</a:t>
            </a:r>
          </a:p>
          <a:p>
            <a:r>
              <a:rPr lang="en-GB" sz="1400" b="1" i="1" dirty="0" smtClean="0">
                <a:solidFill>
                  <a:schemeClr val="accent1">
                    <a:lumMod val="75000"/>
                  </a:schemeClr>
                </a:solidFill>
              </a:rPr>
              <a:t>Status Checker</a:t>
            </a:r>
          </a:p>
        </p:txBody>
      </p:sp>
      <p:pic>
        <p:nvPicPr>
          <p:cNvPr id="13" name="Picture 4" descr="C:\Users\gcolagneli\Google Drive\ESRIN\EMSS_2015\GEO\2017\Presentation\Plenary\Pictures\geoss_y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40472" y="7901684"/>
            <a:ext cx="1513619" cy="156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144327" y="7973692"/>
            <a:ext cx="1658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accent1">
                    <a:lumMod val="75000"/>
                  </a:schemeClr>
                </a:solidFill>
              </a:rPr>
              <a:t>GEOSS Yellow </a:t>
            </a:r>
          </a:p>
          <a:p>
            <a:r>
              <a:rPr lang="en-GB" sz="1400" b="1" i="1" dirty="0" smtClean="0">
                <a:solidFill>
                  <a:schemeClr val="accent1">
                    <a:lumMod val="75000"/>
                  </a:schemeClr>
                </a:solidFill>
              </a:rPr>
              <a:t>Pages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48983" y="8117708"/>
            <a:ext cx="1722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accent1">
                    <a:lumMod val="75000"/>
                  </a:schemeClr>
                </a:solidFill>
              </a:rPr>
              <a:t>GEOSS Widget</a:t>
            </a:r>
          </a:p>
        </p:txBody>
      </p:sp>
      <p:pic>
        <p:nvPicPr>
          <p:cNvPr id="16" name="Picture 6" descr="C:\Users\gcolagneli\Google Drive\ESRIN\EMSS_2015\GEO\2017\Presentation\Plenary\Pictures\geoss_widge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95405" y="7146032"/>
            <a:ext cx="1513619" cy="156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8168663" y="8549756"/>
            <a:ext cx="1333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accent1">
                    <a:lumMod val="75000"/>
                  </a:schemeClr>
                </a:solidFill>
              </a:rPr>
              <a:t>GEOSS API</a:t>
            </a:r>
          </a:p>
        </p:txBody>
      </p:sp>
      <p:pic>
        <p:nvPicPr>
          <p:cNvPr id="18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64607" y="7037588"/>
            <a:ext cx="1513619" cy="156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472919" y="4929611"/>
            <a:ext cx="1641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accent1">
                    <a:lumMod val="75000"/>
                  </a:schemeClr>
                </a:solidFill>
              </a:rPr>
              <a:t>GEOSS Mirror</a:t>
            </a:r>
          </a:p>
        </p:txBody>
      </p:sp>
      <p:pic>
        <p:nvPicPr>
          <p:cNvPr id="20" name="Picture 9" descr="C:\Users\gcolagneli\Google Drive\ESRIN\EMSS_2015\GEO\2017\Presentation\Plenary\Pictures\geoss_mirro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95405" y="5129808"/>
            <a:ext cx="1513619" cy="156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7952639" y="5885460"/>
            <a:ext cx="1492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accent1">
                    <a:lumMod val="75000"/>
                  </a:schemeClr>
                </a:solidFill>
              </a:rPr>
              <a:t>GEOSS View</a:t>
            </a:r>
          </a:p>
        </p:txBody>
      </p:sp>
      <p:pic>
        <p:nvPicPr>
          <p:cNvPr id="22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15285" y="6137920"/>
            <a:ext cx="1513619" cy="156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gcolagneli\Google Drive\ESRIN\EMSS_2015\GEO\2017\Presentation\Plenary\Pictures\geoss_platform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98069">
            <a:off x="20707108" y="8447664"/>
            <a:ext cx="2629774" cy="27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gcolagneli\Google Drive\ESRIN\EMSS_2015\GEO\2017\Presentation\Plenary\Pictures\you_insid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91864">
            <a:off x="18868010" y="9385472"/>
            <a:ext cx="2054157" cy="212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4" grpId="0"/>
      <p:bldP spid="15" grpId="0"/>
      <p:bldP spid="17" grpId="0"/>
      <p:bldP spid="19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618" y="160334"/>
            <a:ext cx="17139942" cy="2928270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</a:rPr>
              <a:t>What Data Providers and Users said: </a:t>
            </a:r>
          </a:p>
          <a:p>
            <a:pPr algn="l"/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The Benefits of the GEOSS Platform: </a:t>
            </a:r>
          </a:p>
          <a:p>
            <a:pPr algn="l"/>
            <a:r>
              <a:rPr lang="fr-CH" sz="4400" i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From</a:t>
            </a:r>
            <a:r>
              <a:rPr lang="fr-CH" sz="4400" i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fr-CH" sz="4400" i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Breakout</a:t>
            </a:r>
            <a:r>
              <a:rPr lang="fr-CH" sz="4400" i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session of the 2nd Data Providers Workshop</a:t>
            </a:r>
            <a:endParaRPr lang="en-US" sz="4400" i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922" y="3545632"/>
            <a:ext cx="23824382" cy="8345137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Be able to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discover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and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access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EO </a:t>
            </a:r>
            <a:r>
              <a:rPr lang="fr-CH" sz="4800" i="1" dirty="0">
                <a:solidFill>
                  <a:schemeClr val="accent1">
                    <a:lumMod val="75000"/>
                  </a:schemeClr>
                </a:solidFill>
              </a:rPr>
              <a:t>important for </a:t>
            </a:r>
            <a:r>
              <a:rPr lang="fr-CH" sz="4800" i="1" dirty="0" err="1">
                <a:solidFill>
                  <a:schemeClr val="accent1">
                    <a:lumMod val="75000"/>
                  </a:schemeClr>
                </a:solidFill>
              </a:rPr>
              <a:t>my</a:t>
            </a:r>
            <a:r>
              <a:rPr lang="fr-CH" sz="48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</a:rPr>
              <a:t>work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of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which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I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was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not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aware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It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allows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others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to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build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on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existing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work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too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 It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is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important to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scientific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progress</a:t>
            </a:r>
            <a:endParaRPr lang="fr-CH" sz="4800" i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Exposure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of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other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communities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than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our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own</a:t>
            </a:r>
            <a:endParaRPr lang="fr-CH" sz="4800" i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Build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new Collaborations and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research</a:t>
            </a:r>
            <a:endParaRPr lang="fr-CH" sz="4800" i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Structuring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metadata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for GEOSS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is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indeed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a good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exercise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and service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which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improves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our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quality</a:t>
            </a:r>
            <a:endParaRPr lang="fr-CH" sz="4800" i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importance of GEOSS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neutrality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is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critical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for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users</a:t>
            </a:r>
            <a:endParaRPr lang="fr-CH" sz="4800" i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Expose data to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bigger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audience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Having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access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to data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otherwise</a:t>
            </a: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not </a:t>
            </a:r>
            <a:r>
              <a:rPr lang="fr-CH" sz="48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available</a:t>
            </a:r>
            <a:endParaRPr lang="fr-CH" sz="4800" i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CH" sz="4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Bring scientists in different sectors together through data of common interest </a:t>
            </a:r>
          </a:p>
        </p:txBody>
      </p:sp>
    </p:spTree>
    <p:extLst>
      <p:ext uri="{BB962C8B-B14F-4D97-AF65-F5344CB8AC3E}">
        <p14:creationId xmlns:p14="http://schemas.microsoft.com/office/powerpoint/2010/main" val="39096585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983685"/>
            <a:ext cx="527708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Next </a:t>
            </a:r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</a:rPr>
              <a:t>Evolution </a:t>
            </a:r>
            <a:endParaRPr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5933887" y="5980759"/>
            <a:ext cx="1251624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7200" dirty="0" smtClean="0"/>
              <a:t>The GEOSS </a:t>
            </a:r>
            <a:r>
              <a:rPr lang="fr-CH" sz="7200" dirty="0" err="1" smtClean="0"/>
              <a:t>Evolve</a:t>
            </a:r>
            <a:r>
              <a:rPr lang="fr-CH" sz="7200" dirty="0" smtClean="0"/>
              <a:t> Initiative</a:t>
            </a:r>
            <a:endParaRPr sz="7200" dirty="0"/>
          </a:p>
        </p:txBody>
      </p:sp>
      <p:sp>
        <p:nvSpPr>
          <p:cNvPr id="2" name="Rectangle 1"/>
          <p:cNvSpPr/>
          <p:nvPr/>
        </p:nvSpPr>
        <p:spPr>
          <a:xfrm>
            <a:off x="-9804" y="9882336"/>
            <a:ext cx="24403608" cy="192024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95000"/>
                </a:schemeClr>
              </a:gs>
              <a:gs pos="39000">
                <a:schemeClr val="bg1">
                  <a:lumMod val="65000"/>
                </a:schemeClr>
              </a:gs>
              <a:gs pos="0">
                <a:srgbClr val="031217"/>
              </a:gs>
            </a:gsLst>
            <a:lin ang="54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53" y="10216792"/>
            <a:ext cx="1052257" cy="1052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338" y="10448849"/>
            <a:ext cx="1053776" cy="87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864" y="10644728"/>
            <a:ext cx="1261091" cy="510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6354" y="10448849"/>
            <a:ext cx="1407734" cy="709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642" y="10644728"/>
            <a:ext cx="1571622" cy="464003"/>
          </a:xfrm>
          <a:prstGeom prst="rect">
            <a:avLst/>
          </a:prstGeom>
        </p:spPr>
      </p:pic>
      <p:pic>
        <p:nvPicPr>
          <p:cNvPr id="11" name="Picture 2" descr="Image result for RADI chin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207" y="10448849"/>
            <a:ext cx="796432" cy="7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0629" y="10377331"/>
            <a:ext cx="1633989" cy="10638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3856" y="10338752"/>
            <a:ext cx="885525" cy="885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9974" y="10198070"/>
            <a:ext cx="1811704" cy="1129295"/>
          </a:xfrm>
          <a:prstGeom prst="rect">
            <a:avLst/>
          </a:prstGeom>
        </p:spPr>
      </p:pic>
      <p:pic>
        <p:nvPicPr>
          <p:cNvPr id="15" name="Picture 2" descr="Risultati immagini per ESIP  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026" y="10578622"/>
            <a:ext cx="1808200" cy="57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7215" y="10526886"/>
            <a:ext cx="1794311" cy="648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3040" y="10448849"/>
            <a:ext cx="1899234" cy="6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834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O-slides1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5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13060" y="521296"/>
            <a:ext cx="18220062" cy="1143166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fr-CH" sz="6000" dirty="0">
                <a:solidFill>
                  <a:schemeClr val="accent1">
                    <a:lumMod val="75000"/>
                  </a:schemeClr>
                </a:solidFill>
              </a:rPr>
              <a:t>GEOSS-Evolve </a:t>
            </a:r>
            <a:r>
              <a:rPr lang="fr-CH" sz="6000" dirty="0" smtClean="0">
                <a:solidFill>
                  <a:schemeClr val="accent1">
                    <a:lumMod val="75000"/>
                  </a:schemeClr>
                </a:solidFill>
              </a:rPr>
              <a:t>Initiative</a:t>
            </a:r>
            <a:endParaRPr lang="en-US" sz="6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 flipV="1">
            <a:off x="2344178" y="5530858"/>
            <a:ext cx="5677776" cy="3559390"/>
          </a:xfrm>
          <a:prstGeom prst="triangle">
            <a:avLst>
              <a:gd name="adj" fmla="val 10419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US" sz="3600" kern="12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6370455"/>
              </p:ext>
            </p:extLst>
          </p:nvPr>
        </p:nvGraphicFramePr>
        <p:xfrm>
          <a:off x="2499364" y="3273098"/>
          <a:ext cx="17450700" cy="9849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ounded Rectangle 8"/>
          <p:cNvSpPr>
            <a:spLocks noChangeAspect="1"/>
          </p:cNvSpPr>
          <p:nvPr/>
        </p:nvSpPr>
        <p:spPr>
          <a:xfrm>
            <a:off x="13991185" y="5656511"/>
            <a:ext cx="3483842" cy="1650828"/>
          </a:xfrm>
          <a:prstGeom prst="roundRect">
            <a:avLst/>
          </a:prstGeom>
          <a:gradFill>
            <a:gsLst>
              <a:gs pos="54000">
                <a:srgbClr val="1C2359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14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371600" eaLnBrk="0">
              <a:defRPr/>
            </a:pPr>
            <a:r>
              <a:rPr lang="en-US" sz="2100" b="1" kern="1200" dirty="0">
                <a:solidFill>
                  <a:srgbClr val="FFFFFF"/>
                </a:solidFill>
                <a:latin typeface="Arial"/>
              </a:rPr>
              <a:t>GEO Secretariat </a:t>
            </a:r>
          </a:p>
          <a:p>
            <a:pPr marL="266700" indent="-266700" algn="l" defTabSz="1371600" eaLnBrk="0">
              <a:buFont typeface="Arial"/>
              <a:buChar char="•"/>
              <a:defRPr/>
            </a:pPr>
            <a:r>
              <a:rPr lang="en-US" sz="1800" kern="1200" dirty="0">
                <a:solidFill>
                  <a:srgbClr val="FFFFFF"/>
                </a:solidFill>
                <a:latin typeface="Arial"/>
              </a:rPr>
              <a:t>Secretarial support</a:t>
            </a:r>
          </a:p>
          <a:p>
            <a:pPr marL="266700" indent="-266700" algn="l" defTabSz="1371600" eaLnBrk="0">
              <a:buFont typeface="Arial"/>
              <a:buChar char="•"/>
              <a:defRPr/>
            </a:pPr>
            <a:r>
              <a:rPr lang="en-US" sz="1800" kern="1200" dirty="0">
                <a:solidFill>
                  <a:srgbClr val="FFFFFF"/>
                </a:solidFill>
                <a:latin typeface="Arial"/>
              </a:rPr>
              <a:t>Coordination with GCI Operations FT and User Requirements FT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06183" y="10930532"/>
            <a:ext cx="14031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2400" b="1" cap="all" dirty="0">
                <a:solidFill>
                  <a:srgbClr val="FFFFFF"/>
                </a:solidFill>
                <a:latin typeface="Verdana"/>
                <a:cs typeface="Verdana"/>
              </a:rPr>
              <a:t>Stakeholders' perspective and                   engagement </a:t>
            </a:r>
            <a:r>
              <a:rPr lang="en-US" sz="2400" cap="all" dirty="0">
                <a:solidFill>
                  <a:srgbClr val="FFFFFF"/>
                </a:solidFill>
                <a:latin typeface="Verdana"/>
                <a:cs typeface="Verdana"/>
              </a:rPr>
              <a:t>session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095" y="5396010"/>
            <a:ext cx="1140286" cy="11402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898" y="10379053"/>
            <a:ext cx="1098848" cy="9160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422" y="6629728"/>
            <a:ext cx="1338308" cy="5413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9296" y="10362858"/>
            <a:ext cx="1477996" cy="744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976" y="10450503"/>
            <a:ext cx="1676680" cy="4950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3232" y="4769767"/>
            <a:ext cx="2213588" cy="775432"/>
          </a:xfrm>
          <a:prstGeom prst="rect">
            <a:avLst/>
          </a:prstGeom>
        </p:spPr>
      </p:pic>
      <p:pic>
        <p:nvPicPr>
          <p:cNvPr id="17" name="Picture 2" descr="Image result for RADI china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407" y="10407750"/>
            <a:ext cx="909042" cy="89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5827" y="5492208"/>
            <a:ext cx="1025642" cy="6677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208" y="10566430"/>
            <a:ext cx="1338308" cy="5413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3810" y="10284329"/>
            <a:ext cx="950624" cy="9506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605" y="10499202"/>
            <a:ext cx="1898398" cy="1183334"/>
          </a:xfrm>
          <a:prstGeom prst="rect">
            <a:avLst/>
          </a:prstGeom>
        </p:spPr>
      </p:pic>
      <p:pic>
        <p:nvPicPr>
          <p:cNvPr id="22" name="Picture 2" descr="Risultati immagini per ESIP  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8576" y="10726028"/>
            <a:ext cx="1785944" cy="56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4707" y="5489847"/>
            <a:ext cx="772394" cy="6439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7279" y="6252523"/>
            <a:ext cx="1218098" cy="4402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0887" y="6284603"/>
            <a:ext cx="940710" cy="3805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3354" y="6902122"/>
            <a:ext cx="1038900" cy="5236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6816" y="6989947"/>
            <a:ext cx="1178560" cy="347956"/>
          </a:xfrm>
          <a:prstGeom prst="rect">
            <a:avLst/>
          </a:prstGeom>
        </p:spPr>
      </p:pic>
      <p:sp>
        <p:nvSpPr>
          <p:cNvPr id="28" name="Left-Right Arrow 27"/>
          <p:cNvSpPr/>
          <p:nvPr/>
        </p:nvSpPr>
        <p:spPr>
          <a:xfrm>
            <a:off x="12407008" y="6200556"/>
            <a:ext cx="1360472" cy="672814"/>
          </a:xfrm>
          <a:prstGeom prst="left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US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07024" y="2377102"/>
            <a:ext cx="1828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en-US" kern="1200" dirty="0">
                <a:solidFill>
                  <a:srgbClr val="4BACC6">
                    <a:lumMod val="75000"/>
                  </a:srgbClr>
                </a:solidFill>
                <a:latin typeface="Calibri" panose="020F0502020204030204" pitchFamily="34" charset="0"/>
              </a:rPr>
              <a:t>Established in 2016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45054" y="2604344"/>
            <a:ext cx="5676900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324401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AB2B25-30CF-E14D-BC6E-2EFEBC0EA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35AB2B25-30CF-E14D-BC6E-2EFEBC0EA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35AB2B25-30CF-E14D-BC6E-2EFEBC0EA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graphicEl>
                                              <a:dgm id="{35AB2B25-30CF-E14D-BC6E-2EFEBC0EA6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F736E94-5879-D94C-9863-960642AC5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5F736E94-5879-D94C-9863-960642AC5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5F736E94-5879-D94C-9863-960642AC5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5F736E94-5879-D94C-9863-960642AC55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4ABD26F-69BB-6D44-80D2-4C9F7827D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C4ABD26F-69BB-6D44-80D2-4C9F7827D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C4ABD26F-69BB-6D44-80D2-4C9F7827D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graphicEl>
                                              <a:dgm id="{C4ABD26F-69BB-6D44-80D2-4C9F7827D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7806C5-90ED-CB40-A162-6A1B9256A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graphicEl>
                                              <a:dgm id="{B47806C5-90ED-CB40-A162-6A1B9256A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B47806C5-90ED-CB40-A162-6A1B9256A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graphicEl>
                                              <a:dgm id="{B47806C5-90ED-CB40-A162-6A1B9256A2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DFC55A-2833-0C43-B119-42AC50624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graphicEl>
                                              <a:dgm id="{E9DFC55A-2833-0C43-B119-42AC50624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graphicEl>
                                              <a:dgm id="{E9DFC55A-2833-0C43-B119-42AC50624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dgm id="{E9DFC55A-2833-0C43-B119-42AC50624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5D78B80-0C69-A64C-A6E8-ABE3EC5A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D5D78B80-0C69-A64C-A6E8-ABE3EC5A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D5D78B80-0C69-A64C-A6E8-ABE3EC5A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dgm id="{D5D78B80-0C69-A64C-A6E8-ABE3EC5A7E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1D1A0F7-7E6F-7742-B218-ACF31266C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>
                                            <p:graphicEl>
                                              <a:dgm id="{21D1A0F7-7E6F-7742-B218-ACF31266C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>
                                            <p:graphicEl>
                                              <a:dgm id="{21D1A0F7-7E6F-7742-B218-ACF31266C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dgm id="{21D1A0F7-7E6F-7742-B218-ACF31266C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9D83A1-41F2-6C42-B6AB-D5D7124C2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graphicEl>
                                              <a:dgm id="{539D83A1-41F2-6C42-B6AB-D5D7124C2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539D83A1-41F2-6C42-B6AB-D5D7124C2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graphicEl>
                                              <a:dgm id="{539D83A1-41F2-6C42-B6AB-D5D7124C2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C6FADB-D6EE-1E4C-B488-9B158DA4A9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>
                                            <p:graphicEl>
                                              <a:dgm id="{CBC6FADB-D6EE-1E4C-B488-9B158DA4A9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>
                                            <p:graphicEl>
                                              <a:dgm id="{CBC6FADB-D6EE-1E4C-B488-9B158DA4A9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CBC6FADB-D6EE-1E4C-B488-9B158DA4A9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71EA0F-8731-5944-85BA-3A9880DD2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>
                                            <p:graphicEl>
                                              <a:dgm id="{7571EA0F-8731-5944-85BA-3A9880DD2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>
                                            <p:graphicEl>
                                              <a:dgm id="{7571EA0F-8731-5944-85BA-3A9880DD2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>
                                            <p:graphicEl>
                                              <a:dgm id="{7571EA0F-8731-5944-85BA-3A9880DD2F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0B9C2DD-C800-C448-83FC-6C4E10112A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>
                                            <p:graphicEl>
                                              <a:dgm id="{00B9C2DD-C800-C448-83FC-6C4E10112A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>
                                            <p:graphicEl>
                                              <a:dgm id="{00B9C2DD-C800-C448-83FC-6C4E10112A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00B9C2DD-C800-C448-83FC-6C4E10112A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B06FED2-EEDD-F740-9AFC-28ADBDF9F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">
                                            <p:graphicEl>
                                              <a:dgm id="{9B06FED2-EEDD-F740-9AFC-28ADBDF9F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>
                                            <p:graphicEl>
                                              <a:dgm id="{9B06FED2-EEDD-F740-9AFC-28ADBDF9F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">
                                            <p:graphicEl>
                                              <a:dgm id="{9B06FED2-EEDD-F740-9AFC-28ADBDF9FD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C9F213-5C8F-C84D-9D81-F20F0EDEE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">
                                            <p:graphicEl>
                                              <a:dgm id="{9EC9F213-5C8F-C84D-9D81-F20F0EDEE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>
                                            <p:graphicEl>
                                              <a:dgm id="{9EC9F213-5C8F-C84D-9D81-F20F0EDEE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">
                                            <p:graphicEl>
                                              <a:dgm id="{9EC9F213-5C8F-C84D-9D81-F20F0EDEEC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34EFE2D-B7D4-964A-8F35-35431469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>
                                            <p:graphicEl>
                                              <a:dgm id="{D34EFE2D-B7D4-964A-8F35-35431469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">
                                            <p:graphicEl>
                                              <a:dgm id="{D34EFE2D-B7D4-964A-8F35-35431469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>
                                            <p:graphicEl>
                                              <a:dgm id="{D34EFE2D-B7D4-964A-8F35-3543146954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D90E9D-DCE9-C445-B33A-61B7AFA85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">
                                            <p:graphicEl>
                                              <a:dgm id="{96D90E9D-DCE9-C445-B33A-61B7AFA85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">
                                            <p:graphicEl>
                                              <a:dgm id="{96D90E9D-DCE9-C445-B33A-61B7AFA85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">
                                            <p:graphicEl>
                                              <a:dgm id="{96D90E9D-DCE9-C445-B33A-61B7AFA85D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200918C-9921-374F-8D07-50DB74CDB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">
                                            <p:graphicEl>
                                              <a:dgm id="{0200918C-9921-374F-8D07-50DB74CDB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">
                                            <p:graphicEl>
                                              <a:dgm id="{0200918C-9921-374F-8D07-50DB74CDB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">
                                            <p:graphicEl>
                                              <a:dgm id="{0200918C-9921-374F-8D07-50DB74CDBC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35B16C-733B-C843-83AF-13B2C64CD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">
                                            <p:graphicEl>
                                              <a:dgm id="{FF35B16C-733B-C843-83AF-13B2C64CD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">
                                            <p:graphicEl>
                                              <a:dgm id="{FF35B16C-733B-C843-83AF-13B2C64CD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>
                                            <p:graphicEl>
                                              <a:dgm id="{FF35B16C-733B-C843-83AF-13B2C64CD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E11D066-83A7-C241-BF3C-5223100E2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">
                                            <p:graphicEl>
                                              <a:dgm id="{7E11D066-83A7-C241-BF3C-5223100E2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">
                                            <p:graphicEl>
                                              <a:dgm id="{7E11D066-83A7-C241-BF3C-5223100E2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">
                                            <p:graphicEl>
                                              <a:dgm id="{7E11D066-83A7-C241-BF3C-5223100E20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2FFC142-7457-4D46-B343-1D84BA5A4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">
                                            <p:graphicEl>
                                              <a:dgm id="{82FFC142-7457-4D46-B343-1D84BA5A4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">
                                            <p:graphicEl>
                                              <a:dgm id="{82FFC142-7457-4D46-B343-1D84BA5A4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">
                                            <p:graphicEl>
                                              <a:dgm id="{82FFC142-7457-4D46-B343-1D84BA5A4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4995C93-FA2A-3747-AC7B-83FAF18F2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>
                                            <p:graphicEl>
                                              <a:dgm id="{94995C93-FA2A-3747-AC7B-83FAF18F2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>
                                            <p:graphicEl>
                                              <a:dgm id="{94995C93-FA2A-3747-AC7B-83FAF18F2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>
                                            <p:graphicEl>
                                              <a:dgm id="{94995C93-FA2A-3747-AC7B-83FAF18F21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8" grpId="0">
        <p:bldSub>
          <a:bldDgm bld="one"/>
        </p:bldSub>
      </p:bldGraphic>
      <p:bldP spid="9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O-slides1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5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13060" y="521296"/>
            <a:ext cx="18220062" cy="1143166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fr-CH" sz="6000" dirty="0">
                <a:solidFill>
                  <a:schemeClr val="accent1">
                    <a:lumMod val="75000"/>
                  </a:schemeClr>
                </a:solidFill>
              </a:rPr>
              <a:t>GEOSS Software Ecosystem</a:t>
            </a:r>
            <a:endParaRPr lang="en-US" sz="6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672" y="10961491"/>
            <a:ext cx="24145328" cy="275450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6744" y="4951368"/>
            <a:ext cx="18289586" cy="7371740"/>
            <a:chOff x="886744" y="4951368"/>
            <a:chExt cx="18289586" cy="73717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6744" y="4951368"/>
              <a:ext cx="18289586" cy="7371740"/>
            </a:xfrm>
            <a:prstGeom prst="rect">
              <a:avLst/>
            </a:prstGeom>
            <a:ln w="28575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-371684" y="8238830"/>
              <a:ext cx="6566728" cy="1077218"/>
            </a:xfrm>
            <a:prstGeom prst="rect">
              <a:avLst/>
            </a:prstGeom>
            <a:solidFill>
              <a:srgbClr val="FFF2CC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</a:defRPr>
              </a:lvl1pPr>
            </a:lstStyle>
            <a:p>
              <a:pPr defTabSz="1828800">
                <a:defRPr/>
              </a:pPr>
              <a:r>
                <a:rPr lang="en-US" sz="3200" dirty="0" smtClean="0"/>
                <a:t>Data Cubes and Data Analytics Systems</a:t>
              </a:r>
              <a:endParaRPr lang="en-US" sz="3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87345" y="3303981"/>
            <a:ext cx="4519610" cy="1495420"/>
            <a:chOff x="311767" y="1415738"/>
            <a:chExt cx="2259805" cy="747710"/>
          </a:xfrm>
        </p:grpSpPr>
        <p:grpSp>
          <p:nvGrpSpPr>
            <p:cNvPr id="11" name="Group 10"/>
            <p:cNvGrpSpPr/>
            <p:nvPr/>
          </p:nvGrpSpPr>
          <p:grpSpPr>
            <a:xfrm>
              <a:off x="311767" y="1415738"/>
              <a:ext cx="1034678" cy="654888"/>
              <a:chOff x="2108634" y="1386715"/>
              <a:chExt cx="1034678" cy="65488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0969" y="1403915"/>
                <a:ext cx="1022343" cy="63768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6" name="Line Callout 3 (Border and Accent Bar) 15"/>
              <p:cNvSpPr/>
              <p:nvPr/>
            </p:nvSpPr>
            <p:spPr>
              <a:xfrm>
                <a:off x="2108634" y="1386715"/>
                <a:ext cx="1034678" cy="612648"/>
              </a:xfrm>
              <a:prstGeom prst="accentBorderCallout3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100000"/>
                  <a:gd name="adj6" fmla="val -16667"/>
                  <a:gd name="adj7" fmla="val 334095"/>
                  <a:gd name="adj8" fmla="val 73881"/>
                </a:avLst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00" hangingPunct="1"/>
                <a:endParaRPr lang="en-US" sz="36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8066" y="1474110"/>
              <a:ext cx="783596" cy="2222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2467" y="1688442"/>
              <a:ext cx="729567" cy="4750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2922" y="1746016"/>
              <a:ext cx="428650" cy="35735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6192465" y="5730565"/>
            <a:ext cx="2281644" cy="832854"/>
            <a:chOff x="7784434" y="3468577"/>
            <a:chExt cx="1140822" cy="41642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1787" y="3469717"/>
              <a:ext cx="1084475" cy="405362"/>
            </a:xfrm>
            <a:prstGeom prst="rect">
              <a:avLst/>
            </a:prstGeom>
          </p:spPr>
        </p:pic>
        <p:sp>
          <p:nvSpPr>
            <p:cNvPr id="19" name="Line Callout 3 (Border and Accent Bar) 18"/>
            <p:cNvSpPr/>
            <p:nvPr/>
          </p:nvSpPr>
          <p:spPr>
            <a:xfrm>
              <a:off x="7784434" y="3468577"/>
              <a:ext cx="1140822" cy="416427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0000"/>
                <a:gd name="adj6" fmla="val -16667"/>
                <a:gd name="adj7" fmla="val 183022"/>
                <a:gd name="adj8" fmla="val -60016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931351" y="6890691"/>
            <a:ext cx="1340472" cy="2219446"/>
            <a:chOff x="7612604" y="3524956"/>
            <a:chExt cx="670236" cy="110972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4139" y="3536319"/>
              <a:ext cx="628700" cy="109097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Line Callout 3 (Border and Accent Bar) 21"/>
            <p:cNvSpPr/>
            <p:nvPr/>
          </p:nvSpPr>
          <p:spPr>
            <a:xfrm>
              <a:off x="7612604" y="3524956"/>
              <a:ext cx="670236" cy="1109723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81785"/>
                <a:gd name="adj6" fmla="val -42517"/>
                <a:gd name="adj7" fmla="val 133583"/>
                <a:gd name="adj8" fmla="val -159107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160695" y="12687612"/>
            <a:ext cx="3402152" cy="704280"/>
            <a:chOff x="7652464" y="4500273"/>
            <a:chExt cx="1701076" cy="352140"/>
          </a:xfrm>
        </p:grpSpPr>
        <p:pic>
          <p:nvPicPr>
            <p:cNvPr id="24" name="Picture 4" descr="Image result for radiant earth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5182" y="4530138"/>
              <a:ext cx="1649288" cy="32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Callout 3 (Border and Accent Bar) 24"/>
            <p:cNvSpPr/>
            <p:nvPr/>
          </p:nvSpPr>
          <p:spPr>
            <a:xfrm>
              <a:off x="7652464" y="4500273"/>
              <a:ext cx="1701076" cy="352140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95884"/>
                <a:gd name="adj6" fmla="val -19318"/>
                <a:gd name="adj7" fmla="val -124512"/>
                <a:gd name="adj8" fmla="val -21010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757695" y="9641381"/>
            <a:ext cx="1221940" cy="1429702"/>
            <a:chOff x="7935079" y="4765894"/>
            <a:chExt cx="610970" cy="714851"/>
          </a:xfrm>
        </p:grpSpPr>
        <p:pic>
          <p:nvPicPr>
            <p:cNvPr id="27" name="Picture 6" descr="Image result for unep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4206" y="4804698"/>
              <a:ext cx="575696" cy="67604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8" name="Line Callout 3 (Border and Accent Bar) 27"/>
            <p:cNvSpPr/>
            <p:nvPr/>
          </p:nvSpPr>
          <p:spPr>
            <a:xfrm>
              <a:off x="7935079" y="4765894"/>
              <a:ext cx="610970" cy="714851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81785"/>
                <a:gd name="adj6" fmla="val -42517"/>
                <a:gd name="adj7" fmla="val 114476"/>
                <a:gd name="adj8" fmla="val -152215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719741" y="2071049"/>
            <a:ext cx="2496332" cy="1388874"/>
            <a:chOff x="1273365" y="2184135"/>
            <a:chExt cx="1248166" cy="69443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31" b="19217"/>
            <a:stretch/>
          </p:blipFill>
          <p:spPr>
            <a:xfrm>
              <a:off x="1299627" y="2195645"/>
              <a:ext cx="1221904" cy="67253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1" name="Line Callout 3 (Border and Accent Bar) 30"/>
            <p:cNvSpPr/>
            <p:nvPr/>
          </p:nvSpPr>
          <p:spPr>
            <a:xfrm>
              <a:off x="1273365" y="2184135"/>
              <a:ext cx="1248165" cy="694437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0000"/>
                <a:gd name="adj6" fmla="val -16667"/>
                <a:gd name="adj7" fmla="val 276283"/>
                <a:gd name="adj8" fmla="val 20957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08503" y="12860115"/>
            <a:ext cx="2672840" cy="682670"/>
            <a:chOff x="305871" y="6030939"/>
            <a:chExt cx="1336420" cy="34133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4169" y="6030939"/>
              <a:ext cx="1328122" cy="33957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4" name="Line Callout 3 (Border and Accent Bar) 33"/>
            <p:cNvSpPr/>
            <p:nvPr/>
          </p:nvSpPr>
          <p:spPr>
            <a:xfrm>
              <a:off x="305871" y="6032510"/>
              <a:ext cx="1336420" cy="339764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96691"/>
                <a:gd name="adj6" fmla="val -29171"/>
                <a:gd name="adj7" fmla="val -228056"/>
                <a:gd name="adj8" fmla="val -48565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53144" y="12089796"/>
            <a:ext cx="2166050" cy="1536956"/>
            <a:chOff x="1772926" y="5301750"/>
            <a:chExt cx="1083025" cy="768478"/>
          </a:xfrm>
        </p:grpSpPr>
        <p:pic>
          <p:nvPicPr>
            <p:cNvPr id="36" name="Picture 2" descr="Image result for Data cube logo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926" y="5301750"/>
              <a:ext cx="1083025" cy="768478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37" name="Line Callout 3 (Border and Accent Bar) 36"/>
            <p:cNvSpPr/>
            <p:nvPr/>
          </p:nvSpPr>
          <p:spPr>
            <a:xfrm>
              <a:off x="1781215" y="5307666"/>
              <a:ext cx="1074736" cy="758077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26520"/>
                <a:gd name="adj6" fmla="val -18633"/>
                <a:gd name="adj7" fmla="val -115727"/>
                <a:gd name="adj8" fmla="val 20255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23897" y="11368274"/>
            <a:ext cx="2770588" cy="680676"/>
            <a:chOff x="2782244" y="5365422"/>
            <a:chExt cx="1385294" cy="340338"/>
          </a:xfrm>
        </p:grpSpPr>
        <p:pic>
          <p:nvPicPr>
            <p:cNvPr id="39" name="Picture 20" descr="Hom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276" y="5375579"/>
              <a:ext cx="1380262" cy="330181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40" name="Line Callout 3 (Border and Accent Bar) 39"/>
            <p:cNvSpPr/>
            <p:nvPr/>
          </p:nvSpPr>
          <p:spPr>
            <a:xfrm>
              <a:off x="2782244" y="5365422"/>
              <a:ext cx="1385293" cy="332733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8509"/>
                <a:gd name="adj6" fmla="val -38876"/>
                <a:gd name="adj7" fmla="val -120233"/>
                <a:gd name="adj8" fmla="val -100959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37299" y="12110307"/>
            <a:ext cx="3029524" cy="853514"/>
            <a:chOff x="2982630" y="5727776"/>
            <a:chExt cx="1514762" cy="42675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09227" y="5727776"/>
              <a:ext cx="1475360" cy="42675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3" name="Line Callout 3 (Border and Accent Bar) 42"/>
            <p:cNvSpPr/>
            <p:nvPr/>
          </p:nvSpPr>
          <p:spPr>
            <a:xfrm>
              <a:off x="2982630" y="5730563"/>
              <a:ext cx="1514762" cy="394242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12"/>
                <a:gd name="adj6" fmla="val -35645"/>
                <a:gd name="adj7" fmla="val -150145"/>
                <a:gd name="adj8" fmla="val -101421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733356" y="10301905"/>
            <a:ext cx="3608658" cy="837142"/>
            <a:chOff x="2305784" y="4758355"/>
            <a:chExt cx="1804329" cy="418571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8915" b="33773"/>
            <a:stretch/>
          </p:blipFill>
          <p:spPr>
            <a:xfrm>
              <a:off x="2305784" y="4758355"/>
              <a:ext cx="1804329" cy="411857"/>
            </a:xfrm>
            <a:prstGeom prst="rect">
              <a:avLst/>
            </a:prstGeom>
          </p:spPr>
        </p:pic>
        <p:sp>
          <p:nvSpPr>
            <p:cNvPr id="46" name="Line Callout 3 (Border and Accent Bar) 45"/>
            <p:cNvSpPr/>
            <p:nvPr/>
          </p:nvSpPr>
          <p:spPr>
            <a:xfrm>
              <a:off x="2328257" y="4766863"/>
              <a:ext cx="1764834" cy="410063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31394"/>
                <a:gd name="adj6" fmla="val -33422"/>
                <a:gd name="adj7" fmla="val -7218"/>
                <a:gd name="adj8" fmla="val -7276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994169" y="3799241"/>
            <a:ext cx="2001816" cy="1236734"/>
            <a:chOff x="1053316" y="1886665"/>
            <a:chExt cx="1000908" cy="618367"/>
          </a:xfrm>
        </p:grpSpPr>
        <p:sp>
          <p:nvSpPr>
            <p:cNvPr id="48" name="Line Callout 3 (Border and Accent Bar) 47"/>
            <p:cNvSpPr/>
            <p:nvPr/>
          </p:nvSpPr>
          <p:spPr>
            <a:xfrm>
              <a:off x="1053316" y="1933519"/>
              <a:ext cx="1000908" cy="522465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66839"/>
                <a:gd name="adj6" fmla="val -20350"/>
                <a:gd name="adj7" fmla="val 159988"/>
                <a:gd name="adj8" fmla="val -1688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3119" y="1886665"/>
              <a:ext cx="931105" cy="618367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20544928" y="3675564"/>
            <a:ext cx="2972723" cy="1191007"/>
            <a:chOff x="6418037" y="853989"/>
            <a:chExt cx="1456476" cy="615203"/>
          </a:xfrm>
        </p:grpSpPr>
        <p:sp>
          <p:nvSpPr>
            <p:cNvPr id="51" name="Line Callout 3 (Border and Accent Bar) 50"/>
            <p:cNvSpPr/>
            <p:nvPr/>
          </p:nvSpPr>
          <p:spPr>
            <a:xfrm>
              <a:off x="6418037" y="881983"/>
              <a:ext cx="1456476" cy="587209"/>
            </a:xfrm>
            <a:prstGeom prst="accentBorderCallout3">
              <a:avLst>
                <a:gd name="adj1" fmla="val 36593"/>
                <a:gd name="adj2" fmla="val -8987"/>
                <a:gd name="adj3" fmla="val 34971"/>
                <a:gd name="adj4" fmla="val -16667"/>
                <a:gd name="adj5" fmla="val 93639"/>
                <a:gd name="adj6" fmla="val -22615"/>
                <a:gd name="adj7" fmla="val 180844"/>
                <a:gd name="adj8" fmla="val -42373"/>
              </a:avLst>
            </a:prstGeom>
            <a:ln w="76200">
              <a:solidFill>
                <a:srgbClr val="85B8B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9864"/>
            <a:stretch/>
          </p:blipFill>
          <p:spPr>
            <a:xfrm>
              <a:off x="6533264" y="932570"/>
              <a:ext cx="645538" cy="201737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7132612" y="853989"/>
              <a:ext cx="679327" cy="333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en-US" sz="3600" kern="1200" dirty="0">
                  <a:solidFill>
                    <a:srgbClr val="085FAA"/>
                  </a:solidFill>
                  <a:latin typeface="Calibri"/>
                </a:rPr>
                <a:t>Evolve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699360" y="1117524"/>
              <a:ext cx="876962" cy="333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en-US" sz="3600" kern="1200" dirty="0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Initiative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1753321" y="1800848"/>
            <a:ext cx="5004374" cy="2694694"/>
            <a:chOff x="11753321" y="1800848"/>
            <a:chExt cx="5004374" cy="269469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36265" y="3214684"/>
              <a:ext cx="1682575" cy="1129797"/>
            </a:xfrm>
            <a:prstGeom prst="rect">
              <a:avLst/>
            </a:prstGeom>
          </p:spPr>
        </p:pic>
        <p:sp>
          <p:nvSpPr>
            <p:cNvPr id="57" name="Line Callout 3 (Border and Accent Bar) 56"/>
            <p:cNvSpPr/>
            <p:nvPr/>
          </p:nvSpPr>
          <p:spPr>
            <a:xfrm>
              <a:off x="11753321" y="1800848"/>
              <a:ext cx="5004374" cy="2694694"/>
            </a:xfrm>
            <a:prstGeom prst="accentBorderCallout3">
              <a:avLst>
                <a:gd name="adj1" fmla="val 20107"/>
                <a:gd name="adj2" fmla="val -4679"/>
                <a:gd name="adj3" fmla="val 27573"/>
                <a:gd name="adj4" fmla="val -10455"/>
                <a:gd name="adj5" fmla="val 100000"/>
                <a:gd name="adj6" fmla="val -16667"/>
                <a:gd name="adj7" fmla="val 216398"/>
                <a:gd name="adj8" fmla="val -13536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77775" y="2008847"/>
              <a:ext cx="1471586" cy="879273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56034" y="3301917"/>
              <a:ext cx="2077514" cy="90302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52239" y="2138433"/>
              <a:ext cx="2055231" cy="900689"/>
            </a:xfrm>
            <a:prstGeom prst="rect">
              <a:avLst/>
            </a:prstGeom>
          </p:spPr>
        </p:pic>
      </p:grpSp>
      <p:sp>
        <p:nvSpPr>
          <p:cNvPr id="62" name="Rectangle 61"/>
          <p:cNvSpPr/>
          <p:nvPr/>
        </p:nvSpPr>
        <p:spPr>
          <a:xfrm>
            <a:off x="5615182" y="7669977"/>
            <a:ext cx="5489353" cy="291095"/>
          </a:xfrm>
          <a:prstGeom prst="rect">
            <a:avLst/>
          </a:prstGeom>
          <a:solidFill>
            <a:srgbClr val="F7FC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636206" y="7789530"/>
            <a:ext cx="5489353" cy="291095"/>
          </a:xfrm>
          <a:prstGeom prst="rect">
            <a:avLst/>
          </a:prstGeom>
          <a:solidFill>
            <a:srgbClr val="F7FC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79317" y="7528031"/>
            <a:ext cx="2744742" cy="59503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spc="0" normalizeH="0" baseline="0" dirty="0" smtClean="0">
                <a:ln>
                  <a:noFill/>
                </a:ln>
                <a:solidFill>
                  <a:srgbClr val="4A89CB"/>
                </a:solidFill>
                <a:effectLst/>
                <a:uFillTx/>
                <a:latin typeface="Calibri"/>
                <a:cs typeface="Calibri"/>
                <a:sym typeface="Helvetica Light"/>
              </a:rPr>
              <a:t>GEOSS Platform</a:t>
            </a:r>
            <a:endParaRPr kumimoji="0" lang="en-US" sz="3200" i="0" u="none" strike="noStrike" cap="none" spc="0" normalizeH="0" baseline="0" dirty="0">
              <a:ln>
                <a:noFill/>
              </a:ln>
              <a:solidFill>
                <a:srgbClr val="4A89CB"/>
              </a:solidFill>
              <a:effectLst/>
              <a:uFillTx/>
              <a:latin typeface="Calibri"/>
              <a:cs typeface="Calibri"/>
              <a:sym typeface="Helvetica Light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24874" y="6380042"/>
            <a:ext cx="8101110" cy="286324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845" y="2008934"/>
            <a:ext cx="10735044" cy="27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6164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618" y="160334"/>
            <a:ext cx="18220062" cy="1912607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</a:rPr>
              <a:t>The GEOSS Platform Operations team</a:t>
            </a:r>
          </a:p>
          <a:p>
            <a:pPr algn="l"/>
            <a:r>
              <a:rPr lang="fr-CH" sz="4400" i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fr-CH" sz="4400" i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Some</a:t>
            </a:r>
            <a:r>
              <a:rPr lang="fr-CH" sz="4400" i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fr-CH" sz="4400" i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members</a:t>
            </a:r>
            <a:r>
              <a:rPr lang="fr-CH" sz="4400" i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 of the International Virtual team</a:t>
            </a:r>
            <a:endParaRPr lang="en-US" sz="4400" i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M:\Documents\GCI\2017\events\Plenary\GEO_in_Action\GCI_operations_te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696" y="4049688"/>
            <a:ext cx="6944354" cy="520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536" y="4080570"/>
            <a:ext cx="7795161" cy="51773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40472" y="3881512"/>
            <a:ext cx="766091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3596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087343"/>
            <a:ext cx="6326777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GEOSS Operations Team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 txBox="1">
            <a:spLocks/>
          </p:cNvSpPr>
          <p:nvPr/>
        </p:nvSpPr>
        <p:spPr>
          <a:xfrm>
            <a:off x="2398912" y="2825552"/>
            <a:ext cx="20234248" cy="229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indent="-571500" algn="l">
              <a:lnSpc>
                <a:spcPct val="110000"/>
              </a:lnSpc>
              <a:buFont typeface="Arial"/>
              <a:buChar char="•"/>
            </a:pPr>
            <a:r>
              <a:rPr lang="mr-I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b="1" i="1" dirty="0" smtClean="0">
                <a:solidFill>
                  <a:srgbClr val="06438D"/>
                </a:solidFill>
              </a:rPr>
              <a:t>set of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coordinated, independent Earth observation, information and processing </a:t>
            </a:r>
            <a:r>
              <a:rPr lang="en-US" b="1" i="1" dirty="0" smtClean="0">
                <a:solidFill>
                  <a:srgbClr val="06438D"/>
                </a:solidFill>
              </a:rPr>
              <a:t>systems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mr-I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71500" indent="-571500" algn="l">
              <a:lnSpc>
                <a:spcPct val="110000"/>
              </a:lnSpc>
              <a:buFont typeface="Arial"/>
              <a:buChar char="•"/>
            </a:pPr>
            <a:r>
              <a:rPr lang="mr-I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access to </a:t>
            </a:r>
            <a:r>
              <a:rPr lang="en-US" b="1" i="1" dirty="0" smtClean="0">
                <a:solidFill>
                  <a:srgbClr val="06438D"/>
                </a:solidFill>
              </a:rPr>
              <a:t>diverse information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a </a:t>
            </a:r>
            <a:r>
              <a:rPr lang="en-US" b="1" i="1" dirty="0" smtClean="0">
                <a:solidFill>
                  <a:srgbClr val="06438D"/>
                </a:solidFill>
              </a:rPr>
              <a:t>broad range of users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both public and private sectors </a:t>
            </a:r>
            <a:r>
              <a:rPr lang="mr-I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71500" indent="-571500" algn="l">
              <a:lnSpc>
                <a:spcPct val="110000"/>
              </a:lnSpc>
              <a:buFont typeface="Arial"/>
              <a:buChar char="•"/>
            </a:pPr>
            <a:r>
              <a:rPr lang="mr-I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strengthens the monitoring of the </a:t>
            </a:r>
            <a:r>
              <a:rPr lang="en-US" b="1" i="1" dirty="0" smtClean="0">
                <a:solidFill>
                  <a:srgbClr val="06438D"/>
                </a:solidFill>
              </a:rPr>
              <a:t>state of the Earth </a:t>
            </a:r>
            <a:r>
              <a:rPr lang="mr-I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71500" indent="-571500" algn="l">
              <a:lnSpc>
                <a:spcPct val="110000"/>
              </a:lnSpc>
              <a:buFont typeface="Arial"/>
              <a:buChar char="•"/>
            </a:pPr>
            <a:r>
              <a:rPr lang="mr-I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through its </a:t>
            </a:r>
            <a:r>
              <a:rPr lang="en-US" b="1" i="1" dirty="0" smtClean="0">
                <a:solidFill>
                  <a:srgbClr val="06438D"/>
                </a:solidFill>
              </a:rPr>
              <a:t>Common Infrastructure (GCI</a:t>
            </a: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(now </a:t>
            </a:r>
            <a:r>
              <a:rPr lang="en-US" b="1" i="1" dirty="0" smtClean="0">
                <a:solidFill>
                  <a:srgbClr val="06438D"/>
                </a:solidFill>
              </a:rPr>
              <a:t>GEOSS Platform:         </a:t>
            </a: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proactively linking together existing and planned observing systems around the world </a:t>
            </a:r>
            <a:r>
              <a:rPr lang="mr-I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Picture 25" descr="cit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912" y="8946232"/>
            <a:ext cx="20090232" cy="2740939"/>
          </a:xfrm>
          <a:prstGeom prst="rect">
            <a:avLst/>
          </a:prstGeom>
        </p:spPr>
      </p:pic>
      <p:pic>
        <p:nvPicPr>
          <p:cNvPr id="28" name="Picture 27" descr="Unknown.png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572"/>
          <a:stretch/>
        </p:blipFill>
        <p:spPr>
          <a:xfrm>
            <a:off x="8735616" y="233264"/>
            <a:ext cx="4754422" cy="1509761"/>
          </a:xfrm>
          <a:prstGeom prst="rect">
            <a:avLst/>
          </a:prstGeom>
        </p:spPr>
      </p:pic>
      <p:pic>
        <p:nvPicPr>
          <p:cNvPr id="29" name="GEO-slides19.jpg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5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0" y="602266"/>
            <a:ext cx="18312680" cy="1235499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</a:rPr>
              <a:t>What is                 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 rot="1718752">
            <a:off x="19831044" y="6341622"/>
            <a:ext cx="1150284" cy="1176774"/>
            <a:chOff x="7076533" y="3597319"/>
            <a:chExt cx="784613" cy="799335"/>
          </a:xfrm>
        </p:grpSpPr>
        <p:sp>
          <p:nvSpPr>
            <p:cNvPr id="8" name="Oval 7"/>
            <p:cNvSpPr/>
            <p:nvPr/>
          </p:nvSpPr>
          <p:spPr>
            <a:xfrm>
              <a:off x="7077592" y="3597319"/>
              <a:ext cx="782496" cy="79933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9" name="Picture 5" descr="C:\Users\gcolagneli\Google Drive\ESRIN\EMSS_2015\GEO\2017\Presentation\Plenary\Pictures\geoss_platform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533" y="3604680"/>
              <a:ext cx="784613" cy="78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6976" y="5489848"/>
            <a:ext cx="1669368" cy="1112912"/>
          </a:xfrm>
          <a:prstGeom prst="rect">
            <a:avLst/>
          </a:prstGeom>
        </p:spPr>
      </p:pic>
      <p:pic>
        <p:nvPicPr>
          <p:cNvPr id="11" name="Picture 10" descr="sdgs_circl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8584" y="5417840"/>
            <a:ext cx="1080120" cy="1080120"/>
          </a:xfrm>
          <a:prstGeom prst="donut">
            <a:avLst>
              <a:gd name="adj" fmla="val 49092"/>
            </a:avLst>
          </a:prstGeom>
        </p:spPr>
      </p:pic>
      <p:pic>
        <p:nvPicPr>
          <p:cNvPr id="12" name="Picture 11" descr="images.jpe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88744" y="5777880"/>
            <a:ext cx="1552222" cy="43204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4863206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28105" y="8368349"/>
            <a:ext cx="1084975" cy="64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2960" y="7720277"/>
            <a:ext cx="969596" cy="6480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42728" y="2969568"/>
            <a:ext cx="20703251" cy="8633409"/>
            <a:chOff x="353688" y="4099895"/>
            <a:chExt cx="9208053" cy="6047221"/>
          </a:xfrm>
        </p:grpSpPr>
        <p:grpSp>
          <p:nvGrpSpPr>
            <p:cNvPr id="18" name="Group 17"/>
            <p:cNvGrpSpPr/>
            <p:nvPr/>
          </p:nvGrpSpPr>
          <p:grpSpPr>
            <a:xfrm>
              <a:off x="353688" y="4099895"/>
              <a:ext cx="9208053" cy="6047221"/>
              <a:chOff x="19789" y="622662"/>
              <a:chExt cx="9208053" cy="6130107"/>
            </a:xfrm>
          </p:grpSpPr>
          <p:sp>
            <p:nvSpPr>
              <p:cNvPr id="19" name="Shape 136"/>
              <p:cNvSpPr/>
              <p:nvPr/>
            </p:nvSpPr>
            <p:spPr>
              <a:xfrm>
                <a:off x="83842" y="622662"/>
                <a:ext cx="9144000" cy="8522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 algn="ctr">
                  <a:defRPr sz="5200" b="1">
                    <a:solidFill>
                      <a:srgbClr val="1D324B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endParaRPr lang="en-US" sz="7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0" name="Shape 138"/>
              <p:cNvSpPr/>
              <p:nvPr/>
            </p:nvSpPr>
            <p:spPr>
              <a:xfrm>
                <a:off x="5034630" y="1900885"/>
                <a:ext cx="576065" cy="3715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>
                <a:lvl1pPr>
                  <a:defRPr sz="1400" b="1"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rPr lang="fr-CH" sz="28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2012</a:t>
                </a:r>
                <a:endParaRPr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1" name="Shape 138"/>
              <p:cNvSpPr/>
              <p:nvPr/>
            </p:nvSpPr>
            <p:spPr>
              <a:xfrm>
                <a:off x="899592" y="1900885"/>
                <a:ext cx="576065" cy="3715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>
                <a:lvl1pPr>
                  <a:defRPr sz="1400" b="1"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rPr lang="fr-CH" sz="28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2005</a:t>
                </a:r>
                <a:endParaRPr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827584" y="2298596"/>
                <a:ext cx="7848872" cy="0"/>
              </a:xfrm>
              <a:prstGeom prst="straightConnector1">
                <a:avLst/>
              </a:prstGeom>
              <a:noFill/>
              <a:ln w="76200" cap="flat">
                <a:solidFill>
                  <a:schemeClr val="accent1"/>
                </a:solidFill>
                <a:prstDash val="solid"/>
                <a:round/>
                <a:tailEnd type="arrow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3" name="Shape 138"/>
              <p:cNvSpPr/>
              <p:nvPr/>
            </p:nvSpPr>
            <p:spPr>
              <a:xfrm>
                <a:off x="2757491" y="1900885"/>
                <a:ext cx="576065" cy="3715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>
                <a:lvl1pPr>
                  <a:defRPr sz="1400" b="1"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rPr lang="fr-CH" sz="28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2008</a:t>
                </a:r>
                <a:endParaRPr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4" name="Shape 138"/>
              <p:cNvSpPr/>
              <p:nvPr/>
            </p:nvSpPr>
            <p:spPr>
              <a:xfrm>
                <a:off x="3912093" y="1900885"/>
                <a:ext cx="576065" cy="3715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>
                <a:lvl1pPr>
                  <a:defRPr sz="1400" b="1"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rPr lang="fr-CH" sz="28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2010</a:t>
                </a:r>
                <a:endParaRPr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5" name="Shape 138"/>
              <p:cNvSpPr/>
              <p:nvPr/>
            </p:nvSpPr>
            <p:spPr>
              <a:xfrm>
                <a:off x="6440270" y="1900885"/>
                <a:ext cx="576065" cy="3715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>
                <a:lvl1pPr>
                  <a:defRPr sz="1400" b="1"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rPr lang="fr-CH" sz="28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2016</a:t>
                </a:r>
                <a:endParaRPr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6" name="Shape 138"/>
              <p:cNvSpPr/>
              <p:nvPr/>
            </p:nvSpPr>
            <p:spPr>
              <a:xfrm>
                <a:off x="7663423" y="1900885"/>
                <a:ext cx="576065" cy="3715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>
                <a:lvl1pPr>
                  <a:defRPr sz="1400" b="1"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rPr lang="fr-CH" sz="28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2018</a:t>
                </a:r>
                <a:endParaRPr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1108691" y="2298596"/>
                <a:ext cx="6925" cy="2465507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8" name="Shape 140"/>
              <p:cNvSpPr/>
              <p:nvPr/>
            </p:nvSpPr>
            <p:spPr>
              <a:xfrm>
                <a:off x="19789" y="4764102"/>
                <a:ext cx="3600400" cy="1988667"/>
              </a:xfrm>
              <a:prstGeom prst="rect">
                <a:avLst/>
              </a:prstGeom>
              <a:ln w="12700">
                <a:solidFill>
                  <a:srgbClr val="00206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/>
              <a:p>
                <a:pPr algn="ctr">
                  <a:defRPr>
                    <a:solidFill>
                      <a:srgbClr val="31859C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rPr lang="en-US" sz="2800" b="1" dirty="0" smtClean="0">
                    <a:solidFill>
                      <a:srgbClr val="FFFFFF"/>
                    </a:solidFill>
                  </a:rPr>
                  <a:t>The </a:t>
                </a:r>
                <a:r>
                  <a:rPr lang="en-US" sz="2800" b="1" dirty="0">
                    <a:solidFill>
                      <a:srgbClr val="FFFFFF"/>
                    </a:solidFill>
                  </a:rPr>
                  <a:t>Group on Earth Observations (GEO</a:t>
                </a:r>
                <a:r>
                  <a:rPr lang="en-US" sz="2800" b="1" dirty="0" smtClean="0">
                    <a:solidFill>
                      <a:srgbClr val="FFFFFF"/>
                    </a:solidFill>
                  </a:rPr>
                  <a:t>)</a:t>
                </a:r>
              </a:p>
              <a:p>
                <a:pPr algn="ctr">
                  <a:defRPr>
                    <a:solidFill>
                      <a:srgbClr val="31859C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lang="en-US" sz="2400" b="1" dirty="0">
                  <a:solidFill>
                    <a:srgbClr val="FFFFFF"/>
                  </a:solidFill>
                </a:endParaRPr>
              </a:p>
              <a:p>
                <a:pPr algn="ctr">
                  <a:defRPr>
                    <a:solidFill>
                      <a:srgbClr val="31859C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rPr lang="en-US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was 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</a:rPr>
                  <a:t>established </a:t>
                </a:r>
                <a:r>
                  <a:rPr lang="en-US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as 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</a:rPr>
                  <a:t>an intergovernmental mechanism for coordinating all existing and future Earth observations systems and implementing </a:t>
                </a:r>
                <a:r>
                  <a:rPr lang="en-US" sz="4000" b="1" dirty="0" smtClean="0">
                    <a:solidFill>
                      <a:srgbClr val="FFFFFF"/>
                    </a:solidFill>
                  </a:rPr>
                  <a:t>GEOSS. </a:t>
                </a:r>
              </a:p>
            </p:txBody>
          </p:sp>
          <p:cxnSp>
            <p:nvCxnSpPr>
              <p:cNvPr id="29" name="Straight Connector 28"/>
              <p:cNvCxnSpPr>
                <a:stCxn id="23" idx="2"/>
              </p:cNvCxnSpPr>
              <p:nvPr/>
            </p:nvCxnSpPr>
            <p:spPr>
              <a:xfrm flipH="1">
                <a:off x="3045523" y="2272392"/>
                <a:ext cx="0" cy="1616938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0" name="Shape 140"/>
              <p:cNvSpPr/>
              <p:nvPr/>
            </p:nvSpPr>
            <p:spPr>
              <a:xfrm>
                <a:off x="3333556" y="3231665"/>
                <a:ext cx="1740027" cy="371507"/>
              </a:xfrm>
              <a:prstGeom prst="rect">
                <a:avLst/>
              </a:prstGeom>
              <a:ln w="12700">
                <a:solidFill>
                  <a:srgbClr val="00206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r>
                  <a:rPr lang="fr-CH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First GEOSS Portal</a:t>
                </a:r>
                <a:endParaRPr lang="en-US" sz="28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1" name="Shape 140"/>
              <p:cNvSpPr/>
              <p:nvPr/>
            </p:nvSpPr>
            <p:spPr>
              <a:xfrm>
                <a:off x="2123728" y="3889329"/>
                <a:ext cx="2016224" cy="677456"/>
              </a:xfrm>
              <a:prstGeom prst="rect">
                <a:avLst/>
              </a:prstGeom>
              <a:ln w="12700">
                <a:solidFill>
                  <a:srgbClr val="00206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</a:rPr>
                  <a:t>Birth of the GCI as </a:t>
                </a:r>
              </a:p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</a:rPr>
                  <a:t>Clearinghouse catalogue</a:t>
                </a:r>
              </a:p>
            </p:txBody>
          </p:sp>
          <p:cxnSp>
            <p:nvCxnSpPr>
              <p:cNvPr id="32" name="Straight Connector 31"/>
              <p:cNvCxnSpPr>
                <a:endCxn id="30" idx="0"/>
              </p:cNvCxnSpPr>
              <p:nvPr/>
            </p:nvCxnSpPr>
            <p:spPr>
              <a:xfrm>
                <a:off x="4200125" y="2298596"/>
                <a:ext cx="3444" cy="933069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3" name="Shape 140"/>
              <p:cNvSpPr/>
              <p:nvPr/>
            </p:nvSpPr>
            <p:spPr>
              <a:xfrm>
                <a:off x="4452648" y="4094621"/>
                <a:ext cx="1740027" cy="1289355"/>
              </a:xfrm>
              <a:prstGeom prst="rect">
                <a:avLst/>
              </a:prstGeom>
              <a:ln w="12700">
                <a:solidFill>
                  <a:srgbClr val="00206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r>
                  <a:rPr lang="fr-CH" sz="2800" b="1" dirty="0" smtClean="0">
                    <a:solidFill>
                      <a:schemeClr val="bg1"/>
                    </a:solidFill>
                  </a:rPr>
                  <a:t>GEO DAB </a:t>
                </a:r>
                <a:r>
                  <a:rPr lang="fr-CH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as a new component. Evolving GCI into a Brokering Infrastructure</a:t>
                </a:r>
                <a:endParaRPr lang="en-US" sz="28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34" name="Straight Connector 33"/>
              <p:cNvCxnSpPr>
                <a:stCxn id="20" idx="2"/>
                <a:endCxn id="33" idx="0"/>
              </p:cNvCxnSpPr>
              <p:nvPr/>
            </p:nvCxnSpPr>
            <p:spPr>
              <a:xfrm flipH="1">
                <a:off x="5322662" y="2272392"/>
                <a:ext cx="1" cy="1822229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5" name="Shape 140"/>
              <p:cNvSpPr/>
              <p:nvPr/>
            </p:nvSpPr>
            <p:spPr>
              <a:xfrm>
                <a:off x="5858288" y="3245022"/>
                <a:ext cx="1740027" cy="677456"/>
              </a:xfrm>
              <a:prstGeom prst="rect">
                <a:avLst/>
              </a:prstGeom>
              <a:ln w="12700">
                <a:solidFill>
                  <a:srgbClr val="00206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r>
                  <a:rPr lang="fr-CH" sz="28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Launch</a:t>
                </a:r>
                <a:r>
                  <a:rPr lang="fr-CH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of the new </a:t>
                </a:r>
                <a:r>
                  <a:rPr lang="fr-CH" sz="2800" b="1" dirty="0" smtClean="0">
                    <a:solidFill>
                      <a:srgbClr val="FFFFFF"/>
                    </a:solidFill>
                  </a:rPr>
                  <a:t>GEOSS Portal</a:t>
                </a:r>
                <a:endParaRPr lang="en-US" sz="2800" b="1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6" name="Straight Connector 35"/>
              <p:cNvCxnSpPr>
                <a:endCxn id="35" idx="0"/>
              </p:cNvCxnSpPr>
              <p:nvPr/>
            </p:nvCxnSpPr>
            <p:spPr>
              <a:xfrm flipH="1">
                <a:off x="6728302" y="2298596"/>
                <a:ext cx="1" cy="946426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37" name="Shape 140"/>
            <p:cNvSpPr/>
            <p:nvPr/>
          </p:nvSpPr>
          <p:spPr>
            <a:xfrm>
              <a:off x="7654037" y="7530407"/>
              <a:ext cx="1740027" cy="668296"/>
            </a:xfrm>
            <a:prstGeom prst="rect">
              <a:avLst/>
            </a:prstGeom>
            <a:ln w="12700">
              <a:solidFill>
                <a:srgbClr val="00206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algn="ctr">
                <a:defRPr sz="1600">
                  <a:solidFill>
                    <a:srgbClr val="FFFFFF"/>
                  </a:solidFill>
                </a:defRPr>
              </a:pPr>
              <a:r>
                <a:rPr lang="fr-CH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The GCI </a:t>
              </a:r>
              <a:r>
                <a:rPr lang="fr-CH" sz="2800" b="1" dirty="0" err="1" smtClean="0">
                  <a:solidFill>
                    <a:schemeClr val="accent1">
                      <a:lumMod val="75000"/>
                    </a:schemeClr>
                  </a:solidFill>
                </a:rPr>
                <a:t>becomes</a:t>
              </a:r>
              <a:r>
                <a:rPr lang="fr-CH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  </a:t>
              </a:r>
            </a:p>
            <a:p>
              <a:pPr algn="ctr">
                <a:defRPr sz="1600">
                  <a:solidFill>
                    <a:srgbClr val="FFFFFF"/>
                  </a:solidFill>
                </a:defRPr>
              </a:pPr>
              <a:r>
                <a:rPr lang="fr-CH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a GEOSS Platform</a:t>
              </a:r>
              <a:endParaRPr lang="en-US" sz="2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8374118" y="5753169"/>
              <a:ext cx="0" cy="177174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2" name="Group 11"/>
          <p:cNvGrpSpPr/>
          <p:nvPr/>
        </p:nvGrpSpPr>
        <p:grpSpPr>
          <a:xfrm>
            <a:off x="5351240" y="4409728"/>
            <a:ext cx="4680520" cy="4248472"/>
            <a:chOff x="5351240" y="4409728"/>
            <a:chExt cx="4680520" cy="4248472"/>
          </a:xfrm>
        </p:grpSpPr>
        <p:sp>
          <p:nvSpPr>
            <p:cNvPr id="6" name="Rectangle 5"/>
            <p:cNvSpPr/>
            <p:nvPr/>
          </p:nvSpPr>
          <p:spPr>
            <a:xfrm>
              <a:off x="5495256" y="4409728"/>
              <a:ext cx="3384376" cy="151216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351240" y="5849888"/>
              <a:ext cx="4680520" cy="2808312"/>
              <a:chOff x="5351240" y="5849888"/>
              <a:chExt cx="4680520" cy="2808312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5351240" y="7506072"/>
                <a:ext cx="4680520" cy="1152128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935416" y="5849888"/>
                <a:ext cx="864096" cy="1872208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8015536" y="4409728"/>
            <a:ext cx="4104456" cy="3024336"/>
            <a:chOff x="8015536" y="4409728"/>
            <a:chExt cx="4104456" cy="3024336"/>
          </a:xfrm>
        </p:grpSpPr>
        <p:sp>
          <p:nvSpPr>
            <p:cNvPr id="39" name="Rectangle 38"/>
            <p:cNvSpPr/>
            <p:nvPr/>
          </p:nvSpPr>
          <p:spPr>
            <a:xfrm>
              <a:off x="8807624" y="4409728"/>
              <a:ext cx="2664296" cy="151216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015536" y="5489848"/>
              <a:ext cx="4104456" cy="1944216"/>
              <a:chOff x="8015536" y="5489848"/>
              <a:chExt cx="4104456" cy="1944216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8015536" y="6281936"/>
                <a:ext cx="4104456" cy="1152128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9599712" y="5489848"/>
                <a:ext cx="936104" cy="864096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</p:grpSp>
      <p:pic>
        <p:nvPicPr>
          <p:cNvPr id="5" name="Picture 4" descr="GEOSS-eye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53041">
            <a:off x="171996" y="1412822"/>
            <a:ext cx="2314700" cy="1372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GEO-slides19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5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602266"/>
            <a:ext cx="18312680" cy="1235499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Building GEOSS: The GCI 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</a:rPr>
              <a:t>Journey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52240" y="6960356"/>
            <a:ext cx="2736304" cy="689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58" descr="668ecf_0c57969624e544a7b6129352fe73184b~mv2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1840" y="7794104"/>
            <a:ext cx="2088232" cy="736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10607824" y="4481736"/>
            <a:ext cx="4032448" cy="5544616"/>
            <a:chOff x="10679832" y="4409728"/>
            <a:chExt cx="4032448" cy="5544616"/>
          </a:xfrm>
        </p:grpSpPr>
        <p:sp>
          <p:nvSpPr>
            <p:cNvPr id="40" name="Rectangle 39"/>
            <p:cNvSpPr/>
            <p:nvPr/>
          </p:nvSpPr>
          <p:spPr>
            <a:xfrm>
              <a:off x="11471920" y="4409728"/>
              <a:ext cx="2880320" cy="151216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0679832" y="5849888"/>
              <a:ext cx="4032448" cy="4104456"/>
              <a:chOff x="10679832" y="5849888"/>
              <a:chExt cx="4032448" cy="4104456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10679832" y="7722096"/>
                <a:ext cx="4032448" cy="2232248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2192000" y="5849888"/>
                <a:ext cx="855712" cy="2079848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13776176" y="4337720"/>
            <a:ext cx="4104456" cy="3312368"/>
            <a:chOff x="13848184" y="4409728"/>
            <a:chExt cx="4104456" cy="3312368"/>
          </a:xfrm>
        </p:grpSpPr>
        <p:sp>
          <p:nvSpPr>
            <p:cNvPr id="41" name="Rectangle 40"/>
            <p:cNvSpPr/>
            <p:nvPr/>
          </p:nvSpPr>
          <p:spPr>
            <a:xfrm>
              <a:off x="14280232" y="4409728"/>
              <a:ext cx="2952328" cy="115212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3848184" y="5489848"/>
              <a:ext cx="4104456" cy="2232248"/>
              <a:chOff x="13848184" y="5489848"/>
              <a:chExt cx="4104456" cy="2232248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3848184" y="6569968"/>
                <a:ext cx="4104456" cy="1152128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5576376" y="5489848"/>
                <a:ext cx="936104" cy="1080120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</p:grpSp>
      <p:grpSp>
        <p:nvGrpSpPr>
          <p:cNvPr id="62" name="Group 4"/>
          <p:cNvGrpSpPr>
            <a:grpSpLocks/>
          </p:cNvGrpSpPr>
          <p:nvPr/>
        </p:nvGrpSpPr>
        <p:grpSpPr bwMode="auto">
          <a:xfrm rot="1718752">
            <a:off x="17810107" y="8849280"/>
            <a:ext cx="2681106" cy="2793620"/>
            <a:chOff x="7076533" y="3597319"/>
            <a:chExt cx="784613" cy="799335"/>
          </a:xfrm>
        </p:grpSpPr>
        <p:sp>
          <p:nvSpPr>
            <p:cNvPr id="63" name="Oval 62"/>
            <p:cNvSpPr/>
            <p:nvPr/>
          </p:nvSpPr>
          <p:spPr>
            <a:xfrm>
              <a:off x="7077592" y="3597319"/>
              <a:ext cx="782496" cy="79933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4" name="Picture 5" descr="C:\Users\gcolagneli\Google Drive\ESRIN\EMSS_2015\GEO\2017\Presentation\Plenary\Pictures\geoss_platform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533" y="3604680"/>
              <a:ext cx="784613" cy="78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7016536" y="4625752"/>
            <a:ext cx="4968552" cy="6984776"/>
            <a:chOff x="17088544" y="4409728"/>
            <a:chExt cx="4968552" cy="6984776"/>
          </a:xfrm>
        </p:grpSpPr>
        <p:sp>
          <p:nvSpPr>
            <p:cNvPr id="42" name="Rectangle 41"/>
            <p:cNvSpPr/>
            <p:nvPr/>
          </p:nvSpPr>
          <p:spPr>
            <a:xfrm>
              <a:off x="17232560" y="4409728"/>
              <a:ext cx="3096344" cy="151216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7088544" y="5921896"/>
              <a:ext cx="4968552" cy="5472608"/>
              <a:chOff x="17088544" y="5921896"/>
              <a:chExt cx="4968552" cy="5472608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17088544" y="7434064"/>
                <a:ext cx="4968552" cy="3960440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8528704" y="5921896"/>
                <a:ext cx="855712" cy="2079848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526704" y="2609528"/>
            <a:ext cx="22898544" cy="1938992"/>
          </a:xfrm>
          <a:prstGeom prst="rect">
            <a:avLst/>
          </a:prstGeom>
          <a:ln>
            <a:solidFill>
              <a:srgbClr val="2E887A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en-US" sz="4000" i="1" dirty="0" smtClean="0">
                <a:solidFill>
                  <a:srgbClr val="2E887A"/>
                </a:solidFill>
              </a:rPr>
              <a:t>“</a:t>
            </a:r>
            <a:r>
              <a:rPr lang="en-US" sz="4000" i="1" dirty="0">
                <a:solidFill>
                  <a:srgbClr val="2E887A"/>
                </a:solidFill>
              </a:rPr>
              <a:t>The vision for GEOSS is to realize a future wherein decisions and actions for the benefit of humankind are informed by coordinated, comprehensive and sustained Earth observations and information.”</a:t>
            </a:r>
            <a:endParaRPr lang="en-US" sz="4000" b="1" i="1" dirty="0">
              <a:solidFill>
                <a:srgbClr val="2E887A"/>
              </a:solidFill>
              <a:latin typeface="Calibri" panose="020F0502020204030204" pitchFamily="34" charset="0"/>
            </a:endParaRPr>
          </a:p>
        </p:txBody>
      </p:sp>
      <p:pic>
        <p:nvPicPr>
          <p:cNvPr id="69" name="Picture 68" descr="top_banner_main_l_new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5016" y="8802216"/>
            <a:ext cx="2725219" cy="792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 descr="Unknown.png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572"/>
          <a:stretch/>
        </p:blipFill>
        <p:spPr>
          <a:xfrm>
            <a:off x="3623048" y="10890448"/>
            <a:ext cx="2040859" cy="648072"/>
          </a:xfrm>
          <a:prstGeom prst="rect">
            <a:avLst/>
          </a:prstGeom>
        </p:spPr>
      </p:pic>
      <p:pic>
        <p:nvPicPr>
          <p:cNvPr id="72" name="Picture 71" descr="gci_diagram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128" y="5417840"/>
            <a:ext cx="2888325" cy="2120031"/>
          </a:xfrm>
          <a:prstGeom prst="rect">
            <a:avLst/>
          </a:prstGeom>
        </p:spPr>
      </p:pic>
      <p:pic>
        <p:nvPicPr>
          <p:cNvPr id="73" name="Picture 72" descr="1-s2.0-S1364815215000481-gr9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768" y="7290047"/>
            <a:ext cx="3744416" cy="365513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4288" y="7650088"/>
            <a:ext cx="3051727" cy="18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960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EO-slides1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5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2446" y="593304"/>
            <a:ext cx="18220062" cy="1235499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fr-CH" sz="6600" dirty="0">
                <a:solidFill>
                  <a:schemeClr val="accent1">
                    <a:lumMod val="75000"/>
                  </a:schemeClr>
                </a:solidFill>
              </a:rPr>
              <a:t>GEOSS </a:t>
            </a:r>
            <a:r>
              <a:rPr lang="fr-CH" sz="6600" dirty="0" smtClean="0">
                <a:solidFill>
                  <a:schemeClr val="accent1">
                    <a:lumMod val="75000"/>
                  </a:schemeClr>
                </a:solidFill>
              </a:rPr>
              <a:t>Platform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0707" y="8471664"/>
            <a:ext cx="7175307" cy="4651032"/>
          </a:xfrm>
          <a:prstGeom prst="rect">
            <a:avLst/>
          </a:prstGeom>
        </p:spPr>
      </p:pic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331279" y="3435016"/>
            <a:ext cx="15677145" cy="66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68300" indent="-355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ct val="120000"/>
              </a:lnSpc>
              <a:buClr>
                <a:srgbClr val="0098DB"/>
              </a:buClr>
              <a:buFont typeface="Arial" charset="0"/>
              <a:buChar char="•"/>
            </a:pP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GB" sz="3700" b="1" i="1" dirty="0">
                <a:solidFill>
                  <a:srgbClr val="0098DB"/>
                </a:solidFill>
              </a:rPr>
              <a:t>collaboration</a:t>
            </a:r>
            <a:r>
              <a:rPr lang="en-GB" sz="3700" dirty="0">
                <a:solidFill>
                  <a:srgbClr val="0098DB"/>
                </a:solidFill>
              </a:rPr>
              <a:t> </a:t>
            </a: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between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77566" y="2177480"/>
            <a:ext cx="17575074" cy="1259987"/>
            <a:chOff x="-1" y="-1"/>
            <a:chExt cx="8217088" cy="824638"/>
          </a:xfrm>
        </p:grpSpPr>
        <p:pic>
          <p:nvPicPr>
            <p:cNvPr id="11" name="Picture 9" descr="sba_bes_banner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-1"/>
              <a:ext cx="1034391" cy="8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sba_dr_banner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945" y="-1"/>
              <a:ext cx="1034391" cy="8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sba_emrm_banner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781" y="-1"/>
              <a:ext cx="1034391" cy="8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 descr="sba_fssa_banner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420" y="0"/>
              <a:ext cx="1034391" cy="8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 descr="sba_itm_banner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606" y="0"/>
              <a:ext cx="1034391" cy="8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 descr="sba_phs_banner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2780" y="1"/>
              <a:ext cx="1034391" cy="8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sba_sud_banner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2510" y="0"/>
              <a:ext cx="1034391" cy="8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6" descr="sba_wrm_banner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2696" y="0"/>
              <a:ext cx="1034391" cy="8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4"/>
          <p:cNvGrpSpPr>
            <a:grpSpLocks/>
          </p:cNvGrpSpPr>
          <p:nvPr/>
        </p:nvGrpSpPr>
        <p:grpSpPr bwMode="auto">
          <a:xfrm rot="20413988">
            <a:off x="12473938" y="41163"/>
            <a:ext cx="2717860" cy="2566687"/>
            <a:chOff x="7076533" y="3597319"/>
            <a:chExt cx="784613" cy="799335"/>
          </a:xfrm>
        </p:grpSpPr>
        <p:sp>
          <p:nvSpPr>
            <p:cNvPr id="20" name="Oval 19"/>
            <p:cNvSpPr/>
            <p:nvPr/>
          </p:nvSpPr>
          <p:spPr>
            <a:xfrm>
              <a:off x="7077592" y="3597319"/>
              <a:ext cx="782496" cy="79933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1" name="Picture 5" descr="C:\Users\gcolagneli\Google Drive\ESRIN\EMSS_2015\GEO\2017\Presentation\Plenary\Pictures\geoss_platform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533" y="3604680"/>
              <a:ext cx="784613" cy="78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9527704" y="4214376"/>
            <a:ext cx="2300387" cy="673099"/>
            <a:chOff x="3851910" y="1624013"/>
            <a:chExt cx="862645" cy="252412"/>
          </a:xfrm>
        </p:grpSpPr>
        <p:pic>
          <p:nvPicPr>
            <p:cNvPr id="23" name="Picture 22" descr="Unknown.jpe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10" y="1624013"/>
              <a:ext cx="369888" cy="25241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2855" y="1630929"/>
              <a:ext cx="391700" cy="24290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bject 3"/>
          <p:cNvSpPr txBox="1">
            <a:spLocks noChangeArrowheads="1"/>
          </p:cNvSpPr>
          <p:nvPr/>
        </p:nvSpPr>
        <p:spPr bwMode="auto">
          <a:xfrm>
            <a:off x="266752" y="4142368"/>
            <a:ext cx="16749784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68300" indent="-355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ct val="120000"/>
              </a:lnSpc>
              <a:buClr>
                <a:srgbClr val="0098DB"/>
              </a:buClr>
              <a:buFont typeface="Arial" charset="0"/>
              <a:buChar char="•"/>
            </a:pP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Co-financed via </a:t>
            </a:r>
            <a:r>
              <a:rPr lang="en-GB" sz="3700" b="1" i="1" dirty="0">
                <a:solidFill>
                  <a:srgbClr val="0098DB"/>
                </a:solidFill>
              </a:rPr>
              <a:t>Grant</a:t>
            </a:r>
            <a:r>
              <a:rPr lang="en-GB" sz="3700" dirty="0"/>
              <a:t> </a:t>
            </a: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DG-RTD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889205" y="3401616"/>
            <a:ext cx="8039099" cy="884768"/>
            <a:chOff x="2794548" y="1336675"/>
            <a:chExt cx="3014662" cy="33178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3360" y="1393825"/>
              <a:ext cx="287338" cy="21431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0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9598" y="1387475"/>
              <a:ext cx="554037" cy="2428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1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16" t="14534"/>
            <a:stretch>
              <a:fillRect/>
            </a:stretch>
          </p:blipFill>
          <p:spPr bwMode="auto">
            <a:xfrm>
              <a:off x="4442373" y="1393825"/>
              <a:ext cx="636587" cy="2746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top_banner_main_l_new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8160" y="1374775"/>
              <a:ext cx="781050" cy="22701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7" descr="Unknown.png"/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548" y="1336675"/>
              <a:ext cx="666750" cy="32861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object 3"/>
          <p:cNvSpPr txBox="1">
            <a:spLocks noChangeArrowheads="1"/>
          </p:cNvSpPr>
          <p:nvPr/>
        </p:nvSpPr>
        <p:spPr bwMode="auto">
          <a:xfrm>
            <a:off x="331279" y="5006464"/>
            <a:ext cx="16879325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68300" indent="-355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ct val="120000"/>
              </a:lnSpc>
              <a:buClr>
                <a:srgbClr val="0098DB"/>
              </a:buClr>
              <a:buFont typeface="Arial" charset="0"/>
              <a:buChar char="•"/>
            </a:pP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Connecting </a:t>
            </a:r>
            <a:r>
              <a:rPr lang="en-GB" sz="3700" b="1" i="1" dirty="0">
                <a:solidFill>
                  <a:srgbClr val="0098DB"/>
                </a:solidFill>
              </a:rPr>
              <a:t>Earth Observation Users </a:t>
            </a:r>
            <a:r>
              <a:rPr lang="en-GB" sz="3700" dirty="0">
                <a:solidFill>
                  <a:srgbClr val="7F7F7F"/>
                </a:solidFill>
              </a:rPr>
              <a:t>x</a:t>
            </a:r>
            <a:r>
              <a:rPr lang="en-GB" sz="3700" dirty="0"/>
              <a:t> </a:t>
            </a:r>
            <a:r>
              <a:rPr lang="en-GB" sz="3700" b="1" i="1" dirty="0">
                <a:solidFill>
                  <a:srgbClr val="0098DB"/>
                </a:solidFill>
              </a:rPr>
              <a:t>Resource Providers</a:t>
            </a:r>
          </a:p>
        </p:txBody>
      </p:sp>
      <p:sp>
        <p:nvSpPr>
          <p:cNvPr id="33" name="object 3"/>
          <p:cNvSpPr txBox="1">
            <a:spLocks noChangeArrowheads="1"/>
          </p:cNvSpPr>
          <p:nvPr/>
        </p:nvSpPr>
        <p:spPr bwMode="auto">
          <a:xfrm>
            <a:off x="331277" y="5811815"/>
            <a:ext cx="16037187" cy="67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68300" indent="-355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ct val="120000"/>
              </a:lnSpc>
              <a:buClr>
                <a:srgbClr val="0098DB"/>
              </a:buClr>
              <a:buFont typeface="Arial" charset="0"/>
              <a:buChar char="•"/>
            </a:pP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Consisting of </a:t>
            </a: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7199711" y="4182867"/>
            <a:ext cx="7061411" cy="4078771"/>
            <a:chOff x="483758" y="2157270"/>
            <a:chExt cx="3717839" cy="2552400"/>
          </a:xfrm>
        </p:grpSpPr>
        <p:sp>
          <p:nvSpPr>
            <p:cNvPr id="35" name="Rectangle 34"/>
            <p:cNvSpPr/>
            <p:nvPr/>
          </p:nvSpPr>
          <p:spPr>
            <a:xfrm>
              <a:off x="486298" y="2157270"/>
              <a:ext cx="3712758" cy="2552400"/>
            </a:xfrm>
            <a:prstGeom prst="rect">
              <a:avLst/>
            </a:prstGeom>
            <a:solidFill>
              <a:srgbClr val="FFFFFF"/>
            </a:solidFill>
            <a:ln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6" name="Picture 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58" y="2157657"/>
              <a:ext cx="3717839" cy="2551626"/>
            </a:xfrm>
            <a:prstGeom prst="rect">
              <a:avLst/>
            </a:prstGeom>
            <a:noFill/>
            <a:ln w="9525">
              <a:solidFill>
                <a:srgbClr val="0098D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3983088" y="5726544"/>
            <a:ext cx="7027923" cy="879171"/>
            <a:chOff x="1686193" y="2069566"/>
            <a:chExt cx="2635471" cy="32968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86193" y="2102294"/>
              <a:ext cx="1085966" cy="2737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38" descr="668ecf_0c57969624e544a7b6129352fe73184b~mv2.jpg"/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9864" y="2097955"/>
              <a:ext cx="848691" cy="2994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4" descr="C:\Users\gcolagneli\Google Drive\ESRIN\EMSS_2015\GEO\2017\Presentation\Plenary\Pictures\geoss_yp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3818" y="2069566"/>
              <a:ext cx="297846" cy="3217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" descr="C:\Users\gcolagneli\Google Drive\ESRIN\EMSS_2015\GEO\2017\Presentation\Plenary\Pictures\geoss_checker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165" y="2077496"/>
              <a:ext cx="297846" cy="32175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object 3"/>
          <p:cNvSpPr txBox="1">
            <a:spLocks noChangeArrowheads="1"/>
          </p:cNvSpPr>
          <p:nvPr/>
        </p:nvSpPr>
        <p:spPr bwMode="auto">
          <a:xfrm>
            <a:off x="360471" y="9584752"/>
            <a:ext cx="16379661" cy="125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68300" indent="-355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ct val="110000"/>
              </a:lnSpc>
              <a:buClr>
                <a:srgbClr val="0098DB"/>
              </a:buClr>
              <a:buFont typeface="Arial" charset="0"/>
              <a:buChar char="•"/>
            </a:pP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Evolving towards a </a:t>
            </a:r>
            <a:r>
              <a:rPr lang="en-GB" sz="3700" b="1" i="1" dirty="0">
                <a:solidFill>
                  <a:srgbClr val="0098DB"/>
                </a:solidFill>
              </a:rPr>
              <a:t>platform</a:t>
            </a:r>
            <a:r>
              <a:rPr lang="en-GB" sz="3700" dirty="0"/>
              <a:t> </a:t>
            </a:r>
            <a:r>
              <a:rPr lang="en-GB" sz="3700" b="1" i="1" dirty="0">
                <a:solidFill>
                  <a:schemeClr val="accent1"/>
                </a:solidFill>
              </a:rPr>
              <a:t>of platforms </a:t>
            </a: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linking </a:t>
            </a:r>
            <a:r>
              <a:rPr lang="en-GB" sz="3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‘all’ EO-initiatives </a:t>
            </a: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access to data, services, capacity, platforms, etc. </a:t>
            </a:r>
          </a:p>
        </p:txBody>
      </p:sp>
      <p:sp>
        <p:nvSpPr>
          <p:cNvPr id="43" name="object 3"/>
          <p:cNvSpPr txBox="1">
            <a:spLocks noChangeArrowheads="1"/>
          </p:cNvSpPr>
          <p:nvPr/>
        </p:nvSpPr>
        <p:spPr bwMode="auto">
          <a:xfrm>
            <a:off x="331279" y="6603878"/>
            <a:ext cx="16843069" cy="125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68300" indent="-355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ct val="110000"/>
              </a:lnSpc>
              <a:buClr>
                <a:srgbClr val="0098DB"/>
              </a:buClr>
              <a:buFont typeface="Arial" charset="0"/>
              <a:buChar char="•"/>
            </a:pP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Following a </a:t>
            </a:r>
            <a:r>
              <a:rPr lang="en-GB" sz="3700" b="1" i="1" dirty="0">
                <a:solidFill>
                  <a:srgbClr val="0098DB"/>
                </a:solidFill>
              </a:rPr>
              <a:t>user-centric approach</a:t>
            </a:r>
            <a:r>
              <a:rPr lang="en-GB" sz="37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based on three pillars: </a:t>
            </a:r>
            <a:b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GB" sz="3700" b="1" i="1" dirty="0">
                <a:solidFill>
                  <a:schemeClr val="accent1"/>
                </a:solidFill>
              </a:rPr>
              <a:t>collaboration</a:t>
            </a: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3700" b="1" i="1" dirty="0">
                <a:solidFill>
                  <a:srgbClr val="0098DB"/>
                </a:solidFill>
              </a:rPr>
              <a:t>customisation</a:t>
            </a:r>
            <a:r>
              <a:rPr lang="en-GB" sz="3700" dirty="0">
                <a:solidFill>
                  <a:srgbClr val="0098DB"/>
                </a:solidFill>
              </a:rPr>
              <a:t> </a:t>
            </a: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GB" sz="3700" b="1" i="1" dirty="0">
                <a:solidFill>
                  <a:srgbClr val="0098DB"/>
                </a:solidFill>
              </a:rPr>
              <a:t>re-use</a:t>
            </a:r>
            <a:endParaRPr lang="en-GB" sz="3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object 3"/>
          <p:cNvSpPr txBox="1">
            <a:spLocks noChangeArrowheads="1"/>
          </p:cNvSpPr>
          <p:nvPr/>
        </p:nvSpPr>
        <p:spPr bwMode="auto">
          <a:xfrm>
            <a:off x="378980" y="10962333"/>
            <a:ext cx="16694264" cy="66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68300" indent="-355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  <a:tab pos="36830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ct val="120000"/>
              </a:lnSpc>
              <a:buClr>
                <a:srgbClr val="0098DB"/>
              </a:buClr>
              <a:buFont typeface="Arial" charset="0"/>
              <a:buChar char="•"/>
            </a:pPr>
            <a:r>
              <a:rPr lang="en-GB" sz="3700" b="1" i="1" dirty="0">
                <a:solidFill>
                  <a:srgbClr val="0098DB"/>
                </a:solidFill>
              </a:rPr>
              <a:t>Coordination</a:t>
            </a:r>
            <a:r>
              <a:rPr lang="en-GB" sz="3700" dirty="0">
                <a:solidFill>
                  <a:srgbClr val="0098DB"/>
                </a:solidFill>
              </a:rPr>
              <a:t> </a:t>
            </a: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international players via </a:t>
            </a:r>
            <a:r>
              <a:rPr lang="en-GB" sz="3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</a:t>
            </a:r>
            <a:r>
              <a:rPr lang="en-GB" sz="3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37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EC, ESA</a:t>
            </a:r>
            <a:endParaRPr lang="en-GB" sz="37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917011" y="8069377"/>
            <a:ext cx="6634160" cy="1111840"/>
            <a:chOff x="2971478" y="2574397"/>
            <a:chExt cx="2487810" cy="416940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grpSpPr>
        <p:grpSp>
          <p:nvGrpSpPr>
            <p:cNvPr id="46" name="Group 45"/>
            <p:cNvGrpSpPr/>
            <p:nvPr/>
          </p:nvGrpSpPr>
          <p:grpSpPr>
            <a:xfrm>
              <a:off x="4712985" y="2574397"/>
              <a:ext cx="746303" cy="416342"/>
              <a:chOff x="5001965" y="2907517"/>
              <a:chExt cx="746303" cy="416342"/>
            </a:xfrm>
          </p:grpSpPr>
          <p:sp>
            <p:nvSpPr>
              <p:cNvPr id="59" name="Rounded Rectangle 58"/>
              <p:cNvSpPr/>
              <p:nvPr/>
            </p:nvSpPr>
            <p:spPr bwMode="auto">
              <a:xfrm>
                <a:off x="5001965" y="2935674"/>
                <a:ext cx="716395" cy="38818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1"/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/>
              </a:p>
            </p:txBody>
          </p:sp>
          <p:pic>
            <p:nvPicPr>
              <p:cNvPr id="60" name="Picture 8" descr="C:\Users\gcolagneli\Google Drive\ESRIN\EMSS_2015\GEO\2017\Presentation\Plenary\Pictures\geoss_api.png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8695" y="2907517"/>
                <a:ext cx="378567" cy="377394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2Left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" name="TextBox 60"/>
              <p:cNvSpPr txBox="1"/>
              <p:nvPr/>
            </p:nvSpPr>
            <p:spPr bwMode="auto">
              <a:xfrm>
                <a:off x="5279815" y="3021991"/>
                <a:ext cx="468453" cy="126958"/>
              </a:xfrm>
              <a:prstGeom prst="rect">
                <a:avLst/>
              </a:prstGeom>
              <a:noFill/>
              <a:scene3d>
                <a:camera prst="isometricOffAxis2Left"/>
                <a:lightRig rig="threePt" dir="t"/>
              </a:scene3d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600" b="1" i="1" dirty="0">
                    <a:solidFill>
                      <a:schemeClr val="accent1">
                        <a:lumMod val="75000"/>
                      </a:schemeClr>
                    </a:solidFill>
                  </a:rPr>
                  <a:t>GEOSS API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4128112" y="2575678"/>
              <a:ext cx="772638" cy="415659"/>
              <a:chOff x="4326872" y="2908798"/>
              <a:chExt cx="772638" cy="415659"/>
            </a:xfrm>
          </p:grpSpPr>
          <p:sp>
            <p:nvSpPr>
              <p:cNvPr id="56" name="Rounded Rectangle 55"/>
              <p:cNvSpPr/>
              <p:nvPr/>
            </p:nvSpPr>
            <p:spPr bwMode="auto">
              <a:xfrm>
                <a:off x="4326872" y="2935047"/>
                <a:ext cx="716396" cy="38941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1"/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/>
              </a:p>
            </p:txBody>
          </p:sp>
          <p:pic>
            <p:nvPicPr>
              <p:cNvPr id="57" name="Picture 9" descr="C:\Users\gcolagneli\Google Drive\ESRIN\EMSS_2015\GEO\2017\Presentation\Plenary\Pictures\geoss_mirror.pn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1876" y="2908798"/>
                <a:ext cx="378567" cy="377394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2Left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" name="TextBox 57"/>
              <p:cNvSpPr txBox="1"/>
              <p:nvPr/>
            </p:nvSpPr>
            <p:spPr bwMode="auto">
              <a:xfrm>
                <a:off x="4631057" y="3026747"/>
                <a:ext cx="468453" cy="219291"/>
              </a:xfrm>
              <a:prstGeom prst="rect">
                <a:avLst/>
              </a:prstGeom>
              <a:noFill/>
              <a:scene3d>
                <a:camera prst="isometricOffAxis2Left"/>
                <a:lightRig rig="threePt" dir="t"/>
              </a:scene3d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600" b="1" i="1" dirty="0">
                    <a:solidFill>
                      <a:schemeClr val="accent1">
                        <a:lumMod val="75000"/>
                      </a:schemeClr>
                    </a:solidFill>
                  </a:rPr>
                  <a:t>GEOSS Mirror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3549794" y="2576358"/>
              <a:ext cx="803944" cy="414977"/>
              <a:chOff x="3623634" y="2909478"/>
              <a:chExt cx="803944" cy="414977"/>
            </a:xfrm>
          </p:grpSpPr>
          <p:sp>
            <p:nvSpPr>
              <p:cNvPr id="53" name="Rounded Rectangle 52"/>
              <p:cNvSpPr/>
              <p:nvPr/>
            </p:nvSpPr>
            <p:spPr bwMode="auto">
              <a:xfrm>
                <a:off x="3623634" y="2935045"/>
                <a:ext cx="716394" cy="38941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1"/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/>
              </a:p>
            </p:txBody>
          </p:sp>
          <p:pic>
            <p:nvPicPr>
              <p:cNvPr id="54" name="Picture 6" descr="C:\Users\gcolagneli\Google Drive\ESRIN\EMSS_2015\GEO\2017\Presentation\Plenary\Pictures\geoss_widge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3986" y="2909478"/>
                <a:ext cx="378567" cy="377394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2Left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TextBox 54"/>
              <p:cNvSpPr txBox="1"/>
              <p:nvPr/>
            </p:nvSpPr>
            <p:spPr bwMode="auto">
              <a:xfrm>
                <a:off x="3927820" y="3023963"/>
                <a:ext cx="499758" cy="219291"/>
              </a:xfrm>
              <a:prstGeom prst="rect">
                <a:avLst/>
              </a:prstGeom>
              <a:noFill/>
              <a:scene3d>
                <a:camera prst="isometricOffAxis2Left"/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GB" sz="1600" b="1" i="1" dirty="0">
                    <a:solidFill>
                      <a:schemeClr val="accent1">
                        <a:lumMod val="75000"/>
                      </a:schemeClr>
                    </a:solidFill>
                  </a:rPr>
                  <a:t>GEOSS Widget</a:t>
                </a: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971478" y="2577835"/>
              <a:ext cx="758758" cy="412904"/>
              <a:chOff x="2927338" y="2910955"/>
              <a:chExt cx="758758" cy="412904"/>
            </a:xfrm>
          </p:grpSpPr>
          <p:sp>
            <p:nvSpPr>
              <p:cNvPr id="50" name="Rounded Rectangle 49"/>
              <p:cNvSpPr/>
              <p:nvPr/>
            </p:nvSpPr>
            <p:spPr bwMode="auto">
              <a:xfrm>
                <a:off x="2927338" y="2935673"/>
                <a:ext cx="716396" cy="38818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1"/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/>
              </a:p>
            </p:txBody>
          </p:sp>
          <p:sp>
            <p:nvSpPr>
              <p:cNvPr id="51" name="TextBox 50"/>
              <p:cNvSpPr txBox="1"/>
              <p:nvPr/>
            </p:nvSpPr>
            <p:spPr bwMode="auto">
              <a:xfrm>
                <a:off x="3217643" y="3021976"/>
                <a:ext cx="468453" cy="219291"/>
              </a:xfrm>
              <a:prstGeom prst="rect">
                <a:avLst/>
              </a:prstGeom>
              <a:noFill/>
              <a:scene3d>
                <a:camera prst="isometricOffAxis2Left"/>
                <a:lightRig rig="threePt" dir="t"/>
              </a:scene3d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600" b="1" i="1" dirty="0">
                    <a:solidFill>
                      <a:schemeClr val="accent1">
                        <a:lumMod val="75000"/>
                      </a:schemeClr>
                    </a:solidFill>
                  </a:rPr>
                  <a:t>GEOSS View</a:t>
                </a:r>
              </a:p>
            </p:txBody>
          </p:sp>
          <p:pic>
            <p:nvPicPr>
              <p:cNvPr id="52" name="Picture 10" descr="C:\Users\gcolagneli\Google Drive\ESRIN\EMSS_2015\GEO\2017\Presentation\Plenary\Pictures\geoss_view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4784" y="2910955"/>
                <a:ext cx="378567" cy="377394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2Left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1779" y="9686192"/>
            <a:ext cx="2124688" cy="2137640"/>
          </a:xfrm>
          <a:prstGeom prst="ellipse">
            <a:avLst/>
          </a:prstGeom>
        </p:spPr>
      </p:pic>
      <p:sp>
        <p:nvSpPr>
          <p:cNvPr id="64" name="Oval 63"/>
          <p:cNvSpPr/>
          <p:nvPr/>
        </p:nvSpPr>
        <p:spPr>
          <a:xfrm>
            <a:off x="20917483" y="4892176"/>
            <a:ext cx="782347" cy="73083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7237151" y="4351580"/>
            <a:ext cx="3618568" cy="353598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en-US"/>
          </a:p>
        </p:txBody>
      </p:sp>
      <p:sp>
        <p:nvSpPr>
          <p:cNvPr id="66" name="Curved Left Arrow 65"/>
          <p:cNvSpPr/>
          <p:nvPr/>
        </p:nvSpPr>
        <p:spPr>
          <a:xfrm rot="2109042">
            <a:off x="21096106" y="5711053"/>
            <a:ext cx="1117773" cy="1891701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Curved Left Arrow 66"/>
          <p:cNvSpPr/>
          <p:nvPr/>
        </p:nvSpPr>
        <p:spPr>
          <a:xfrm rot="2262560" flipV="1">
            <a:off x="21296631" y="5355735"/>
            <a:ext cx="1117773" cy="1891701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4419" y="5381215"/>
            <a:ext cx="860992" cy="217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Picture 68" descr="668ecf_0c57969624e544a7b6129352fe73184b~mv2.jpg"/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601" y="6939226"/>
            <a:ext cx="977459" cy="344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Picture 4" descr="C:\Users\gcolagneli\Google Drive\ESRIN\EMSS_2015\GEO\2017\Presentation\Plenary\Pictures\geoss_yp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1032" y="7428876"/>
            <a:ext cx="458107" cy="4948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" descr="C:\Users\gcolagneli\Google Drive\ESRIN\EMSS_2015\GEO\2017\Presentation\Plenary\Pictures\geoss_checker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8574" y="6713760"/>
            <a:ext cx="433701" cy="468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/>
          <p:nvPr/>
        </p:nvSpPr>
        <p:spPr>
          <a:xfrm rot="2437180">
            <a:off x="20561235" y="7283708"/>
            <a:ext cx="1201083" cy="55997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20717932" y="6319052"/>
            <a:ext cx="3242723" cy="1697920"/>
          </a:xfrm>
          <a:custGeom>
            <a:avLst/>
            <a:gdLst>
              <a:gd name="connsiteX0" fmla="*/ 405011 w 1195033"/>
              <a:gd name="connsiteY0" fmla="*/ 5000 h 599971"/>
              <a:gd name="connsiteX1" fmla="*/ 750020 w 1195033"/>
              <a:gd name="connsiteY1" fmla="*/ 0 h 599971"/>
              <a:gd name="connsiteX2" fmla="*/ 1195033 w 1195033"/>
              <a:gd name="connsiteY2" fmla="*/ 189991 h 599971"/>
              <a:gd name="connsiteX3" fmla="*/ 940026 w 1195033"/>
              <a:gd name="connsiteY3" fmla="*/ 324985 h 599971"/>
              <a:gd name="connsiteX4" fmla="*/ 895024 w 1195033"/>
              <a:gd name="connsiteY4" fmla="*/ 384982 h 599971"/>
              <a:gd name="connsiteX5" fmla="*/ 870024 w 1195033"/>
              <a:gd name="connsiteY5" fmla="*/ 429979 h 599971"/>
              <a:gd name="connsiteX6" fmla="*/ 740020 w 1195033"/>
              <a:gd name="connsiteY6" fmla="*/ 504976 h 599971"/>
              <a:gd name="connsiteX7" fmla="*/ 265007 w 1195033"/>
              <a:gd name="connsiteY7" fmla="*/ 599971 h 599971"/>
              <a:gd name="connsiteX8" fmla="*/ 200005 w 1195033"/>
              <a:gd name="connsiteY8" fmla="*/ 564973 h 599971"/>
              <a:gd name="connsiteX9" fmla="*/ 200005 w 1195033"/>
              <a:gd name="connsiteY9" fmla="*/ 564973 h 599971"/>
              <a:gd name="connsiteX10" fmla="*/ 120003 w 1195033"/>
              <a:gd name="connsiteY10" fmla="*/ 504976 h 599971"/>
              <a:gd name="connsiteX11" fmla="*/ 60002 w 1195033"/>
              <a:gd name="connsiteY11" fmla="*/ 429979 h 599971"/>
              <a:gd name="connsiteX12" fmla="*/ 35001 w 1195033"/>
              <a:gd name="connsiteY12" fmla="*/ 379982 h 599971"/>
              <a:gd name="connsiteX13" fmla="*/ 0 w 1195033"/>
              <a:gd name="connsiteY13" fmla="*/ 329984 h 599971"/>
              <a:gd name="connsiteX14" fmla="*/ 0 w 1195033"/>
              <a:gd name="connsiteY14" fmla="*/ 329984 h 599971"/>
              <a:gd name="connsiteX15" fmla="*/ 100003 w 1195033"/>
              <a:gd name="connsiteY15" fmla="*/ 114995 h 599971"/>
              <a:gd name="connsiteX16" fmla="*/ 275008 w 1195033"/>
              <a:gd name="connsiteY16" fmla="*/ 0 h 599971"/>
              <a:gd name="connsiteX17" fmla="*/ 405011 w 1195033"/>
              <a:gd name="connsiteY17" fmla="*/ 5000 h 599971"/>
              <a:gd name="connsiteX0" fmla="*/ 405011 w 1195033"/>
              <a:gd name="connsiteY0" fmla="*/ 5000 h 599971"/>
              <a:gd name="connsiteX1" fmla="*/ 750020 w 1195033"/>
              <a:gd name="connsiteY1" fmla="*/ 0 h 599971"/>
              <a:gd name="connsiteX2" fmla="*/ 1195033 w 1195033"/>
              <a:gd name="connsiteY2" fmla="*/ 189991 h 599971"/>
              <a:gd name="connsiteX3" fmla="*/ 940026 w 1195033"/>
              <a:gd name="connsiteY3" fmla="*/ 324985 h 599971"/>
              <a:gd name="connsiteX4" fmla="*/ 915024 w 1195033"/>
              <a:gd name="connsiteY4" fmla="*/ 384982 h 599971"/>
              <a:gd name="connsiteX5" fmla="*/ 870024 w 1195033"/>
              <a:gd name="connsiteY5" fmla="*/ 429979 h 599971"/>
              <a:gd name="connsiteX6" fmla="*/ 740020 w 1195033"/>
              <a:gd name="connsiteY6" fmla="*/ 504976 h 599971"/>
              <a:gd name="connsiteX7" fmla="*/ 265007 w 1195033"/>
              <a:gd name="connsiteY7" fmla="*/ 599971 h 599971"/>
              <a:gd name="connsiteX8" fmla="*/ 200005 w 1195033"/>
              <a:gd name="connsiteY8" fmla="*/ 564973 h 599971"/>
              <a:gd name="connsiteX9" fmla="*/ 200005 w 1195033"/>
              <a:gd name="connsiteY9" fmla="*/ 564973 h 599971"/>
              <a:gd name="connsiteX10" fmla="*/ 120003 w 1195033"/>
              <a:gd name="connsiteY10" fmla="*/ 504976 h 599971"/>
              <a:gd name="connsiteX11" fmla="*/ 60002 w 1195033"/>
              <a:gd name="connsiteY11" fmla="*/ 429979 h 599971"/>
              <a:gd name="connsiteX12" fmla="*/ 35001 w 1195033"/>
              <a:gd name="connsiteY12" fmla="*/ 379982 h 599971"/>
              <a:gd name="connsiteX13" fmla="*/ 0 w 1195033"/>
              <a:gd name="connsiteY13" fmla="*/ 329984 h 599971"/>
              <a:gd name="connsiteX14" fmla="*/ 0 w 1195033"/>
              <a:gd name="connsiteY14" fmla="*/ 329984 h 599971"/>
              <a:gd name="connsiteX15" fmla="*/ 100003 w 1195033"/>
              <a:gd name="connsiteY15" fmla="*/ 114995 h 599971"/>
              <a:gd name="connsiteX16" fmla="*/ 275008 w 1195033"/>
              <a:gd name="connsiteY16" fmla="*/ 0 h 599971"/>
              <a:gd name="connsiteX17" fmla="*/ 405011 w 1195033"/>
              <a:gd name="connsiteY17" fmla="*/ 5000 h 599971"/>
              <a:gd name="connsiteX0" fmla="*/ 405011 w 1195033"/>
              <a:gd name="connsiteY0" fmla="*/ 5000 h 599971"/>
              <a:gd name="connsiteX1" fmla="*/ 750020 w 1195033"/>
              <a:gd name="connsiteY1" fmla="*/ 0 h 599971"/>
              <a:gd name="connsiteX2" fmla="*/ 1195033 w 1195033"/>
              <a:gd name="connsiteY2" fmla="*/ 189991 h 599971"/>
              <a:gd name="connsiteX3" fmla="*/ 940026 w 1195033"/>
              <a:gd name="connsiteY3" fmla="*/ 324985 h 599971"/>
              <a:gd name="connsiteX4" fmla="*/ 915024 w 1195033"/>
              <a:gd name="connsiteY4" fmla="*/ 384982 h 599971"/>
              <a:gd name="connsiteX5" fmla="*/ 850023 w 1195033"/>
              <a:gd name="connsiteY5" fmla="*/ 469977 h 599971"/>
              <a:gd name="connsiteX6" fmla="*/ 740020 w 1195033"/>
              <a:gd name="connsiteY6" fmla="*/ 504976 h 599971"/>
              <a:gd name="connsiteX7" fmla="*/ 265007 w 1195033"/>
              <a:gd name="connsiteY7" fmla="*/ 599971 h 599971"/>
              <a:gd name="connsiteX8" fmla="*/ 200005 w 1195033"/>
              <a:gd name="connsiteY8" fmla="*/ 564973 h 599971"/>
              <a:gd name="connsiteX9" fmla="*/ 200005 w 1195033"/>
              <a:gd name="connsiteY9" fmla="*/ 564973 h 599971"/>
              <a:gd name="connsiteX10" fmla="*/ 120003 w 1195033"/>
              <a:gd name="connsiteY10" fmla="*/ 504976 h 599971"/>
              <a:gd name="connsiteX11" fmla="*/ 60002 w 1195033"/>
              <a:gd name="connsiteY11" fmla="*/ 429979 h 599971"/>
              <a:gd name="connsiteX12" fmla="*/ 35001 w 1195033"/>
              <a:gd name="connsiteY12" fmla="*/ 379982 h 599971"/>
              <a:gd name="connsiteX13" fmla="*/ 0 w 1195033"/>
              <a:gd name="connsiteY13" fmla="*/ 329984 h 599971"/>
              <a:gd name="connsiteX14" fmla="*/ 0 w 1195033"/>
              <a:gd name="connsiteY14" fmla="*/ 329984 h 599971"/>
              <a:gd name="connsiteX15" fmla="*/ 100003 w 1195033"/>
              <a:gd name="connsiteY15" fmla="*/ 114995 h 599971"/>
              <a:gd name="connsiteX16" fmla="*/ 275008 w 1195033"/>
              <a:gd name="connsiteY16" fmla="*/ 0 h 599971"/>
              <a:gd name="connsiteX17" fmla="*/ 405011 w 1195033"/>
              <a:gd name="connsiteY17" fmla="*/ 5000 h 599971"/>
              <a:gd name="connsiteX0" fmla="*/ 405011 w 1195033"/>
              <a:gd name="connsiteY0" fmla="*/ 5000 h 604970"/>
              <a:gd name="connsiteX1" fmla="*/ 750020 w 1195033"/>
              <a:gd name="connsiteY1" fmla="*/ 0 h 604970"/>
              <a:gd name="connsiteX2" fmla="*/ 1195033 w 1195033"/>
              <a:gd name="connsiteY2" fmla="*/ 189991 h 604970"/>
              <a:gd name="connsiteX3" fmla="*/ 940026 w 1195033"/>
              <a:gd name="connsiteY3" fmla="*/ 324985 h 604970"/>
              <a:gd name="connsiteX4" fmla="*/ 915024 w 1195033"/>
              <a:gd name="connsiteY4" fmla="*/ 384982 h 604970"/>
              <a:gd name="connsiteX5" fmla="*/ 850023 w 1195033"/>
              <a:gd name="connsiteY5" fmla="*/ 469977 h 604970"/>
              <a:gd name="connsiteX6" fmla="*/ 740020 w 1195033"/>
              <a:gd name="connsiteY6" fmla="*/ 504976 h 604970"/>
              <a:gd name="connsiteX7" fmla="*/ 295008 w 1195033"/>
              <a:gd name="connsiteY7" fmla="*/ 604970 h 604970"/>
              <a:gd name="connsiteX8" fmla="*/ 200005 w 1195033"/>
              <a:gd name="connsiteY8" fmla="*/ 564973 h 604970"/>
              <a:gd name="connsiteX9" fmla="*/ 200005 w 1195033"/>
              <a:gd name="connsiteY9" fmla="*/ 564973 h 604970"/>
              <a:gd name="connsiteX10" fmla="*/ 120003 w 1195033"/>
              <a:gd name="connsiteY10" fmla="*/ 504976 h 604970"/>
              <a:gd name="connsiteX11" fmla="*/ 60002 w 1195033"/>
              <a:gd name="connsiteY11" fmla="*/ 429979 h 604970"/>
              <a:gd name="connsiteX12" fmla="*/ 35001 w 1195033"/>
              <a:gd name="connsiteY12" fmla="*/ 379982 h 604970"/>
              <a:gd name="connsiteX13" fmla="*/ 0 w 1195033"/>
              <a:gd name="connsiteY13" fmla="*/ 329984 h 604970"/>
              <a:gd name="connsiteX14" fmla="*/ 0 w 1195033"/>
              <a:gd name="connsiteY14" fmla="*/ 329984 h 604970"/>
              <a:gd name="connsiteX15" fmla="*/ 100003 w 1195033"/>
              <a:gd name="connsiteY15" fmla="*/ 114995 h 604970"/>
              <a:gd name="connsiteX16" fmla="*/ 275008 w 1195033"/>
              <a:gd name="connsiteY16" fmla="*/ 0 h 604970"/>
              <a:gd name="connsiteX17" fmla="*/ 405011 w 1195033"/>
              <a:gd name="connsiteY17" fmla="*/ 5000 h 604970"/>
              <a:gd name="connsiteX0" fmla="*/ 405011 w 1195033"/>
              <a:gd name="connsiteY0" fmla="*/ 5000 h 604970"/>
              <a:gd name="connsiteX1" fmla="*/ 750020 w 1195033"/>
              <a:gd name="connsiteY1" fmla="*/ 0 h 604970"/>
              <a:gd name="connsiteX2" fmla="*/ 1195033 w 1195033"/>
              <a:gd name="connsiteY2" fmla="*/ 189991 h 604970"/>
              <a:gd name="connsiteX3" fmla="*/ 940026 w 1195033"/>
              <a:gd name="connsiteY3" fmla="*/ 324985 h 604970"/>
              <a:gd name="connsiteX4" fmla="*/ 915024 w 1195033"/>
              <a:gd name="connsiteY4" fmla="*/ 384982 h 604970"/>
              <a:gd name="connsiteX5" fmla="*/ 850023 w 1195033"/>
              <a:gd name="connsiteY5" fmla="*/ 469977 h 604970"/>
              <a:gd name="connsiteX6" fmla="*/ 740020 w 1195033"/>
              <a:gd name="connsiteY6" fmla="*/ 504976 h 604970"/>
              <a:gd name="connsiteX7" fmla="*/ 295008 w 1195033"/>
              <a:gd name="connsiteY7" fmla="*/ 604970 h 604970"/>
              <a:gd name="connsiteX8" fmla="*/ 200005 w 1195033"/>
              <a:gd name="connsiteY8" fmla="*/ 564973 h 604970"/>
              <a:gd name="connsiteX9" fmla="*/ 205006 w 1195033"/>
              <a:gd name="connsiteY9" fmla="*/ 559973 h 604970"/>
              <a:gd name="connsiteX10" fmla="*/ 120003 w 1195033"/>
              <a:gd name="connsiteY10" fmla="*/ 504976 h 604970"/>
              <a:gd name="connsiteX11" fmla="*/ 60002 w 1195033"/>
              <a:gd name="connsiteY11" fmla="*/ 429979 h 604970"/>
              <a:gd name="connsiteX12" fmla="*/ 35001 w 1195033"/>
              <a:gd name="connsiteY12" fmla="*/ 379982 h 604970"/>
              <a:gd name="connsiteX13" fmla="*/ 0 w 1195033"/>
              <a:gd name="connsiteY13" fmla="*/ 329984 h 604970"/>
              <a:gd name="connsiteX14" fmla="*/ 0 w 1195033"/>
              <a:gd name="connsiteY14" fmla="*/ 329984 h 604970"/>
              <a:gd name="connsiteX15" fmla="*/ 100003 w 1195033"/>
              <a:gd name="connsiteY15" fmla="*/ 114995 h 604970"/>
              <a:gd name="connsiteX16" fmla="*/ 275008 w 1195033"/>
              <a:gd name="connsiteY16" fmla="*/ 0 h 604970"/>
              <a:gd name="connsiteX17" fmla="*/ 405011 w 1195033"/>
              <a:gd name="connsiteY17" fmla="*/ 5000 h 604970"/>
              <a:gd name="connsiteX0" fmla="*/ 405011 w 1195033"/>
              <a:gd name="connsiteY0" fmla="*/ 5000 h 604970"/>
              <a:gd name="connsiteX1" fmla="*/ 750020 w 1195033"/>
              <a:gd name="connsiteY1" fmla="*/ 0 h 604970"/>
              <a:gd name="connsiteX2" fmla="*/ 1195033 w 1195033"/>
              <a:gd name="connsiteY2" fmla="*/ 189991 h 604970"/>
              <a:gd name="connsiteX3" fmla="*/ 940026 w 1195033"/>
              <a:gd name="connsiteY3" fmla="*/ 324985 h 604970"/>
              <a:gd name="connsiteX4" fmla="*/ 915024 w 1195033"/>
              <a:gd name="connsiteY4" fmla="*/ 384982 h 604970"/>
              <a:gd name="connsiteX5" fmla="*/ 850023 w 1195033"/>
              <a:gd name="connsiteY5" fmla="*/ 469977 h 604970"/>
              <a:gd name="connsiteX6" fmla="*/ 740020 w 1195033"/>
              <a:gd name="connsiteY6" fmla="*/ 504976 h 604970"/>
              <a:gd name="connsiteX7" fmla="*/ 295008 w 1195033"/>
              <a:gd name="connsiteY7" fmla="*/ 604970 h 604970"/>
              <a:gd name="connsiteX8" fmla="*/ 200005 w 1195033"/>
              <a:gd name="connsiteY8" fmla="*/ 564973 h 604970"/>
              <a:gd name="connsiteX9" fmla="*/ 205006 w 1195033"/>
              <a:gd name="connsiteY9" fmla="*/ 559973 h 604970"/>
              <a:gd name="connsiteX10" fmla="*/ 120003 w 1195033"/>
              <a:gd name="connsiteY10" fmla="*/ 504976 h 604970"/>
              <a:gd name="connsiteX11" fmla="*/ 60002 w 1195033"/>
              <a:gd name="connsiteY11" fmla="*/ 429979 h 604970"/>
              <a:gd name="connsiteX12" fmla="*/ 35001 w 1195033"/>
              <a:gd name="connsiteY12" fmla="*/ 379982 h 604970"/>
              <a:gd name="connsiteX13" fmla="*/ 0 w 1195033"/>
              <a:gd name="connsiteY13" fmla="*/ 329984 h 604970"/>
              <a:gd name="connsiteX14" fmla="*/ 0 w 1195033"/>
              <a:gd name="connsiteY14" fmla="*/ 329984 h 604970"/>
              <a:gd name="connsiteX15" fmla="*/ 100003 w 1195033"/>
              <a:gd name="connsiteY15" fmla="*/ 114995 h 604970"/>
              <a:gd name="connsiteX16" fmla="*/ 275008 w 1195033"/>
              <a:gd name="connsiteY16" fmla="*/ 0 h 604970"/>
              <a:gd name="connsiteX17" fmla="*/ 405011 w 1195033"/>
              <a:gd name="connsiteY17" fmla="*/ 5000 h 604970"/>
              <a:gd name="connsiteX0" fmla="*/ 405011 w 1195033"/>
              <a:gd name="connsiteY0" fmla="*/ 5000 h 604970"/>
              <a:gd name="connsiteX1" fmla="*/ 750020 w 1195033"/>
              <a:gd name="connsiteY1" fmla="*/ 0 h 604970"/>
              <a:gd name="connsiteX2" fmla="*/ 1195033 w 1195033"/>
              <a:gd name="connsiteY2" fmla="*/ 189991 h 604970"/>
              <a:gd name="connsiteX3" fmla="*/ 940026 w 1195033"/>
              <a:gd name="connsiteY3" fmla="*/ 324985 h 604970"/>
              <a:gd name="connsiteX4" fmla="*/ 915024 w 1195033"/>
              <a:gd name="connsiteY4" fmla="*/ 384982 h 604970"/>
              <a:gd name="connsiteX5" fmla="*/ 850023 w 1195033"/>
              <a:gd name="connsiteY5" fmla="*/ 469977 h 604970"/>
              <a:gd name="connsiteX6" fmla="*/ 740020 w 1195033"/>
              <a:gd name="connsiteY6" fmla="*/ 504976 h 604970"/>
              <a:gd name="connsiteX7" fmla="*/ 295008 w 1195033"/>
              <a:gd name="connsiteY7" fmla="*/ 604970 h 604970"/>
              <a:gd name="connsiteX8" fmla="*/ 200005 w 1195033"/>
              <a:gd name="connsiteY8" fmla="*/ 564973 h 604970"/>
              <a:gd name="connsiteX9" fmla="*/ 205006 w 1195033"/>
              <a:gd name="connsiteY9" fmla="*/ 559973 h 604970"/>
              <a:gd name="connsiteX10" fmla="*/ 120003 w 1195033"/>
              <a:gd name="connsiteY10" fmla="*/ 504976 h 604970"/>
              <a:gd name="connsiteX11" fmla="*/ 60002 w 1195033"/>
              <a:gd name="connsiteY11" fmla="*/ 429979 h 604970"/>
              <a:gd name="connsiteX12" fmla="*/ 35001 w 1195033"/>
              <a:gd name="connsiteY12" fmla="*/ 379982 h 604970"/>
              <a:gd name="connsiteX13" fmla="*/ 0 w 1195033"/>
              <a:gd name="connsiteY13" fmla="*/ 329984 h 604970"/>
              <a:gd name="connsiteX14" fmla="*/ 0 w 1195033"/>
              <a:gd name="connsiteY14" fmla="*/ 329984 h 604970"/>
              <a:gd name="connsiteX15" fmla="*/ 100003 w 1195033"/>
              <a:gd name="connsiteY15" fmla="*/ 64997 h 604970"/>
              <a:gd name="connsiteX16" fmla="*/ 275008 w 1195033"/>
              <a:gd name="connsiteY16" fmla="*/ 0 h 604970"/>
              <a:gd name="connsiteX17" fmla="*/ 405011 w 1195033"/>
              <a:gd name="connsiteY17" fmla="*/ 5000 h 604970"/>
              <a:gd name="connsiteX0" fmla="*/ 405011 w 1195033"/>
              <a:gd name="connsiteY0" fmla="*/ 5000 h 604970"/>
              <a:gd name="connsiteX1" fmla="*/ 750020 w 1195033"/>
              <a:gd name="connsiteY1" fmla="*/ 0 h 604970"/>
              <a:gd name="connsiteX2" fmla="*/ 1195033 w 1195033"/>
              <a:gd name="connsiteY2" fmla="*/ 189991 h 604970"/>
              <a:gd name="connsiteX3" fmla="*/ 940026 w 1195033"/>
              <a:gd name="connsiteY3" fmla="*/ 324985 h 604970"/>
              <a:gd name="connsiteX4" fmla="*/ 915024 w 1195033"/>
              <a:gd name="connsiteY4" fmla="*/ 384982 h 604970"/>
              <a:gd name="connsiteX5" fmla="*/ 850023 w 1195033"/>
              <a:gd name="connsiteY5" fmla="*/ 469977 h 604970"/>
              <a:gd name="connsiteX6" fmla="*/ 740020 w 1195033"/>
              <a:gd name="connsiteY6" fmla="*/ 504976 h 604970"/>
              <a:gd name="connsiteX7" fmla="*/ 295008 w 1195033"/>
              <a:gd name="connsiteY7" fmla="*/ 604970 h 604970"/>
              <a:gd name="connsiteX8" fmla="*/ 200005 w 1195033"/>
              <a:gd name="connsiteY8" fmla="*/ 564973 h 604970"/>
              <a:gd name="connsiteX9" fmla="*/ 205006 w 1195033"/>
              <a:gd name="connsiteY9" fmla="*/ 559973 h 604970"/>
              <a:gd name="connsiteX10" fmla="*/ 120003 w 1195033"/>
              <a:gd name="connsiteY10" fmla="*/ 504976 h 604970"/>
              <a:gd name="connsiteX11" fmla="*/ 60002 w 1195033"/>
              <a:gd name="connsiteY11" fmla="*/ 429979 h 604970"/>
              <a:gd name="connsiteX12" fmla="*/ 35001 w 1195033"/>
              <a:gd name="connsiteY12" fmla="*/ 379982 h 604970"/>
              <a:gd name="connsiteX13" fmla="*/ 0 w 1195033"/>
              <a:gd name="connsiteY13" fmla="*/ 329984 h 604970"/>
              <a:gd name="connsiteX14" fmla="*/ 0 w 1195033"/>
              <a:gd name="connsiteY14" fmla="*/ 329984 h 604970"/>
              <a:gd name="connsiteX15" fmla="*/ 40001 w 1195033"/>
              <a:gd name="connsiteY15" fmla="*/ 114994 h 604970"/>
              <a:gd name="connsiteX16" fmla="*/ 100003 w 1195033"/>
              <a:gd name="connsiteY16" fmla="*/ 64997 h 604970"/>
              <a:gd name="connsiteX17" fmla="*/ 275008 w 1195033"/>
              <a:gd name="connsiteY17" fmla="*/ 0 h 604970"/>
              <a:gd name="connsiteX18" fmla="*/ 405011 w 1195033"/>
              <a:gd name="connsiteY18" fmla="*/ 5000 h 604970"/>
              <a:gd name="connsiteX0" fmla="*/ 407974 w 1197996"/>
              <a:gd name="connsiteY0" fmla="*/ 5000 h 604970"/>
              <a:gd name="connsiteX1" fmla="*/ 752983 w 1197996"/>
              <a:gd name="connsiteY1" fmla="*/ 0 h 604970"/>
              <a:gd name="connsiteX2" fmla="*/ 1197996 w 1197996"/>
              <a:gd name="connsiteY2" fmla="*/ 189991 h 604970"/>
              <a:gd name="connsiteX3" fmla="*/ 942989 w 1197996"/>
              <a:gd name="connsiteY3" fmla="*/ 324985 h 604970"/>
              <a:gd name="connsiteX4" fmla="*/ 917987 w 1197996"/>
              <a:gd name="connsiteY4" fmla="*/ 384982 h 604970"/>
              <a:gd name="connsiteX5" fmla="*/ 852986 w 1197996"/>
              <a:gd name="connsiteY5" fmla="*/ 469977 h 604970"/>
              <a:gd name="connsiteX6" fmla="*/ 742983 w 1197996"/>
              <a:gd name="connsiteY6" fmla="*/ 504976 h 604970"/>
              <a:gd name="connsiteX7" fmla="*/ 297971 w 1197996"/>
              <a:gd name="connsiteY7" fmla="*/ 604970 h 604970"/>
              <a:gd name="connsiteX8" fmla="*/ 202968 w 1197996"/>
              <a:gd name="connsiteY8" fmla="*/ 564973 h 604970"/>
              <a:gd name="connsiteX9" fmla="*/ 207969 w 1197996"/>
              <a:gd name="connsiteY9" fmla="*/ 559973 h 604970"/>
              <a:gd name="connsiteX10" fmla="*/ 122966 w 1197996"/>
              <a:gd name="connsiteY10" fmla="*/ 504976 h 604970"/>
              <a:gd name="connsiteX11" fmla="*/ 62965 w 1197996"/>
              <a:gd name="connsiteY11" fmla="*/ 429979 h 604970"/>
              <a:gd name="connsiteX12" fmla="*/ 37964 w 1197996"/>
              <a:gd name="connsiteY12" fmla="*/ 379982 h 604970"/>
              <a:gd name="connsiteX13" fmla="*/ 2963 w 1197996"/>
              <a:gd name="connsiteY13" fmla="*/ 329984 h 604970"/>
              <a:gd name="connsiteX14" fmla="*/ 2963 w 1197996"/>
              <a:gd name="connsiteY14" fmla="*/ 329984 h 604970"/>
              <a:gd name="connsiteX15" fmla="*/ 2963 w 1197996"/>
              <a:gd name="connsiteY15" fmla="*/ 189990 h 604970"/>
              <a:gd name="connsiteX16" fmla="*/ 42964 w 1197996"/>
              <a:gd name="connsiteY16" fmla="*/ 114994 h 604970"/>
              <a:gd name="connsiteX17" fmla="*/ 102966 w 1197996"/>
              <a:gd name="connsiteY17" fmla="*/ 64997 h 604970"/>
              <a:gd name="connsiteX18" fmla="*/ 277971 w 1197996"/>
              <a:gd name="connsiteY18" fmla="*/ 0 h 604970"/>
              <a:gd name="connsiteX19" fmla="*/ 407974 w 1197996"/>
              <a:gd name="connsiteY19" fmla="*/ 5000 h 604970"/>
              <a:gd name="connsiteX0" fmla="*/ 407974 w 1197996"/>
              <a:gd name="connsiteY0" fmla="*/ 5000 h 617670"/>
              <a:gd name="connsiteX1" fmla="*/ 752983 w 1197996"/>
              <a:gd name="connsiteY1" fmla="*/ 0 h 617670"/>
              <a:gd name="connsiteX2" fmla="*/ 1197996 w 1197996"/>
              <a:gd name="connsiteY2" fmla="*/ 189991 h 617670"/>
              <a:gd name="connsiteX3" fmla="*/ 942989 w 1197996"/>
              <a:gd name="connsiteY3" fmla="*/ 324985 h 617670"/>
              <a:gd name="connsiteX4" fmla="*/ 917987 w 1197996"/>
              <a:gd name="connsiteY4" fmla="*/ 384982 h 617670"/>
              <a:gd name="connsiteX5" fmla="*/ 852986 w 1197996"/>
              <a:gd name="connsiteY5" fmla="*/ 469977 h 617670"/>
              <a:gd name="connsiteX6" fmla="*/ 742983 w 1197996"/>
              <a:gd name="connsiteY6" fmla="*/ 504976 h 617670"/>
              <a:gd name="connsiteX7" fmla="*/ 342421 w 1197996"/>
              <a:gd name="connsiteY7" fmla="*/ 617670 h 617670"/>
              <a:gd name="connsiteX8" fmla="*/ 202968 w 1197996"/>
              <a:gd name="connsiteY8" fmla="*/ 564973 h 617670"/>
              <a:gd name="connsiteX9" fmla="*/ 207969 w 1197996"/>
              <a:gd name="connsiteY9" fmla="*/ 559973 h 617670"/>
              <a:gd name="connsiteX10" fmla="*/ 122966 w 1197996"/>
              <a:gd name="connsiteY10" fmla="*/ 504976 h 617670"/>
              <a:gd name="connsiteX11" fmla="*/ 62965 w 1197996"/>
              <a:gd name="connsiteY11" fmla="*/ 429979 h 617670"/>
              <a:gd name="connsiteX12" fmla="*/ 37964 w 1197996"/>
              <a:gd name="connsiteY12" fmla="*/ 379982 h 617670"/>
              <a:gd name="connsiteX13" fmla="*/ 2963 w 1197996"/>
              <a:gd name="connsiteY13" fmla="*/ 329984 h 617670"/>
              <a:gd name="connsiteX14" fmla="*/ 2963 w 1197996"/>
              <a:gd name="connsiteY14" fmla="*/ 329984 h 617670"/>
              <a:gd name="connsiteX15" fmla="*/ 2963 w 1197996"/>
              <a:gd name="connsiteY15" fmla="*/ 189990 h 617670"/>
              <a:gd name="connsiteX16" fmla="*/ 42964 w 1197996"/>
              <a:gd name="connsiteY16" fmla="*/ 114994 h 617670"/>
              <a:gd name="connsiteX17" fmla="*/ 102966 w 1197996"/>
              <a:gd name="connsiteY17" fmla="*/ 64997 h 617670"/>
              <a:gd name="connsiteX18" fmla="*/ 277971 w 1197996"/>
              <a:gd name="connsiteY18" fmla="*/ 0 h 617670"/>
              <a:gd name="connsiteX19" fmla="*/ 407974 w 1197996"/>
              <a:gd name="connsiteY19" fmla="*/ 5000 h 617670"/>
              <a:gd name="connsiteX0" fmla="*/ 407974 w 1197996"/>
              <a:gd name="connsiteY0" fmla="*/ 5000 h 617670"/>
              <a:gd name="connsiteX1" fmla="*/ 752983 w 1197996"/>
              <a:gd name="connsiteY1" fmla="*/ 0 h 617670"/>
              <a:gd name="connsiteX2" fmla="*/ 1197996 w 1197996"/>
              <a:gd name="connsiteY2" fmla="*/ 189991 h 617670"/>
              <a:gd name="connsiteX3" fmla="*/ 942989 w 1197996"/>
              <a:gd name="connsiteY3" fmla="*/ 324985 h 617670"/>
              <a:gd name="connsiteX4" fmla="*/ 917987 w 1197996"/>
              <a:gd name="connsiteY4" fmla="*/ 384982 h 617670"/>
              <a:gd name="connsiteX5" fmla="*/ 852986 w 1197996"/>
              <a:gd name="connsiteY5" fmla="*/ 469977 h 617670"/>
              <a:gd name="connsiteX6" fmla="*/ 742983 w 1197996"/>
              <a:gd name="connsiteY6" fmla="*/ 504976 h 617670"/>
              <a:gd name="connsiteX7" fmla="*/ 342421 w 1197996"/>
              <a:gd name="connsiteY7" fmla="*/ 617670 h 617670"/>
              <a:gd name="connsiteX8" fmla="*/ 202968 w 1197996"/>
              <a:gd name="connsiteY8" fmla="*/ 564973 h 617670"/>
              <a:gd name="connsiteX9" fmla="*/ 198444 w 1197996"/>
              <a:gd name="connsiteY9" fmla="*/ 550448 h 617670"/>
              <a:gd name="connsiteX10" fmla="*/ 122966 w 1197996"/>
              <a:gd name="connsiteY10" fmla="*/ 504976 h 617670"/>
              <a:gd name="connsiteX11" fmla="*/ 62965 w 1197996"/>
              <a:gd name="connsiteY11" fmla="*/ 429979 h 617670"/>
              <a:gd name="connsiteX12" fmla="*/ 37964 w 1197996"/>
              <a:gd name="connsiteY12" fmla="*/ 379982 h 617670"/>
              <a:gd name="connsiteX13" fmla="*/ 2963 w 1197996"/>
              <a:gd name="connsiteY13" fmla="*/ 329984 h 617670"/>
              <a:gd name="connsiteX14" fmla="*/ 2963 w 1197996"/>
              <a:gd name="connsiteY14" fmla="*/ 329984 h 617670"/>
              <a:gd name="connsiteX15" fmla="*/ 2963 w 1197996"/>
              <a:gd name="connsiteY15" fmla="*/ 189990 h 617670"/>
              <a:gd name="connsiteX16" fmla="*/ 42964 w 1197996"/>
              <a:gd name="connsiteY16" fmla="*/ 114994 h 617670"/>
              <a:gd name="connsiteX17" fmla="*/ 102966 w 1197996"/>
              <a:gd name="connsiteY17" fmla="*/ 64997 h 617670"/>
              <a:gd name="connsiteX18" fmla="*/ 277971 w 1197996"/>
              <a:gd name="connsiteY18" fmla="*/ 0 h 617670"/>
              <a:gd name="connsiteX19" fmla="*/ 407974 w 1197996"/>
              <a:gd name="connsiteY19" fmla="*/ 5000 h 617670"/>
              <a:gd name="connsiteX0" fmla="*/ 407974 w 1197996"/>
              <a:gd name="connsiteY0" fmla="*/ 5000 h 620728"/>
              <a:gd name="connsiteX1" fmla="*/ 752983 w 1197996"/>
              <a:gd name="connsiteY1" fmla="*/ 0 h 620728"/>
              <a:gd name="connsiteX2" fmla="*/ 1197996 w 1197996"/>
              <a:gd name="connsiteY2" fmla="*/ 189991 h 620728"/>
              <a:gd name="connsiteX3" fmla="*/ 942989 w 1197996"/>
              <a:gd name="connsiteY3" fmla="*/ 324985 h 620728"/>
              <a:gd name="connsiteX4" fmla="*/ 917987 w 1197996"/>
              <a:gd name="connsiteY4" fmla="*/ 384982 h 620728"/>
              <a:gd name="connsiteX5" fmla="*/ 852986 w 1197996"/>
              <a:gd name="connsiteY5" fmla="*/ 469977 h 620728"/>
              <a:gd name="connsiteX6" fmla="*/ 742983 w 1197996"/>
              <a:gd name="connsiteY6" fmla="*/ 504976 h 620728"/>
              <a:gd name="connsiteX7" fmla="*/ 342421 w 1197996"/>
              <a:gd name="connsiteY7" fmla="*/ 617670 h 620728"/>
              <a:gd name="connsiteX8" fmla="*/ 280425 w 1197996"/>
              <a:gd name="connsiteY8" fmla="*/ 589581 h 620728"/>
              <a:gd name="connsiteX9" fmla="*/ 202968 w 1197996"/>
              <a:gd name="connsiteY9" fmla="*/ 564973 h 620728"/>
              <a:gd name="connsiteX10" fmla="*/ 198444 w 1197996"/>
              <a:gd name="connsiteY10" fmla="*/ 550448 h 620728"/>
              <a:gd name="connsiteX11" fmla="*/ 122966 w 1197996"/>
              <a:gd name="connsiteY11" fmla="*/ 504976 h 620728"/>
              <a:gd name="connsiteX12" fmla="*/ 62965 w 1197996"/>
              <a:gd name="connsiteY12" fmla="*/ 429979 h 620728"/>
              <a:gd name="connsiteX13" fmla="*/ 37964 w 1197996"/>
              <a:gd name="connsiteY13" fmla="*/ 379982 h 620728"/>
              <a:gd name="connsiteX14" fmla="*/ 2963 w 1197996"/>
              <a:gd name="connsiteY14" fmla="*/ 329984 h 620728"/>
              <a:gd name="connsiteX15" fmla="*/ 2963 w 1197996"/>
              <a:gd name="connsiteY15" fmla="*/ 329984 h 620728"/>
              <a:gd name="connsiteX16" fmla="*/ 2963 w 1197996"/>
              <a:gd name="connsiteY16" fmla="*/ 189990 h 620728"/>
              <a:gd name="connsiteX17" fmla="*/ 42964 w 1197996"/>
              <a:gd name="connsiteY17" fmla="*/ 114994 h 620728"/>
              <a:gd name="connsiteX18" fmla="*/ 102966 w 1197996"/>
              <a:gd name="connsiteY18" fmla="*/ 64997 h 620728"/>
              <a:gd name="connsiteX19" fmla="*/ 277971 w 1197996"/>
              <a:gd name="connsiteY19" fmla="*/ 0 h 620728"/>
              <a:gd name="connsiteX20" fmla="*/ 407974 w 1197996"/>
              <a:gd name="connsiteY20" fmla="*/ 5000 h 620728"/>
              <a:gd name="connsiteX0" fmla="*/ 407974 w 1197996"/>
              <a:gd name="connsiteY0" fmla="*/ 5000 h 620728"/>
              <a:gd name="connsiteX1" fmla="*/ 752983 w 1197996"/>
              <a:gd name="connsiteY1" fmla="*/ 0 h 620728"/>
              <a:gd name="connsiteX2" fmla="*/ 1197996 w 1197996"/>
              <a:gd name="connsiteY2" fmla="*/ 189991 h 620728"/>
              <a:gd name="connsiteX3" fmla="*/ 942989 w 1197996"/>
              <a:gd name="connsiteY3" fmla="*/ 324985 h 620728"/>
              <a:gd name="connsiteX4" fmla="*/ 917987 w 1197996"/>
              <a:gd name="connsiteY4" fmla="*/ 384982 h 620728"/>
              <a:gd name="connsiteX5" fmla="*/ 852986 w 1197996"/>
              <a:gd name="connsiteY5" fmla="*/ 469977 h 620728"/>
              <a:gd name="connsiteX6" fmla="*/ 742983 w 1197996"/>
              <a:gd name="connsiteY6" fmla="*/ 504976 h 620728"/>
              <a:gd name="connsiteX7" fmla="*/ 342421 w 1197996"/>
              <a:gd name="connsiteY7" fmla="*/ 617670 h 620728"/>
              <a:gd name="connsiteX8" fmla="*/ 280425 w 1197996"/>
              <a:gd name="connsiteY8" fmla="*/ 589581 h 620728"/>
              <a:gd name="connsiteX9" fmla="*/ 225193 w 1197996"/>
              <a:gd name="connsiteY9" fmla="*/ 568148 h 620728"/>
              <a:gd name="connsiteX10" fmla="*/ 198444 w 1197996"/>
              <a:gd name="connsiteY10" fmla="*/ 550448 h 620728"/>
              <a:gd name="connsiteX11" fmla="*/ 122966 w 1197996"/>
              <a:gd name="connsiteY11" fmla="*/ 504976 h 620728"/>
              <a:gd name="connsiteX12" fmla="*/ 62965 w 1197996"/>
              <a:gd name="connsiteY12" fmla="*/ 429979 h 620728"/>
              <a:gd name="connsiteX13" fmla="*/ 37964 w 1197996"/>
              <a:gd name="connsiteY13" fmla="*/ 379982 h 620728"/>
              <a:gd name="connsiteX14" fmla="*/ 2963 w 1197996"/>
              <a:gd name="connsiteY14" fmla="*/ 329984 h 620728"/>
              <a:gd name="connsiteX15" fmla="*/ 2963 w 1197996"/>
              <a:gd name="connsiteY15" fmla="*/ 329984 h 620728"/>
              <a:gd name="connsiteX16" fmla="*/ 2963 w 1197996"/>
              <a:gd name="connsiteY16" fmla="*/ 189990 h 620728"/>
              <a:gd name="connsiteX17" fmla="*/ 42964 w 1197996"/>
              <a:gd name="connsiteY17" fmla="*/ 114994 h 620728"/>
              <a:gd name="connsiteX18" fmla="*/ 102966 w 1197996"/>
              <a:gd name="connsiteY18" fmla="*/ 64997 h 620728"/>
              <a:gd name="connsiteX19" fmla="*/ 277971 w 1197996"/>
              <a:gd name="connsiteY19" fmla="*/ 0 h 620728"/>
              <a:gd name="connsiteX20" fmla="*/ 407974 w 1197996"/>
              <a:gd name="connsiteY20" fmla="*/ 5000 h 620728"/>
              <a:gd name="connsiteX0" fmla="*/ 407974 w 1197996"/>
              <a:gd name="connsiteY0" fmla="*/ 5000 h 629691"/>
              <a:gd name="connsiteX1" fmla="*/ 752983 w 1197996"/>
              <a:gd name="connsiteY1" fmla="*/ 0 h 629691"/>
              <a:gd name="connsiteX2" fmla="*/ 1197996 w 1197996"/>
              <a:gd name="connsiteY2" fmla="*/ 189991 h 629691"/>
              <a:gd name="connsiteX3" fmla="*/ 942989 w 1197996"/>
              <a:gd name="connsiteY3" fmla="*/ 324985 h 629691"/>
              <a:gd name="connsiteX4" fmla="*/ 917987 w 1197996"/>
              <a:gd name="connsiteY4" fmla="*/ 384982 h 629691"/>
              <a:gd name="connsiteX5" fmla="*/ 852986 w 1197996"/>
              <a:gd name="connsiteY5" fmla="*/ 469977 h 629691"/>
              <a:gd name="connsiteX6" fmla="*/ 742983 w 1197996"/>
              <a:gd name="connsiteY6" fmla="*/ 504976 h 629691"/>
              <a:gd name="connsiteX7" fmla="*/ 364646 w 1197996"/>
              <a:gd name="connsiteY7" fmla="*/ 627195 h 629691"/>
              <a:gd name="connsiteX8" fmla="*/ 280425 w 1197996"/>
              <a:gd name="connsiteY8" fmla="*/ 589581 h 629691"/>
              <a:gd name="connsiteX9" fmla="*/ 225193 w 1197996"/>
              <a:gd name="connsiteY9" fmla="*/ 568148 h 629691"/>
              <a:gd name="connsiteX10" fmla="*/ 198444 w 1197996"/>
              <a:gd name="connsiteY10" fmla="*/ 550448 h 629691"/>
              <a:gd name="connsiteX11" fmla="*/ 122966 w 1197996"/>
              <a:gd name="connsiteY11" fmla="*/ 504976 h 629691"/>
              <a:gd name="connsiteX12" fmla="*/ 62965 w 1197996"/>
              <a:gd name="connsiteY12" fmla="*/ 429979 h 629691"/>
              <a:gd name="connsiteX13" fmla="*/ 37964 w 1197996"/>
              <a:gd name="connsiteY13" fmla="*/ 379982 h 629691"/>
              <a:gd name="connsiteX14" fmla="*/ 2963 w 1197996"/>
              <a:gd name="connsiteY14" fmla="*/ 329984 h 629691"/>
              <a:gd name="connsiteX15" fmla="*/ 2963 w 1197996"/>
              <a:gd name="connsiteY15" fmla="*/ 329984 h 629691"/>
              <a:gd name="connsiteX16" fmla="*/ 2963 w 1197996"/>
              <a:gd name="connsiteY16" fmla="*/ 189990 h 629691"/>
              <a:gd name="connsiteX17" fmla="*/ 42964 w 1197996"/>
              <a:gd name="connsiteY17" fmla="*/ 114994 h 629691"/>
              <a:gd name="connsiteX18" fmla="*/ 102966 w 1197996"/>
              <a:gd name="connsiteY18" fmla="*/ 64997 h 629691"/>
              <a:gd name="connsiteX19" fmla="*/ 277971 w 1197996"/>
              <a:gd name="connsiteY19" fmla="*/ 0 h 629691"/>
              <a:gd name="connsiteX20" fmla="*/ 407974 w 1197996"/>
              <a:gd name="connsiteY20" fmla="*/ 5000 h 629691"/>
              <a:gd name="connsiteX0" fmla="*/ 407974 w 1197996"/>
              <a:gd name="connsiteY0" fmla="*/ 5000 h 627195"/>
              <a:gd name="connsiteX1" fmla="*/ 752983 w 1197996"/>
              <a:gd name="connsiteY1" fmla="*/ 0 h 627195"/>
              <a:gd name="connsiteX2" fmla="*/ 1197996 w 1197996"/>
              <a:gd name="connsiteY2" fmla="*/ 189991 h 627195"/>
              <a:gd name="connsiteX3" fmla="*/ 942989 w 1197996"/>
              <a:gd name="connsiteY3" fmla="*/ 324985 h 627195"/>
              <a:gd name="connsiteX4" fmla="*/ 917987 w 1197996"/>
              <a:gd name="connsiteY4" fmla="*/ 384982 h 627195"/>
              <a:gd name="connsiteX5" fmla="*/ 852986 w 1197996"/>
              <a:gd name="connsiteY5" fmla="*/ 469977 h 627195"/>
              <a:gd name="connsiteX6" fmla="*/ 742983 w 1197996"/>
              <a:gd name="connsiteY6" fmla="*/ 504976 h 627195"/>
              <a:gd name="connsiteX7" fmla="*/ 364646 w 1197996"/>
              <a:gd name="connsiteY7" fmla="*/ 627195 h 627195"/>
              <a:gd name="connsiteX8" fmla="*/ 280425 w 1197996"/>
              <a:gd name="connsiteY8" fmla="*/ 589581 h 627195"/>
              <a:gd name="connsiteX9" fmla="*/ 225193 w 1197996"/>
              <a:gd name="connsiteY9" fmla="*/ 568148 h 627195"/>
              <a:gd name="connsiteX10" fmla="*/ 198444 w 1197996"/>
              <a:gd name="connsiteY10" fmla="*/ 550448 h 627195"/>
              <a:gd name="connsiteX11" fmla="*/ 122966 w 1197996"/>
              <a:gd name="connsiteY11" fmla="*/ 504976 h 627195"/>
              <a:gd name="connsiteX12" fmla="*/ 62965 w 1197996"/>
              <a:gd name="connsiteY12" fmla="*/ 429979 h 627195"/>
              <a:gd name="connsiteX13" fmla="*/ 37964 w 1197996"/>
              <a:gd name="connsiteY13" fmla="*/ 379982 h 627195"/>
              <a:gd name="connsiteX14" fmla="*/ 2963 w 1197996"/>
              <a:gd name="connsiteY14" fmla="*/ 329984 h 627195"/>
              <a:gd name="connsiteX15" fmla="*/ 2963 w 1197996"/>
              <a:gd name="connsiteY15" fmla="*/ 329984 h 627195"/>
              <a:gd name="connsiteX16" fmla="*/ 2963 w 1197996"/>
              <a:gd name="connsiteY16" fmla="*/ 189990 h 627195"/>
              <a:gd name="connsiteX17" fmla="*/ 42964 w 1197996"/>
              <a:gd name="connsiteY17" fmla="*/ 114994 h 627195"/>
              <a:gd name="connsiteX18" fmla="*/ 102966 w 1197996"/>
              <a:gd name="connsiteY18" fmla="*/ 64997 h 627195"/>
              <a:gd name="connsiteX19" fmla="*/ 277971 w 1197996"/>
              <a:gd name="connsiteY19" fmla="*/ 0 h 627195"/>
              <a:gd name="connsiteX20" fmla="*/ 407974 w 1197996"/>
              <a:gd name="connsiteY20" fmla="*/ 5000 h 627195"/>
              <a:gd name="connsiteX0" fmla="*/ 407974 w 1197996"/>
              <a:gd name="connsiteY0" fmla="*/ 5000 h 627195"/>
              <a:gd name="connsiteX1" fmla="*/ 752983 w 1197996"/>
              <a:gd name="connsiteY1" fmla="*/ 0 h 627195"/>
              <a:gd name="connsiteX2" fmla="*/ 1197996 w 1197996"/>
              <a:gd name="connsiteY2" fmla="*/ 189991 h 627195"/>
              <a:gd name="connsiteX3" fmla="*/ 942989 w 1197996"/>
              <a:gd name="connsiteY3" fmla="*/ 324985 h 627195"/>
              <a:gd name="connsiteX4" fmla="*/ 917987 w 1197996"/>
              <a:gd name="connsiteY4" fmla="*/ 384982 h 627195"/>
              <a:gd name="connsiteX5" fmla="*/ 852986 w 1197996"/>
              <a:gd name="connsiteY5" fmla="*/ 469977 h 627195"/>
              <a:gd name="connsiteX6" fmla="*/ 742983 w 1197996"/>
              <a:gd name="connsiteY6" fmla="*/ 504976 h 627195"/>
              <a:gd name="connsiteX7" fmla="*/ 364646 w 1197996"/>
              <a:gd name="connsiteY7" fmla="*/ 627195 h 627195"/>
              <a:gd name="connsiteX8" fmla="*/ 280425 w 1197996"/>
              <a:gd name="connsiteY8" fmla="*/ 589581 h 627195"/>
              <a:gd name="connsiteX9" fmla="*/ 225193 w 1197996"/>
              <a:gd name="connsiteY9" fmla="*/ 568148 h 627195"/>
              <a:gd name="connsiteX10" fmla="*/ 176219 w 1197996"/>
              <a:gd name="connsiteY10" fmla="*/ 531398 h 627195"/>
              <a:gd name="connsiteX11" fmla="*/ 122966 w 1197996"/>
              <a:gd name="connsiteY11" fmla="*/ 504976 h 627195"/>
              <a:gd name="connsiteX12" fmla="*/ 62965 w 1197996"/>
              <a:gd name="connsiteY12" fmla="*/ 429979 h 627195"/>
              <a:gd name="connsiteX13" fmla="*/ 37964 w 1197996"/>
              <a:gd name="connsiteY13" fmla="*/ 379982 h 627195"/>
              <a:gd name="connsiteX14" fmla="*/ 2963 w 1197996"/>
              <a:gd name="connsiteY14" fmla="*/ 329984 h 627195"/>
              <a:gd name="connsiteX15" fmla="*/ 2963 w 1197996"/>
              <a:gd name="connsiteY15" fmla="*/ 329984 h 627195"/>
              <a:gd name="connsiteX16" fmla="*/ 2963 w 1197996"/>
              <a:gd name="connsiteY16" fmla="*/ 189990 h 627195"/>
              <a:gd name="connsiteX17" fmla="*/ 42964 w 1197996"/>
              <a:gd name="connsiteY17" fmla="*/ 114994 h 627195"/>
              <a:gd name="connsiteX18" fmla="*/ 102966 w 1197996"/>
              <a:gd name="connsiteY18" fmla="*/ 64997 h 627195"/>
              <a:gd name="connsiteX19" fmla="*/ 277971 w 1197996"/>
              <a:gd name="connsiteY19" fmla="*/ 0 h 627195"/>
              <a:gd name="connsiteX20" fmla="*/ 407974 w 1197996"/>
              <a:gd name="connsiteY20" fmla="*/ 5000 h 627195"/>
              <a:gd name="connsiteX0" fmla="*/ 407974 w 1197996"/>
              <a:gd name="connsiteY0" fmla="*/ 5000 h 627195"/>
              <a:gd name="connsiteX1" fmla="*/ 752983 w 1197996"/>
              <a:gd name="connsiteY1" fmla="*/ 0 h 627195"/>
              <a:gd name="connsiteX2" fmla="*/ 1197996 w 1197996"/>
              <a:gd name="connsiteY2" fmla="*/ 189991 h 627195"/>
              <a:gd name="connsiteX3" fmla="*/ 942989 w 1197996"/>
              <a:gd name="connsiteY3" fmla="*/ 324985 h 627195"/>
              <a:gd name="connsiteX4" fmla="*/ 917987 w 1197996"/>
              <a:gd name="connsiteY4" fmla="*/ 384982 h 627195"/>
              <a:gd name="connsiteX5" fmla="*/ 852986 w 1197996"/>
              <a:gd name="connsiteY5" fmla="*/ 469977 h 627195"/>
              <a:gd name="connsiteX6" fmla="*/ 742983 w 1197996"/>
              <a:gd name="connsiteY6" fmla="*/ 504976 h 627195"/>
              <a:gd name="connsiteX7" fmla="*/ 364646 w 1197996"/>
              <a:gd name="connsiteY7" fmla="*/ 627195 h 627195"/>
              <a:gd name="connsiteX8" fmla="*/ 280425 w 1197996"/>
              <a:gd name="connsiteY8" fmla="*/ 589581 h 627195"/>
              <a:gd name="connsiteX9" fmla="*/ 225193 w 1197996"/>
              <a:gd name="connsiteY9" fmla="*/ 568148 h 627195"/>
              <a:gd name="connsiteX10" fmla="*/ 176219 w 1197996"/>
              <a:gd name="connsiteY10" fmla="*/ 531398 h 627195"/>
              <a:gd name="connsiteX11" fmla="*/ 103916 w 1197996"/>
              <a:gd name="connsiteY11" fmla="*/ 482751 h 627195"/>
              <a:gd name="connsiteX12" fmla="*/ 62965 w 1197996"/>
              <a:gd name="connsiteY12" fmla="*/ 429979 h 627195"/>
              <a:gd name="connsiteX13" fmla="*/ 37964 w 1197996"/>
              <a:gd name="connsiteY13" fmla="*/ 379982 h 627195"/>
              <a:gd name="connsiteX14" fmla="*/ 2963 w 1197996"/>
              <a:gd name="connsiteY14" fmla="*/ 329984 h 627195"/>
              <a:gd name="connsiteX15" fmla="*/ 2963 w 1197996"/>
              <a:gd name="connsiteY15" fmla="*/ 329984 h 627195"/>
              <a:gd name="connsiteX16" fmla="*/ 2963 w 1197996"/>
              <a:gd name="connsiteY16" fmla="*/ 189990 h 627195"/>
              <a:gd name="connsiteX17" fmla="*/ 42964 w 1197996"/>
              <a:gd name="connsiteY17" fmla="*/ 114994 h 627195"/>
              <a:gd name="connsiteX18" fmla="*/ 102966 w 1197996"/>
              <a:gd name="connsiteY18" fmla="*/ 64997 h 627195"/>
              <a:gd name="connsiteX19" fmla="*/ 277971 w 1197996"/>
              <a:gd name="connsiteY19" fmla="*/ 0 h 627195"/>
              <a:gd name="connsiteX20" fmla="*/ 407974 w 1197996"/>
              <a:gd name="connsiteY20" fmla="*/ 5000 h 627195"/>
              <a:gd name="connsiteX0" fmla="*/ 425999 w 1216021"/>
              <a:gd name="connsiteY0" fmla="*/ 5000 h 627195"/>
              <a:gd name="connsiteX1" fmla="*/ 771008 w 1216021"/>
              <a:gd name="connsiteY1" fmla="*/ 0 h 627195"/>
              <a:gd name="connsiteX2" fmla="*/ 1216021 w 1216021"/>
              <a:gd name="connsiteY2" fmla="*/ 189991 h 627195"/>
              <a:gd name="connsiteX3" fmla="*/ 961014 w 1216021"/>
              <a:gd name="connsiteY3" fmla="*/ 324985 h 627195"/>
              <a:gd name="connsiteX4" fmla="*/ 936012 w 1216021"/>
              <a:gd name="connsiteY4" fmla="*/ 384982 h 627195"/>
              <a:gd name="connsiteX5" fmla="*/ 871011 w 1216021"/>
              <a:gd name="connsiteY5" fmla="*/ 469977 h 627195"/>
              <a:gd name="connsiteX6" fmla="*/ 761008 w 1216021"/>
              <a:gd name="connsiteY6" fmla="*/ 504976 h 627195"/>
              <a:gd name="connsiteX7" fmla="*/ 382671 w 1216021"/>
              <a:gd name="connsiteY7" fmla="*/ 627195 h 627195"/>
              <a:gd name="connsiteX8" fmla="*/ 298450 w 1216021"/>
              <a:gd name="connsiteY8" fmla="*/ 589581 h 627195"/>
              <a:gd name="connsiteX9" fmla="*/ 243218 w 1216021"/>
              <a:gd name="connsiteY9" fmla="*/ 568148 h 627195"/>
              <a:gd name="connsiteX10" fmla="*/ 194244 w 1216021"/>
              <a:gd name="connsiteY10" fmla="*/ 531398 h 627195"/>
              <a:gd name="connsiteX11" fmla="*/ 121941 w 1216021"/>
              <a:gd name="connsiteY11" fmla="*/ 482751 h 627195"/>
              <a:gd name="connsiteX12" fmla="*/ 80990 w 1216021"/>
              <a:gd name="connsiteY12" fmla="*/ 429979 h 627195"/>
              <a:gd name="connsiteX13" fmla="*/ 55989 w 1216021"/>
              <a:gd name="connsiteY13" fmla="*/ 379982 h 627195"/>
              <a:gd name="connsiteX14" fmla="*/ 20988 w 1216021"/>
              <a:gd name="connsiteY14" fmla="*/ 329984 h 627195"/>
              <a:gd name="connsiteX15" fmla="*/ 20988 w 1216021"/>
              <a:gd name="connsiteY15" fmla="*/ 329984 h 627195"/>
              <a:gd name="connsiteX16" fmla="*/ 0 w 1216021"/>
              <a:gd name="connsiteY16" fmla="*/ 287956 h 627195"/>
              <a:gd name="connsiteX17" fmla="*/ 20988 w 1216021"/>
              <a:gd name="connsiteY17" fmla="*/ 189990 h 627195"/>
              <a:gd name="connsiteX18" fmla="*/ 60989 w 1216021"/>
              <a:gd name="connsiteY18" fmla="*/ 114994 h 627195"/>
              <a:gd name="connsiteX19" fmla="*/ 120991 w 1216021"/>
              <a:gd name="connsiteY19" fmla="*/ 64997 h 627195"/>
              <a:gd name="connsiteX20" fmla="*/ 295996 w 1216021"/>
              <a:gd name="connsiteY20" fmla="*/ 0 h 627195"/>
              <a:gd name="connsiteX21" fmla="*/ 425999 w 1216021"/>
              <a:gd name="connsiteY21" fmla="*/ 5000 h 627195"/>
              <a:gd name="connsiteX0" fmla="*/ 425999 w 1216021"/>
              <a:gd name="connsiteY0" fmla="*/ 5000 h 627195"/>
              <a:gd name="connsiteX1" fmla="*/ 771008 w 1216021"/>
              <a:gd name="connsiteY1" fmla="*/ 0 h 627195"/>
              <a:gd name="connsiteX2" fmla="*/ 1216021 w 1216021"/>
              <a:gd name="connsiteY2" fmla="*/ 189991 h 627195"/>
              <a:gd name="connsiteX3" fmla="*/ 961014 w 1216021"/>
              <a:gd name="connsiteY3" fmla="*/ 324985 h 627195"/>
              <a:gd name="connsiteX4" fmla="*/ 936012 w 1216021"/>
              <a:gd name="connsiteY4" fmla="*/ 384982 h 627195"/>
              <a:gd name="connsiteX5" fmla="*/ 871011 w 1216021"/>
              <a:gd name="connsiteY5" fmla="*/ 469977 h 627195"/>
              <a:gd name="connsiteX6" fmla="*/ 761008 w 1216021"/>
              <a:gd name="connsiteY6" fmla="*/ 504976 h 627195"/>
              <a:gd name="connsiteX7" fmla="*/ 382671 w 1216021"/>
              <a:gd name="connsiteY7" fmla="*/ 627195 h 627195"/>
              <a:gd name="connsiteX8" fmla="*/ 298450 w 1216021"/>
              <a:gd name="connsiteY8" fmla="*/ 589581 h 627195"/>
              <a:gd name="connsiteX9" fmla="*/ 243218 w 1216021"/>
              <a:gd name="connsiteY9" fmla="*/ 568148 h 627195"/>
              <a:gd name="connsiteX10" fmla="*/ 194244 w 1216021"/>
              <a:gd name="connsiteY10" fmla="*/ 531398 h 627195"/>
              <a:gd name="connsiteX11" fmla="*/ 121941 w 1216021"/>
              <a:gd name="connsiteY11" fmla="*/ 482751 h 627195"/>
              <a:gd name="connsiteX12" fmla="*/ 80990 w 1216021"/>
              <a:gd name="connsiteY12" fmla="*/ 429979 h 627195"/>
              <a:gd name="connsiteX13" fmla="*/ 55989 w 1216021"/>
              <a:gd name="connsiteY13" fmla="*/ 379982 h 627195"/>
              <a:gd name="connsiteX14" fmla="*/ 20988 w 1216021"/>
              <a:gd name="connsiteY14" fmla="*/ 329984 h 627195"/>
              <a:gd name="connsiteX15" fmla="*/ 20988 w 1216021"/>
              <a:gd name="connsiteY15" fmla="*/ 329984 h 627195"/>
              <a:gd name="connsiteX16" fmla="*/ 0 w 1216021"/>
              <a:gd name="connsiteY16" fmla="*/ 287956 h 627195"/>
              <a:gd name="connsiteX17" fmla="*/ 20988 w 1216021"/>
              <a:gd name="connsiteY17" fmla="*/ 189990 h 627195"/>
              <a:gd name="connsiteX18" fmla="*/ 60989 w 1216021"/>
              <a:gd name="connsiteY18" fmla="*/ 114994 h 627195"/>
              <a:gd name="connsiteX19" fmla="*/ 120991 w 1216021"/>
              <a:gd name="connsiteY19" fmla="*/ 64997 h 627195"/>
              <a:gd name="connsiteX20" fmla="*/ 295996 w 1216021"/>
              <a:gd name="connsiteY20" fmla="*/ 0 h 627195"/>
              <a:gd name="connsiteX21" fmla="*/ 425999 w 1216021"/>
              <a:gd name="connsiteY21" fmla="*/ 5000 h 627195"/>
              <a:gd name="connsiteX0" fmla="*/ 425999 w 1216021"/>
              <a:gd name="connsiteY0" fmla="*/ 5000 h 627195"/>
              <a:gd name="connsiteX1" fmla="*/ 771008 w 1216021"/>
              <a:gd name="connsiteY1" fmla="*/ 0 h 627195"/>
              <a:gd name="connsiteX2" fmla="*/ 1216021 w 1216021"/>
              <a:gd name="connsiteY2" fmla="*/ 189991 h 627195"/>
              <a:gd name="connsiteX3" fmla="*/ 961014 w 1216021"/>
              <a:gd name="connsiteY3" fmla="*/ 324985 h 627195"/>
              <a:gd name="connsiteX4" fmla="*/ 936012 w 1216021"/>
              <a:gd name="connsiteY4" fmla="*/ 384982 h 627195"/>
              <a:gd name="connsiteX5" fmla="*/ 871011 w 1216021"/>
              <a:gd name="connsiteY5" fmla="*/ 469977 h 627195"/>
              <a:gd name="connsiteX6" fmla="*/ 761008 w 1216021"/>
              <a:gd name="connsiteY6" fmla="*/ 504976 h 627195"/>
              <a:gd name="connsiteX7" fmla="*/ 382671 w 1216021"/>
              <a:gd name="connsiteY7" fmla="*/ 627195 h 627195"/>
              <a:gd name="connsiteX8" fmla="*/ 298450 w 1216021"/>
              <a:gd name="connsiteY8" fmla="*/ 589581 h 627195"/>
              <a:gd name="connsiteX9" fmla="*/ 243218 w 1216021"/>
              <a:gd name="connsiteY9" fmla="*/ 568148 h 627195"/>
              <a:gd name="connsiteX10" fmla="*/ 194244 w 1216021"/>
              <a:gd name="connsiteY10" fmla="*/ 531398 h 627195"/>
              <a:gd name="connsiteX11" fmla="*/ 134641 w 1216021"/>
              <a:gd name="connsiteY11" fmla="*/ 482751 h 627195"/>
              <a:gd name="connsiteX12" fmla="*/ 80990 w 1216021"/>
              <a:gd name="connsiteY12" fmla="*/ 429979 h 627195"/>
              <a:gd name="connsiteX13" fmla="*/ 55989 w 1216021"/>
              <a:gd name="connsiteY13" fmla="*/ 379982 h 627195"/>
              <a:gd name="connsiteX14" fmla="*/ 20988 w 1216021"/>
              <a:gd name="connsiteY14" fmla="*/ 329984 h 627195"/>
              <a:gd name="connsiteX15" fmla="*/ 20988 w 1216021"/>
              <a:gd name="connsiteY15" fmla="*/ 329984 h 627195"/>
              <a:gd name="connsiteX16" fmla="*/ 0 w 1216021"/>
              <a:gd name="connsiteY16" fmla="*/ 287956 h 627195"/>
              <a:gd name="connsiteX17" fmla="*/ 20988 w 1216021"/>
              <a:gd name="connsiteY17" fmla="*/ 189990 h 627195"/>
              <a:gd name="connsiteX18" fmla="*/ 60989 w 1216021"/>
              <a:gd name="connsiteY18" fmla="*/ 114994 h 627195"/>
              <a:gd name="connsiteX19" fmla="*/ 120991 w 1216021"/>
              <a:gd name="connsiteY19" fmla="*/ 64997 h 627195"/>
              <a:gd name="connsiteX20" fmla="*/ 295996 w 1216021"/>
              <a:gd name="connsiteY20" fmla="*/ 0 h 627195"/>
              <a:gd name="connsiteX21" fmla="*/ 425999 w 1216021"/>
              <a:gd name="connsiteY21" fmla="*/ 5000 h 627195"/>
              <a:gd name="connsiteX0" fmla="*/ 425999 w 1216021"/>
              <a:gd name="connsiteY0" fmla="*/ 5000 h 627195"/>
              <a:gd name="connsiteX1" fmla="*/ 771008 w 1216021"/>
              <a:gd name="connsiteY1" fmla="*/ 0 h 627195"/>
              <a:gd name="connsiteX2" fmla="*/ 1216021 w 1216021"/>
              <a:gd name="connsiteY2" fmla="*/ 189991 h 627195"/>
              <a:gd name="connsiteX3" fmla="*/ 961014 w 1216021"/>
              <a:gd name="connsiteY3" fmla="*/ 324985 h 627195"/>
              <a:gd name="connsiteX4" fmla="*/ 936012 w 1216021"/>
              <a:gd name="connsiteY4" fmla="*/ 384982 h 627195"/>
              <a:gd name="connsiteX5" fmla="*/ 871011 w 1216021"/>
              <a:gd name="connsiteY5" fmla="*/ 469977 h 627195"/>
              <a:gd name="connsiteX6" fmla="*/ 761008 w 1216021"/>
              <a:gd name="connsiteY6" fmla="*/ 504976 h 627195"/>
              <a:gd name="connsiteX7" fmla="*/ 382671 w 1216021"/>
              <a:gd name="connsiteY7" fmla="*/ 627195 h 627195"/>
              <a:gd name="connsiteX8" fmla="*/ 298450 w 1216021"/>
              <a:gd name="connsiteY8" fmla="*/ 589581 h 627195"/>
              <a:gd name="connsiteX9" fmla="*/ 243218 w 1216021"/>
              <a:gd name="connsiteY9" fmla="*/ 568148 h 627195"/>
              <a:gd name="connsiteX10" fmla="*/ 194244 w 1216021"/>
              <a:gd name="connsiteY10" fmla="*/ 531398 h 627195"/>
              <a:gd name="connsiteX11" fmla="*/ 134641 w 1216021"/>
              <a:gd name="connsiteY11" fmla="*/ 482751 h 627195"/>
              <a:gd name="connsiteX12" fmla="*/ 80990 w 1216021"/>
              <a:gd name="connsiteY12" fmla="*/ 429979 h 627195"/>
              <a:gd name="connsiteX13" fmla="*/ 46464 w 1216021"/>
              <a:gd name="connsiteY13" fmla="*/ 376807 h 627195"/>
              <a:gd name="connsiteX14" fmla="*/ 20988 w 1216021"/>
              <a:gd name="connsiteY14" fmla="*/ 329984 h 627195"/>
              <a:gd name="connsiteX15" fmla="*/ 20988 w 1216021"/>
              <a:gd name="connsiteY15" fmla="*/ 329984 h 627195"/>
              <a:gd name="connsiteX16" fmla="*/ 0 w 1216021"/>
              <a:gd name="connsiteY16" fmla="*/ 287956 h 627195"/>
              <a:gd name="connsiteX17" fmla="*/ 20988 w 1216021"/>
              <a:gd name="connsiteY17" fmla="*/ 189990 h 627195"/>
              <a:gd name="connsiteX18" fmla="*/ 60989 w 1216021"/>
              <a:gd name="connsiteY18" fmla="*/ 114994 h 627195"/>
              <a:gd name="connsiteX19" fmla="*/ 120991 w 1216021"/>
              <a:gd name="connsiteY19" fmla="*/ 64997 h 627195"/>
              <a:gd name="connsiteX20" fmla="*/ 295996 w 1216021"/>
              <a:gd name="connsiteY20" fmla="*/ 0 h 627195"/>
              <a:gd name="connsiteX21" fmla="*/ 425999 w 1216021"/>
              <a:gd name="connsiteY21" fmla="*/ 5000 h 627195"/>
              <a:gd name="connsiteX0" fmla="*/ 425999 w 1216021"/>
              <a:gd name="connsiteY0" fmla="*/ 5000 h 627195"/>
              <a:gd name="connsiteX1" fmla="*/ 771008 w 1216021"/>
              <a:gd name="connsiteY1" fmla="*/ 0 h 627195"/>
              <a:gd name="connsiteX2" fmla="*/ 1216021 w 1216021"/>
              <a:gd name="connsiteY2" fmla="*/ 189991 h 627195"/>
              <a:gd name="connsiteX3" fmla="*/ 961014 w 1216021"/>
              <a:gd name="connsiteY3" fmla="*/ 324985 h 627195"/>
              <a:gd name="connsiteX4" fmla="*/ 936012 w 1216021"/>
              <a:gd name="connsiteY4" fmla="*/ 384982 h 627195"/>
              <a:gd name="connsiteX5" fmla="*/ 871011 w 1216021"/>
              <a:gd name="connsiteY5" fmla="*/ 469977 h 627195"/>
              <a:gd name="connsiteX6" fmla="*/ 761008 w 1216021"/>
              <a:gd name="connsiteY6" fmla="*/ 504976 h 627195"/>
              <a:gd name="connsiteX7" fmla="*/ 382671 w 1216021"/>
              <a:gd name="connsiteY7" fmla="*/ 627195 h 627195"/>
              <a:gd name="connsiteX8" fmla="*/ 317500 w 1216021"/>
              <a:gd name="connsiteY8" fmla="*/ 602281 h 627195"/>
              <a:gd name="connsiteX9" fmla="*/ 243218 w 1216021"/>
              <a:gd name="connsiteY9" fmla="*/ 568148 h 627195"/>
              <a:gd name="connsiteX10" fmla="*/ 194244 w 1216021"/>
              <a:gd name="connsiteY10" fmla="*/ 531398 h 627195"/>
              <a:gd name="connsiteX11" fmla="*/ 134641 w 1216021"/>
              <a:gd name="connsiteY11" fmla="*/ 482751 h 627195"/>
              <a:gd name="connsiteX12" fmla="*/ 80990 w 1216021"/>
              <a:gd name="connsiteY12" fmla="*/ 429979 h 627195"/>
              <a:gd name="connsiteX13" fmla="*/ 46464 w 1216021"/>
              <a:gd name="connsiteY13" fmla="*/ 376807 h 627195"/>
              <a:gd name="connsiteX14" fmla="*/ 20988 w 1216021"/>
              <a:gd name="connsiteY14" fmla="*/ 329984 h 627195"/>
              <a:gd name="connsiteX15" fmla="*/ 20988 w 1216021"/>
              <a:gd name="connsiteY15" fmla="*/ 329984 h 627195"/>
              <a:gd name="connsiteX16" fmla="*/ 0 w 1216021"/>
              <a:gd name="connsiteY16" fmla="*/ 287956 h 627195"/>
              <a:gd name="connsiteX17" fmla="*/ 20988 w 1216021"/>
              <a:gd name="connsiteY17" fmla="*/ 189990 h 627195"/>
              <a:gd name="connsiteX18" fmla="*/ 60989 w 1216021"/>
              <a:gd name="connsiteY18" fmla="*/ 114994 h 627195"/>
              <a:gd name="connsiteX19" fmla="*/ 120991 w 1216021"/>
              <a:gd name="connsiteY19" fmla="*/ 64997 h 627195"/>
              <a:gd name="connsiteX20" fmla="*/ 295996 w 1216021"/>
              <a:gd name="connsiteY20" fmla="*/ 0 h 627195"/>
              <a:gd name="connsiteX21" fmla="*/ 425999 w 1216021"/>
              <a:gd name="connsiteY21" fmla="*/ 5000 h 627195"/>
              <a:gd name="connsiteX0" fmla="*/ 425999 w 1216021"/>
              <a:gd name="connsiteY0" fmla="*/ 5000 h 636720"/>
              <a:gd name="connsiteX1" fmla="*/ 771008 w 1216021"/>
              <a:gd name="connsiteY1" fmla="*/ 0 h 636720"/>
              <a:gd name="connsiteX2" fmla="*/ 1216021 w 1216021"/>
              <a:gd name="connsiteY2" fmla="*/ 189991 h 636720"/>
              <a:gd name="connsiteX3" fmla="*/ 961014 w 1216021"/>
              <a:gd name="connsiteY3" fmla="*/ 324985 h 636720"/>
              <a:gd name="connsiteX4" fmla="*/ 936012 w 1216021"/>
              <a:gd name="connsiteY4" fmla="*/ 384982 h 636720"/>
              <a:gd name="connsiteX5" fmla="*/ 871011 w 1216021"/>
              <a:gd name="connsiteY5" fmla="*/ 469977 h 636720"/>
              <a:gd name="connsiteX6" fmla="*/ 761008 w 1216021"/>
              <a:gd name="connsiteY6" fmla="*/ 504976 h 636720"/>
              <a:gd name="connsiteX7" fmla="*/ 379496 w 1216021"/>
              <a:gd name="connsiteY7" fmla="*/ 636720 h 636720"/>
              <a:gd name="connsiteX8" fmla="*/ 317500 w 1216021"/>
              <a:gd name="connsiteY8" fmla="*/ 602281 h 636720"/>
              <a:gd name="connsiteX9" fmla="*/ 243218 w 1216021"/>
              <a:gd name="connsiteY9" fmla="*/ 568148 h 636720"/>
              <a:gd name="connsiteX10" fmla="*/ 194244 w 1216021"/>
              <a:gd name="connsiteY10" fmla="*/ 531398 h 636720"/>
              <a:gd name="connsiteX11" fmla="*/ 134641 w 1216021"/>
              <a:gd name="connsiteY11" fmla="*/ 482751 h 636720"/>
              <a:gd name="connsiteX12" fmla="*/ 80990 w 1216021"/>
              <a:gd name="connsiteY12" fmla="*/ 429979 h 636720"/>
              <a:gd name="connsiteX13" fmla="*/ 46464 w 1216021"/>
              <a:gd name="connsiteY13" fmla="*/ 376807 h 636720"/>
              <a:gd name="connsiteX14" fmla="*/ 20988 w 1216021"/>
              <a:gd name="connsiteY14" fmla="*/ 329984 h 636720"/>
              <a:gd name="connsiteX15" fmla="*/ 20988 w 1216021"/>
              <a:gd name="connsiteY15" fmla="*/ 329984 h 636720"/>
              <a:gd name="connsiteX16" fmla="*/ 0 w 1216021"/>
              <a:gd name="connsiteY16" fmla="*/ 287956 h 636720"/>
              <a:gd name="connsiteX17" fmla="*/ 20988 w 1216021"/>
              <a:gd name="connsiteY17" fmla="*/ 189990 h 636720"/>
              <a:gd name="connsiteX18" fmla="*/ 60989 w 1216021"/>
              <a:gd name="connsiteY18" fmla="*/ 114994 h 636720"/>
              <a:gd name="connsiteX19" fmla="*/ 120991 w 1216021"/>
              <a:gd name="connsiteY19" fmla="*/ 64997 h 636720"/>
              <a:gd name="connsiteX20" fmla="*/ 295996 w 1216021"/>
              <a:gd name="connsiteY20" fmla="*/ 0 h 636720"/>
              <a:gd name="connsiteX21" fmla="*/ 425999 w 1216021"/>
              <a:gd name="connsiteY21" fmla="*/ 5000 h 636720"/>
              <a:gd name="connsiteX0" fmla="*/ 425999 w 1216021"/>
              <a:gd name="connsiteY0" fmla="*/ 5000 h 636720"/>
              <a:gd name="connsiteX1" fmla="*/ 771008 w 1216021"/>
              <a:gd name="connsiteY1" fmla="*/ 0 h 636720"/>
              <a:gd name="connsiteX2" fmla="*/ 1216021 w 1216021"/>
              <a:gd name="connsiteY2" fmla="*/ 189991 h 636720"/>
              <a:gd name="connsiteX3" fmla="*/ 961014 w 1216021"/>
              <a:gd name="connsiteY3" fmla="*/ 324985 h 636720"/>
              <a:gd name="connsiteX4" fmla="*/ 936012 w 1216021"/>
              <a:gd name="connsiteY4" fmla="*/ 384982 h 636720"/>
              <a:gd name="connsiteX5" fmla="*/ 871011 w 1216021"/>
              <a:gd name="connsiteY5" fmla="*/ 469977 h 636720"/>
              <a:gd name="connsiteX6" fmla="*/ 761008 w 1216021"/>
              <a:gd name="connsiteY6" fmla="*/ 504976 h 636720"/>
              <a:gd name="connsiteX7" fmla="*/ 379496 w 1216021"/>
              <a:gd name="connsiteY7" fmla="*/ 636720 h 636720"/>
              <a:gd name="connsiteX8" fmla="*/ 314325 w 1216021"/>
              <a:gd name="connsiteY8" fmla="*/ 611806 h 636720"/>
              <a:gd name="connsiteX9" fmla="*/ 243218 w 1216021"/>
              <a:gd name="connsiteY9" fmla="*/ 568148 h 636720"/>
              <a:gd name="connsiteX10" fmla="*/ 194244 w 1216021"/>
              <a:gd name="connsiteY10" fmla="*/ 531398 h 636720"/>
              <a:gd name="connsiteX11" fmla="*/ 134641 w 1216021"/>
              <a:gd name="connsiteY11" fmla="*/ 482751 h 636720"/>
              <a:gd name="connsiteX12" fmla="*/ 80990 w 1216021"/>
              <a:gd name="connsiteY12" fmla="*/ 429979 h 636720"/>
              <a:gd name="connsiteX13" fmla="*/ 46464 w 1216021"/>
              <a:gd name="connsiteY13" fmla="*/ 376807 h 636720"/>
              <a:gd name="connsiteX14" fmla="*/ 20988 w 1216021"/>
              <a:gd name="connsiteY14" fmla="*/ 329984 h 636720"/>
              <a:gd name="connsiteX15" fmla="*/ 20988 w 1216021"/>
              <a:gd name="connsiteY15" fmla="*/ 329984 h 636720"/>
              <a:gd name="connsiteX16" fmla="*/ 0 w 1216021"/>
              <a:gd name="connsiteY16" fmla="*/ 287956 h 636720"/>
              <a:gd name="connsiteX17" fmla="*/ 20988 w 1216021"/>
              <a:gd name="connsiteY17" fmla="*/ 189990 h 636720"/>
              <a:gd name="connsiteX18" fmla="*/ 60989 w 1216021"/>
              <a:gd name="connsiteY18" fmla="*/ 114994 h 636720"/>
              <a:gd name="connsiteX19" fmla="*/ 120991 w 1216021"/>
              <a:gd name="connsiteY19" fmla="*/ 64997 h 636720"/>
              <a:gd name="connsiteX20" fmla="*/ 295996 w 1216021"/>
              <a:gd name="connsiteY20" fmla="*/ 0 h 636720"/>
              <a:gd name="connsiteX21" fmla="*/ 425999 w 1216021"/>
              <a:gd name="connsiteY21" fmla="*/ 5000 h 636720"/>
              <a:gd name="connsiteX0" fmla="*/ 425999 w 1216021"/>
              <a:gd name="connsiteY0" fmla="*/ 5000 h 636720"/>
              <a:gd name="connsiteX1" fmla="*/ 767833 w 1216021"/>
              <a:gd name="connsiteY1" fmla="*/ 31750 h 636720"/>
              <a:gd name="connsiteX2" fmla="*/ 1216021 w 1216021"/>
              <a:gd name="connsiteY2" fmla="*/ 189991 h 636720"/>
              <a:gd name="connsiteX3" fmla="*/ 961014 w 1216021"/>
              <a:gd name="connsiteY3" fmla="*/ 324985 h 636720"/>
              <a:gd name="connsiteX4" fmla="*/ 936012 w 1216021"/>
              <a:gd name="connsiteY4" fmla="*/ 384982 h 636720"/>
              <a:gd name="connsiteX5" fmla="*/ 871011 w 1216021"/>
              <a:gd name="connsiteY5" fmla="*/ 469977 h 636720"/>
              <a:gd name="connsiteX6" fmla="*/ 761008 w 1216021"/>
              <a:gd name="connsiteY6" fmla="*/ 504976 h 636720"/>
              <a:gd name="connsiteX7" fmla="*/ 379496 w 1216021"/>
              <a:gd name="connsiteY7" fmla="*/ 636720 h 636720"/>
              <a:gd name="connsiteX8" fmla="*/ 314325 w 1216021"/>
              <a:gd name="connsiteY8" fmla="*/ 611806 h 636720"/>
              <a:gd name="connsiteX9" fmla="*/ 243218 w 1216021"/>
              <a:gd name="connsiteY9" fmla="*/ 568148 h 636720"/>
              <a:gd name="connsiteX10" fmla="*/ 194244 w 1216021"/>
              <a:gd name="connsiteY10" fmla="*/ 531398 h 636720"/>
              <a:gd name="connsiteX11" fmla="*/ 134641 w 1216021"/>
              <a:gd name="connsiteY11" fmla="*/ 482751 h 636720"/>
              <a:gd name="connsiteX12" fmla="*/ 80990 w 1216021"/>
              <a:gd name="connsiteY12" fmla="*/ 429979 h 636720"/>
              <a:gd name="connsiteX13" fmla="*/ 46464 w 1216021"/>
              <a:gd name="connsiteY13" fmla="*/ 376807 h 636720"/>
              <a:gd name="connsiteX14" fmla="*/ 20988 w 1216021"/>
              <a:gd name="connsiteY14" fmla="*/ 329984 h 636720"/>
              <a:gd name="connsiteX15" fmla="*/ 20988 w 1216021"/>
              <a:gd name="connsiteY15" fmla="*/ 329984 h 636720"/>
              <a:gd name="connsiteX16" fmla="*/ 0 w 1216021"/>
              <a:gd name="connsiteY16" fmla="*/ 287956 h 636720"/>
              <a:gd name="connsiteX17" fmla="*/ 20988 w 1216021"/>
              <a:gd name="connsiteY17" fmla="*/ 189990 h 636720"/>
              <a:gd name="connsiteX18" fmla="*/ 60989 w 1216021"/>
              <a:gd name="connsiteY18" fmla="*/ 114994 h 636720"/>
              <a:gd name="connsiteX19" fmla="*/ 120991 w 1216021"/>
              <a:gd name="connsiteY19" fmla="*/ 64997 h 636720"/>
              <a:gd name="connsiteX20" fmla="*/ 295996 w 1216021"/>
              <a:gd name="connsiteY20" fmla="*/ 0 h 636720"/>
              <a:gd name="connsiteX21" fmla="*/ 425999 w 1216021"/>
              <a:gd name="connsiteY21" fmla="*/ 5000 h 63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6021" h="636720">
                <a:moveTo>
                  <a:pt x="425999" y="5000"/>
                </a:moveTo>
                <a:lnTo>
                  <a:pt x="767833" y="31750"/>
                </a:lnTo>
                <a:lnTo>
                  <a:pt x="1216021" y="189991"/>
                </a:lnTo>
                <a:lnTo>
                  <a:pt x="961014" y="324985"/>
                </a:lnTo>
                <a:lnTo>
                  <a:pt x="936012" y="384982"/>
                </a:lnTo>
                <a:lnTo>
                  <a:pt x="871011" y="469977"/>
                </a:lnTo>
                <a:lnTo>
                  <a:pt x="761008" y="504976"/>
                </a:lnTo>
                <a:lnTo>
                  <a:pt x="379496" y="636720"/>
                </a:lnTo>
                <a:lnTo>
                  <a:pt x="314325" y="611806"/>
                </a:lnTo>
                <a:cubicBezTo>
                  <a:pt x="291083" y="603023"/>
                  <a:pt x="263231" y="581549"/>
                  <a:pt x="243218" y="568148"/>
                </a:cubicBezTo>
                <a:cubicBezTo>
                  <a:pt x="223205" y="554747"/>
                  <a:pt x="212340" y="545631"/>
                  <a:pt x="194244" y="531398"/>
                </a:cubicBezTo>
                <a:cubicBezTo>
                  <a:pt x="176148" y="517165"/>
                  <a:pt x="159800" y="497908"/>
                  <a:pt x="134641" y="482751"/>
                </a:cubicBezTo>
                <a:lnTo>
                  <a:pt x="80990" y="429979"/>
                </a:lnTo>
                <a:lnTo>
                  <a:pt x="46464" y="376807"/>
                </a:lnTo>
                <a:lnTo>
                  <a:pt x="20988" y="329984"/>
                </a:lnTo>
                <a:lnTo>
                  <a:pt x="20988" y="329984"/>
                </a:lnTo>
                <a:cubicBezTo>
                  <a:pt x="17490" y="322979"/>
                  <a:pt x="15875" y="311288"/>
                  <a:pt x="0" y="287956"/>
                </a:cubicBezTo>
                <a:cubicBezTo>
                  <a:pt x="0" y="264624"/>
                  <a:pt x="13998" y="213525"/>
                  <a:pt x="20988" y="189990"/>
                </a:cubicBezTo>
                <a:cubicBezTo>
                  <a:pt x="27978" y="166455"/>
                  <a:pt x="47655" y="136660"/>
                  <a:pt x="60989" y="114994"/>
                </a:cubicBezTo>
                <a:lnTo>
                  <a:pt x="120991" y="64997"/>
                </a:lnTo>
                <a:lnTo>
                  <a:pt x="295996" y="0"/>
                </a:lnTo>
                <a:lnTo>
                  <a:pt x="425999" y="5000"/>
                </a:lnTo>
                <a:close/>
              </a:path>
            </a:pathLst>
          </a:custGeom>
          <a:solidFill>
            <a:srgbClr val="D5D6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21232899" y="5588191"/>
            <a:ext cx="1884203" cy="1553280"/>
            <a:chOff x="2431533" y="1285792"/>
            <a:chExt cx="4069035" cy="3200239"/>
          </a:xfrm>
        </p:grpSpPr>
        <p:sp>
          <p:nvSpPr>
            <p:cNvPr id="75" name="Circular Arrow 74"/>
            <p:cNvSpPr/>
            <p:nvPr/>
          </p:nvSpPr>
          <p:spPr>
            <a:xfrm rot="4199401">
              <a:off x="2079012" y="2143813"/>
              <a:ext cx="2876005" cy="1720303"/>
            </a:xfrm>
            <a:prstGeom prst="circularArrow">
              <a:avLst>
                <a:gd name="adj1" fmla="val 6366"/>
                <a:gd name="adj2" fmla="val 613400"/>
                <a:gd name="adj3" fmla="val 20334719"/>
                <a:gd name="adj4" fmla="val 17466533"/>
                <a:gd name="adj5" fmla="val 9462"/>
              </a:avLst>
            </a:prstGeom>
            <a:gradFill flip="none" rotWithShape="1">
              <a:gsLst>
                <a:gs pos="1000">
                  <a:srgbClr val="247A67">
                    <a:alpha val="10000"/>
                  </a:srgbClr>
                </a:gs>
                <a:gs pos="80000">
                  <a:srgbClr val="5F9CA3">
                    <a:alpha val="10000"/>
                  </a:srgbClr>
                </a:gs>
                <a:gs pos="100000">
                  <a:srgbClr val="5F9CA3">
                    <a:alpha val="10000"/>
                  </a:srgb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Circular Arrow 75"/>
            <p:cNvSpPr/>
            <p:nvPr/>
          </p:nvSpPr>
          <p:spPr>
            <a:xfrm rot="12600000" flipH="1">
              <a:off x="3624563" y="1496491"/>
              <a:ext cx="2876005" cy="1720303"/>
            </a:xfrm>
            <a:prstGeom prst="circularArrow">
              <a:avLst>
                <a:gd name="adj1" fmla="val 6366"/>
                <a:gd name="adj2" fmla="val 613400"/>
                <a:gd name="adj3" fmla="val 20334719"/>
                <a:gd name="adj4" fmla="val 17466533"/>
                <a:gd name="adj5" fmla="val 9462"/>
              </a:avLst>
            </a:prstGeom>
            <a:gradFill flip="none" rotWithShape="1">
              <a:gsLst>
                <a:gs pos="1000">
                  <a:srgbClr val="247A67">
                    <a:alpha val="10000"/>
                  </a:srgbClr>
                </a:gs>
                <a:gs pos="80000">
                  <a:srgbClr val="5F9CA3">
                    <a:alpha val="10000"/>
                  </a:srgbClr>
                </a:gs>
                <a:gs pos="100000">
                  <a:srgbClr val="5F9CA3">
                    <a:alpha val="10000"/>
                  </a:srgb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Circular Arrow 76"/>
            <p:cNvSpPr/>
            <p:nvPr/>
          </p:nvSpPr>
          <p:spPr>
            <a:xfrm rot="14220000" flipH="1">
              <a:off x="3853936" y="1863643"/>
              <a:ext cx="2876005" cy="1720303"/>
            </a:xfrm>
            <a:prstGeom prst="circularArrow">
              <a:avLst>
                <a:gd name="adj1" fmla="val 6366"/>
                <a:gd name="adj2" fmla="val 613400"/>
                <a:gd name="adj3" fmla="val 20334719"/>
                <a:gd name="adj4" fmla="val 17466533"/>
                <a:gd name="adj5" fmla="val 9462"/>
              </a:avLst>
            </a:prstGeom>
            <a:gradFill flip="none" rotWithShape="1">
              <a:gsLst>
                <a:gs pos="1000">
                  <a:srgbClr val="247A67">
                    <a:alpha val="10000"/>
                  </a:srgbClr>
                </a:gs>
                <a:gs pos="80000">
                  <a:srgbClr val="5F9CA3">
                    <a:alpha val="10000"/>
                  </a:srgbClr>
                </a:gs>
                <a:gs pos="100000">
                  <a:srgbClr val="5F9CA3">
                    <a:alpha val="10000"/>
                  </a:srgb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Circular Arrow 77"/>
            <p:cNvSpPr/>
            <p:nvPr/>
          </p:nvSpPr>
          <p:spPr>
            <a:xfrm rot="2520000">
              <a:off x="2431533" y="2765728"/>
              <a:ext cx="2876005" cy="1720303"/>
            </a:xfrm>
            <a:prstGeom prst="circularArrow">
              <a:avLst>
                <a:gd name="adj1" fmla="val 6366"/>
                <a:gd name="adj2" fmla="val 613400"/>
                <a:gd name="adj3" fmla="val 20334719"/>
                <a:gd name="adj4" fmla="val 17466533"/>
                <a:gd name="adj5" fmla="val 9462"/>
              </a:avLst>
            </a:prstGeom>
            <a:gradFill flip="none" rotWithShape="1">
              <a:gsLst>
                <a:gs pos="1000">
                  <a:srgbClr val="247A67">
                    <a:alpha val="12000"/>
                  </a:srgbClr>
                </a:gs>
                <a:gs pos="80000">
                  <a:srgbClr val="5F9CA3">
                    <a:alpha val="12000"/>
                  </a:srgbClr>
                </a:gs>
                <a:gs pos="100000">
                  <a:srgbClr val="5F9CA3">
                    <a:alpha val="12000"/>
                  </a:srgb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79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1479" y="6289470"/>
            <a:ext cx="633080" cy="6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9" descr="C:\Users\gcolagneli\Google Drive\ESRIN\EMSS_2015\GEO\2017\Presentation\Plenary\Pictures\geoss_mirror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37425" y="6857355"/>
            <a:ext cx="633080" cy="6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6" descr="C:\Users\gcolagneli\Google Drive\ESRIN\EMSS_2015\GEO\2017\Presentation\Plenary\Pictures\geoss_widget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5377" y="7104593"/>
            <a:ext cx="633080" cy="6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6780" y="6973545"/>
            <a:ext cx="633080" cy="6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1313" y="6376814"/>
            <a:ext cx="644712" cy="66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7" descr="C:\Users\gcolagneli\Google Drive\ESRIN\EMSS_2015\GEO\2017\Presentation\Plenary\Pictures\you_inside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91864">
            <a:off x="21790060" y="5890607"/>
            <a:ext cx="1098296" cy="11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20192" y="6647990"/>
            <a:ext cx="3056892" cy="296698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57489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32" grpId="0"/>
      <p:bldP spid="33" grpId="0"/>
      <p:bldP spid="42" grpId="0"/>
      <p:bldP spid="43" grpId="0"/>
      <p:bldP spid="44" grpId="0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6" grpId="3" animBg="1"/>
      <p:bldP spid="67" grpId="0" animBg="1"/>
      <p:bldP spid="67" grpId="1" animBg="1"/>
      <p:bldP spid="67" grpId="2" animBg="1"/>
      <p:bldP spid="72" grpId="0" animBg="1"/>
      <p:bldP spid="72" grpId="1" animBg="1"/>
      <p:bldP spid="73" grpId="0" animBg="1"/>
      <p:bldP spid="7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O-slides1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3831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0" y="581941"/>
            <a:ext cx="18242710" cy="1235499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fr-CH" sz="6600" dirty="0" smtClean="0">
                <a:solidFill>
                  <a:schemeClr val="accent1">
                    <a:lumMod val="75000"/>
                  </a:schemeClr>
                </a:solidFill>
              </a:rPr>
              <a:t>GEOSS Reusable Components (1)</a:t>
            </a:r>
            <a:endParaRPr lang="en-US" sz="4400" i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855690" y="2609529"/>
            <a:ext cx="22073614" cy="4464496"/>
          </a:xfrm>
          <a:prstGeom prst="roundRect">
            <a:avLst/>
          </a:prstGeom>
          <a:solidFill>
            <a:srgbClr val="5F9CA3">
              <a:alpha val="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822848" y="7362056"/>
            <a:ext cx="22073614" cy="4176464"/>
          </a:xfrm>
          <a:prstGeom prst="roundRect">
            <a:avLst/>
          </a:prstGeom>
          <a:solidFill>
            <a:srgbClr val="5F9CA3">
              <a:alpha val="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half" idx="2"/>
          </p:nvPr>
        </p:nvSpPr>
        <p:spPr>
          <a:xfrm>
            <a:off x="2182888" y="2753544"/>
            <a:ext cx="21386376" cy="8352928"/>
          </a:xfrm>
          <a:noFill/>
          <a:ln>
            <a:noFill/>
          </a:ln>
        </p:spPr>
        <p:txBody>
          <a:bodyPr wrap="square">
            <a:noAutofit/>
          </a:bodyPr>
          <a:lstStyle/>
          <a:p>
            <a:pPr marL="342900" lvl="1" indent="-342900" algn="l">
              <a:buFont typeface="Arial"/>
              <a:buChar char="•"/>
            </a:pPr>
            <a:r>
              <a:rPr lang="en-GB" sz="4400" b="1" dirty="0" smtClean="0">
                <a:solidFill>
                  <a:srgbClr val="376092"/>
                </a:solidFill>
              </a:rPr>
              <a:t>GEOSS Views:</a:t>
            </a:r>
            <a:r>
              <a:rPr lang="en-GB" sz="4400" dirty="0" smtClean="0">
                <a:solidFill>
                  <a:srgbClr val="376092"/>
                </a:solidFill>
              </a:rPr>
              <a:t> </a:t>
            </a:r>
            <a:r>
              <a:rPr lang="en-GB" sz="3200" dirty="0" smtClean="0">
                <a:solidFill>
                  <a:srgbClr val="376092"/>
                </a:solidFill>
              </a:rPr>
              <a:t>can direct </a:t>
            </a:r>
            <a:r>
              <a:rPr lang="en-GB" sz="3200" dirty="0">
                <a:solidFill>
                  <a:srgbClr val="376092"/>
                </a:solidFill>
              </a:rPr>
              <a:t>community access </a:t>
            </a:r>
            <a:r>
              <a:rPr lang="en-GB" sz="3200" dirty="0" smtClean="0">
                <a:solidFill>
                  <a:srgbClr val="376092"/>
                </a:solidFill>
              </a:rPr>
              <a:t>to </a:t>
            </a:r>
            <a:r>
              <a:rPr lang="en-GB" sz="3200" dirty="0">
                <a:solidFill>
                  <a:srgbClr val="376092"/>
                </a:solidFill>
              </a:rPr>
              <a:t>a </a:t>
            </a:r>
            <a:r>
              <a:rPr lang="en-GB" sz="3200" b="1" i="1" dirty="0">
                <a:solidFill>
                  <a:srgbClr val="376092"/>
                </a:solidFill>
              </a:rPr>
              <a:t>subset </a:t>
            </a:r>
            <a:r>
              <a:rPr lang="en-GB" sz="3200" dirty="0">
                <a:solidFill>
                  <a:srgbClr val="376092"/>
                </a:solidFill>
              </a:rPr>
              <a:t>of specifically defined resources </a:t>
            </a:r>
            <a:br>
              <a:rPr lang="en-GB" sz="3200" dirty="0">
                <a:solidFill>
                  <a:srgbClr val="376092"/>
                </a:solidFill>
              </a:rPr>
            </a:br>
            <a:r>
              <a:rPr lang="en-GB" sz="3200" dirty="0" smtClean="0">
                <a:solidFill>
                  <a:srgbClr val="376092"/>
                </a:solidFill>
              </a:rPr>
              <a:t>using </a:t>
            </a:r>
            <a:r>
              <a:rPr lang="en-GB" sz="3200" b="1" i="1" dirty="0">
                <a:solidFill>
                  <a:srgbClr val="376092"/>
                </a:solidFill>
              </a:rPr>
              <a:t>temporal</a:t>
            </a:r>
            <a:r>
              <a:rPr lang="en-GB" sz="3200" dirty="0">
                <a:solidFill>
                  <a:srgbClr val="376092"/>
                </a:solidFill>
              </a:rPr>
              <a:t>, </a:t>
            </a:r>
            <a:r>
              <a:rPr lang="en-GB" sz="3200" b="1" i="1" dirty="0">
                <a:solidFill>
                  <a:srgbClr val="376092"/>
                </a:solidFill>
              </a:rPr>
              <a:t>thematic</a:t>
            </a:r>
            <a:r>
              <a:rPr lang="en-GB" sz="3200" dirty="0">
                <a:solidFill>
                  <a:srgbClr val="376092"/>
                </a:solidFill>
              </a:rPr>
              <a:t> and </a:t>
            </a:r>
            <a:r>
              <a:rPr lang="en-GB" sz="3200" b="1" i="1" dirty="0">
                <a:solidFill>
                  <a:srgbClr val="376092"/>
                </a:solidFill>
              </a:rPr>
              <a:t>spatial</a:t>
            </a:r>
            <a:r>
              <a:rPr lang="en-GB" sz="3200" dirty="0">
                <a:solidFill>
                  <a:srgbClr val="376092"/>
                </a:solidFill>
              </a:rPr>
              <a:t> </a:t>
            </a:r>
            <a:r>
              <a:rPr lang="en-GB" sz="3200" dirty="0" smtClean="0">
                <a:solidFill>
                  <a:srgbClr val="376092"/>
                </a:solidFill>
              </a:rPr>
              <a:t>criteria.</a:t>
            </a:r>
            <a:r>
              <a:rPr lang="en-GB" sz="3200" dirty="0">
                <a:solidFill>
                  <a:srgbClr val="376092"/>
                </a:solidFill>
              </a:rPr>
              <a:t> </a:t>
            </a:r>
            <a:r>
              <a:rPr lang="en-GB" sz="3200" dirty="0" smtClean="0">
                <a:solidFill>
                  <a:srgbClr val="376092"/>
                </a:solidFill>
              </a:rPr>
              <a:t>The following clauses can be used:</a:t>
            </a:r>
            <a:endParaRPr lang="en-GB" sz="3200" dirty="0">
              <a:solidFill>
                <a:srgbClr val="376092"/>
              </a:solidFill>
            </a:endParaRPr>
          </a:p>
          <a:p>
            <a:pPr marL="812800" lvl="1" indent="-342900" algn="l">
              <a:buFont typeface="Arial"/>
              <a:buChar char="•"/>
            </a:pPr>
            <a:r>
              <a:rPr lang="en-GB" sz="3200" i="1" dirty="0" smtClean="0">
                <a:solidFill>
                  <a:srgbClr val="376092"/>
                </a:solidFill>
              </a:rPr>
              <a:t>Discovery </a:t>
            </a:r>
            <a:r>
              <a:rPr lang="en-GB" sz="3200" i="1" dirty="0">
                <a:solidFill>
                  <a:srgbClr val="376092"/>
                </a:solidFill>
              </a:rPr>
              <a:t>clauses</a:t>
            </a:r>
            <a:r>
              <a:rPr lang="en-GB" sz="3200" dirty="0">
                <a:solidFill>
                  <a:srgbClr val="376092"/>
                </a:solidFill>
              </a:rPr>
              <a:t> (e.g. spatial envelope, keywords, sources, etc.)</a:t>
            </a:r>
          </a:p>
          <a:p>
            <a:pPr marL="812800" lvl="1" indent="-342900" algn="l">
              <a:buFont typeface="Arial"/>
              <a:buChar char="•"/>
            </a:pPr>
            <a:r>
              <a:rPr lang="en-GB" sz="3200" i="1" dirty="0" smtClean="0">
                <a:solidFill>
                  <a:srgbClr val="376092"/>
                </a:solidFill>
              </a:rPr>
              <a:t>Access </a:t>
            </a:r>
            <a:r>
              <a:rPr lang="en-GB" sz="3200" i="1" dirty="0">
                <a:solidFill>
                  <a:srgbClr val="376092"/>
                </a:solidFill>
              </a:rPr>
              <a:t>clauses</a:t>
            </a:r>
            <a:r>
              <a:rPr lang="en-GB" sz="3200" dirty="0">
                <a:solidFill>
                  <a:srgbClr val="376092"/>
                </a:solidFill>
              </a:rPr>
              <a:t> (e.g. data format, access protocol, CRS, etc.</a:t>
            </a:r>
            <a:r>
              <a:rPr lang="en-GB" sz="3200" dirty="0" smtClean="0">
                <a:solidFill>
                  <a:srgbClr val="376092"/>
                </a:solidFill>
              </a:rPr>
              <a:t>)</a:t>
            </a:r>
          </a:p>
          <a:p>
            <a:pPr marL="263525" lvl="1" indent="0" algn="l"/>
            <a:r>
              <a:rPr lang="en-GB" sz="3200" dirty="0" smtClean="0">
                <a:solidFill>
                  <a:srgbClr val="376092"/>
                </a:solidFill>
              </a:rPr>
              <a:t>Defined </a:t>
            </a:r>
            <a:r>
              <a:rPr lang="en-GB" sz="3200" dirty="0">
                <a:solidFill>
                  <a:srgbClr val="376092"/>
                </a:solidFill>
              </a:rPr>
              <a:t>“View” </a:t>
            </a:r>
            <a:r>
              <a:rPr lang="en-GB" sz="3200" dirty="0" smtClean="0">
                <a:solidFill>
                  <a:srgbClr val="376092"/>
                </a:solidFill>
              </a:rPr>
              <a:t>are exposed </a:t>
            </a:r>
            <a:r>
              <a:rPr lang="en-GB" sz="3200" dirty="0">
                <a:solidFill>
                  <a:srgbClr val="376092"/>
                </a:solidFill>
              </a:rPr>
              <a:t>to </a:t>
            </a:r>
            <a:r>
              <a:rPr lang="en-GB" sz="3200" dirty="0" smtClean="0">
                <a:solidFill>
                  <a:srgbClr val="376092"/>
                </a:solidFill>
              </a:rPr>
              <a:t>users via the </a:t>
            </a:r>
            <a:r>
              <a:rPr lang="en-GB" sz="3200" dirty="0">
                <a:solidFill>
                  <a:srgbClr val="376092"/>
                </a:solidFill>
              </a:rPr>
              <a:t>GEOSS </a:t>
            </a:r>
            <a:r>
              <a:rPr lang="en-GB" sz="3200" dirty="0" smtClean="0">
                <a:solidFill>
                  <a:srgbClr val="376092"/>
                </a:solidFill>
              </a:rPr>
              <a:t>Portal/APIs/Widgets/Mirror Sites:</a:t>
            </a:r>
            <a:endParaRPr lang="en-GB" sz="3200" dirty="0">
              <a:solidFill>
                <a:srgbClr val="376092"/>
              </a:solidFill>
            </a:endParaRPr>
          </a:p>
          <a:p>
            <a:pPr marL="457200" lvl="1" indent="-457200" algn="l">
              <a:buFont typeface="Arial"/>
              <a:buChar char="•"/>
            </a:pPr>
            <a:r>
              <a:rPr lang="en-GB" sz="3200" dirty="0">
                <a:solidFill>
                  <a:srgbClr val="3366FF"/>
                </a:solidFill>
              </a:rPr>
              <a:t>Consumer-defined View </a:t>
            </a:r>
            <a:r>
              <a:rPr lang="en-GB" sz="3200" dirty="0" smtClean="0">
                <a:solidFill>
                  <a:srgbClr val="376092"/>
                </a:solidFill>
              </a:rPr>
              <a:t>(Client</a:t>
            </a:r>
            <a:r>
              <a:rPr lang="en-GB" sz="3200" dirty="0">
                <a:solidFill>
                  <a:srgbClr val="376092"/>
                </a:solidFill>
              </a:rPr>
              <a:t>-</a:t>
            </a:r>
            <a:r>
              <a:rPr lang="en-GB" sz="3200" dirty="0" smtClean="0">
                <a:solidFill>
                  <a:srgbClr val="376092"/>
                </a:solidFill>
              </a:rPr>
              <a:t>side): Views available </a:t>
            </a:r>
            <a:r>
              <a:rPr lang="en-GB" sz="3200" dirty="0">
                <a:solidFill>
                  <a:srgbClr val="376092"/>
                </a:solidFill>
              </a:rPr>
              <a:t>only for the client </a:t>
            </a:r>
            <a:r>
              <a:rPr lang="en-GB" sz="3200" dirty="0" smtClean="0">
                <a:solidFill>
                  <a:srgbClr val="376092"/>
                </a:solidFill>
              </a:rPr>
              <a:t>application </a:t>
            </a:r>
          </a:p>
          <a:p>
            <a:pPr marL="0" lvl="1" algn="l">
              <a:tabLst>
                <a:tab pos="8066088" algn="l"/>
              </a:tabLst>
            </a:pPr>
            <a:r>
              <a:rPr lang="en-GB" sz="3200" dirty="0">
                <a:solidFill>
                  <a:srgbClr val="376092"/>
                </a:solidFill>
              </a:rPr>
              <a:t>	</a:t>
            </a:r>
            <a:r>
              <a:rPr lang="en-GB" sz="3200" dirty="0" smtClean="0">
                <a:solidFill>
                  <a:srgbClr val="376092"/>
                </a:solidFill>
              </a:rPr>
              <a:t>which </a:t>
            </a:r>
            <a:r>
              <a:rPr lang="en-GB" sz="3200" dirty="0">
                <a:solidFill>
                  <a:srgbClr val="376092"/>
                </a:solidFill>
              </a:rPr>
              <a:t>defined the view.</a:t>
            </a:r>
          </a:p>
          <a:p>
            <a:pPr marL="457200" lvl="1" indent="-457200" algn="l">
              <a:buFont typeface="Arial"/>
              <a:buChar char="•"/>
            </a:pPr>
            <a:r>
              <a:rPr lang="en-GB" sz="3200" dirty="0"/>
              <a:t>P</a:t>
            </a:r>
            <a:r>
              <a:rPr lang="en-GB" sz="3200" dirty="0">
                <a:solidFill>
                  <a:srgbClr val="800000"/>
                </a:solidFill>
              </a:rPr>
              <a:t>rovider-defined View </a:t>
            </a:r>
            <a:r>
              <a:rPr lang="en-GB" sz="3200" dirty="0" smtClean="0">
                <a:solidFill>
                  <a:srgbClr val="376092"/>
                </a:solidFill>
              </a:rPr>
              <a:t>(Server</a:t>
            </a:r>
            <a:r>
              <a:rPr lang="en-GB" sz="3200" dirty="0">
                <a:solidFill>
                  <a:srgbClr val="376092"/>
                </a:solidFill>
              </a:rPr>
              <a:t>-</a:t>
            </a:r>
            <a:r>
              <a:rPr lang="en-GB" sz="3200" dirty="0" smtClean="0">
                <a:solidFill>
                  <a:srgbClr val="376092"/>
                </a:solidFill>
              </a:rPr>
              <a:t>side): Views available </a:t>
            </a:r>
            <a:r>
              <a:rPr lang="en-GB" sz="3200" dirty="0">
                <a:solidFill>
                  <a:srgbClr val="376092"/>
                </a:solidFill>
              </a:rPr>
              <a:t>for all client applications</a:t>
            </a:r>
            <a:r>
              <a:rPr lang="en-GB" sz="3200" dirty="0" smtClean="0">
                <a:solidFill>
                  <a:srgbClr val="376092"/>
                </a:solidFill>
              </a:rPr>
              <a:t>.</a:t>
            </a:r>
          </a:p>
          <a:p>
            <a:pPr marL="0" lvl="1" algn="l"/>
            <a:endParaRPr lang="en-GB" sz="4000" b="1" dirty="0" smtClean="0">
              <a:solidFill>
                <a:srgbClr val="376092"/>
              </a:solidFill>
            </a:endParaRPr>
          </a:p>
          <a:p>
            <a:pPr marL="342900" lvl="1" indent="-342900" algn="l">
              <a:buFont typeface="Arial"/>
              <a:buChar char="•"/>
            </a:pPr>
            <a:r>
              <a:rPr lang="en-GB" sz="4400" b="1" dirty="0" smtClean="0">
                <a:solidFill>
                  <a:srgbClr val="376092"/>
                </a:solidFill>
              </a:rPr>
              <a:t>GEOSS APIs</a:t>
            </a:r>
            <a:r>
              <a:rPr lang="en-GB" sz="4400" b="1" dirty="0">
                <a:solidFill>
                  <a:srgbClr val="376092"/>
                </a:solidFill>
              </a:rPr>
              <a:t> </a:t>
            </a:r>
            <a:r>
              <a:rPr lang="en-GB" sz="3200" dirty="0" smtClean="0">
                <a:solidFill>
                  <a:srgbClr val="376092"/>
                </a:solidFill>
              </a:rPr>
              <a:t>(See: </a:t>
            </a:r>
            <a:r>
              <a:rPr lang="en-GB" sz="3200" dirty="0">
                <a:solidFill>
                  <a:srgbClr val="376092"/>
                </a:solidFill>
                <a:hlinkClick r:id="rId5"/>
              </a:rPr>
              <a:t>http://www.geodab.net/</a:t>
            </a:r>
            <a:r>
              <a:rPr lang="en-GB" sz="3200" dirty="0" smtClean="0">
                <a:solidFill>
                  <a:srgbClr val="376092"/>
                </a:solidFill>
                <a:hlinkClick r:id="rId5"/>
              </a:rPr>
              <a:t>apis</a:t>
            </a:r>
            <a:r>
              <a:rPr lang="en-GB" sz="3200" dirty="0" smtClean="0">
                <a:solidFill>
                  <a:srgbClr val="376092"/>
                </a:solidFill>
              </a:rPr>
              <a:t>) </a:t>
            </a:r>
            <a:endParaRPr lang="en-GB" sz="3200" dirty="0">
              <a:solidFill>
                <a:srgbClr val="376092"/>
              </a:solidFill>
            </a:endParaRPr>
          </a:p>
          <a:p>
            <a:pPr algn="l"/>
            <a:r>
              <a:rPr lang="en-GB" sz="3200" dirty="0" smtClean="0">
                <a:solidFill>
                  <a:srgbClr val="376092"/>
                </a:solidFill>
              </a:rPr>
              <a:t>SW </a:t>
            </a:r>
            <a:r>
              <a:rPr lang="en-GB" sz="3200" dirty="0">
                <a:solidFill>
                  <a:srgbClr val="376092"/>
                </a:solidFill>
              </a:rPr>
              <a:t>agents, such as web-based or desktop client </a:t>
            </a:r>
            <a:r>
              <a:rPr lang="en-GB" sz="3200" dirty="0" smtClean="0">
                <a:solidFill>
                  <a:srgbClr val="376092"/>
                </a:solidFill>
              </a:rPr>
              <a:t>applications can </a:t>
            </a:r>
            <a:r>
              <a:rPr lang="en-GB" sz="3200" dirty="0">
                <a:solidFill>
                  <a:srgbClr val="376092"/>
                </a:solidFill>
              </a:rPr>
              <a:t>exploit the </a:t>
            </a:r>
            <a:r>
              <a:rPr lang="en-GB" sz="3200" dirty="0" smtClean="0">
                <a:solidFill>
                  <a:srgbClr val="376092"/>
                </a:solidFill>
              </a:rPr>
              <a:t>GEOSS Platform functionalities implementing </a:t>
            </a:r>
            <a:r>
              <a:rPr lang="en-GB" sz="3200" dirty="0">
                <a:solidFill>
                  <a:srgbClr val="376092"/>
                </a:solidFill>
              </a:rPr>
              <a:t>the client-side of one </a:t>
            </a:r>
            <a:r>
              <a:rPr lang="en-GB" sz="3200" dirty="0" smtClean="0">
                <a:solidFill>
                  <a:srgbClr val="376092"/>
                </a:solidFill>
              </a:rPr>
              <a:t>(/more</a:t>
            </a:r>
            <a:r>
              <a:rPr lang="en-GB" sz="3200" dirty="0">
                <a:solidFill>
                  <a:srgbClr val="376092"/>
                </a:solidFill>
              </a:rPr>
              <a:t>) of the protocols published by the DAB for </a:t>
            </a:r>
            <a:r>
              <a:rPr lang="en-GB" sz="3200" dirty="0" smtClean="0">
                <a:solidFill>
                  <a:srgbClr val="376092"/>
                </a:solidFill>
              </a:rPr>
              <a:t>the </a:t>
            </a:r>
          </a:p>
          <a:p>
            <a:pPr marL="449263" algn="l"/>
            <a:r>
              <a:rPr lang="en-GB" sz="3200" b="1" dirty="0" smtClean="0">
                <a:solidFill>
                  <a:srgbClr val="376092"/>
                </a:solidFill>
              </a:rPr>
              <a:t>1</a:t>
            </a:r>
            <a:r>
              <a:rPr lang="en-GB" sz="3200" dirty="0" smtClean="0">
                <a:solidFill>
                  <a:srgbClr val="376092"/>
                </a:solidFill>
              </a:rPr>
              <a:t>. Discovery </a:t>
            </a:r>
            <a:r>
              <a:rPr lang="en-GB" sz="3200" dirty="0">
                <a:solidFill>
                  <a:srgbClr val="376092"/>
                </a:solidFill>
              </a:rPr>
              <a:t>of resources from brokered </a:t>
            </a:r>
            <a:r>
              <a:rPr lang="en-GB" sz="3200" dirty="0" smtClean="0">
                <a:solidFill>
                  <a:srgbClr val="376092"/>
                </a:solidFill>
              </a:rPr>
              <a:t>sources </a:t>
            </a:r>
            <a:r>
              <a:rPr lang="en-GB" sz="3200" b="1" dirty="0" smtClean="0">
                <a:solidFill>
                  <a:srgbClr val="376092"/>
                </a:solidFill>
              </a:rPr>
              <a:t>2</a:t>
            </a:r>
            <a:r>
              <a:rPr lang="en-GB" sz="3200" b="1" dirty="0">
                <a:solidFill>
                  <a:srgbClr val="376092"/>
                </a:solidFill>
              </a:rPr>
              <a:t>.</a:t>
            </a:r>
            <a:r>
              <a:rPr lang="en-GB" sz="3200" dirty="0">
                <a:solidFill>
                  <a:srgbClr val="376092"/>
                </a:solidFill>
              </a:rPr>
              <a:t> Semantics-enriched </a:t>
            </a:r>
            <a:r>
              <a:rPr lang="en-GB" sz="3200" dirty="0" smtClean="0">
                <a:solidFill>
                  <a:srgbClr val="376092"/>
                </a:solidFill>
              </a:rPr>
              <a:t>discovery </a:t>
            </a:r>
            <a:r>
              <a:rPr lang="en-GB" sz="3200" b="1" dirty="0" smtClean="0">
                <a:solidFill>
                  <a:srgbClr val="376092"/>
                </a:solidFill>
              </a:rPr>
              <a:t>3</a:t>
            </a:r>
            <a:r>
              <a:rPr lang="en-GB" sz="3200" dirty="0">
                <a:solidFill>
                  <a:srgbClr val="376092"/>
                </a:solidFill>
              </a:rPr>
              <a:t>. Access of resources. </a:t>
            </a:r>
            <a:endParaRPr lang="en-GB" sz="3200" dirty="0" smtClean="0">
              <a:solidFill>
                <a:srgbClr val="376092"/>
              </a:solidFill>
            </a:endParaRPr>
          </a:p>
          <a:p>
            <a:pPr marL="449263" algn="l"/>
            <a:r>
              <a:rPr lang="en-GB" sz="3200" dirty="0" smtClean="0">
                <a:solidFill>
                  <a:srgbClr val="376092"/>
                </a:solidFill>
              </a:rPr>
              <a:t>The </a:t>
            </a:r>
            <a:r>
              <a:rPr lang="en-GB" sz="3200" dirty="0">
                <a:solidFill>
                  <a:srgbClr val="376092"/>
                </a:solidFill>
              </a:rPr>
              <a:t>available protocols include</a:t>
            </a:r>
            <a:r>
              <a:rPr lang="en-GB" sz="3200" dirty="0" smtClean="0">
                <a:solidFill>
                  <a:srgbClr val="376092"/>
                </a:solidFill>
              </a:rPr>
              <a:t>: </a:t>
            </a:r>
            <a:r>
              <a:rPr lang="en-US" sz="3200" i="1" dirty="0" smtClean="0">
                <a:solidFill>
                  <a:srgbClr val="376092"/>
                </a:solidFill>
              </a:rPr>
              <a:t>OGC </a:t>
            </a:r>
            <a:r>
              <a:rPr lang="en-US" sz="3200" i="1" dirty="0">
                <a:solidFill>
                  <a:srgbClr val="376092"/>
                </a:solidFill>
              </a:rPr>
              <a:t>Catalog Service for the Web (CSW</a:t>
            </a:r>
            <a:r>
              <a:rPr lang="en-US" sz="3200" i="1" dirty="0" smtClean="0">
                <a:solidFill>
                  <a:srgbClr val="376092"/>
                </a:solidFill>
              </a:rPr>
              <a:t>)</a:t>
            </a:r>
            <a:r>
              <a:rPr lang="en-US" sz="3200" dirty="0" smtClean="0">
                <a:solidFill>
                  <a:srgbClr val="376092"/>
                </a:solidFill>
              </a:rPr>
              <a:t>, </a:t>
            </a:r>
            <a:r>
              <a:rPr lang="en-US" sz="3200" i="1" dirty="0">
                <a:solidFill>
                  <a:srgbClr val="376092"/>
                </a:solidFill>
              </a:rPr>
              <a:t>OpenSearch with geo, time and semantic </a:t>
            </a:r>
            <a:r>
              <a:rPr lang="en-US" sz="3200" i="1" dirty="0" smtClean="0">
                <a:solidFill>
                  <a:srgbClr val="376092"/>
                </a:solidFill>
              </a:rPr>
              <a:t>extensions</a:t>
            </a:r>
            <a:r>
              <a:rPr lang="en-US" sz="3200" dirty="0" smtClean="0">
                <a:solidFill>
                  <a:srgbClr val="376092"/>
                </a:solidFill>
              </a:rPr>
              <a:t>, </a:t>
            </a:r>
            <a:r>
              <a:rPr lang="en-US" sz="3200" i="1" dirty="0" smtClean="0">
                <a:solidFill>
                  <a:srgbClr val="376092"/>
                </a:solidFill>
              </a:rPr>
              <a:t>Open </a:t>
            </a:r>
            <a:r>
              <a:rPr lang="en-US" sz="3200" i="1" dirty="0">
                <a:solidFill>
                  <a:srgbClr val="376092"/>
                </a:solidFill>
              </a:rPr>
              <a:t>Archive Initiative (OAI) </a:t>
            </a:r>
            <a:r>
              <a:rPr lang="en-US" sz="3200" i="1" dirty="0" smtClean="0">
                <a:solidFill>
                  <a:srgbClr val="376092"/>
                </a:solidFill>
              </a:rPr>
              <a:t>PMH</a:t>
            </a:r>
            <a:r>
              <a:rPr lang="en-US" sz="3200" dirty="0" smtClean="0">
                <a:solidFill>
                  <a:srgbClr val="376092"/>
                </a:solidFill>
              </a:rPr>
              <a:t>, </a:t>
            </a:r>
            <a:r>
              <a:rPr lang="en-US" sz="3200" i="1" dirty="0" smtClean="0">
                <a:solidFill>
                  <a:srgbClr val="376092"/>
                </a:solidFill>
              </a:rPr>
              <a:t>OGC </a:t>
            </a:r>
            <a:r>
              <a:rPr lang="en-US" sz="3200" i="1" dirty="0">
                <a:solidFill>
                  <a:srgbClr val="376092"/>
                </a:solidFill>
              </a:rPr>
              <a:t>Web Processing </a:t>
            </a:r>
            <a:r>
              <a:rPr lang="en-US" sz="3200" i="1" dirty="0" smtClean="0">
                <a:solidFill>
                  <a:srgbClr val="376092"/>
                </a:solidFill>
              </a:rPr>
              <a:t>Service</a:t>
            </a:r>
            <a:r>
              <a:rPr lang="en-US" sz="3200" dirty="0" smtClean="0">
                <a:solidFill>
                  <a:srgbClr val="376092"/>
                </a:solidFill>
              </a:rPr>
              <a:t>, </a:t>
            </a:r>
            <a:r>
              <a:rPr lang="ro-RO" sz="3200" dirty="0" smtClean="0">
                <a:solidFill>
                  <a:srgbClr val="376092"/>
                </a:solidFill>
              </a:rPr>
              <a:t>etc. </a:t>
            </a:r>
            <a:endParaRPr lang="ro-RO" sz="3200" dirty="0">
              <a:solidFill>
                <a:srgbClr val="376092"/>
              </a:solidFill>
            </a:endParaRPr>
          </a:p>
          <a:p>
            <a:pPr lvl="1" algn="l"/>
            <a:r>
              <a:rPr lang="ro-RO" sz="3200" dirty="0" smtClean="0">
                <a:solidFill>
                  <a:srgbClr val="376092"/>
                </a:solidFill>
              </a:rPr>
              <a:t>A</a:t>
            </a:r>
            <a:r>
              <a:rPr lang="en-US" sz="3200" dirty="0" err="1" smtClean="0">
                <a:solidFill>
                  <a:srgbClr val="376092"/>
                </a:solidFill>
              </a:rPr>
              <a:t>vailable</a:t>
            </a:r>
            <a:r>
              <a:rPr lang="en-US" sz="3200" dirty="0" smtClean="0">
                <a:solidFill>
                  <a:srgbClr val="376092"/>
                </a:solidFill>
              </a:rPr>
              <a:t> APIs include: </a:t>
            </a:r>
            <a:endParaRPr lang="en-GB" sz="3200" dirty="0">
              <a:solidFill>
                <a:srgbClr val="376092"/>
              </a:solidFill>
            </a:endParaRPr>
          </a:p>
          <a:p>
            <a:pPr marL="285750" indent="-285750" algn="l">
              <a:buFont typeface="+mj-lt"/>
              <a:buAutoNum type="arabicPeriod"/>
            </a:pPr>
            <a:endParaRPr lang="en-GB" sz="4000" dirty="0">
              <a:solidFill>
                <a:srgbClr val="376092"/>
              </a:solidFill>
            </a:endParaRPr>
          </a:p>
          <a:p>
            <a:pPr marL="285750" indent="-285750" algn="l">
              <a:buFont typeface="+mj-lt"/>
              <a:buAutoNum type="arabicPeriod"/>
            </a:pPr>
            <a:endParaRPr lang="en-GB" sz="4000" dirty="0">
              <a:solidFill>
                <a:schemeClr val="tx1"/>
              </a:solidFill>
            </a:endParaRPr>
          </a:p>
          <a:p>
            <a:pPr marL="285750" indent="-285750" algn="l">
              <a:buFont typeface="+mj-lt"/>
              <a:buAutoNum type="arabicPeriod"/>
            </a:pPr>
            <a:endParaRPr lang="en-GB" sz="4000" dirty="0">
              <a:solidFill>
                <a:schemeClr val="tx1"/>
              </a:solidFill>
            </a:endParaRPr>
          </a:p>
        </p:txBody>
      </p:sp>
      <p:pic>
        <p:nvPicPr>
          <p:cNvPr id="23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744" y="8658200"/>
            <a:ext cx="1486049" cy="153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752" y="4121696"/>
            <a:ext cx="1500308" cy="150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19680832" y="2825552"/>
            <a:ext cx="4176464" cy="4176464"/>
            <a:chOff x="7039856" y="1280016"/>
            <a:chExt cx="2216069" cy="2643934"/>
          </a:xfrm>
        </p:grpSpPr>
        <p:pic>
          <p:nvPicPr>
            <p:cNvPr id="26" name="Picture 6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5FA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9856" y="2336640"/>
              <a:ext cx="578944" cy="423672"/>
            </a:xfrm>
            <a:prstGeom prst="rect">
              <a:avLst/>
            </a:prstGeom>
          </p:spPr>
        </p:pic>
        <p:pic>
          <p:nvPicPr>
            <p:cNvPr id="27" name="Immagine 1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8800" y="1737848"/>
              <a:ext cx="1298880" cy="8274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8" name="Picture 103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2835" y="3334113"/>
              <a:ext cx="1810813" cy="589837"/>
            </a:xfrm>
            <a:prstGeom prst="rect">
              <a:avLst/>
            </a:prstGeom>
          </p:spPr>
        </p:pic>
        <p:pic>
          <p:nvPicPr>
            <p:cNvPr id="29" name="Immagine 2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1138" y="2610185"/>
              <a:ext cx="1014209" cy="759679"/>
            </a:xfrm>
            <a:prstGeom prst="rect">
              <a:avLst/>
            </a:prstGeom>
          </p:spPr>
        </p:pic>
        <p:pic>
          <p:nvPicPr>
            <p:cNvPr id="30" name="Picture 6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5FA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9856" y="3158027"/>
              <a:ext cx="578944" cy="423672"/>
            </a:xfrm>
            <a:prstGeom prst="rect">
              <a:avLst/>
            </a:prstGeom>
          </p:spPr>
        </p:pic>
        <p:pic>
          <p:nvPicPr>
            <p:cNvPr id="31" name="Immagin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989" b="89888" l="3125" r="97135">
                          <a14:foregroundMark x1="30469" y1="55056" x2="30469" y2="55056"/>
                          <a14:foregroundMark x1="33073" y1="46067" x2="33073" y2="46067"/>
                          <a14:foregroundMark x1="32031" y1="71910" x2="32031" y2="71910"/>
                          <a14:foregroundMark x1="28125" y1="75281" x2="28125" y2="75281"/>
                          <a14:foregroundMark x1="26823" y1="35955" x2="26823" y2="35955"/>
                          <a14:foregroundMark x1="41927" y1="64045" x2="41927" y2="64045"/>
                          <a14:foregroundMark x1="38021" y1="48315" x2="38021" y2="48315"/>
                          <a14:foregroundMark x1="38542" y1="75281" x2="38542" y2="75281"/>
                          <a14:foregroundMark x1="50781" y1="68539" x2="50781" y2="68539"/>
                          <a14:foregroundMark x1="46615" y1="49438" x2="46615" y2="49438"/>
                          <a14:foregroundMark x1="47135" y1="76404" x2="47135" y2="76404"/>
                          <a14:foregroundMark x1="58333" y1="61798" x2="58333" y2="61798"/>
                          <a14:foregroundMark x1="58333" y1="46067" x2="58333" y2="46067"/>
                          <a14:foregroundMark x1="57813" y1="74157" x2="57813" y2="74157"/>
                          <a14:foregroundMark x1="62500" y1="55056" x2="62500" y2="55056"/>
                          <a14:foregroundMark x1="65885" y1="71910" x2="65885" y2="71910"/>
                          <a14:foregroundMark x1="69531" y1="70787" x2="69531" y2="70787"/>
                          <a14:foregroundMark x1="70313" y1="59551" x2="70313" y2="59551"/>
                          <a14:foregroundMark x1="73958" y1="55056" x2="73958" y2="55056"/>
                          <a14:foregroundMark x1="80208" y1="55056" x2="80208" y2="55056"/>
                          <a14:foregroundMark x1="80729" y1="69663" x2="80729" y2="69663"/>
                          <a14:foregroundMark x1="85156" y1="69663" x2="85156" y2="69663"/>
                          <a14:foregroundMark x1="89583" y1="69663" x2="89583" y2="69663"/>
                          <a14:foregroundMark x1="89583" y1="56180" x2="89583" y2="56180"/>
                          <a14:foregroundMark x1="93229" y1="68539" x2="93229" y2="68539"/>
                          <a14:foregroundMark x1="93750" y1="55056" x2="93750" y2="55056"/>
                          <a14:backgroundMark x1="23438" y1="56180" x2="23438" y2="56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0557" y="1280016"/>
              <a:ext cx="1975368" cy="457832"/>
            </a:xfrm>
            <a:prstGeom prst="rect">
              <a:avLst/>
            </a:prstGeom>
          </p:spPr>
        </p:pic>
      </p:grpSp>
      <p:graphicFrame>
        <p:nvGraphicFramePr>
          <p:cNvPr id="32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1148102"/>
              </p:ext>
            </p:extLst>
          </p:nvPr>
        </p:nvGraphicFramePr>
        <p:xfrm>
          <a:off x="11471919" y="10746432"/>
          <a:ext cx="12457385" cy="30175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336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18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023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1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Geospatial</a:t>
                      </a:r>
                      <a:r>
                        <a:rPr lang="it-IT" sz="2800" baseline="0" dirty="0" smtClean="0"/>
                        <a:t> Expert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Web</a:t>
                      </a:r>
                      <a:r>
                        <a:rPr lang="it-IT" sz="2800" baseline="0" dirty="0" smtClean="0"/>
                        <a:t> Dev. Expert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377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 smtClean="0"/>
                        <a:t>Standard Web Services (OGC Web Services, OAI-PMH, CKAN, etc.)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sz="28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r>
                        <a:rPr lang="it-IT" sz="2800" dirty="0" err="1" smtClean="0"/>
                        <a:t>OpenSearch</a:t>
                      </a:r>
                      <a:r>
                        <a:rPr lang="it-IT" sz="2800" dirty="0" smtClean="0"/>
                        <a:t> (Extended)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sz="28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r>
                        <a:rPr lang="it-IT" sz="2800" dirty="0" smtClean="0"/>
                        <a:t>GEO DAB API JS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r>
                        <a:rPr lang="it-IT" sz="2800" dirty="0" smtClean="0"/>
                        <a:t>GEO</a:t>
                      </a:r>
                      <a:r>
                        <a:rPr lang="it-IT" sz="2800" baseline="0" dirty="0" smtClean="0"/>
                        <a:t> DAB API REST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3455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470920" y="2681536"/>
            <a:ext cx="20378264" cy="3816424"/>
          </a:xfrm>
          <a:prstGeom prst="roundRect">
            <a:avLst/>
          </a:prstGeom>
          <a:solidFill>
            <a:srgbClr val="5F9CA3">
              <a:alpha val="1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470920" y="6713984"/>
            <a:ext cx="20378264" cy="4858573"/>
          </a:xfrm>
          <a:prstGeom prst="roundRect">
            <a:avLst/>
          </a:prstGeom>
          <a:solidFill>
            <a:srgbClr val="5F9CA3">
              <a:alpha val="1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EO-slides1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3831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0" y="581941"/>
            <a:ext cx="18242710" cy="1235499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fr-CH" sz="6600" dirty="0" smtClean="0">
                <a:solidFill>
                  <a:schemeClr val="accent1">
                    <a:lumMod val="75000"/>
                  </a:schemeClr>
                </a:solidFill>
              </a:rPr>
              <a:t>GEOSS Reusable Components (2)</a:t>
            </a:r>
            <a:endParaRPr lang="en-US" sz="4400" i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half" idx="2"/>
          </p:nvPr>
        </p:nvSpPr>
        <p:spPr>
          <a:xfrm>
            <a:off x="3335016" y="2753544"/>
            <a:ext cx="19586176" cy="8712968"/>
          </a:xfrm>
          <a:noFill/>
          <a:ln>
            <a:noFill/>
          </a:ln>
        </p:spPr>
        <p:txBody>
          <a:bodyPr wrap="square">
            <a:noAutofit/>
          </a:bodyPr>
          <a:lstStyle/>
          <a:p>
            <a:pPr lvl="1" indent="-457200" algn="l">
              <a:buFont typeface="Arial"/>
              <a:buChar char="•"/>
            </a:pPr>
            <a:r>
              <a:rPr lang="en-GB" sz="4800" b="1" dirty="0">
                <a:solidFill>
                  <a:schemeClr val="accent1">
                    <a:lumMod val="75000"/>
                  </a:schemeClr>
                </a:solidFill>
              </a:rPr>
              <a:t>GEOSS </a:t>
            </a:r>
            <a:r>
              <a:rPr lang="en-GB" sz="4800" b="1" dirty="0" smtClean="0">
                <a:solidFill>
                  <a:schemeClr val="accent1">
                    <a:lumMod val="75000"/>
                  </a:schemeClr>
                </a:solidFill>
              </a:rPr>
              <a:t>Widget</a:t>
            </a:r>
          </a:p>
          <a:p>
            <a:pPr marL="450850" lvl="3" indent="0" algn="l"/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freely-available instantiation of selected GEOSS Portal widgets with various functionality made available for possible customization in various areas of application (e.g., a specific SBA, Initiatives, etc.). </a:t>
            </a:r>
          </a:p>
          <a:p>
            <a:pPr marL="712788" lvl="1" indent="-346075" algn="l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This is accomplished by publishing portal code parts (widgets) wrapped up in API </a:t>
            </a:r>
            <a:endParaRPr lang="en-GB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12788" lvl="1" indent="-346075" algn="l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Kernel 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at server side  (continue maintenance, enhancements, etc., like a library)</a:t>
            </a:r>
          </a:p>
          <a:p>
            <a:pPr lvl="1" algn="l"/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450850" lvl="1" indent="-450850" algn="l">
              <a:buFont typeface="Arial"/>
              <a:buChar char="•"/>
            </a:pPr>
            <a:r>
              <a:rPr lang="en-GB" sz="4800" b="1" dirty="0" smtClean="0">
                <a:solidFill>
                  <a:schemeClr val="accent1">
                    <a:lumMod val="75000"/>
                  </a:schemeClr>
                </a:solidFill>
              </a:rPr>
              <a:t>GEOSS Mirror:</a:t>
            </a:r>
            <a:r>
              <a:rPr lang="en-GB" sz="4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400" dirty="0" smtClean="0">
                <a:solidFill>
                  <a:schemeClr val="accent1">
                    <a:lumMod val="75000"/>
                  </a:schemeClr>
                </a:solidFill>
              </a:rPr>
              <a:t>GEOSS </a:t>
            </a:r>
            <a:r>
              <a:rPr lang="en-GB" sz="4400" dirty="0">
                <a:solidFill>
                  <a:schemeClr val="accent1">
                    <a:lumMod val="75000"/>
                  </a:schemeClr>
                </a:solidFill>
              </a:rPr>
              <a:t>Portal site </a:t>
            </a:r>
            <a:r>
              <a:rPr lang="en-GB" sz="4400" dirty="0" smtClean="0">
                <a:solidFill>
                  <a:schemeClr val="accent1">
                    <a:lumMod val="75000"/>
                  </a:schemeClr>
                </a:solidFill>
              </a:rPr>
              <a:t>customisation for </a:t>
            </a:r>
            <a:r>
              <a:rPr lang="en-GB" sz="4400" dirty="0">
                <a:solidFill>
                  <a:schemeClr val="accent1">
                    <a:lumMod val="75000"/>
                  </a:schemeClr>
                </a:solidFill>
              </a:rPr>
              <a:t>SBAs, 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Flagships, Initiatives,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Communities</a:t>
            </a:r>
          </a:p>
          <a:p>
            <a:pPr lvl="1" algn="l"/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It is 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available at 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www.geoportal.org/community/GEO_X_Initiative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i="1" dirty="0" smtClean="0">
                <a:solidFill>
                  <a:schemeClr val="accent1">
                    <a:lumMod val="75000"/>
                  </a:schemeClr>
                </a:solidFill>
              </a:rPr>
              <a:t>(e.g. gos4m)</a:t>
            </a:r>
            <a:endParaRPr lang="en-GB" sz="3600" i="1" dirty="0">
              <a:solidFill>
                <a:schemeClr val="accent1">
                  <a:lumMod val="75000"/>
                </a:schemeClr>
              </a:solidFill>
            </a:endParaRPr>
          </a:p>
          <a:p>
            <a:pPr lvl="1" algn="l"/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customisation will better serve the specific community interests by filtering:</a:t>
            </a:r>
          </a:p>
          <a:p>
            <a:pPr marL="708025" lvl="1" indent="-341313" algn="l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Catalogues and search results by a specific theme 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or </a:t>
            </a:r>
            <a:r>
              <a:rPr lang="en-GB" sz="3600" b="1" dirty="0" smtClean="0">
                <a:solidFill>
                  <a:schemeClr val="accent1">
                    <a:lumMod val="75000"/>
                  </a:schemeClr>
                </a:solidFill>
              </a:rPr>
              <a:t>GEOSS view 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(e.g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., cold regions, mountains, etc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.)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708025" lvl="1" indent="-341313" algn="l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Location of interests</a:t>
            </a:r>
          </a:p>
          <a:p>
            <a:pPr marL="708025" lvl="1" indent="-341313" algn="l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Services/Processing/Tools (in the future 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…)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708025" lvl="1" indent="-341313" algn="l">
              <a:buFont typeface="Arial" panose="020B0604020202020204" pitchFamily="34" charset="0"/>
              <a:buChar char="•"/>
            </a:pPr>
            <a:endParaRPr lang="en-GB" sz="700" dirty="0">
              <a:solidFill>
                <a:schemeClr val="accent1">
                  <a:lumMod val="75000"/>
                </a:schemeClr>
              </a:solidFill>
            </a:endParaRPr>
          </a:p>
          <a:p>
            <a:pPr marL="708025" lvl="1" indent="-341313" algn="l">
              <a:buFont typeface="+mj-lt"/>
              <a:buAutoNum type="arabicPeriod" startAt="2"/>
            </a:pPr>
            <a:endParaRPr lang="en-GB" sz="4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l">
              <a:buFont typeface="+mj-lt"/>
              <a:buAutoNum type="arabicPeriod"/>
            </a:pPr>
            <a:endParaRPr lang="en-GB" sz="4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l">
              <a:buFont typeface="+mj-lt"/>
              <a:buAutoNum type="arabicPeriod"/>
            </a:pPr>
            <a:endParaRPr lang="en-GB" sz="4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l">
              <a:buFont typeface="+mj-lt"/>
              <a:buAutoNum type="arabicPeriod"/>
            </a:pPr>
            <a:endParaRPr lang="en-GB" sz="4400" dirty="0">
              <a:solidFill>
                <a:schemeClr val="tx1"/>
              </a:solidFill>
            </a:endParaRPr>
          </a:p>
        </p:txBody>
      </p:sp>
      <p:pic>
        <p:nvPicPr>
          <p:cNvPr id="34" name="Picture 33" descr="C:\Users\gcolagneli\Google Drive\ESRIN\EMSS_2015\GEO\2017\Presentation\Plenary\Pictures\geoss_widge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6824" y="3833664"/>
            <a:ext cx="1644312" cy="164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C:\Users\gcolagneli\Google Drive\ESRIN\EMSS_2015\GEO\2017\Presentation\Plenary\Pictures\geoss_mirro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6824" y="8442176"/>
            <a:ext cx="1644312" cy="164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6912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O-slides1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3831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EO-slides1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47984" y="3259100"/>
            <a:ext cx="10562208" cy="8249228"/>
          </a:xfrm>
          <a:prstGeom prst="rect">
            <a:avLst/>
          </a:prstGeom>
          <a:ln w="12700">
            <a:solidFill>
              <a:srgbClr val="2E887A"/>
            </a:solidFill>
            <a:miter lim="400000"/>
          </a:ln>
          <a:effectLst/>
        </p:spPr>
      </p:pic>
      <p:pic>
        <p:nvPicPr>
          <p:cNvPr id="8" name="GEO-slides1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5768" y="8298160"/>
            <a:ext cx="1288776" cy="301421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/>
          <p:cNvSpPr/>
          <p:nvPr/>
        </p:nvSpPr>
        <p:spPr>
          <a:xfrm>
            <a:off x="1390800" y="8010128"/>
            <a:ext cx="10225136" cy="3528392"/>
          </a:xfrm>
          <a:prstGeom prst="rect">
            <a:avLst/>
          </a:prstGeom>
          <a:noFill/>
          <a:ln w="12700" cap="flat">
            <a:solidFill>
              <a:srgbClr val="2E887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0800" y="3257600"/>
            <a:ext cx="10225136" cy="3949799"/>
          </a:xfrm>
          <a:prstGeom prst="rect">
            <a:avLst/>
          </a:prstGeom>
          <a:noFill/>
          <a:ln w="12700" cap="flat">
            <a:solidFill>
              <a:srgbClr val="2E887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b="0" i="0" u="none" strike="noStrike" cap="none" spc="0" normalizeH="0" baseline="0" dirty="0" smtClean="0">
                <a:ln>
                  <a:noFill/>
                </a:ln>
                <a:solidFill>
                  <a:srgbClr val="247767"/>
                </a:solidFill>
                <a:effectLst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The</a:t>
            </a:r>
            <a:r>
              <a:rPr kumimoji="0" lang="fr-CH" b="0" i="0" u="none" strike="noStrike" cap="none" spc="0" normalizeH="0" dirty="0" smtClean="0">
                <a:ln>
                  <a:noFill/>
                </a:ln>
                <a:solidFill>
                  <a:srgbClr val="247767"/>
                </a:solidFill>
                <a:effectLst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GEOSS Platform presently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baseline="0" dirty="0" smtClean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brokers more than </a:t>
            </a:r>
            <a:r>
              <a:rPr lang="fr-CH" b="1" i="1" baseline="0" dirty="0" smtClean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170</a:t>
            </a:r>
            <a:r>
              <a:rPr lang="fr-CH" baseline="0" dirty="0" smtClean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open data catalogs and information systems, comprising over </a:t>
            </a:r>
            <a:r>
              <a:rPr lang="fr-CH" b="1" i="1" baseline="0" dirty="0" smtClean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414</a:t>
            </a:r>
            <a:r>
              <a:rPr lang="fr-CH" baseline="0" dirty="0" smtClean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million</a:t>
            </a:r>
            <a:r>
              <a:rPr lang="fr-CH" dirty="0" smtClean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data and information resources.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247767"/>
              </a:solidFill>
              <a:effectLst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6984" y="8290222"/>
            <a:ext cx="3667669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1" i="0" u="none" strike="noStrike" cap="none" spc="0" normalizeH="0" baseline="0" dirty="0" smtClean="0">
                <a:ln>
                  <a:noFill/>
                </a:ln>
                <a:solidFill>
                  <a:srgbClr val="3561A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415,000,000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3561A9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3025" y="9244136"/>
            <a:ext cx="760283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CH" sz="3600" b="1" i="1" dirty="0" smtClean="0">
                <a:solidFill>
                  <a:srgbClr val="3561A9"/>
                </a:solidFill>
              </a:rPr>
              <a:t>35</a:t>
            </a:r>
            <a:r>
              <a:rPr lang="fr-CH" sz="3600" dirty="0" smtClean="0">
                <a:solidFill>
                  <a:srgbClr val="3561A9"/>
                </a:solidFill>
              </a:rPr>
              <a:t> </a:t>
            </a:r>
            <a:r>
              <a:rPr kumimoji="0" lang="fr-CH" sz="3600" b="0" i="0" u="none" strike="noStrike" cap="none" spc="0" normalizeH="0" baseline="0" dirty="0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Languages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3600" b="1" i="1" dirty="0" smtClean="0">
                <a:solidFill>
                  <a:srgbClr val="3561A9"/>
                </a:solidFill>
              </a:rPr>
              <a:t>7000</a:t>
            </a:r>
            <a:r>
              <a:rPr lang="fr-CH" sz="3600" dirty="0" smtClean="0">
                <a:solidFill>
                  <a:srgbClr val="3561A9"/>
                </a:solidFill>
              </a:rPr>
              <a:t> + Contributing organisations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600" b="1" i="1" u="none" strike="noStrike" cap="none" spc="0" normalizeH="0" baseline="0" dirty="0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200,000</a:t>
            </a:r>
            <a:r>
              <a:rPr kumimoji="0" lang="fr-CH" sz="3600" b="0" i="0" u="none" strike="noStrike" cap="none" spc="0" normalizeH="0" baseline="0" dirty="0" smtClean="0">
                <a:ln>
                  <a:noFill/>
                </a:ln>
                <a:solidFill>
                  <a:srgbClr val="3561A9"/>
                </a:solidFill>
                <a:effectLst/>
                <a:uFillTx/>
                <a:sym typeface="Helvetica Light"/>
              </a:rPr>
              <a:t> Keywords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81941"/>
            <a:ext cx="18242710" cy="1235499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fr-CH" sz="6600" dirty="0" smtClean="0">
                <a:solidFill>
                  <a:schemeClr val="accent1">
                    <a:lumMod val="75000"/>
                  </a:schemeClr>
                </a:solidFill>
              </a:rPr>
              <a:t>Some GEOSS Platform Numbers</a:t>
            </a:r>
            <a:endParaRPr lang="en-US" sz="4400" i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57493" y="8442176"/>
            <a:ext cx="481442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fr-CH" sz="3200" dirty="0">
                <a:solidFill>
                  <a:srgbClr val="3561A9"/>
                </a:solidFill>
              </a:rPr>
              <a:t>Open EO Data resources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047984" y="9882336"/>
            <a:ext cx="10585176" cy="1642937"/>
            <a:chOff x="0" y="2307989"/>
            <a:chExt cx="9144000" cy="1642937"/>
          </a:xfrm>
        </p:grpSpPr>
        <p:grpSp>
          <p:nvGrpSpPr>
            <p:cNvPr id="16" name="Group 15"/>
            <p:cNvGrpSpPr/>
            <p:nvPr/>
          </p:nvGrpSpPr>
          <p:grpSpPr>
            <a:xfrm>
              <a:off x="0" y="2307989"/>
              <a:ext cx="9144000" cy="1642937"/>
              <a:chOff x="0" y="2307989"/>
              <a:chExt cx="9144000" cy="164293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2307989"/>
                <a:ext cx="9144000" cy="1642937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592288" y="2316980"/>
                <a:ext cx="59703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n w="3175" cmpd="sng">
                      <a:solidFill>
                        <a:srgbClr val="FFFFFF"/>
                      </a:solidFill>
                    </a:ln>
                    <a:solidFill>
                      <a:schemeClr val="bg1"/>
                    </a:solidFill>
                  </a:rPr>
                  <a:t>HUNDREDS OF DATA PROVIDERS.</a:t>
                </a:r>
                <a:endParaRPr lang="en-US" sz="2800" dirty="0">
                  <a:ln w="3175" cmpd="sng">
                    <a:solidFill>
                      <a:srgbClr val="FFFFFF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2103987" y="2756882"/>
              <a:ext cx="329225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ln w="3175" cmpd="sng">
                    <a:solidFill>
                      <a:schemeClr val="bg1"/>
                    </a:solidFill>
                  </a:ln>
                  <a:solidFill>
                    <a:srgbClr val="FFFFFF"/>
                  </a:solidFill>
                </a:rPr>
                <a:t>&gt;</a:t>
              </a:r>
              <a:endParaRPr lang="en-US" sz="3200" dirty="0">
                <a:ln w="3175" cmpd="sng">
                  <a:solidFill>
                    <a:schemeClr val="bg1"/>
                  </a:solidFill>
                </a:ln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60068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25E-6 -4.07407E-6 L -0.00143 -0.4850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48508 L -0.00143 -0.00208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EO-slides1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5" y="1457400"/>
            <a:ext cx="3683000" cy="760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040" y="3401616"/>
            <a:ext cx="17641960" cy="887411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6" name="Picture 5" descr="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216" y="2379417"/>
            <a:ext cx="3528392" cy="1764196"/>
          </a:xfrm>
          <a:prstGeom prst="rect">
            <a:avLst/>
          </a:prstGeom>
          <a:ln>
            <a:solidFill>
              <a:srgbClr val="7F7F7F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9" name="Picture 8" descr="til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644" y="3588679"/>
            <a:ext cx="2171080" cy="21710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11" name="Picture 10" descr="0-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744" y="7290048"/>
            <a:ext cx="4385580" cy="1796078"/>
          </a:xfrm>
          <a:prstGeom prst="rect">
            <a:avLst/>
          </a:prstGeom>
          <a:ln>
            <a:solidFill>
              <a:srgbClr val="7F7F7F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12" name="Picture 11" descr="glass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8144" y="1961456"/>
            <a:ext cx="2656862" cy="1555738"/>
          </a:xfrm>
          <a:prstGeom prst="rect">
            <a:avLst/>
          </a:prstGeom>
          <a:ln>
            <a:solidFill>
              <a:srgbClr val="7F7F7F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13" name="Picture 12" descr="0-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4346" y="3974533"/>
            <a:ext cx="4131395" cy="523310"/>
          </a:xfrm>
          <a:prstGeom prst="rect">
            <a:avLst/>
          </a:prstGeom>
          <a:ln>
            <a:solidFill>
              <a:srgbClr val="7F7F7F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14" name="Picture 13" descr="0-4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791" y="10368372"/>
            <a:ext cx="3420380" cy="1080120"/>
          </a:xfrm>
          <a:prstGeom prst="rect">
            <a:avLst/>
          </a:prstGeom>
          <a:ln>
            <a:solidFill>
              <a:srgbClr val="7F7F7F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15" name="Picture 14" descr="0-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6067" y="5489848"/>
            <a:ext cx="2788244" cy="1403416"/>
          </a:xfrm>
          <a:prstGeom prst="rect">
            <a:avLst/>
          </a:prstGeom>
          <a:ln>
            <a:solidFill>
              <a:srgbClr val="7F7F7F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8264" y="11322496"/>
            <a:ext cx="2485976" cy="1562502"/>
          </a:xfrm>
          <a:prstGeom prst="rect">
            <a:avLst/>
          </a:prstGeom>
          <a:ln>
            <a:solidFill>
              <a:srgbClr val="7F7F7F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70491" y="8474283"/>
            <a:ext cx="3528392" cy="3078064"/>
          </a:xfrm>
          <a:prstGeom prst="rect">
            <a:avLst/>
          </a:prstGeom>
          <a:ln>
            <a:solidFill>
              <a:srgbClr val="7F7F7F"/>
            </a:solidFill>
          </a:ln>
          <a:scene3d>
            <a:camera prst="perspectiveContrastingRightFacing"/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0" y="593304"/>
            <a:ext cx="18242710" cy="1143166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n-US" sz="6000" b="1" i="1" dirty="0" smtClean="0">
                <a:solidFill>
                  <a:schemeClr val="accent1">
                    <a:lumMod val="75000"/>
                  </a:schemeClr>
                </a:solidFill>
              </a:rPr>
              <a:t>EOs</a:t>
            </a:r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</a:rPr>
              <a:t> Discoverable/Accessible from 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GEOSS </a:t>
            </a:r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</a:rPr>
              <a:t>Platform</a:t>
            </a:r>
          </a:p>
        </p:txBody>
      </p:sp>
    </p:spTree>
    <p:extLst>
      <p:ext uri="{BB962C8B-B14F-4D97-AF65-F5344CB8AC3E}">
        <p14:creationId xmlns:p14="http://schemas.microsoft.com/office/powerpoint/2010/main" val="171606656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4429</TotalTime>
  <Words>1260</Words>
  <Application>Microsoft Macintosh PowerPoint</Application>
  <PresentationFormat>Custom</PresentationFormat>
  <Paragraphs>252</Paragraphs>
  <Slides>25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Services</vt:lpstr>
      <vt:lpstr>PowerPoint Presentation</vt:lpstr>
      <vt:lpstr>Registration Process - Rationale &amp; Scope</vt:lpstr>
      <vt:lpstr>The GEOSS Platform Registration Process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Joost van Bemmelen</cp:lastModifiedBy>
  <cp:revision>127</cp:revision>
  <cp:lastPrinted>2018-04-12T09:48:19Z</cp:lastPrinted>
  <dcterms:modified xsi:type="dcterms:W3CDTF">2018-04-28T07:20:56Z</dcterms:modified>
</cp:coreProperties>
</file>