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5" r:id="rId4"/>
    <p:sldId id="263" r:id="rId5"/>
    <p:sldId id="264" r:id="rId6"/>
    <p:sldId id="366" r:id="rId7"/>
    <p:sldId id="365" r:id="rId8"/>
    <p:sldId id="367" r:id="rId9"/>
    <p:sldId id="371" r:id="rId10"/>
    <p:sldId id="368" r:id="rId11"/>
    <p:sldId id="369" r:id="rId12"/>
    <p:sldId id="370" r:id="rId13"/>
    <p:sldId id="262" r:id="rId14"/>
    <p:sldId id="25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6"/>
    <p:restoredTop sz="94643"/>
  </p:normalViewPr>
  <p:slideViewPr>
    <p:cSldViewPr>
      <p:cViewPr>
        <p:scale>
          <a:sx n="40" d="100"/>
          <a:sy n="40" d="100"/>
        </p:scale>
        <p:origin x="792" y="97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r>
              <a:rPr lang="es-CO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**Before I dive</a:t>
            </a:r>
            <a:r>
              <a:rPr lang="es-CO" sz="2400" b="1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into the platform let me give you some background informaiton on AmeriGEOSS.  AmeriGEOSS is an initiative under the GEO framework––launched in 2015</a:t>
            </a:r>
            <a:endParaRPr lang="es-CO"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s-CO" sz="2400" baseline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lvl="0" indent="-171450" rtl="0">
              <a:spcBef>
                <a:spcPts val="0"/>
              </a:spcBef>
              <a:buFont typeface="Arial" charset="0"/>
              <a:buChar char="•"/>
            </a:pPr>
            <a:r>
              <a:rPr lang="es-CO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an adaptable framework that can be leveraged for capacity building. </a:t>
            </a:r>
          </a:p>
          <a:p>
            <a:pPr marL="171450" lvl="0" indent="-171450" rtl="0">
              <a:spcBef>
                <a:spcPts val="0"/>
              </a:spcBef>
              <a:buFont typeface="Arial" charset="0"/>
              <a:buChar char="•"/>
            </a:pPr>
            <a:r>
              <a:rPr lang="es-CO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Includes 16 nations in the Americas currently participates</a:t>
            </a:r>
          </a:p>
          <a:p>
            <a:pPr marL="171450" lvl="0" indent="-171450" rtl="0">
              <a:spcBef>
                <a:spcPts val="0"/>
              </a:spcBef>
              <a:buFont typeface="Arial" charset="0"/>
              <a:buChar char="•"/>
            </a:pPr>
            <a:r>
              <a:rPr lang="es-CO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</a:t>
            </a:r>
            <a:r>
              <a:rPr lang="es-CO" sz="240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regional and global partners to advance the use of EO data</a:t>
            </a:r>
          </a:p>
          <a:p>
            <a:pPr marL="171450" lvl="0" indent="-171450" rtl="0">
              <a:spcBef>
                <a:spcPts val="0"/>
              </a:spcBef>
              <a:buFont typeface="Arial" charset="0"/>
              <a:buChar char="•"/>
            </a:pPr>
            <a:r>
              <a:rPr lang="es-CO" sz="240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 and leverage member capacities to support stakehoder and decision-maker needs.</a:t>
            </a:r>
          </a:p>
          <a:p>
            <a:pPr marL="171450" lvl="0" indent="-171450" rtl="0">
              <a:spcBef>
                <a:spcPts val="0"/>
              </a:spcBef>
              <a:buFont typeface="Arial" charset="0"/>
              <a:buChar char="•"/>
            </a:pPr>
            <a:endParaRPr lang="es-CO"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2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AmeriGEOSS</a:t>
            </a:r>
            <a:r>
              <a:rPr lang="en-US" baseline="0" dirty="0"/>
              <a:t> is a regional initiative that promotes collaboration and coordination among GEO Members of the American Continent.  </a:t>
            </a:r>
          </a:p>
          <a:p>
            <a:endParaRPr lang="en-US" baseline="0" dirty="0"/>
          </a:p>
          <a:p>
            <a:r>
              <a:rPr lang="en-US" b="1" baseline="0" dirty="0"/>
              <a:t>[Space bar for Animation]</a:t>
            </a:r>
          </a:p>
          <a:p>
            <a:endParaRPr lang="en-US" baseline="0" dirty="0"/>
          </a:p>
          <a:p>
            <a:r>
              <a:rPr lang="en-US" baseline="0" dirty="0"/>
              <a:t>The community is currently focusing its efforts in the following thematic areas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Agriculture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Water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Disaster and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Biodiversity Societal Benefit areas.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0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117.jpeg"/><Relationship Id="rId3" Type="http://schemas.openxmlformats.org/officeDocument/2006/relationships/image" Target="../media/image35.jpg"/><Relationship Id="rId7" Type="http://schemas.openxmlformats.org/officeDocument/2006/relationships/image" Target="../media/image71.jpeg"/><Relationship Id="rId12" Type="http://schemas.openxmlformats.org/officeDocument/2006/relationships/image" Target="../media/image1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g"/><Relationship Id="rId11" Type="http://schemas.openxmlformats.org/officeDocument/2006/relationships/image" Target="../media/image115.jpg"/><Relationship Id="rId5" Type="http://schemas.openxmlformats.org/officeDocument/2006/relationships/image" Target="../media/image111.jpg"/><Relationship Id="rId15" Type="http://schemas.openxmlformats.org/officeDocument/2006/relationships/image" Target="../media/image57.png"/><Relationship Id="rId10" Type="http://schemas.openxmlformats.org/officeDocument/2006/relationships/image" Target="../media/image114.jpeg"/><Relationship Id="rId4" Type="http://schemas.openxmlformats.org/officeDocument/2006/relationships/image" Target="../media/image110.jp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125.jpeg"/><Relationship Id="rId3" Type="http://schemas.openxmlformats.org/officeDocument/2006/relationships/image" Target="../media/image35.jpg"/><Relationship Id="rId7" Type="http://schemas.openxmlformats.org/officeDocument/2006/relationships/image" Target="../media/image122.jpeg"/><Relationship Id="rId12" Type="http://schemas.openxmlformats.org/officeDocument/2006/relationships/image" Target="../media/image52.png"/><Relationship Id="rId17" Type="http://schemas.openxmlformats.org/officeDocument/2006/relationships/image" Target="../media/image129.jpg"/><Relationship Id="rId2" Type="http://schemas.openxmlformats.org/officeDocument/2006/relationships/image" Target="../media/image2.png"/><Relationship Id="rId16" Type="http://schemas.openxmlformats.org/officeDocument/2006/relationships/image" Target="../media/image1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microsoft.com/office/2007/relationships/hdphoto" Target="../media/hdphoto7.wdp"/><Relationship Id="rId5" Type="http://schemas.openxmlformats.org/officeDocument/2006/relationships/image" Target="../media/image120.jpg"/><Relationship Id="rId15" Type="http://schemas.openxmlformats.org/officeDocument/2006/relationships/image" Target="../media/image127.jpg"/><Relationship Id="rId10" Type="http://schemas.openxmlformats.org/officeDocument/2006/relationships/image" Target="../media/image124.jpeg"/><Relationship Id="rId4" Type="http://schemas.openxmlformats.org/officeDocument/2006/relationships/image" Target="../media/image119.PNG"/><Relationship Id="rId9" Type="http://schemas.openxmlformats.org/officeDocument/2006/relationships/image" Target="../media/image123.jpeg"/><Relationship Id="rId14" Type="http://schemas.openxmlformats.org/officeDocument/2006/relationships/image" Target="../media/image1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35.jpg"/><Relationship Id="rId7" Type="http://schemas.openxmlformats.org/officeDocument/2006/relationships/image" Target="../media/image1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jpg"/><Relationship Id="rId10" Type="http://schemas.openxmlformats.org/officeDocument/2006/relationships/image" Target="../media/image136.png"/><Relationship Id="rId4" Type="http://schemas.openxmlformats.org/officeDocument/2006/relationships/image" Target="../media/image130.jpg"/><Relationship Id="rId9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21" Type="http://schemas.openxmlformats.org/officeDocument/2006/relationships/image" Target="../media/image31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10" Type="http://schemas.openxmlformats.org/officeDocument/2006/relationships/image" Target="../media/image23.png"/><Relationship Id="rId19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6.png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microsoft.com/office/2007/relationships/hdphoto" Target="../media/hdphoto1.wdp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2.jpg"/><Relationship Id="rId21" Type="http://schemas.openxmlformats.org/officeDocument/2006/relationships/image" Target="../media/image58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image" Target="../media/image2.png"/><Relationship Id="rId16" Type="http://schemas.openxmlformats.org/officeDocument/2006/relationships/image" Target="../media/image54.jp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50.tiff"/><Relationship Id="rId5" Type="http://schemas.openxmlformats.org/officeDocument/2006/relationships/image" Target="../media/image44.jpg"/><Relationship Id="rId15" Type="http://schemas.microsoft.com/office/2007/relationships/hdphoto" Target="../media/hdphoto3.wdp"/><Relationship Id="rId23" Type="http://schemas.openxmlformats.org/officeDocument/2006/relationships/image" Target="../media/image59.png"/><Relationship Id="rId10" Type="http://schemas.openxmlformats.org/officeDocument/2006/relationships/image" Target="../media/image49.jpeg"/><Relationship Id="rId19" Type="http://schemas.microsoft.com/office/2007/relationships/hdphoto" Target="../media/hdphoto4.wdp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59.png"/><Relationship Id="rId18" Type="http://schemas.openxmlformats.org/officeDocument/2006/relationships/image" Target="../media/image66.png"/><Relationship Id="rId3" Type="http://schemas.openxmlformats.org/officeDocument/2006/relationships/image" Target="../media/image36.jpeg"/><Relationship Id="rId21" Type="http://schemas.openxmlformats.org/officeDocument/2006/relationships/image" Target="../media/image68.jpg"/><Relationship Id="rId7" Type="http://schemas.openxmlformats.org/officeDocument/2006/relationships/image" Target="../media/image60.jpg"/><Relationship Id="rId12" Type="http://schemas.openxmlformats.org/officeDocument/2006/relationships/image" Target="../media/image63.tiff"/><Relationship Id="rId17" Type="http://schemas.openxmlformats.org/officeDocument/2006/relationships/image" Target="../media/image65.jpeg"/><Relationship Id="rId25" Type="http://schemas.openxmlformats.org/officeDocument/2006/relationships/image" Target="../media/image70.emf"/><Relationship Id="rId2" Type="http://schemas.openxmlformats.org/officeDocument/2006/relationships/image" Target="../media/image2.png"/><Relationship Id="rId16" Type="http://schemas.openxmlformats.org/officeDocument/2006/relationships/image" Target="../media/image64.jp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55.png"/><Relationship Id="rId24" Type="http://schemas.openxmlformats.org/officeDocument/2006/relationships/image" Target="../media/image46.png"/><Relationship Id="rId5" Type="http://schemas.openxmlformats.org/officeDocument/2006/relationships/image" Target="../media/image38.jpeg"/><Relationship Id="rId15" Type="http://schemas.openxmlformats.org/officeDocument/2006/relationships/image" Target="../media/image52.png"/><Relationship Id="rId23" Type="http://schemas.microsoft.com/office/2007/relationships/hdphoto" Target="../media/hdphoto6.wdp"/><Relationship Id="rId10" Type="http://schemas.openxmlformats.org/officeDocument/2006/relationships/image" Target="../media/image62.jpg"/><Relationship Id="rId19" Type="http://schemas.openxmlformats.org/officeDocument/2006/relationships/image" Target="../media/image57.png"/><Relationship Id="rId4" Type="http://schemas.openxmlformats.org/officeDocument/2006/relationships/image" Target="../media/image37.jpeg"/><Relationship Id="rId9" Type="http://schemas.openxmlformats.org/officeDocument/2006/relationships/image" Target="../media/image48.png"/><Relationship Id="rId14" Type="http://schemas.openxmlformats.org/officeDocument/2006/relationships/image" Target="../media/image41.png"/><Relationship Id="rId2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12" Type="http://schemas.openxmlformats.org/officeDocument/2006/relationships/image" Target="../media/image7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4.emf"/><Relationship Id="rId5" Type="http://schemas.openxmlformats.org/officeDocument/2006/relationships/image" Target="../media/image21.png"/><Relationship Id="rId10" Type="http://schemas.openxmlformats.org/officeDocument/2006/relationships/image" Target="../media/image73.emf"/><Relationship Id="rId4" Type="http://schemas.microsoft.com/office/2007/relationships/hdphoto" Target="../media/hdphoto1.wdp"/><Relationship Id="rId9" Type="http://schemas.openxmlformats.org/officeDocument/2006/relationships/image" Target="../media/image72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2.png"/><Relationship Id="rId3" Type="http://schemas.openxmlformats.org/officeDocument/2006/relationships/image" Target="../media/image21.png"/><Relationship Id="rId21" Type="http://schemas.openxmlformats.org/officeDocument/2006/relationships/image" Target="../media/image88.png"/><Relationship Id="rId34" Type="http://schemas.openxmlformats.org/officeDocument/2006/relationships/image" Target="../media/image99.png"/><Relationship Id="rId7" Type="http://schemas.microsoft.com/office/2007/relationships/hdphoto" Target="../media/hdphoto1.wdp"/><Relationship Id="rId12" Type="http://schemas.openxmlformats.org/officeDocument/2006/relationships/image" Target="../media/image79.tiff"/><Relationship Id="rId17" Type="http://schemas.openxmlformats.org/officeDocument/2006/relationships/image" Target="../media/image84.png"/><Relationship Id="rId25" Type="http://schemas.openxmlformats.org/officeDocument/2006/relationships/image" Target="../media/image91.tiff"/><Relationship Id="rId33" Type="http://schemas.openxmlformats.org/officeDocument/2006/relationships/image" Target="../media/image98.png"/><Relationship Id="rId2" Type="http://schemas.openxmlformats.org/officeDocument/2006/relationships/image" Target="../media/image2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78.png"/><Relationship Id="rId24" Type="http://schemas.openxmlformats.org/officeDocument/2006/relationships/image" Target="../media/image90.png"/><Relationship Id="rId32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openxmlformats.org/officeDocument/2006/relationships/image" Target="../media/image82.png"/><Relationship Id="rId23" Type="http://schemas.openxmlformats.org/officeDocument/2006/relationships/hyperlink" Target="http://datos.gob.cl/dataset" TargetMode="External"/><Relationship Id="rId28" Type="http://schemas.openxmlformats.org/officeDocument/2006/relationships/image" Target="../media/image94.jpeg"/><Relationship Id="rId36" Type="http://schemas.openxmlformats.org/officeDocument/2006/relationships/image" Target="../media/image100.tiff"/><Relationship Id="rId10" Type="http://schemas.openxmlformats.org/officeDocument/2006/relationships/hyperlink" Target="http://dados.gov.br/dataset" TargetMode="External"/><Relationship Id="rId19" Type="http://schemas.openxmlformats.org/officeDocument/2006/relationships/image" Target="../media/image86.png"/><Relationship Id="rId31" Type="http://schemas.openxmlformats.org/officeDocument/2006/relationships/image" Target="../media/image97.png"/><Relationship Id="rId4" Type="http://schemas.microsoft.com/office/2007/relationships/hdphoto" Target="../media/hdphoto2.wdp"/><Relationship Id="rId9" Type="http://schemas.openxmlformats.org/officeDocument/2006/relationships/image" Target="../media/image77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59.png"/><Relationship Id="rId8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09.jpg"/><Relationship Id="rId3" Type="http://schemas.openxmlformats.org/officeDocument/2006/relationships/image" Target="../media/image101.jpg"/><Relationship Id="rId7" Type="http://schemas.openxmlformats.org/officeDocument/2006/relationships/image" Target="../media/image105.jpe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11" Type="http://schemas.openxmlformats.org/officeDocument/2006/relationships/image" Target="../media/image40.png"/><Relationship Id="rId5" Type="http://schemas.openxmlformats.org/officeDocument/2006/relationships/image" Target="../media/image103.jpg"/><Relationship Id="rId10" Type="http://schemas.openxmlformats.org/officeDocument/2006/relationships/image" Target="../media/image108.jpg"/><Relationship Id="rId4" Type="http://schemas.openxmlformats.org/officeDocument/2006/relationships/image" Target="../media/image102.jpg"/><Relationship Id="rId9" Type="http://schemas.openxmlformats.org/officeDocument/2006/relationships/image" Target="../media/image10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4902CE66-ACA3-7343-A247-64BAD3D36EFF}"/>
              </a:ext>
            </a:extLst>
          </p:cNvPr>
          <p:cNvSpPr/>
          <p:nvPr/>
        </p:nvSpPr>
        <p:spPr>
          <a:xfrm>
            <a:off x="1" y="10805710"/>
            <a:ext cx="24384000" cy="31749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1370567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Community Platform Use Cases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34742F-0C65-8646-AA7D-71EF89297DAF}"/>
              </a:ext>
            </a:extLst>
          </p:cNvPr>
          <p:cNvGrpSpPr/>
          <p:nvPr/>
        </p:nvGrpSpPr>
        <p:grpSpPr>
          <a:xfrm>
            <a:off x="0" y="2609528"/>
            <a:ext cx="24384000" cy="11652294"/>
            <a:chOff x="0" y="1955523"/>
            <a:chExt cx="24384000" cy="11652294"/>
          </a:xfrm>
        </p:grpSpPr>
        <p:grpSp>
          <p:nvGrpSpPr>
            <p:cNvPr id="66" name="Group 65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6D73A9A1-DDD7-6745-84F7-1DAAEE75F152}"/>
                </a:ext>
              </a:extLst>
            </p:cNvPr>
            <p:cNvGrpSpPr/>
            <p:nvPr/>
          </p:nvGrpSpPr>
          <p:grpSpPr>
            <a:xfrm>
              <a:off x="0" y="1955523"/>
              <a:ext cx="24384000" cy="5621250"/>
              <a:chOff x="0" y="977755"/>
              <a:chExt cx="12192000" cy="2810625"/>
            </a:xfrm>
          </p:grpSpPr>
          <p:sp>
            <p:nvSpPr>
              <p:cNvPr id="67" name="Rectangle 66" descr="Presentation Author/Graphics: Eldrich L Frazier&#10;Federal Geographic Data Committee&#10;https://www.fgdc.gov">
                <a:extLst>
                  <a:ext uri="{FF2B5EF4-FFF2-40B4-BE49-F238E27FC236}">
                    <a16:creationId xmlns:a16="http://schemas.microsoft.com/office/drawing/2014/main" id="{FB11F0AE-9327-F547-85E4-B0C361C7E4E6}"/>
                  </a:ext>
                </a:extLst>
              </p:cNvPr>
              <p:cNvSpPr/>
              <p:nvPr/>
            </p:nvSpPr>
            <p:spPr>
              <a:xfrm>
                <a:off x="0" y="3371542"/>
                <a:ext cx="12192000" cy="41683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78000">
                    <a:schemeClr val="tx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102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102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endParaRPr lang="en-US" sz="2102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DD64582D-5DB8-0A49-84B8-EAEA5CDA7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77755"/>
                <a:ext cx="12192000" cy="2703308"/>
              </a:xfrm>
              <a:prstGeom prst="rect">
                <a:avLst/>
              </a:prstGeom>
            </p:spPr>
          </p:pic>
          <p:sp>
            <p:nvSpPr>
              <p:cNvPr id="69" name="Rectangle 68" descr="Presentation Author/Graphics: Eldrich L Frazier&#10;Federal Geographic Data Committee&#10;https://www.fgdc.gov">
                <a:extLst>
                  <a:ext uri="{FF2B5EF4-FFF2-40B4-BE49-F238E27FC236}">
                    <a16:creationId xmlns:a16="http://schemas.microsoft.com/office/drawing/2014/main" id="{67083360-3446-C942-9F03-FC8945C70A9B}"/>
                  </a:ext>
                </a:extLst>
              </p:cNvPr>
              <p:cNvSpPr/>
              <p:nvPr/>
            </p:nvSpPr>
            <p:spPr>
              <a:xfrm>
                <a:off x="0" y="980729"/>
                <a:ext cx="12192000" cy="41683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102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2102" b="1" i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About </a:t>
                </a:r>
                <a:r>
                  <a:rPr lang="en-US" sz="2102" b="1" i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AmeriGEOSS</a:t>
                </a:r>
                <a:r>
                  <a:rPr lang="en-US" sz="2102" b="1" i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Initiatives  </a:t>
                </a:r>
                <a:r>
                  <a:rPr lang="en-US" sz="2102" b="1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Data   </a:t>
                </a:r>
                <a:r>
                  <a:rPr lang="en-US" sz="2102" b="1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Tools </a:t>
                </a:r>
                <a:r>
                  <a:rPr lang="en-US" sz="2102" b="1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Products  </a:t>
                </a:r>
                <a:r>
                  <a:rPr lang="en-US" sz="2102" b="1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Services </a:t>
                </a:r>
                <a:r>
                  <a:rPr lang="en-US" sz="2102" b="1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Resources </a:t>
                </a:r>
                <a:r>
                  <a:rPr lang="en-US" sz="2102" b="1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en-US" sz="210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37A63F8-0ECB-CF43-B6B3-AC11254C107E}"/>
                  </a:ext>
                </a:extLst>
              </p:cNvPr>
              <p:cNvSpPr/>
              <p:nvPr/>
            </p:nvSpPr>
            <p:spPr bwMode="auto">
              <a:xfrm>
                <a:off x="5276339" y="1126990"/>
                <a:ext cx="116173" cy="904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00641EC-4E7D-9D4D-9554-80952140EC68}"/>
                  </a:ext>
                </a:extLst>
              </p:cNvPr>
              <p:cNvCxnSpPr/>
              <p:nvPr/>
            </p:nvCxnSpPr>
            <p:spPr bwMode="auto">
              <a:xfrm>
                <a:off x="5379195" y="1213124"/>
                <a:ext cx="60960" cy="5222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2" name="Picture 7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0C3CA4B4-EDED-0249-8ED1-CDC7708AF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34" y="4365267"/>
              <a:ext cx="8285648" cy="8031416"/>
            </a:xfrm>
            <a:prstGeom prst="rect">
              <a:avLst/>
            </a:prstGeom>
          </p:spPr>
        </p:pic>
        <p:pic>
          <p:nvPicPr>
            <p:cNvPr id="73" name="Picture 72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5280BD7C-6CDD-BB46-935A-49DEEDA47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7711" y="4225743"/>
              <a:ext cx="8193454" cy="83662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73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5F603A3F-0C98-4342-A984-0E51A60F0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20" b="76921"/>
            <a:stretch/>
          </p:blipFill>
          <p:spPr>
            <a:xfrm>
              <a:off x="15535706" y="4142678"/>
              <a:ext cx="8321590" cy="18363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Picture 74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4532DC82-B813-2B4D-8132-EE6F196EE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6667" y="8737947"/>
              <a:ext cx="5902070" cy="394258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75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C790318E-9549-6F47-B810-50126CB9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6494" y="2438638"/>
              <a:ext cx="2840736" cy="28407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Rounded Rectangle 76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E7FDF45A-DC7E-3C4E-AF28-491FBAD9E042}"/>
                </a:ext>
              </a:extLst>
            </p:cNvPr>
            <p:cNvSpPr/>
            <p:nvPr/>
          </p:nvSpPr>
          <p:spPr>
            <a:xfrm>
              <a:off x="8483005" y="2906063"/>
              <a:ext cx="8931974" cy="1665958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2"/>
              <a:r>
                <a:rPr lang="en-US" sz="4800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Tools and Resources from </a:t>
              </a:r>
            </a:p>
            <a:p>
              <a:pPr marL="12702"/>
              <a:r>
                <a:rPr lang="en-US" sz="4800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Global Providers in one Place</a:t>
              </a:r>
              <a:endParaRPr lang="en-US" sz="10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ounded Rectangle 77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119E182D-0997-6D41-89BF-A78B5444BE9E}"/>
                </a:ext>
              </a:extLst>
            </p:cNvPr>
            <p:cNvSpPr/>
            <p:nvPr/>
          </p:nvSpPr>
          <p:spPr>
            <a:xfrm>
              <a:off x="2541929" y="6478769"/>
              <a:ext cx="3944122" cy="878770"/>
            </a:xfrm>
            <a:prstGeom prst="roundRect">
              <a:avLst/>
            </a:prstGeom>
            <a:solidFill>
              <a:srgbClr val="FFFF00">
                <a:alpha val="21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Rounded Rectangle 78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A7C1336A-EB93-9249-BC12-E4741A364D49}"/>
                </a:ext>
              </a:extLst>
            </p:cNvPr>
            <p:cNvSpPr/>
            <p:nvPr/>
          </p:nvSpPr>
          <p:spPr>
            <a:xfrm>
              <a:off x="10626675" y="8767131"/>
              <a:ext cx="2428694" cy="3611906"/>
            </a:xfrm>
            <a:prstGeom prst="roundRect">
              <a:avLst/>
            </a:prstGeom>
            <a:solidFill>
              <a:srgbClr val="FFFF00">
                <a:alpha val="21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0" name="Picture 79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C1B12574-54CC-4B43-B5B0-F7F1F2EFC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3123" y="7243989"/>
              <a:ext cx="2440982" cy="1630574"/>
            </a:xfrm>
            <a:prstGeom prst="rect">
              <a:avLst/>
            </a:prstGeom>
          </p:spPr>
        </p:pic>
        <p:sp>
          <p:nvSpPr>
            <p:cNvPr id="81" name="Rounded Rectangle 80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9EB0EAF5-F272-8344-891E-9B2099992E24}"/>
                </a:ext>
              </a:extLst>
            </p:cNvPr>
            <p:cNvSpPr/>
            <p:nvPr/>
          </p:nvSpPr>
          <p:spPr>
            <a:xfrm>
              <a:off x="3058563" y="4718147"/>
              <a:ext cx="3631198" cy="1665958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2"/>
              <a:r>
                <a:rPr lang="en-US" sz="480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Find Data</a:t>
              </a:r>
              <a:endParaRPr lang="en-US" sz="10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2" name="Picture 8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063559E3-D525-7846-8788-A1A3721AF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2" t="12903" r="762" b="-12637"/>
            <a:stretch/>
          </p:blipFill>
          <p:spPr>
            <a:xfrm>
              <a:off x="15452285" y="5947470"/>
              <a:ext cx="8405008" cy="4104368"/>
            </a:xfrm>
            <a:prstGeom prst="frame">
              <a:avLst/>
            </a:prstGeom>
            <a:effectLst/>
          </p:spPr>
        </p:pic>
        <p:pic>
          <p:nvPicPr>
            <p:cNvPr id="83" name="Picture 82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8B468AA3-751F-1B43-A617-236E2C184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0908" y="6516230"/>
              <a:ext cx="7358702" cy="2808808"/>
            </a:xfrm>
            <a:prstGeom prst="rect">
              <a:avLst/>
            </a:prstGeom>
          </p:spPr>
        </p:pic>
        <p:pic>
          <p:nvPicPr>
            <p:cNvPr id="84" name="Picture 83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15D07D31-DF9B-364C-8200-911839A2D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t="30979" r="3554" b="5942"/>
            <a:stretch/>
          </p:blipFill>
          <p:spPr>
            <a:xfrm>
              <a:off x="15517242" y="9311963"/>
              <a:ext cx="8340054" cy="429585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85" name="Picture 84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34C3079B-4D59-BE4E-8616-2924340F7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94" y="10016187"/>
              <a:ext cx="7605016" cy="3551670"/>
            </a:xfrm>
            <a:prstGeom prst="rect">
              <a:avLst/>
            </a:prstGeom>
          </p:spPr>
        </p:pic>
        <p:sp>
          <p:nvSpPr>
            <p:cNvPr id="86" name="Rounded Rectangle 85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415FC442-7C2F-7248-B722-447CF5D16776}"/>
                </a:ext>
              </a:extLst>
            </p:cNvPr>
            <p:cNvSpPr/>
            <p:nvPr/>
          </p:nvSpPr>
          <p:spPr>
            <a:xfrm>
              <a:off x="12678067" y="11363179"/>
              <a:ext cx="3238050" cy="1665958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2"/>
              <a:r>
                <a:rPr lang="en-US" sz="4800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Imagery</a:t>
              </a:r>
              <a:endParaRPr lang="en-US" sz="10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ed Rectangle 86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D6EFF03C-35F1-9848-94A2-2B9E2167D276}"/>
                </a:ext>
              </a:extLst>
            </p:cNvPr>
            <p:cNvSpPr/>
            <p:nvPr/>
          </p:nvSpPr>
          <p:spPr>
            <a:xfrm>
              <a:off x="7677347" y="6356099"/>
              <a:ext cx="3238050" cy="1665958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2"/>
              <a:r>
                <a:rPr lang="en-US" sz="4800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Tools</a:t>
              </a:r>
              <a:endParaRPr lang="en-US" sz="10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05B72D8-2A94-484B-AD0D-0DA5C2A230E6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2" t="6760" r="35476" b="7632"/>
            <a:stretch/>
          </p:blipFill>
          <p:spPr>
            <a:xfrm>
              <a:off x="18013642" y="8477220"/>
              <a:ext cx="2452204" cy="2469632"/>
            </a:xfrm>
            <a:prstGeom prst="ellipse">
              <a:avLst/>
            </a:prstGeom>
            <a:effectLst>
              <a:innerShdw blurRad="25400" dir="2160000">
                <a:schemeClr val="accent6">
                  <a:lumMod val="75000"/>
                </a:schemeClr>
              </a:innerShdw>
              <a:softEdge rad="0"/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93D562-EA3F-124D-BB39-FEF10FE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333" y="11207483"/>
              <a:ext cx="6049120" cy="1877926"/>
            </a:xfrm>
            <a:prstGeom prst="rect">
              <a:avLst/>
            </a:prstGeom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5D16F9B-D009-D84C-BF5F-423046ACEBF9}"/>
                </a:ext>
              </a:extLst>
            </p:cNvPr>
            <p:cNvSpPr/>
            <p:nvPr/>
          </p:nvSpPr>
          <p:spPr>
            <a:xfrm>
              <a:off x="2752805" y="4211787"/>
              <a:ext cx="1063582" cy="106358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BE364A7-F44D-CE4F-A8D1-1A2741FD3707}"/>
                </a:ext>
              </a:extLst>
            </p:cNvPr>
            <p:cNvSpPr/>
            <p:nvPr/>
          </p:nvSpPr>
          <p:spPr>
            <a:xfrm>
              <a:off x="7279677" y="5946977"/>
              <a:ext cx="1063582" cy="106358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EB866EC-B747-6949-97DC-0DD61056CFC7}"/>
                </a:ext>
              </a:extLst>
            </p:cNvPr>
            <p:cNvSpPr/>
            <p:nvPr/>
          </p:nvSpPr>
          <p:spPr>
            <a:xfrm>
              <a:off x="12384857" y="10788905"/>
              <a:ext cx="1063582" cy="106358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5223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543E29-D6BA-DD42-9006-798CBB102495}"/>
              </a:ext>
            </a:extLst>
          </p:cNvPr>
          <p:cNvSpPr/>
          <p:nvPr/>
        </p:nvSpPr>
        <p:spPr>
          <a:xfrm>
            <a:off x="1" y="10805710"/>
            <a:ext cx="24384000" cy="31749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1370567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Community Platform Use Cases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66" name="Group 65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3898F6A4-1DA7-3847-8844-BC33802E6219}"/>
              </a:ext>
            </a:extLst>
          </p:cNvPr>
          <p:cNvGrpSpPr/>
          <p:nvPr/>
        </p:nvGrpSpPr>
        <p:grpSpPr>
          <a:xfrm>
            <a:off x="0" y="2609528"/>
            <a:ext cx="24384000" cy="5621250"/>
            <a:chOff x="0" y="977755"/>
            <a:chExt cx="12192000" cy="2810625"/>
          </a:xfrm>
        </p:grpSpPr>
        <p:sp>
          <p:nvSpPr>
            <p:cNvPr id="67" name="Rectangle 66" descr="Presentation Author/Graphics: Eldrich L Frazier&#10;Federal Geographic Data Committee&#10;https://www.fgdc.gov">
              <a:extLst>
                <a:ext uri="{FF2B5EF4-FFF2-40B4-BE49-F238E27FC236}">
                  <a16:creationId xmlns:a16="http://schemas.microsoft.com/office/drawing/2014/main" id="{6EE5B778-BCF2-2146-913C-F38D9B295858}"/>
                </a:ext>
              </a:extLst>
            </p:cNvPr>
            <p:cNvSpPr/>
            <p:nvPr/>
          </p:nvSpPr>
          <p:spPr>
            <a:xfrm>
              <a:off x="0" y="3371542"/>
              <a:ext cx="12192000" cy="41683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0">
                  <a:schemeClr val="accent4">
                    <a:lumMod val="0"/>
                    <a:lumOff val="100000"/>
                  </a:schemeClr>
                </a:gs>
                <a:gs pos="78000">
                  <a:schemeClr val="tx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102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2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en-US" sz="2102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356BB88-6782-084B-84EB-570610997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7755"/>
              <a:ext cx="12192000" cy="2703308"/>
            </a:xfrm>
            <a:prstGeom prst="rect">
              <a:avLst/>
            </a:prstGeom>
          </p:spPr>
        </p:pic>
        <p:sp>
          <p:nvSpPr>
            <p:cNvPr id="69" name="Rectangle 68" descr="Presentation Author/Graphics: Eldrich L Frazier&#10;Federal Geographic Data Committee&#10;https://www.fgdc.gov">
              <a:extLst>
                <a:ext uri="{FF2B5EF4-FFF2-40B4-BE49-F238E27FC236}">
                  <a16:creationId xmlns:a16="http://schemas.microsoft.com/office/drawing/2014/main" id="{E56180AA-6D7E-0942-BCDD-A5A38DB06AFE}"/>
                </a:ext>
              </a:extLst>
            </p:cNvPr>
            <p:cNvSpPr/>
            <p:nvPr/>
          </p:nvSpPr>
          <p:spPr>
            <a:xfrm>
              <a:off x="0" y="980729"/>
              <a:ext cx="12192000" cy="41683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2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2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About </a:t>
              </a:r>
              <a:r>
                <a:rPr lang="en-US" sz="2102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AmeriGEOSS</a:t>
              </a:r>
              <a:r>
                <a:rPr lang="en-US" sz="2102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Initiatives 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Data  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Tools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Products 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Services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Resources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E712B18-54EA-B248-8CED-2B6DAA6D5477}"/>
                </a:ext>
              </a:extLst>
            </p:cNvPr>
            <p:cNvSpPr/>
            <p:nvPr/>
          </p:nvSpPr>
          <p:spPr bwMode="auto">
            <a:xfrm>
              <a:off x="5276339" y="1126990"/>
              <a:ext cx="116173" cy="90474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F47DEA5-8C74-B345-86E4-15F8143D71FF}"/>
                </a:ext>
              </a:extLst>
            </p:cNvPr>
            <p:cNvCxnSpPr/>
            <p:nvPr/>
          </p:nvCxnSpPr>
          <p:spPr bwMode="auto">
            <a:xfrm>
              <a:off x="5379195" y="1213124"/>
              <a:ext cx="60960" cy="522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2" name="Picture 71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4FF3F25E-6037-E145-BD82-A0CBB4C0AA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89"/>
          <a:stretch/>
        </p:blipFill>
        <p:spPr>
          <a:xfrm>
            <a:off x="371850" y="5156427"/>
            <a:ext cx="8950176" cy="746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E6BFBD15-83CD-B040-99B1-25DF1474F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83" y="5113290"/>
            <a:ext cx="8280278" cy="8619442"/>
          </a:xfrm>
          <a:prstGeom prst="rect">
            <a:avLst/>
          </a:prstGeom>
        </p:spPr>
      </p:pic>
      <p:pic>
        <p:nvPicPr>
          <p:cNvPr id="74" name="Picture 73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11754881-A78C-6348-A8AB-D21D7CA9DA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5388"/>
          <a:stretch/>
        </p:blipFill>
        <p:spPr>
          <a:xfrm>
            <a:off x="14999243" y="5206816"/>
            <a:ext cx="8707582" cy="8413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9CBE9A9E-E08D-7644-9235-A7CA3D89C1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157" y="9229968"/>
            <a:ext cx="2916174" cy="2009478"/>
          </a:xfrm>
          <a:prstGeom prst="rect">
            <a:avLst/>
          </a:prstGeom>
        </p:spPr>
      </p:pic>
      <p:pic>
        <p:nvPicPr>
          <p:cNvPr id="76" name="Picture 75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DEEB9AAB-C066-454C-9DE9-168652604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30" y="3138883"/>
            <a:ext cx="2840736" cy="2840736"/>
          </a:xfrm>
          <a:prstGeom prst="rect">
            <a:avLst/>
          </a:prstGeom>
        </p:spPr>
      </p:pic>
      <p:grpSp>
        <p:nvGrpSpPr>
          <p:cNvPr id="77" name="Group 76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190EB274-A94B-3940-A213-A07C24ABC348}"/>
              </a:ext>
            </a:extLst>
          </p:cNvPr>
          <p:cNvGrpSpPr/>
          <p:nvPr/>
        </p:nvGrpSpPr>
        <p:grpSpPr>
          <a:xfrm>
            <a:off x="1342315" y="6572835"/>
            <a:ext cx="5444018" cy="1861952"/>
            <a:chOff x="671152" y="2959414"/>
            <a:chExt cx="2722009" cy="93097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3DC6D61-0B41-8D4C-BFC7-68C2B588D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588" t="36083" r="34662" b="56415"/>
            <a:stretch/>
          </p:blipFill>
          <p:spPr>
            <a:xfrm>
              <a:off x="1398227" y="3610304"/>
              <a:ext cx="1994934" cy="280086"/>
            </a:xfrm>
            <a:prstGeom prst="rect">
              <a:avLst/>
            </a:prstGeom>
            <a:effectLst/>
          </p:spPr>
        </p:pic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6703A49E-751C-0547-8FE3-39FBAAB5171A}"/>
                </a:ext>
              </a:extLst>
            </p:cNvPr>
            <p:cNvSpPr/>
            <p:nvPr/>
          </p:nvSpPr>
          <p:spPr>
            <a:xfrm>
              <a:off x="1398227" y="3610304"/>
              <a:ext cx="1994933" cy="280085"/>
            </a:xfrm>
            <a:prstGeom prst="roundRect">
              <a:avLst/>
            </a:prstGeom>
            <a:solidFill>
              <a:srgbClr val="FFFF00">
                <a:alpha val="21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4BE07AA8-9FD7-8E4A-B652-C3D2D0429600}"/>
                </a:ext>
              </a:extLst>
            </p:cNvPr>
            <p:cNvSpPr/>
            <p:nvPr/>
          </p:nvSpPr>
          <p:spPr>
            <a:xfrm>
              <a:off x="671152" y="2959414"/>
              <a:ext cx="2319619" cy="619886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2"/>
              <a:r>
                <a:rPr lang="en-US" sz="480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Find Water Data</a:t>
              </a:r>
              <a:endParaRPr lang="en-US" sz="10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Group 80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75F0909F-4D15-E44F-BB65-CC86BF6B7A27}"/>
              </a:ext>
            </a:extLst>
          </p:cNvPr>
          <p:cNvGrpSpPr/>
          <p:nvPr/>
        </p:nvGrpSpPr>
        <p:grpSpPr>
          <a:xfrm>
            <a:off x="8875465" y="5148928"/>
            <a:ext cx="5659290" cy="8582786"/>
            <a:chOff x="4403005" y="2247456"/>
            <a:chExt cx="2829645" cy="429139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DAFC1D8-EA7A-6646-A6EE-CD0832034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0789" y="2247456"/>
              <a:ext cx="973624" cy="4291393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3F80E6F-6C0F-254D-9A1E-DBAFBF751147}"/>
                </a:ext>
              </a:extLst>
            </p:cNvPr>
            <p:cNvGrpSpPr/>
            <p:nvPr/>
          </p:nvGrpSpPr>
          <p:grpSpPr>
            <a:xfrm>
              <a:off x="4403005" y="2662806"/>
              <a:ext cx="2829645" cy="2413041"/>
              <a:chOff x="5436979" y="2589071"/>
              <a:chExt cx="2829645" cy="2413041"/>
            </a:xfrm>
          </p:grpSpPr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74C9CF6F-49E6-BE43-99B3-83170B79C3C8}"/>
                  </a:ext>
                </a:extLst>
              </p:cNvPr>
              <p:cNvSpPr/>
              <p:nvPr/>
            </p:nvSpPr>
            <p:spPr>
              <a:xfrm>
                <a:off x="5436979" y="2589071"/>
                <a:ext cx="920636" cy="2413041"/>
              </a:xfrm>
              <a:prstGeom prst="roundRect">
                <a:avLst/>
              </a:prstGeom>
              <a:solidFill>
                <a:srgbClr val="FFFF00">
                  <a:alpha val="21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82056446-8B44-7245-8BA0-17FBB0EA3E2B}"/>
                  </a:ext>
                </a:extLst>
              </p:cNvPr>
              <p:cNvSpPr/>
              <p:nvPr/>
            </p:nvSpPr>
            <p:spPr>
              <a:xfrm>
                <a:off x="6318677" y="3318149"/>
                <a:ext cx="1947947" cy="636220"/>
              </a:xfrm>
              <a:prstGeom prst="roundRect">
                <a:avLst/>
              </a:prstGeom>
              <a:gradFill>
                <a:gsLst>
                  <a:gs pos="0">
                    <a:schemeClr val="dk1">
                      <a:satMod val="103000"/>
                      <a:lumMod val="102000"/>
                      <a:tint val="94000"/>
                      <a:alpha val="65000"/>
                    </a:schemeClr>
                  </a:gs>
                  <a:gs pos="50000">
                    <a:schemeClr val="dk1">
                      <a:satMod val="110000"/>
                      <a:lumMod val="100000"/>
                      <a:shade val="100000"/>
                      <a:alpha val="68000"/>
                    </a:schemeClr>
                  </a:gs>
                  <a:gs pos="100000">
                    <a:schemeClr val="dk1">
                      <a:lumMod val="99000"/>
                      <a:satMod val="120000"/>
                      <a:shade val="78000"/>
                      <a:alpha val="65000"/>
                    </a:schemeClr>
                  </a:gs>
                </a:gsLst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702"/>
                <a:r>
                  <a:rPr lang="en-US" sz="40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Water Variables</a:t>
                </a:r>
                <a:endParaRPr lang="en-US" sz="3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6" name="Rounded Rectangle 85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7FC53524-3F93-624B-8DAC-758BE39177C3}"/>
              </a:ext>
            </a:extLst>
          </p:cNvPr>
          <p:cNvSpPr/>
          <p:nvPr/>
        </p:nvSpPr>
        <p:spPr>
          <a:xfrm>
            <a:off x="9047651" y="4113602"/>
            <a:ext cx="11900286" cy="1689150"/>
          </a:xfrm>
          <a:prstGeom prst="round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65000"/>
                </a:schemeClr>
              </a:gs>
              <a:gs pos="50000">
                <a:schemeClr val="dk1">
                  <a:satMod val="110000"/>
                  <a:lumMod val="100000"/>
                  <a:shade val="100000"/>
                  <a:alpha val="68000"/>
                </a:schemeClr>
              </a:gs>
              <a:gs pos="100000">
                <a:schemeClr val="dk1">
                  <a:lumMod val="99000"/>
                  <a:satMod val="120000"/>
                  <a:shade val="78000"/>
                  <a:alpha val="6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2702"/>
            <a:r>
              <a:rPr lang="en-US" sz="48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Explore Social, Economic and Environmental , Reports, Information, Indicators</a:t>
            </a:r>
            <a:r>
              <a:rPr lang="is-IS" sz="48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…..and More</a:t>
            </a:r>
            <a:endParaRPr lang="en-US" sz="10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7" name="Group 86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01BDF700-DD52-7E40-BED1-7A98676E664A}"/>
              </a:ext>
            </a:extLst>
          </p:cNvPr>
          <p:cNvGrpSpPr/>
          <p:nvPr/>
        </p:nvGrpSpPr>
        <p:grpSpPr>
          <a:xfrm>
            <a:off x="13533247" y="8575341"/>
            <a:ext cx="10132426" cy="3200486"/>
            <a:chOff x="6741240" y="5075847"/>
            <a:chExt cx="4853011" cy="143962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00C7EA-6759-4449-A19E-63047548C0A5}"/>
                </a:ext>
              </a:extLst>
            </p:cNvPr>
            <p:cNvGrpSpPr/>
            <p:nvPr/>
          </p:nvGrpSpPr>
          <p:grpSpPr>
            <a:xfrm>
              <a:off x="8570712" y="5075847"/>
              <a:ext cx="3023539" cy="1439622"/>
              <a:chOff x="8570712" y="5075847"/>
              <a:chExt cx="3023539" cy="1439622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88889F4-777F-3047-92D0-FBE004E7D7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70712" y="5133158"/>
                <a:ext cx="3023539" cy="1349762"/>
              </a:xfrm>
              <a:prstGeom prst="rect">
                <a:avLst/>
              </a:prstGeom>
              <a:effectLst/>
            </p:spPr>
          </p:pic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2BC3899E-1A75-5C4B-BC8B-C187C10FA6BA}"/>
                  </a:ext>
                </a:extLst>
              </p:cNvPr>
              <p:cNvSpPr/>
              <p:nvPr/>
            </p:nvSpPr>
            <p:spPr>
              <a:xfrm>
                <a:off x="8570712" y="5075847"/>
                <a:ext cx="3023539" cy="1439622"/>
              </a:xfrm>
              <a:prstGeom prst="roundRect">
                <a:avLst/>
              </a:prstGeom>
              <a:solidFill>
                <a:srgbClr val="FFFF00">
                  <a:alpha val="21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91136B31-C996-0C48-BFE1-F4FB42CC712B}"/>
                </a:ext>
              </a:extLst>
            </p:cNvPr>
            <p:cNvSpPr/>
            <p:nvPr/>
          </p:nvSpPr>
          <p:spPr>
            <a:xfrm>
              <a:off x="6741240" y="5332101"/>
              <a:ext cx="1803758" cy="600445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2"/>
              <a:r>
                <a:rPr lang="en-US" sz="4000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Water Reports &amp; Indicators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2" name="Picture 91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191DD9A0-DC81-E442-B578-FD6ED7A42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30106"/>
          <a:stretch/>
        </p:blipFill>
        <p:spPr>
          <a:xfrm>
            <a:off x="302923" y="3107608"/>
            <a:ext cx="10105862" cy="2483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14" name="Rounded Rectangle 113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DEA3EE52-D324-8D44-BCB5-31C7030551CF}"/>
              </a:ext>
            </a:extLst>
          </p:cNvPr>
          <p:cNvSpPr/>
          <p:nvPr/>
        </p:nvSpPr>
        <p:spPr>
          <a:xfrm>
            <a:off x="8031560" y="10717035"/>
            <a:ext cx="11180040" cy="2943634"/>
          </a:xfrm>
          <a:prstGeom prst="round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65000"/>
                </a:schemeClr>
              </a:gs>
              <a:gs pos="50000">
                <a:schemeClr val="dk1">
                  <a:satMod val="110000"/>
                  <a:lumMod val="100000"/>
                  <a:shade val="100000"/>
                  <a:alpha val="68000"/>
                </a:schemeClr>
              </a:gs>
              <a:gs pos="100000">
                <a:schemeClr val="dk1">
                  <a:lumMod val="99000"/>
                  <a:satMod val="120000"/>
                  <a:shade val="78000"/>
                  <a:alpha val="6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12702"/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5" name="Picture 114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173FCAF1-24E7-1A42-8809-46D75D63EF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451" y="6308452"/>
            <a:ext cx="3255510" cy="21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5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9622FD44-CFF3-A441-A959-335753420B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55" y="11343049"/>
            <a:ext cx="2612174" cy="2219594"/>
          </a:xfrm>
          <a:prstGeom prst="roundRect">
            <a:avLst/>
          </a:prstGeom>
        </p:spPr>
      </p:pic>
      <p:pic>
        <p:nvPicPr>
          <p:cNvPr id="117" name="Picture 116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3EED5898-19EE-554F-9FA7-F44CD9734C1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13"/>
          <a:stretch/>
        </p:blipFill>
        <p:spPr>
          <a:xfrm>
            <a:off x="10857037" y="11353279"/>
            <a:ext cx="2654614" cy="2156926"/>
          </a:xfrm>
          <a:prstGeom prst="roundRect">
            <a:avLst/>
          </a:prstGeom>
        </p:spPr>
      </p:pic>
      <p:pic>
        <p:nvPicPr>
          <p:cNvPr id="118" name="Picture 117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E4FF621B-1ABA-4A4F-853D-1B149EFC77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77" y="11343043"/>
            <a:ext cx="2488742" cy="2114710"/>
          </a:xfrm>
          <a:prstGeom prst="roundRect">
            <a:avLst/>
          </a:prstGeom>
        </p:spPr>
      </p:pic>
      <p:grpSp>
        <p:nvGrpSpPr>
          <p:cNvPr id="119" name="Group 118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6AD6F80E-87CC-C341-B744-910956D57344}"/>
              </a:ext>
            </a:extLst>
          </p:cNvPr>
          <p:cNvGrpSpPr/>
          <p:nvPr/>
        </p:nvGrpSpPr>
        <p:grpSpPr>
          <a:xfrm>
            <a:off x="16375111" y="11343043"/>
            <a:ext cx="2614222" cy="2247430"/>
            <a:chOff x="8597992" y="5671556"/>
            <a:chExt cx="1307110" cy="1123714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BDA7CF8-2570-ED42-9A7A-8FA3ACBF425F}"/>
                </a:ext>
              </a:extLst>
            </p:cNvPr>
            <p:cNvSpPr/>
            <p:nvPr/>
          </p:nvSpPr>
          <p:spPr>
            <a:xfrm>
              <a:off x="8597992" y="5671556"/>
              <a:ext cx="1307110" cy="1123714"/>
            </a:xfrm>
            <a:prstGeom prst="roundRect">
              <a:avLst/>
            </a:prstGeom>
            <a:solidFill>
              <a:srgbClr val="F0F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8891D3-0032-8842-8877-04848B16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543" y="5771173"/>
              <a:ext cx="1146781" cy="809694"/>
            </a:xfrm>
            <a:prstGeom prst="rect">
              <a:avLst/>
            </a:prstGeom>
          </p:spPr>
        </p:pic>
      </p:grpSp>
      <p:sp>
        <p:nvSpPr>
          <p:cNvPr id="122" name="Rectangle 121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9A9F99A0-2C19-F845-98FA-41D4C535A779}"/>
              </a:ext>
            </a:extLst>
          </p:cNvPr>
          <p:cNvSpPr/>
          <p:nvPr/>
        </p:nvSpPr>
        <p:spPr>
          <a:xfrm>
            <a:off x="8319283" y="10619038"/>
            <a:ext cx="936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2"/>
            <a:r>
              <a:rPr lang="en-US" sz="36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Use maps, applications and other analytical tools</a:t>
            </a:r>
            <a:endParaRPr lang="en-US" sz="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TextBox 122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D195EFB9-F30F-294B-B532-0A9E1F2CE227}"/>
              </a:ext>
            </a:extLst>
          </p:cNvPr>
          <p:cNvSpPr txBox="1"/>
          <p:nvPr/>
        </p:nvSpPr>
        <p:spPr>
          <a:xfrm>
            <a:off x="16712225" y="13070650"/>
            <a:ext cx="193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CEOS Water Portal</a:t>
            </a:r>
          </a:p>
        </p:txBody>
      </p:sp>
      <p:sp>
        <p:nvSpPr>
          <p:cNvPr id="124" name="Half Frame 123">
            <a:extLst>
              <a:ext uri="{FF2B5EF4-FFF2-40B4-BE49-F238E27FC236}">
                <a16:creationId xmlns:a16="http://schemas.microsoft.com/office/drawing/2014/main" id="{6558697E-9EA6-D846-9B46-34854BE67A59}"/>
              </a:ext>
            </a:extLst>
          </p:cNvPr>
          <p:cNvSpPr/>
          <p:nvPr/>
        </p:nvSpPr>
        <p:spPr>
          <a:xfrm rot="8045732">
            <a:off x="18413285" y="12074597"/>
            <a:ext cx="813458" cy="813458"/>
          </a:xfrm>
          <a:prstGeom prst="halfFrame">
            <a:avLst>
              <a:gd name="adj1" fmla="val 15927"/>
              <a:gd name="adj2" fmla="val 14476"/>
            </a:avLst>
          </a:prstGeom>
          <a:solidFill>
            <a:srgbClr val="618E67">
              <a:alpha val="81000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182880" rIns="0" bIns="0" rtlCol="0" anchor="ctr"/>
          <a:lstStyle/>
          <a:p>
            <a:pPr algn="ctr"/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Half Frame 124">
            <a:extLst>
              <a:ext uri="{FF2B5EF4-FFF2-40B4-BE49-F238E27FC236}">
                <a16:creationId xmlns:a16="http://schemas.microsoft.com/office/drawing/2014/main" id="{C0BA954A-2867-BC4D-AD02-E33E6945FB1B}"/>
              </a:ext>
            </a:extLst>
          </p:cNvPr>
          <p:cNvSpPr/>
          <p:nvPr/>
        </p:nvSpPr>
        <p:spPr>
          <a:xfrm rot="13554268" flipH="1">
            <a:off x="7976731" y="11967979"/>
            <a:ext cx="813458" cy="813458"/>
          </a:xfrm>
          <a:prstGeom prst="halfFrame">
            <a:avLst>
              <a:gd name="adj1" fmla="val 15927"/>
              <a:gd name="adj2" fmla="val 14476"/>
            </a:avLst>
          </a:prstGeom>
          <a:solidFill>
            <a:srgbClr val="618E67">
              <a:alpha val="81000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182880" rIns="0" bIns="0" rtlCol="0" anchor="ctr"/>
          <a:lstStyle/>
          <a:p>
            <a:pPr algn="ctr"/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09E534D7-9F64-8A4B-945F-C6F8A54D80E3}"/>
              </a:ext>
            </a:extLst>
          </p:cNvPr>
          <p:cNvSpPr/>
          <p:nvPr/>
        </p:nvSpPr>
        <p:spPr>
          <a:xfrm>
            <a:off x="715861" y="7357144"/>
            <a:ext cx="1063582" cy="10635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i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41C52941-83F2-7E4A-944C-3CA2B09E43B1}"/>
              </a:ext>
            </a:extLst>
          </p:cNvPr>
          <p:cNvSpPr/>
          <p:nvPr/>
        </p:nvSpPr>
        <p:spPr>
          <a:xfrm>
            <a:off x="9976833" y="8294322"/>
            <a:ext cx="1063582" cy="10635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i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8A1E40D-D6BC-A34C-8A24-2F35241BD7D4}"/>
              </a:ext>
            </a:extLst>
          </p:cNvPr>
          <p:cNvSpPr/>
          <p:nvPr/>
        </p:nvSpPr>
        <p:spPr>
          <a:xfrm>
            <a:off x="16617558" y="8359219"/>
            <a:ext cx="1063582" cy="10635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i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4C0DDE3-7755-1C48-B517-199C292474C9}"/>
              </a:ext>
            </a:extLst>
          </p:cNvPr>
          <p:cNvSpPr/>
          <p:nvPr/>
        </p:nvSpPr>
        <p:spPr>
          <a:xfrm>
            <a:off x="18598513" y="10296005"/>
            <a:ext cx="1063582" cy="10635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i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5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089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370567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Community Platform Use Cases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66" name="Group 65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BF08B331-CB02-2A45-B8B6-D75BC80661AC}"/>
              </a:ext>
            </a:extLst>
          </p:cNvPr>
          <p:cNvGrpSpPr/>
          <p:nvPr/>
        </p:nvGrpSpPr>
        <p:grpSpPr>
          <a:xfrm>
            <a:off x="0" y="2609528"/>
            <a:ext cx="24384000" cy="5621250"/>
            <a:chOff x="0" y="977755"/>
            <a:chExt cx="12192000" cy="2810625"/>
          </a:xfrm>
        </p:grpSpPr>
        <p:sp>
          <p:nvSpPr>
            <p:cNvPr id="67" name="Rectangle 66" descr="Presentation Author/Graphics: Eldrich L Frazier&#10;Federal Geographic Data Committee&#10;https://www.fgdc.gov">
              <a:extLst>
                <a:ext uri="{FF2B5EF4-FFF2-40B4-BE49-F238E27FC236}">
                  <a16:creationId xmlns:a16="http://schemas.microsoft.com/office/drawing/2014/main" id="{5732521C-2F29-4B4C-AD5D-17A4B8950B43}"/>
                </a:ext>
              </a:extLst>
            </p:cNvPr>
            <p:cNvSpPr/>
            <p:nvPr/>
          </p:nvSpPr>
          <p:spPr>
            <a:xfrm>
              <a:off x="0" y="3371542"/>
              <a:ext cx="12192000" cy="41683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0">
                  <a:schemeClr val="accent4">
                    <a:lumMod val="0"/>
                    <a:lumOff val="100000"/>
                  </a:schemeClr>
                </a:gs>
                <a:gs pos="78000">
                  <a:schemeClr val="tx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102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2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en-US" sz="2102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50018C4-2174-EC4C-B8D7-F7846B27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7755"/>
              <a:ext cx="12192000" cy="2703308"/>
            </a:xfrm>
            <a:prstGeom prst="rect">
              <a:avLst/>
            </a:prstGeom>
          </p:spPr>
        </p:pic>
        <p:sp>
          <p:nvSpPr>
            <p:cNvPr id="69" name="Rectangle 68" descr="Presentation Author/Graphics: Eldrich L Frazier&#10;Federal Geographic Data Committee&#10;https://www.fgdc.gov">
              <a:extLst>
                <a:ext uri="{FF2B5EF4-FFF2-40B4-BE49-F238E27FC236}">
                  <a16:creationId xmlns:a16="http://schemas.microsoft.com/office/drawing/2014/main" id="{1A6EC7AC-0330-584C-AC38-FE82DE01C54E}"/>
                </a:ext>
              </a:extLst>
            </p:cNvPr>
            <p:cNvSpPr/>
            <p:nvPr/>
          </p:nvSpPr>
          <p:spPr>
            <a:xfrm>
              <a:off x="0" y="980729"/>
              <a:ext cx="12192000" cy="41683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2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2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About </a:t>
              </a:r>
              <a:r>
                <a:rPr lang="en-US" sz="2102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AmeriGEOSS</a:t>
              </a:r>
              <a:r>
                <a:rPr lang="en-US" sz="2102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Initiatives 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Data  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Tools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Products 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Services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 Resources </a:t>
              </a:r>
              <a:r>
                <a:rPr lang="en-US" sz="2102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|</a:t>
              </a:r>
              <a:r>
                <a:rPr lang="en-US" sz="2102" b="1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065FDA6-0B9F-D14E-BE07-7C169930B4CC}"/>
                </a:ext>
              </a:extLst>
            </p:cNvPr>
            <p:cNvSpPr/>
            <p:nvPr/>
          </p:nvSpPr>
          <p:spPr bwMode="auto">
            <a:xfrm>
              <a:off x="5276339" y="1126990"/>
              <a:ext cx="116173" cy="90474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C21DF2-75CE-DC49-85DF-764FE9DE768A}"/>
                </a:ext>
              </a:extLst>
            </p:cNvPr>
            <p:cNvCxnSpPr/>
            <p:nvPr/>
          </p:nvCxnSpPr>
          <p:spPr bwMode="auto">
            <a:xfrm>
              <a:off x="5379195" y="1213124"/>
              <a:ext cx="60960" cy="522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FD59F43B-2AF1-B943-B25F-DDE70F92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93" y="3908179"/>
            <a:ext cx="10035682" cy="13716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EA624B-FE5B-6440-AE97-F89AC2EA0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4"/>
          <a:stretch/>
        </p:blipFill>
        <p:spPr>
          <a:xfrm>
            <a:off x="9945389" y="5479233"/>
            <a:ext cx="14353214" cy="8929864"/>
          </a:xfrm>
          <a:prstGeom prst="rect">
            <a:avLst/>
          </a:prstGeom>
        </p:spPr>
      </p:pic>
      <p:sp>
        <p:nvSpPr>
          <p:cNvPr id="74" name="Rounded Rectangle 73" descr="Presentation Author/Graphics: &#10;Eldrich L. Frazier&#10;Federal Geographic Data Committee&#10;https://www.fgdc.gov " title="FGDC">
            <a:extLst>
              <a:ext uri="{FF2B5EF4-FFF2-40B4-BE49-F238E27FC236}">
                <a16:creationId xmlns:a16="http://schemas.microsoft.com/office/drawing/2014/main" id="{279293A1-61BD-1A44-B7C4-B895DB443819}"/>
              </a:ext>
            </a:extLst>
          </p:cNvPr>
          <p:cNvSpPr/>
          <p:nvPr/>
        </p:nvSpPr>
        <p:spPr>
          <a:xfrm>
            <a:off x="9047651" y="4113602"/>
            <a:ext cx="11900286" cy="1689150"/>
          </a:xfrm>
          <a:prstGeom prst="round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65000"/>
                </a:schemeClr>
              </a:gs>
              <a:gs pos="50000">
                <a:schemeClr val="dk1">
                  <a:satMod val="110000"/>
                  <a:lumMod val="100000"/>
                  <a:shade val="100000"/>
                  <a:alpha val="68000"/>
                </a:schemeClr>
              </a:gs>
              <a:gs pos="100000">
                <a:schemeClr val="dk1">
                  <a:lumMod val="99000"/>
                  <a:satMod val="120000"/>
                  <a:shade val="78000"/>
                  <a:alpha val="6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2702"/>
            <a:r>
              <a:rPr lang="en-US" sz="48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Explore Disaster Tools and Resources</a:t>
            </a:r>
            <a:endParaRPr lang="en-US" sz="10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13F6FB2-A4E6-6543-BE6B-2DA1769FB4F9}"/>
              </a:ext>
            </a:extLst>
          </p:cNvPr>
          <p:cNvSpPr/>
          <p:nvPr/>
        </p:nvSpPr>
        <p:spPr>
          <a:xfrm>
            <a:off x="250035" y="4239461"/>
            <a:ext cx="6001914" cy="1239772"/>
          </a:xfrm>
          <a:prstGeom prst="round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65000"/>
                </a:schemeClr>
              </a:gs>
              <a:gs pos="50000">
                <a:schemeClr val="dk1">
                  <a:satMod val="110000"/>
                  <a:lumMod val="100000"/>
                  <a:shade val="100000"/>
                  <a:alpha val="68000"/>
                </a:schemeClr>
              </a:gs>
              <a:gs pos="100000">
                <a:schemeClr val="dk1">
                  <a:lumMod val="99000"/>
                  <a:satMod val="120000"/>
                  <a:shade val="78000"/>
                  <a:alpha val="6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2702"/>
            <a:r>
              <a:rPr lang="en-US" sz="480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Find Disaster Data</a:t>
            </a:r>
            <a:endParaRPr lang="en-US" sz="10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D3AEB8A-FD8E-DD4B-94D7-A0D98940BFA2}"/>
              </a:ext>
            </a:extLst>
          </p:cNvPr>
          <p:cNvSpPr txBox="1"/>
          <p:nvPr/>
        </p:nvSpPr>
        <p:spPr>
          <a:xfrm>
            <a:off x="10081959" y="5714941"/>
            <a:ext cx="87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Fire Information Resource Management System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8A68B37-7F8B-0B41-B8AB-73D16D366C13}"/>
              </a:ext>
            </a:extLst>
          </p:cNvPr>
          <p:cNvSpPr/>
          <p:nvPr/>
        </p:nvSpPr>
        <p:spPr>
          <a:xfrm>
            <a:off x="11627348" y="12643245"/>
            <a:ext cx="120613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Real-Time (NRT) active fire data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86EC03CB-B1E7-5D41-974F-74103BC5C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3737"/>
          <a:stretch/>
        </p:blipFill>
        <p:spPr>
          <a:xfrm>
            <a:off x="2585235" y="8516370"/>
            <a:ext cx="7368890" cy="908857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F5BEBEF-19B6-CB40-B50E-0C3AC9DCBFB1}"/>
              </a:ext>
            </a:extLst>
          </p:cNvPr>
          <p:cNvGrpSpPr/>
          <p:nvPr/>
        </p:nvGrpSpPr>
        <p:grpSpPr>
          <a:xfrm>
            <a:off x="250035" y="10764301"/>
            <a:ext cx="11180040" cy="2979894"/>
            <a:chOff x="671157" y="5300727"/>
            <a:chExt cx="5590020" cy="1489947"/>
          </a:xfrm>
        </p:grpSpPr>
        <p:sp>
          <p:nvSpPr>
            <p:cNvPr id="80" name="Rounded Rectangle 79" descr="Presentation Author/Graphics: &#10;Eldrich L. Frazier&#10;Federal Geographic Data Committee&#10;https://www.fgdc.gov " title="FGDC">
              <a:extLst>
                <a:ext uri="{FF2B5EF4-FFF2-40B4-BE49-F238E27FC236}">
                  <a16:creationId xmlns:a16="http://schemas.microsoft.com/office/drawing/2014/main" id="{E15974F3-9E6B-824A-9228-E770D3572FB5}"/>
                </a:ext>
              </a:extLst>
            </p:cNvPr>
            <p:cNvSpPr/>
            <p:nvPr/>
          </p:nvSpPr>
          <p:spPr>
            <a:xfrm>
              <a:off x="671157" y="5318857"/>
              <a:ext cx="5590020" cy="1471817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2702"/>
              <a:endParaRPr lang="en-US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Rectangle 80" descr="Presentation Author/Graphics: &#10;Eldrich L. Frazier&#10;Federal Geographic Data Committee&#10;https://www.fgdc.gov " title="FGDC">
              <a:extLst>
                <a:ext uri="{FF2B5EF4-FFF2-40B4-BE49-F238E27FC236}">
                  <a16:creationId xmlns:a16="http://schemas.microsoft.com/office/drawing/2014/main" id="{5A796E7D-51DB-3B40-AE01-7FD8E40C7A3F}"/>
                </a:ext>
              </a:extLst>
            </p:cNvPr>
            <p:cNvSpPr/>
            <p:nvPr/>
          </p:nvSpPr>
          <p:spPr>
            <a:xfrm>
              <a:off x="859354" y="5300727"/>
              <a:ext cx="5186677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2"/>
              <a:r>
                <a:rPr lang="en-US" sz="4000" dirty="0">
                  <a:solidFill>
                    <a:schemeClr val="bg1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Use maps, applications and other analytical tools</a:t>
              </a:r>
              <a:endParaRPr lang="en-US" sz="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0280852-0BA6-8A46-913A-83DA75D206DF}"/>
                </a:ext>
              </a:extLst>
            </p:cNvPr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524" y="5692472"/>
              <a:ext cx="1133943" cy="883589"/>
            </a:xfrm>
            <a:prstGeom prst="roundRect">
              <a:avLst>
                <a:gd name="adj" fmla="val 7322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98BA257-9C5C-C14A-A0C7-8F255AEADD33}"/>
                </a:ext>
              </a:extLst>
            </p:cNvPr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484" y="5662952"/>
              <a:ext cx="1133943" cy="883589"/>
            </a:xfrm>
            <a:prstGeom prst="roundRect">
              <a:avLst>
                <a:gd name="adj" fmla="val 7322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D9F7231-57F7-F94B-B7CB-2F7C7E0112A2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2163" y="5661478"/>
              <a:ext cx="1256417" cy="916063"/>
            </a:xfrm>
            <a:prstGeom prst="roundRect">
              <a:avLst>
                <a:gd name="adj" fmla="val 7322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EB4FD0A-8B4E-5342-B0F6-573B0C6F2303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979" y="5708976"/>
              <a:ext cx="1133943" cy="883589"/>
            </a:xfrm>
            <a:prstGeom prst="roundRect">
              <a:avLst>
                <a:gd name="adj" fmla="val 7322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6" name="Half Frame 85">
              <a:extLst>
                <a:ext uri="{FF2B5EF4-FFF2-40B4-BE49-F238E27FC236}">
                  <a16:creationId xmlns:a16="http://schemas.microsoft.com/office/drawing/2014/main" id="{A99542A3-FF6F-7B43-8D1E-006AEF46C429}"/>
                </a:ext>
              </a:extLst>
            </p:cNvPr>
            <p:cNvSpPr/>
            <p:nvPr/>
          </p:nvSpPr>
          <p:spPr>
            <a:xfrm rot="8045732">
              <a:off x="5593470" y="5943425"/>
              <a:ext cx="406729" cy="406729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Half Frame 86">
              <a:extLst>
                <a:ext uri="{FF2B5EF4-FFF2-40B4-BE49-F238E27FC236}">
                  <a16:creationId xmlns:a16="http://schemas.microsoft.com/office/drawing/2014/main" id="{D56F6513-B8A0-B64D-B293-B274406AFD69}"/>
                </a:ext>
              </a:extLst>
            </p:cNvPr>
            <p:cNvSpPr/>
            <p:nvPr/>
          </p:nvSpPr>
          <p:spPr>
            <a:xfrm rot="13554268" flipH="1">
              <a:off x="862207" y="5890116"/>
              <a:ext cx="406729" cy="406729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3F1AE4CD-EBA5-9247-9D93-CF26DF92D470}"/>
              </a:ext>
            </a:extLst>
          </p:cNvPr>
          <p:cNvPicPr>
            <a:picLocks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6" t="9253" r="35176" b="6823"/>
          <a:stretch/>
        </p:blipFill>
        <p:spPr>
          <a:xfrm>
            <a:off x="13757247" y="7192525"/>
            <a:ext cx="2481090" cy="2447272"/>
          </a:xfrm>
          <a:prstGeom prst="ellipse">
            <a:avLst/>
          </a:prstGeom>
          <a:effectLst>
            <a:innerShdw blurRad="165100" dir="2160000">
              <a:schemeClr val="accent6">
                <a:lumMod val="75000"/>
              </a:schemeClr>
            </a:inn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438915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5773549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AmeriGEOSS@Gmail.com</a:t>
            </a:r>
            <a:r>
              <a:rPr dirty="0"/>
              <a:t>/ </a:t>
            </a:r>
            <a:r>
              <a:rPr lang="en-US" dirty="0" err="1"/>
              <a:t>AmeriGEOSS.ORG</a:t>
            </a:r>
            <a:r>
              <a:rPr dirty="0"/>
              <a:t> / @</a:t>
            </a:r>
            <a:r>
              <a:rPr lang="en-US" dirty="0" err="1"/>
              <a:t>AmeriGEOSS</a:t>
            </a:r>
            <a:r>
              <a:rPr dirty="0"/>
              <a:t> 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2CD1C-B94A-1544-9C5D-E656BDB1DB3F}"/>
              </a:ext>
            </a:extLst>
          </p:cNvPr>
          <p:cNvGrpSpPr/>
          <p:nvPr/>
        </p:nvGrpSpPr>
        <p:grpSpPr>
          <a:xfrm>
            <a:off x="1874431" y="2750371"/>
            <a:ext cx="20162065" cy="2999904"/>
            <a:chOff x="397808" y="5065717"/>
            <a:chExt cx="10913638" cy="16238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C10B05-59BD-5647-8AA1-65F9C0917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1329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6BA9C5-903A-F549-8AC9-3FD13EF8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9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921" y="50671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9A051D-5EE2-AE47-8C93-45C825B5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1323" y="581358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F1FEB5-48C9-3849-B18A-588F6F8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3953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7DBBF9-EF22-B640-B066-AD94FD977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402" y="50671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375747-A4CB-F841-9FAC-E1DB670B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591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C9CDA9-C99D-7248-B349-5CF632150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434" y="506764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593A3F-0110-F244-9AFF-8C41AE048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859" y="581165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FDE9E8-F7D8-B74E-BF37-D85A50E74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3506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5A9F97-E0C4-D645-832E-2B917E23E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387" y="581358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9EE66E-EBCE-0749-B013-9BBD8A22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0719" y="5802945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6" name="Shape 341">
              <a:extLst>
                <a:ext uri="{FF2B5EF4-FFF2-40B4-BE49-F238E27FC236}">
                  <a16:creationId xmlns:a16="http://schemas.microsoft.com/office/drawing/2014/main" id="{90D4AE59-D7DD-F941-A833-A555996BA355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99903">
                          <a14:foregroundMark x1="64990" y1="69146" x2="64990" y2="69146"/>
                          <a14:foregroundMark x1="58511" y1="57437" x2="58511" y2="57437"/>
                          <a14:foregroundMark x1="70890" y1="61867" x2="70890" y2="61867"/>
                          <a14:foregroundMark x1="86170" y1="63133" x2="86170" y2="63133"/>
                          <a14:foregroundMark x1="24952" y1="29430" x2="24952" y2="29430"/>
                          <a14:foregroundMark x1="27273" y1="30380" x2="27273" y2="30380"/>
                          <a14:foregroundMark x1="35590" y1="32911" x2="35590" y2="32911"/>
                          <a14:foregroundMark x1="39942" y1="27532" x2="39942" y2="27532"/>
                          <a14:foregroundMark x1="39652" y1="21519" x2="39652" y2="21519"/>
                          <a14:foregroundMark x1="9188" y1="23576" x2="9188" y2="23576"/>
                          <a14:foregroundMark x1="53288" y1="21519" x2="53288" y2="21519"/>
                          <a14:foregroundMark x1="56480" y1="3323" x2="56480" y2="3323"/>
                          <a14:foregroundMark x1="70213" y1="14241" x2="70213" y2="14241"/>
                          <a14:foregroundMark x1="63443" y1="18038" x2="63443" y2="18038"/>
                          <a14:foregroundMark x1="48936" y1="36551" x2="48936" y2="36551"/>
                          <a14:foregroundMark x1="48162" y1="57437" x2="48162" y2="57437"/>
                          <a14:foregroundMark x1="50290" y1="40823" x2="50290" y2="40823"/>
                          <a14:foregroundMark x1="46712" y1="5222" x2="46712" y2="5222"/>
                          <a14:foregroundMark x1="42940" y1="28323" x2="42940" y2="28323"/>
                          <a14:foregroundMark x1="53482" y1="31487" x2="53482" y2="31487"/>
                          <a14:foregroundMark x1="75822" y1="21677" x2="75822" y2="21677"/>
                          <a14:foregroundMark x1="78046" y1="28323" x2="78046" y2="28323"/>
                          <a14:foregroundMark x1="76692" y1="23892" x2="76692" y2="23892"/>
                          <a14:foregroundMark x1="77369" y1="26108" x2="77369" y2="26108"/>
                          <a14:foregroundMark x1="77660" y1="27373" x2="77660" y2="27373"/>
                          <a14:foregroundMark x1="42166" y1="13924" x2="42166" y2="13924"/>
                          <a14:foregroundMark x1="43037" y1="13608" x2="43037" y2="13608"/>
                          <a14:foregroundMark x1="43810" y1="12816" x2="43810" y2="12816"/>
                          <a14:foregroundMark x1="50000" y1="33228" x2="50000" y2="33228"/>
                          <a14:foregroundMark x1="65764" y1="7120" x2="65764" y2="7120"/>
                          <a14:foregroundMark x1="60542" y1="4272" x2="60542" y2="4272"/>
                          <a14:foregroundMark x1="61896" y1="4589" x2="61896" y2="4589"/>
                          <a14:foregroundMark x1="64217" y1="6329" x2="64217" y2="6329"/>
                          <a14:foregroundMark x1="60735" y1="10918" x2="60735" y2="10918"/>
                          <a14:foregroundMark x1="57544" y1="7753" x2="57544" y2="7753"/>
                          <a14:foregroundMark x1="65474" y1="12658" x2="65474" y2="12658"/>
                          <a14:foregroundMark x1="44294" y1="6646" x2="44294" y2="6646"/>
                          <a14:foregroundMark x1="54449" y1="3165" x2="54449" y2="3165"/>
                          <a14:foregroundMark x1="50000" y1="3639" x2="50000" y2="3639"/>
                          <a14:foregroundMark x1="58607" y1="3481" x2="58607" y2="3481"/>
                          <a14:foregroundMark x1="51547" y1="3323" x2="51547" y2="3323"/>
                          <a14:foregroundMark x1="47872" y1="4430" x2="47872" y2="4430"/>
                          <a14:foregroundMark x1="53772" y1="34177" x2="53772" y2="34177"/>
                          <a14:foregroundMark x1="52708" y1="33070" x2="52708" y2="33070"/>
                          <a14:foregroundMark x1="54352" y1="35127" x2="54352" y2="35127"/>
                          <a14:foregroundMark x1="53191" y1="33544" x2="53191" y2="33544"/>
                          <a14:foregroundMark x1="42843" y1="26266" x2="42843" y2="26266"/>
                          <a14:foregroundMark x1="43037" y1="29747" x2="43037" y2="29747"/>
                          <a14:foregroundMark x1="63830" y1="13449" x2="63830" y2="13449"/>
                          <a14:foregroundMark x1="66634" y1="14241" x2="66634" y2="14241"/>
                          <a14:foregroundMark x1="51064" y1="41772" x2="51064" y2="41772"/>
                          <a14:foregroundMark x1="51934" y1="41456" x2="51934" y2="41456"/>
                          <a14:foregroundMark x1="78723" y1="31487" x2="78723" y2="31487"/>
                          <a14:foregroundMark x1="78337" y1="30063" x2="78337" y2="30063"/>
                          <a14:foregroundMark x1="78820" y1="32911" x2="78820" y2="32911"/>
                          <a14:foregroundMark x1="79207" y1="34494" x2="79207" y2="34494"/>
                          <a14:foregroundMark x1="79400" y1="36234" x2="79400" y2="36234"/>
                          <a14:foregroundMark x1="79691" y1="38608" x2="79691" y2="38608"/>
                          <a14:foregroundMark x1="79497" y1="37342" x2="79497" y2="37342"/>
                          <a14:foregroundMark x1="79787" y1="40032" x2="79787" y2="40032"/>
                          <a14:foregroundMark x1="65087" y1="22468" x2="65087" y2="22468"/>
                          <a14:foregroundMark x1="65957" y1="22785" x2="65957" y2="22785"/>
                          <a14:foregroundMark x1="63346" y1="23101" x2="63346" y2="23101"/>
                          <a14:foregroundMark x1="65764" y1="20570" x2="65764" y2="20570"/>
                          <a14:foregroundMark x1="44874" y1="6013" x2="44874" y2="6013"/>
                          <a14:foregroundMark x1="58801" y1="6329" x2="58801" y2="6329"/>
                          <a14:foregroundMark x1="61412" y1="10601" x2="61412" y2="10601"/>
                          <a14:foregroundMark x1="58027" y1="5854" x2="58027" y2="5854"/>
                          <a14:foregroundMark x1="60251" y1="6804" x2="60251" y2="6804"/>
                          <a14:foregroundMark x1="42263" y1="7911" x2="42263" y2="7911"/>
                          <a14:foregroundMark x1="43037" y1="7120" x2="43037" y2="7120"/>
                          <a14:foregroundMark x1="45551" y1="5380" x2="45551" y2="5380"/>
                          <a14:foregroundMark x1="39845" y1="10443" x2="39845" y2="10443"/>
                          <a14:foregroundMark x1="41006" y1="9177" x2="41006" y2="9177"/>
                          <a14:foregroundMark x1="40522" y1="9652" x2="40522" y2="9652"/>
                          <a14:foregroundMark x1="38685" y1="11867" x2="38685" y2="11867"/>
                          <a14:foregroundMark x1="37234" y1="13608" x2="37234" y2="13608"/>
                          <a14:foregroundMark x1="37911" y1="12816" x2="37911" y2="12816"/>
                          <a14:foregroundMark x1="35977" y1="15665" x2="35977" y2="15665"/>
                          <a14:foregroundMark x1="36654" y1="14557" x2="36654" y2="14557"/>
                          <a14:foregroundMark x1="35106" y1="17247" x2="35106" y2="17247"/>
                          <a14:foregroundMark x1="35590" y1="16614" x2="35590" y2="16614"/>
                          <a14:foregroundMark x1="41393" y1="14873" x2="41393" y2="14873"/>
                          <a14:foregroundMark x1="40716" y1="15506" x2="40716" y2="15506"/>
                          <a14:foregroundMark x1="34236" y1="18671" x2="34236" y2="18671"/>
                          <a14:foregroundMark x1="34720" y1="18196" x2="34720" y2="18196"/>
                          <a14:foregroundMark x1="79884" y1="42089" x2="79884" y2="42089"/>
                          <a14:foregroundMark x1="79787" y1="41139" x2="79787" y2="41139"/>
                          <a14:foregroundMark x1="79981" y1="43987" x2="79981" y2="43987"/>
                          <a14:foregroundMark x1="55996" y1="7278" x2="55996" y2="7278"/>
                          <a14:foregroundMark x1="60735" y1="8386" x2="60735" y2="8386"/>
                          <a14:foregroundMark x1="62669" y1="11234" x2="62669" y2="11234"/>
                          <a14:foregroundMark x1="62476" y1="8228" x2="62476" y2="8228"/>
                          <a14:backgroundMark x1="64217" y1="61076" x2="64217" y2="61076"/>
                          <a14:backgroundMark x1="65184" y1="58544" x2="65184" y2="58544"/>
                          <a14:backgroundMark x1="63540" y1="63291" x2="63540" y2="63291"/>
                          <a14:backgroundMark x1="51547" y1="57120" x2="51547" y2="57120"/>
                          <a14:backgroundMark x1="50484" y1="52848" x2="50484" y2="52848"/>
                          <a14:backgroundMark x1="50580" y1="54430" x2="50580" y2="54430"/>
                          <a14:backgroundMark x1="59574" y1="17563" x2="59574" y2="17563"/>
                          <a14:backgroundMark x1="43327" y1="26899" x2="43327" y2="26899"/>
                          <a14:backgroundMark x1="53385" y1="32753" x2="53385" y2="32753"/>
                          <a14:backgroundMark x1="43520" y1="26108" x2="43520" y2="26108"/>
                          <a14:backgroundMark x1="43424" y1="28639" x2="43424" y2="28639"/>
                          <a14:backgroundMark x1="64797" y1="15823" x2="64797" y2="15823"/>
                          <a14:backgroundMark x1="64217" y1="14873" x2="64217" y2="14873"/>
                          <a14:backgroundMark x1="63250" y1="13924" x2="63250" y2="13924"/>
                          <a14:backgroundMark x1="63926" y1="21677" x2="63926" y2="21677"/>
                          <a14:backgroundMark x1="62959" y1="20570" x2="62959" y2="20570"/>
                          <a14:backgroundMark x1="64797" y1="21361" x2="64797" y2="21361"/>
                          <a14:backgroundMark x1="61122" y1="5696" x2="61122" y2="5696"/>
                          <a14:backgroundMark x1="63153" y1="6804" x2="63153" y2="6804"/>
                          <a14:backgroundMark x1="58704" y1="7278" x2="58704" y2="7278"/>
                          <a14:backgroundMark x1="60155" y1="9177" x2="60155" y2="9177"/>
                          <a14:backgroundMark x1="64797" y1="59335" x2="64797" y2="59335"/>
                          <a14:backgroundMark x1="55609" y1="8228" x2="55609" y2="8228"/>
                          <a14:backgroundMark x1="62089" y1="9652" x2="62089" y2="9652"/>
                          <a14:backgroundMark x1="64217" y1="16297" x2="64217" y2="16297"/>
                          <a14:backgroundMark x1="65377" y1="10127" x2="65377" y2="10127"/>
                          <a14:backgroundMark x1="63636" y1="6804" x2="63636" y2="6804"/>
                        </a14:backgroundRemoval>
                      </a14:imgEffect>
                      <a14:imgEffect>
                        <a14:sharpenSoften amount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808" y="5639796"/>
              <a:ext cx="1343494" cy="813807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FACC84-055A-554B-AD00-5D2F19875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3737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A6ECAED-3EA3-3D4E-B8F4-61DB7D137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285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04A7F6-57C2-7547-A68C-6E5C49511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8553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DCE9F82-6ACE-224E-AFBF-5AD9D1F1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1978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9E9C9DB-9A56-C540-B59D-113F163E7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9663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6128169"/>
            <a:ext cx="19231227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0400" dirty="0" err="1"/>
              <a:t>AmeriGEOSS</a:t>
            </a:r>
            <a:r>
              <a:rPr lang="en-US" sz="10400" dirty="0"/>
              <a:t> Regional Initiative</a:t>
            </a:r>
            <a:endParaRPr sz="10400"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18059431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Ivan </a:t>
            </a:r>
            <a:r>
              <a:rPr lang="en-US" dirty="0" err="1"/>
              <a:t>DeLoatch</a:t>
            </a:r>
            <a:r>
              <a:rPr lang="en-US" dirty="0"/>
              <a:t> </a:t>
            </a:r>
            <a:r>
              <a:rPr dirty="0"/>
              <a:t>/ </a:t>
            </a:r>
            <a:r>
              <a:rPr lang="en-US" dirty="0"/>
              <a:t>Executive Director</a:t>
            </a:r>
            <a:r>
              <a:rPr dirty="0"/>
              <a:t> / </a:t>
            </a:r>
            <a:r>
              <a:rPr lang="en-US" dirty="0"/>
              <a:t>Federal Geographic Data Committee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7A615F-7A08-E945-B8E3-7913F51C5A64}"/>
              </a:ext>
            </a:extLst>
          </p:cNvPr>
          <p:cNvGrpSpPr/>
          <p:nvPr/>
        </p:nvGrpSpPr>
        <p:grpSpPr>
          <a:xfrm>
            <a:off x="1874431" y="2750371"/>
            <a:ext cx="20162065" cy="2999904"/>
            <a:chOff x="397808" y="5065717"/>
            <a:chExt cx="10913638" cy="16238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00A90D-2AA4-FD4A-A0C6-3BD79E438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1329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FB1BBF-04C9-FC4E-B730-6C1707573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9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921" y="50671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9D7A01-269D-2143-902A-0F468251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1323" y="581358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796AC1-E8F5-554B-9344-F98D7DD2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3953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83CA01-A53E-EB4E-98CB-C6FA6E7AA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402" y="50671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4E798A-7B26-BD4E-B96F-5ACA6943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591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3F0243-2588-A847-B72E-35BF68F5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434" y="506764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574EAC-BA53-624B-BCDC-043F4CA5F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859" y="581165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4ABF92-98AE-DF40-9240-2FB5E9DC2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3506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4BBF78-099C-4F4E-A279-0F4B7E8A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387" y="581358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05B34B-CD34-A649-888C-6EEDB0411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0719" y="5802945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7" name="Shape 341">
              <a:extLst>
                <a:ext uri="{FF2B5EF4-FFF2-40B4-BE49-F238E27FC236}">
                  <a16:creationId xmlns:a16="http://schemas.microsoft.com/office/drawing/2014/main" id="{BC96A6D7-F343-494A-AE62-6C1D4C940137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99903">
                          <a14:foregroundMark x1="64990" y1="69146" x2="64990" y2="69146"/>
                          <a14:foregroundMark x1="58511" y1="57437" x2="58511" y2="57437"/>
                          <a14:foregroundMark x1="70890" y1="61867" x2="70890" y2="61867"/>
                          <a14:foregroundMark x1="86170" y1="63133" x2="86170" y2="63133"/>
                          <a14:foregroundMark x1="24952" y1="29430" x2="24952" y2="29430"/>
                          <a14:foregroundMark x1="27273" y1="30380" x2="27273" y2="30380"/>
                          <a14:foregroundMark x1="35590" y1="32911" x2="35590" y2="32911"/>
                          <a14:foregroundMark x1="39942" y1="27532" x2="39942" y2="27532"/>
                          <a14:foregroundMark x1="39652" y1="21519" x2="39652" y2="21519"/>
                          <a14:foregroundMark x1="9188" y1="23576" x2="9188" y2="23576"/>
                          <a14:foregroundMark x1="53288" y1="21519" x2="53288" y2="21519"/>
                          <a14:foregroundMark x1="56480" y1="3323" x2="56480" y2="3323"/>
                          <a14:foregroundMark x1="70213" y1="14241" x2="70213" y2="14241"/>
                          <a14:foregroundMark x1="63443" y1="18038" x2="63443" y2="18038"/>
                          <a14:foregroundMark x1="48936" y1="36551" x2="48936" y2="36551"/>
                          <a14:foregroundMark x1="48162" y1="57437" x2="48162" y2="57437"/>
                          <a14:foregroundMark x1="50290" y1="40823" x2="50290" y2="40823"/>
                          <a14:foregroundMark x1="46712" y1="5222" x2="46712" y2="5222"/>
                          <a14:foregroundMark x1="42940" y1="28323" x2="42940" y2="28323"/>
                          <a14:foregroundMark x1="53482" y1="31487" x2="53482" y2="31487"/>
                          <a14:foregroundMark x1="75822" y1="21677" x2="75822" y2="21677"/>
                          <a14:foregroundMark x1="78046" y1="28323" x2="78046" y2="28323"/>
                          <a14:foregroundMark x1="76692" y1="23892" x2="76692" y2="23892"/>
                          <a14:foregroundMark x1="77369" y1="26108" x2="77369" y2="26108"/>
                          <a14:foregroundMark x1="77660" y1="27373" x2="77660" y2="27373"/>
                          <a14:foregroundMark x1="42166" y1="13924" x2="42166" y2="13924"/>
                          <a14:foregroundMark x1="43037" y1="13608" x2="43037" y2="13608"/>
                          <a14:foregroundMark x1="43810" y1="12816" x2="43810" y2="12816"/>
                          <a14:foregroundMark x1="50000" y1="33228" x2="50000" y2="33228"/>
                          <a14:foregroundMark x1="65764" y1="7120" x2="65764" y2="7120"/>
                          <a14:foregroundMark x1="60542" y1="4272" x2="60542" y2="4272"/>
                          <a14:foregroundMark x1="61896" y1="4589" x2="61896" y2="4589"/>
                          <a14:foregroundMark x1="64217" y1="6329" x2="64217" y2="6329"/>
                          <a14:foregroundMark x1="60735" y1="10918" x2="60735" y2="10918"/>
                          <a14:foregroundMark x1="57544" y1="7753" x2="57544" y2="7753"/>
                          <a14:foregroundMark x1="65474" y1="12658" x2="65474" y2="12658"/>
                          <a14:foregroundMark x1="44294" y1="6646" x2="44294" y2="6646"/>
                          <a14:foregroundMark x1="54449" y1="3165" x2="54449" y2="3165"/>
                          <a14:foregroundMark x1="50000" y1="3639" x2="50000" y2="3639"/>
                          <a14:foregroundMark x1="58607" y1="3481" x2="58607" y2="3481"/>
                          <a14:foregroundMark x1="51547" y1="3323" x2="51547" y2="3323"/>
                          <a14:foregroundMark x1="47872" y1="4430" x2="47872" y2="4430"/>
                          <a14:foregroundMark x1="53772" y1="34177" x2="53772" y2="34177"/>
                          <a14:foregroundMark x1="52708" y1="33070" x2="52708" y2="33070"/>
                          <a14:foregroundMark x1="54352" y1="35127" x2="54352" y2="35127"/>
                          <a14:foregroundMark x1="53191" y1="33544" x2="53191" y2="33544"/>
                          <a14:foregroundMark x1="42843" y1="26266" x2="42843" y2="26266"/>
                          <a14:foregroundMark x1="43037" y1="29747" x2="43037" y2="29747"/>
                          <a14:foregroundMark x1="63830" y1="13449" x2="63830" y2="13449"/>
                          <a14:foregroundMark x1="66634" y1="14241" x2="66634" y2="14241"/>
                          <a14:foregroundMark x1="51064" y1="41772" x2="51064" y2="41772"/>
                          <a14:foregroundMark x1="51934" y1="41456" x2="51934" y2="41456"/>
                          <a14:foregroundMark x1="78723" y1="31487" x2="78723" y2="31487"/>
                          <a14:foregroundMark x1="78337" y1="30063" x2="78337" y2="30063"/>
                          <a14:foregroundMark x1="78820" y1="32911" x2="78820" y2="32911"/>
                          <a14:foregroundMark x1="79207" y1="34494" x2="79207" y2="34494"/>
                          <a14:foregroundMark x1="79400" y1="36234" x2="79400" y2="36234"/>
                          <a14:foregroundMark x1="79691" y1="38608" x2="79691" y2="38608"/>
                          <a14:foregroundMark x1="79497" y1="37342" x2="79497" y2="37342"/>
                          <a14:foregroundMark x1="79787" y1="40032" x2="79787" y2="40032"/>
                          <a14:foregroundMark x1="65087" y1="22468" x2="65087" y2="22468"/>
                          <a14:foregroundMark x1="65957" y1="22785" x2="65957" y2="22785"/>
                          <a14:foregroundMark x1="63346" y1="23101" x2="63346" y2="23101"/>
                          <a14:foregroundMark x1="65764" y1="20570" x2="65764" y2="20570"/>
                          <a14:foregroundMark x1="44874" y1="6013" x2="44874" y2="6013"/>
                          <a14:foregroundMark x1="58801" y1="6329" x2="58801" y2="6329"/>
                          <a14:foregroundMark x1="61412" y1="10601" x2="61412" y2="10601"/>
                          <a14:foregroundMark x1="58027" y1="5854" x2="58027" y2="5854"/>
                          <a14:foregroundMark x1="60251" y1="6804" x2="60251" y2="6804"/>
                          <a14:foregroundMark x1="42263" y1="7911" x2="42263" y2="7911"/>
                          <a14:foregroundMark x1="43037" y1="7120" x2="43037" y2="7120"/>
                          <a14:foregroundMark x1="45551" y1="5380" x2="45551" y2="5380"/>
                          <a14:foregroundMark x1="39845" y1="10443" x2="39845" y2="10443"/>
                          <a14:foregroundMark x1="41006" y1="9177" x2="41006" y2="9177"/>
                          <a14:foregroundMark x1="40522" y1="9652" x2="40522" y2="9652"/>
                          <a14:foregroundMark x1="38685" y1="11867" x2="38685" y2="11867"/>
                          <a14:foregroundMark x1="37234" y1="13608" x2="37234" y2="13608"/>
                          <a14:foregroundMark x1="37911" y1="12816" x2="37911" y2="12816"/>
                          <a14:foregroundMark x1="35977" y1="15665" x2="35977" y2="15665"/>
                          <a14:foregroundMark x1="36654" y1="14557" x2="36654" y2="14557"/>
                          <a14:foregroundMark x1="35106" y1="17247" x2="35106" y2="17247"/>
                          <a14:foregroundMark x1="35590" y1="16614" x2="35590" y2="16614"/>
                          <a14:foregroundMark x1="41393" y1="14873" x2="41393" y2="14873"/>
                          <a14:foregroundMark x1="40716" y1="15506" x2="40716" y2="15506"/>
                          <a14:foregroundMark x1="34236" y1="18671" x2="34236" y2="18671"/>
                          <a14:foregroundMark x1="34720" y1="18196" x2="34720" y2="18196"/>
                          <a14:foregroundMark x1="79884" y1="42089" x2="79884" y2="42089"/>
                          <a14:foregroundMark x1="79787" y1="41139" x2="79787" y2="41139"/>
                          <a14:foregroundMark x1="79981" y1="43987" x2="79981" y2="43987"/>
                          <a14:foregroundMark x1="55996" y1="7278" x2="55996" y2="7278"/>
                          <a14:foregroundMark x1="60735" y1="8386" x2="60735" y2="8386"/>
                          <a14:foregroundMark x1="62669" y1="11234" x2="62669" y2="11234"/>
                          <a14:foregroundMark x1="62476" y1="8228" x2="62476" y2="8228"/>
                          <a14:backgroundMark x1="64217" y1="61076" x2="64217" y2="61076"/>
                          <a14:backgroundMark x1="65184" y1="58544" x2="65184" y2="58544"/>
                          <a14:backgroundMark x1="63540" y1="63291" x2="63540" y2="63291"/>
                          <a14:backgroundMark x1="51547" y1="57120" x2="51547" y2="57120"/>
                          <a14:backgroundMark x1="50484" y1="52848" x2="50484" y2="52848"/>
                          <a14:backgroundMark x1="50580" y1="54430" x2="50580" y2="54430"/>
                          <a14:backgroundMark x1="59574" y1="17563" x2="59574" y2="17563"/>
                          <a14:backgroundMark x1="43327" y1="26899" x2="43327" y2="26899"/>
                          <a14:backgroundMark x1="53385" y1="32753" x2="53385" y2="32753"/>
                          <a14:backgroundMark x1="43520" y1="26108" x2="43520" y2="26108"/>
                          <a14:backgroundMark x1="43424" y1="28639" x2="43424" y2="28639"/>
                          <a14:backgroundMark x1="64797" y1="15823" x2="64797" y2="15823"/>
                          <a14:backgroundMark x1="64217" y1="14873" x2="64217" y2="14873"/>
                          <a14:backgroundMark x1="63250" y1="13924" x2="63250" y2="13924"/>
                          <a14:backgroundMark x1="63926" y1="21677" x2="63926" y2="21677"/>
                          <a14:backgroundMark x1="62959" y1="20570" x2="62959" y2="20570"/>
                          <a14:backgroundMark x1="64797" y1="21361" x2="64797" y2="21361"/>
                          <a14:backgroundMark x1="61122" y1="5696" x2="61122" y2="5696"/>
                          <a14:backgroundMark x1="63153" y1="6804" x2="63153" y2="6804"/>
                          <a14:backgroundMark x1="58704" y1="7278" x2="58704" y2="7278"/>
                          <a14:backgroundMark x1="60155" y1="9177" x2="60155" y2="9177"/>
                          <a14:backgroundMark x1="64797" y1="59335" x2="64797" y2="59335"/>
                          <a14:backgroundMark x1="55609" y1="8228" x2="55609" y2="8228"/>
                          <a14:backgroundMark x1="62089" y1="9652" x2="62089" y2="9652"/>
                          <a14:backgroundMark x1="64217" y1="16297" x2="64217" y2="16297"/>
                          <a14:backgroundMark x1="65377" y1="10127" x2="65377" y2="10127"/>
                          <a14:backgroundMark x1="63636" y1="6804" x2="63636" y2="6804"/>
                        </a14:backgroundRemoval>
                      </a14:imgEffect>
                      <a14:imgEffect>
                        <a14:sharpenSoften amount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808" y="5639796"/>
              <a:ext cx="1343494" cy="813807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676274-8576-434B-B571-A7626741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3737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3DD561-EBB9-694D-B0CA-78C93B9F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285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AA0486-1D88-524B-B96B-FE702D1A2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8553" y="5065717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50358D-C244-2348-9DCC-FC09646C2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1978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632EB7-E7DF-5444-BA72-EA6E8AAD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9663" y="5818109"/>
              <a:ext cx="1541783" cy="87144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isometricOffAxis1Top">
                <a:rot lat="18906181" lon="18660706" rev="3298962"/>
              </a:camera>
              <a:lightRig rig="chilly" dir="t"/>
            </a:scene3d>
            <a:sp3d prstMaterial="powder"/>
          </p:spPr>
        </p:pic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800860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Background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50BF07-3D3B-1747-A14C-1031B98A797A}"/>
              </a:ext>
            </a:extLst>
          </p:cNvPr>
          <p:cNvGrpSpPr/>
          <p:nvPr/>
        </p:nvGrpSpPr>
        <p:grpSpPr>
          <a:xfrm>
            <a:off x="598712" y="2177480"/>
            <a:ext cx="12206082" cy="9332480"/>
            <a:chOff x="567271" y="1352183"/>
            <a:chExt cx="6883013" cy="4996531"/>
          </a:xfrm>
        </p:grpSpPr>
        <p:sp>
          <p:nvSpPr>
            <p:cNvPr id="46" name="Rounded Rectangle 45" descr="Presentation Author/Graphics: Eldrich L Frazier&#10;Federal Geographic Data Committee&#10;https://www.fgdc.gov">
              <a:extLst>
                <a:ext uri="{FF2B5EF4-FFF2-40B4-BE49-F238E27FC236}">
                  <a16:creationId xmlns:a16="http://schemas.microsoft.com/office/drawing/2014/main" id="{2230B37D-6819-3443-98AB-21229D50AB4F}"/>
                </a:ext>
              </a:extLst>
            </p:cNvPr>
            <p:cNvSpPr/>
            <p:nvPr/>
          </p:nvSpPr>
          <p:spPr>
            <a:xfrm>
              <a:off x="567271" y="1352187"/>
              <a:ext cx="6883012" cy="4996527"/>
            </a:xfrm>
            <a:prstGeom prst="roundRect">
              <a:avLst>
                <a:gd name="adj" fmla="val 5269"/>
              </a:avLst>
            </a:prstGeom>
            <a:solidFill>
              <a:schemeClr val="bg2">
                <a:alpha val="29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 descr="Presentation Author/Graphics:&#10;Eldrich L. Frazier&#10;Federal Geographic Data Committee&#10;http://www.fgdc.gov" title="FGDC">
              <a:extLst>
                <a:ext uri="{FF2B5EF4-FFF2-40B4-BE49-F238E27FC236}">
                  <a16:creationId xmlns:a16="http://schemas.microsoft.com/office/drawing/2014/main" id="{0D3C1639-BC77-514E-B115-6B85B0592A55}"/>
                </a:ext>
              </a:extLst>
            </p:cNvPr>
            <p:cNvSpPr/>
            <p:nvPr/>
          </p:nvSpPr>
          <p:spPr>
            <a:xfrm>
              <a:off x="1676006" y="2382006"/>
              <a:ext cx="5649591" cy="1089743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7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pPr algn="l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Reflects </a:t>
              </a:r>
              <a:r>
                <a:rPr lang="en-US" sz="2800" b="1" i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local, national, and regional interests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of the </a:t>
              </a:r>
              <a:r>
                <a:rPr lang="en-US" sz="2800" b="1" i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GEO country-members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for short and long-term planning, development, and implementation aligned with GEO activities.</a:t>
              </a:r>
            </a:p>
          </p:txBody>
        </p:sp>
        <p:sp>
          <p:nvSpPr>
            <p:cNvPr id="48" name="Rounded Rectangle 47" descr="Presentation Author/Graphics:&#10;Eldrich L. Frazier&#10;Federal Geographic Data Committee&#10;http://www.fgdc.gov" title="FGDC">
              <a:extLst>
                <a:ext uri="{FF2B5EF4-FFF2-40B4-BE49-F238E27FC236}">
                  <a16:creationId xmlns:a16="http://schemas.microsoft.com/office/drawing/2014/main" id="{A1FCC1F7-EBAF-0348-B45A-7C836EED8819}"/>
                </a:ext>
              </a:extLst>
            </p:cNvPr>
            <p:cNvSpPr/>
            <p:nvPr/>
          </p:nvSpPr>
          <p:spPr>
            <a:xfrm>
              <a:off x="1660351" y="3657349"/>
              <a:ext cx="5665240" cy="1089743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7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pPr algn="l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Is </a:t>
              </a:r>
              <a:r>
                <a:rPr lang="en-US" sz="2800" b="1" i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entrenched in the institutional and technical capabilities of its country members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and in the resources of other global initiatives available for the benefit of the region. </a:t>
              </a:r>
            </a:p>
          </p:txBody>
        </p:sp>
        <p:sp>
          <p:nvSpPr>
            <p:cNvPr id="49" name="Rounded Rectangle 48" descr="Presentation Author/Graphics:&#10;Eldrich L. Frazier&#10;Federal Geographic Data Committee&#10;http://www.fgdc.gov" title="FGDC">
              <a:extLst>
                <a:ext uri="{FF2B5EF4-FFF2-40B4-BE49-F238E27FC236}">
                  <a16:creationId xmlns:a16="http://schemas.microsoft.com/office/drawing/2014/main" id="{8D9AAAB3-CACA-7149-9941-3C35F9CC9960}"/>
                </a:ext>
              </a:extLst>
            </p:cNvPr>
            <p:cNvSpPr/>
            <p:nvPr/>
          </p:nvSpPr>
          <p:spPr>
            <a:xfrm>
              <a:off x="1660351" y="4932691"/>
              <a:ext cx="5665240" cy="1089743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7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pPr algn="l"/>
              <a:r>
                <a:rPr lang="en-US" sz="2800" b="1" i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Seeks to increase institutional and personal capacity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and engage experts, stakeholders, and decision makers </a:t>
              </a:r>
              <a:r>
                <a:rPr lang="en-US" sz="2800" b="1" i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the process of decision making. 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71D03FE8-D17A-2042-9B49-EFF20DBAB1FB}"/>
                </a:ext>
              </a:extLst>
            </p:cNvPr>
            <p:cNvCxnSpPr>
              <a:endCxn id="47" idx="1"/>
            </p:cNvCxnSpPr>
            <p:nvPr/>
          </p:nvCxnSpPr>
          <p:spPr>
            <a:xfrm rot="16200000" flipH="1">
              <a:off x="969911" y="2220779"/>
              <a:ext cx="749983" cy="662204"/>
            </a:xfrm>
            <a:prstGeom prst="bentConnector2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AA1863B6-590A-2947-890E-662828E8A05D}"/>
                </a:ext>
              </a:extLst>
            </p:cNvPr>
            <p:cNvCxnSpPr>
              <a:endCxn id="48" idx="1"/>
            </p:cNvCxnSpPr>
            <p:nvPr/>
          </p:nvCxnSpPr>
          <p:spPr>
            <a:xfrm rot="16200000" flipH="1">
              <a:off x="680241" y="3222105"/>
              <a:ext cx="1313667" cy="646555"/>
            </a:xfrm>
            <a:prstGeom prst="bentConnector2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>
              <a:extLst>
                <a:ext uri="{FF2B5EF4-FFF2-40B4-BE49-F238E27FC236}">
                  <a16:creationId xmlns:a16="http://schemas.microsoft.com/office/drawing/2014/main" id="{2A14AFAA-A029-0D46-9605-2C609244077C}"/>
                </a:ext>
              </a:extLst>
            </p:cNvPr>
            <p:cNvCxnSpPr>
              <a:endCxn id="49" idx="1"/>
            </p:cNvCxnSpPr>
            <p:nvPr/>
          </p:nvCxnSpPr>
          <p:spPr>
            <a:xfrm rot="16200000" flipH="1">
              <a:off x="680241" y="4497449"/>
              <a:ext cx="1313667" cy="646555"/>
            </a:xfrm>
            <a:prstGeom prst="bentConnector2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52" descr="Presentation Author/Graphics:&#10;Eldrich L. Frazier&#10;Federal Geographic Data Committee&#10;http://www.fgdc.gov" title="FGDC">
              <a:extLst>
                <a:ext uri="{FF2B5EF4-FFF2-40B4-BE49-F238E27FC236}">
                  <a16:creationId xmlns:a16="http://schemas.microsoft.com/office/drawing/2014/main" id="{B81ED213-67AA-2540-890A-6AE6842133C1}"/>
                </a:ext>
              </a:extLst>
            </p:cNvPr>
            <p:cNvSpPr/>
            <p:nvPr/>
          </p:nvSpPr>
          <p:spPr>
            <a:xfrm>
              <a:off x="567273" y="1352183"/>
              <a:ext cx="6883011" cy="857156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15"/>
              <a:r>
                <a:rPr lang="en-US" sz="4400" b="1" dirty="0"/>
                <a:t>Is a cooperative effort of the 16 GEO member countries in the Americas that: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D99DB1-4227-7148-A5B7-C6B446AB5E70}"/>
              </a:ext>
            </a:extLst>
          </p:cNvPr>
          <p:cNvGrpSpPr/>
          <p:nvPr/>
        </p:nvGrpSpPr>
        <p:grpSpPr>
          <a:xfrm>
            <a:off x="12562541" y="2759467"/>
            <a:ext cx="11012263" cy="8956585"/>
            <a:chOff x="7341243" y="1250613"/>
            <a:chExt cx="4843096" cy="3939027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68EDEA-DC2D-F547-AAD5-698BC31E543A}"/>
                </a:ext>
              </a:extLst>
            </p:cNvPr>
            <p:cNvGrpSpPr/>
            <p:nvPr/>
          </p:nvGrpSpPr>
          <p:grpSpPr>
            <a:xfrm>
              <a:off x="7341243" y="1250613"/>
              <a:ext cx="3621655" cy="3939027"/>
              <a:chOff x="7947995" y="1315965"/>
              <a:chExt cx="3396342" cy="3212393"/>
            </a:xfrm>
          </p:grpSpPr>
          <p:sp>
            <p:nvSpPr>
              <p:cNvPr id="84" name="bk object 16">
                <a:extLst>
                  <a:ext uri="{FF2B5EF4-FFF2-40B4-BE49-F238E27FC236}">
                    <a16:creationId xmlns:a16="http://schemas.microsoft.com/office/drawing/2014/main" id="{D0A87735-9204-3947-A221-FD221A187EFF}"/>
                  </a:ext>
                </a:extLst>
              </p:cNvPr>
              <p:cNvSpPr/>
              <p:nvPr/>
            </p:nvSpPr>
            <p:spPr>
              <a:xfrm>
                <a:off x="7947995" y="1315965"/>
                <a:ext cx="3396342" cy="3211286"/>
              </a:xfrm>
              <a:prstGeom prst="rect">
                <a:avLst/>
              </a:prstGeom>
              <a:blipFill>
                <a:blip r:embed="rId4" cstate="email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95" b="100000" l="9715" r="99314">
                              <a14:foregroundMark x1="45882" y1="43698" x2="45882" y2="43698"/>
                              <a14:foregroundMark x1="50106" y1="45227" x2="50106" y2="45227"/>
                              <a14:foregroundMark x1="53749" y1="45598" x2="53749" y2="45598"/>
                              <a14:foregroundMark x1="45512" y1="45737" x2="45512" y2="45737"/>
                              <a14:foregroundMark x1="35639" y1="48054" x2="35639" y2="48054"/>
                              <a14:foregroundMark x1="39493" y1="50093" x2="39493" y2="50093"/>
                              <a14:foregroundMark x1="53221" y1="53892" x2="53221" y2="53892"/>
                              <a14:foregroundMark x1="54593" y1="71409" x2="54593" y2="71409"/>
                              <a14:foregroundMark x1="63147" y1="83920" x2="63147" y2="83920"/>
                              <a14:foregroundMark x1="60243" y1="55561" x2="60243" y2="55561"/>
                              <a14:foregroundMark x1="36589" y1="49073" x2="36589" y2="49073"/>
                              <a14:foregroundMark x1="79737" y1="5072" x2="79737" y2="5072"/>
                              <a14:foregroundMark x1="65364" y1="97868" x2="65364" y2="97868"/>
                              <a14:backgroundMark x1="30676" y1="45737" x2="30676" y2="45737"/>
                              <a14:backgroundMark x1="31257" y1="31047" x2="31257" y2="31047"/>
                              <a14:backgroundMark x1="30676" y1="19416" x2="30676" y2="19416"/>
                              <a14:backgroundMark x1="25343" y1="26830" x2="42978" y2="33225"/>
                              <a14:backgroundMark x1="61563" y1="65894" x2="61563" y2="65894"/>
                              <a14:backgroundMark x1="46146" y1="60797" x2="67951" y2="69231"/>
                              <a14:backgroundMark x1="46251" y1="55422" x2="48680" y2="57229"/>
                              <a14:backgroundMark x1="57973" y1="80491" x2="52534" y2="86330"/>
                              <a14:backgroundMark x1="25238" y1="38601" x2="30201" y2="41381"/>
                              <a14:backgroundMark x1="38173" y1="47915" x2="38173" y2="47915"/>
                              <a14:backgroundMark x1="51795" y1="76506" x2="51795" y2="76506"/>
                              <a14:backgroundMark x1="59768" y1="76135" x2="59768" y2="76135"/>
                              <a14:backgroundMark x1="29356" y1="15755" x2="47466" y2="19323"/>
                              <a14:backgroundMark x1="66315" y1="2873" x2="66315" y2="2873"/>
                              <a14:backgroundMark x1="39704" y1="10890" x2="39704" y2="10890"/>
                              <a14:backgroundMark x1="20855" y1="9175" x2="55755" y2="22289"/>
                              <a14:backgroundMark x1="44245" y1="11724" x2="63094" y2="5375"/>
                              <a14:backgroundMark x1="17635" y1="9639" x2="41499" y2="29889"/>
                              <a14:backgroundMark x1="71806" y1="63253" x2="57603" y2="91520"/>
                              <a14:backgroundMark x1="42872" y1="59870" x2="48416" y2="69555"/>
                              <a14:backgroundMark x1="19007" y1="29055" x2="31890" y2="3494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bk object 16">
                <a:extLst>
                  <a:ext uri="{FF2B5EF4-FFF2-40B4-BE49-F238E27FC236}">
                    <a16:creationId xmlns:a16="http://schemas.microsoft.com/office/drawing/2014/main" id="{51FFCA7F-A7A7-F642-8531-F501C1815F22}"/>
                  </a:ext>
                </a:extLst>
              </p:cNvPr>
              <p:cNvSpPr/>
              <p:nvPr/>
            </p:nvSpPr>
            <p:spPr>
              <a:xfrm>
                <a:off x="7947995" y="1317072"/>
                <a:ext cx="3396342" cy="3211286"/>
              </a:xfrm>
              <a:prstGeom prst="rect">
                <a:avLst/>
              </a:prstGeom>
              <a:blipFill>
                <a:blip r:embed="rId6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78881">
                              <a14:foregroundMark x1="66209" y1="66404" x2="66209" y2="66404"/>
                              <a14:foregroundMark x1="64784" y1="3614" x2="64784" y2="3614"/>
                              <a14:foregroundMark x1="48363" y1="5144" x2="48363" y2="5144"/>
                              <a14:foregroundMark x1="41711" y1="53012" x2="41711" y2="53012"/>
                              <a14:foregroundMark x1="39440" y1="51946" x2="39440" y2="51946"/>
                              <a14:foregroundMark x1="55227" y1="5144" x2="55227" y2="5144"/>
                              <a14:foregroundMark x1="56705" y1="3383" x2="56705" y2="3383"/>
                              <a14:foregroundMark x1="58817" y1="3707" x2="58817" y2="3707"/>
                              <a14:foregroundMark x1="51214" y1="3846" x2="51214" y2="3846"/>
                              <a14:foregroundMark x1="62249" y1="22243" x2="62249" y2="22243"/>
                              <a14:foregroundMark x1="45723" y1="40639" x2="45723" y2="40639"/>
                              <a14:foregroundMark x1="46304" y1="39249" x2="46304" y2="39249"/>
                              <a14:foregroundMark x1="4752" y1="17702" x2="4752" y2="17702"/>
                              <a14:foregroundMark x1="2376" y1="18072" x2="2376" y2="18072"/>
                              <a14:foregroundMark x1="422" y1="18628" x2="422" y2="18628"/>
                              <a14:backgroundMark x1="53432" y1="53244" x2="53432" y2="53244"/>
                              <a14:backgroundMark x1="58237" y1="54634" x2="58237" y2="54634"/>
                              <a14:backgroundMark x1="60771" y1="55561" x2="60771" y2="55561"/>
                              <a14:backgroundMark x1="62830" y1="56163" x2="62830" y2="56163"/>
                              <a14:backgroundMark x1="53590" y1="72706" x2="53590" y2="72706"/>
                              <a14:backgroundMark x1="63411" y1="83411" x2="63411" y2="83411"/>
                              <a14:backgroundMark x1="35111" y1="48100" x2="35111" y2="48100"/>
                              <a14:backgroundMark x1="39599" y1="49954" x2="39599" y2="49954"/>
                            </a14:backgroundRemoval>
                          </a14:imgEffect>
                          <a14:imgEffect>
                            <a14:colorTemperature colorTemp="376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0E93A49-E925-564C-A601-2D9C63687F9D}"/>
                </a:ext>
              </a:extLst>
            </p:cNvPr>
            <p:cNvGrpSpPr/>
            <p:nvPr/>
          </p:nvGrpSpPr>
          <p:grpSpPr>
            <a:xfrm>
              <a:off x="9741460" y="2965995"/>
              <a:ext cx="2442879" cy="488136"/>
              <a:chOff x="10646947" y="1464602"/>
              <a:chExt cx="3234257" cy="560828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5EB6893-6727-2247-B660-2A67A6FF2514}"/>
                  </a:ext>
                </a:extLst>
              </p:cNvPr>
              <p:cNvSpPr/>
              <p:nvPr/>
            </p:nvSpPr>
            <p:spPr>
              <a:xfrm>
                <a:off x="10646947" y="1464602"/>
                <a:ext cx="3234257" cy="5608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ECC3896-76BB-154D-9B91-678C2FE3A2E3}"/>
                  </a:ext>
                </a:extLst>
              </p:cNvPr>
              <p:cNvGrpSpPr/>
              <p:nvPr/>
            </p:nvGrpSpPr>
            <p:grpSpPr>
              <a:xfrm>
                <a:off x="10724091" y="1510836"/>
                <a:ext cx="2887169" cy="461568"/>
                <a:chOff x="10724091" y="1510836"/>
                <a:chExt cx="2887169" cy="461568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9EAFACF9-9667-9348-8300-944630E79BE6}"/>
                    </a:ext>
                  </a:extLst>
                </p:cNvPr>
                <p:cNvSpPr/>
                <p:nvPr/>
              </p:nvSpPr>
              <p:spPr>
                <a:xfrm>
                  <a:off x="10724092" y="1547837"/>
                  <a:ext cx="426013" cy="175005"/>
                </a:xfrm>
                <a:prstGeom prst="rect">
                  <a:avLst/>
                </a:prstGeom>
                <a:solidFill>
                  <a:srgbClr val="618E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E41A528-D0EA-0E45-8C0B-F2330D1CA5C4}"/>
                    </a:ext>
                  </a:extLst>
                </p:cNvPr>
                <p:cNvSpPr txBox="1"/>
                <p:nvPr/>
              </p:nvSpPr>
              <p:spPr>
                <a:xfrm>
                  <a:off x="11213873" y="1510836"/>
                  <a:ext cx="1994797" cy="2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ctr"/>
                  <a:r>
                    <a:rPr lang="en-US" sz="2400" b="1" dirty="0" err="1"/>
                    <a:t>AmeriGEOSS</a:t>
                  </a:r>
                  <a:r>
                    <a:rPr lang="en-US" sz="2400" b="1" dirty="0"/>
                    <a:t> Members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88F55D22-8A04-F345-AC1C-EEE7F358A6F6}"/>
                    </a:ext>
                  </a:extLst>
                </p:cNvPr>
                <p:cNvSpPr/>
                <p:nvPr/>
              </p:nvSpPr>
              <p:spPr>
                <a:xfrm>
                  <a:off x="10724091" y="1772842"/>
                  <a:ext cx="426013" cy="175005"/>
                </a:xfrm>
                <a:prstGeom prst="rect">
                  <a:avLst/>
                </a:prstGeom>
                <a:solidFill>
                  <a:srgbClr val="BBBAB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80F4E3E-E71F-3541-A8D6-76CBD2646429}"/>
                    </a:ext>
                  </a:extLst>
                </p:cNvPr>
                <p:cNvSpPr/>
                <p:nvPr/>
              </p:nvSpPr>
              <p:spPr>
                <a:xfrm>
                  <a:off x="11227248" y="1739132"/>
                  <a:ext cx="2384012" cy="2332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ctr"/>
                  <a:r>
                    <a:rPr lang="en-US" sz="2400" b="1" dirty="0"/>
                    <a:t>Non-</a:t>
                  </a:r>
                  <a:r>
                    <a:rPr lang="en-US" sz="2400" b="1" dirty="0" err="1"/>
                    <a:t>AmeriGEOSS</a:t>
                  </a:r>
                  <a:r>
                    <a:rPr lang="en-US" sz="2400" b="1" dirty="0"/>
                    <a:t> Members</a:t>
                  </a:r>
                </a:p>
              </p:txBody>
            </p:sp>
          </p:grpSp>
        </p:grpSp>
        <p:pic>
          <p:nvPicPr>
            <p:cNvPr id="93" name="Shape 341">
              <a:extLst>
                <a:ext uri="{FF2B5EF4-FFF2-40B4-BE49-F238E27FC236}">
                  <a16:creationId xmlns:a16="http://schemas.microsoft.com/office/drawing/2014/main" id="{6E2537D4-4FD4-0441-A3F2-79B16DEBD8AD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9903">
                          <a14:foregroundMark x1="64990" y1="69146" x2="64990" y2="69146"/>
                          <a14:foregroundMark x1="58511" y1="57437" x2="58511" y2="57437"/>
                          <a14:foregroundMark x1="70890" y1="61867" x2="70890" y2="61867"/>
                          <a14:foregroundMark x1="86170" y1="63133" x2="86170" y2="63133"/>
                          <a14:foregroundMark x1="24952" y1="29430" x2="24952" y2="29430"/>
                          <a14:foregroundMark x1="27273" y1="30380" x2="27273" y2="30380"/>
                          <a14:foregroundMark x1="35590" y1="32911" x2="35590" y2="32911"/>
                          <a14:foregroundMark x1="39942" y1="27532" x2="39942" y2="27532"/>
                          <a14:foregroundMark x1="39652" y1="21519" x2="39652" y2="21519"/>
                          <a14:foregroundMark x1="9188" y1="23576" x2="9188" y2="23576"/>
                          <a14:foregroundMark x1="53288" y1="21519" x2="53288" y2="21519"/>
                          <a14:foregroundMark x1="56480" y1="3323" x2="56480" y2="3323"/>
                          <a14:foregroundMark x1="70213" y1="14241" x2="70213" y2="14241"/>
                          <a14:foregroundMark x1="63443" y1="18038" x2="63443" y2="18038"/>
                          <a14:foregroundMark x1="48936" y1="36551" x2="48936" y2="36551"/>
                          <a14:foregroundMark x1="48162" y1="57437" x2="48162" y2="57437"/>
                          <a14:foregroundMark x1="50290" y1="40823" x2="50290" y2="40823"/>
                          <a14:foregroundMark x1="46712" y1="5222" x2="46712" y2="5222"/>
                          <a14:foregroundMark x1="42940" y1="28323" x2="42940" y2="28323"/>
                          <a14:foregroundMark x1="53482" y1="31487" x2="53482" y2="31487"/>
                          <a14:foregroundMark x1="75822" y1="21677" x2="75822" y2="21677"/>
                          <a14:foregroundMark x1="78046" y1="28323" x2="78046" y2="28323"/>
                          <a14:foregroundMark x1="76692" y1="23892" x2="76692" y2="23892"/>
                          <a14:foregroundMark x1="77369" y1="26108" x2="77369" y2="26108"/>
                          <a14:foregroundMark x1="77660" y1="27373" x2="77660" y2="27373"/>
                          <a14:foregroundMark x1="42166" y1="13924" x2="42166" y2="13924"/>
                          <a14:foregroundMark x1="43037" y1="13608" x2="43037" y2="13608"/>
                          <a14:foregroundMark x1="43810" y1="12816" x2="43810" y2="12816"/>
                          <a14:foregroundMark x1="50000" y1="33228" x2="50000" y2="33228"/>
                          <a14:foregroundMark x1="65764" y1="7120" x2="65764" y2="7120"/>
                          <a14:foregroundMark x1="60542" y1="4272" x2="60542" y2="4272"/>
                          <a14:foregroundMark x1="61896" y1="4589" x2="61896" y2="4589"/>
                          <a14:foregroundMark x1="64217" y1="6329" x2="64217" y2="6329"/>
                          <a14:foregroundMark x1="60735" y1="10918" x2="60735" y2="10918"/>
                          <a14:foregroundMark x1="57544" y1="7753" x2="57544" y2="7753"/>
                          <a14:foregroundMark x1="65474" y1="12658" x2="65474" y2="12658"/>
                          <a14:foregroundMark x1="44294" y1="6646" x2="44294" y2="6646"/>
                          <a14:foregroundMark x1="54449" y1="3165" x2="54449" y2="3165"/>
                          <a14:foregroundMark x1="50000" y1="3639" x2="50000" y2="3639"/>
                          <a14:foregroundMark x1="58607" y1="3481" x2="58607" y2="3481"/>
                          <a14:foregroundMark x1="51547" y1="3323" x2="51547" y2="3323"/>
                          <a14:foregroundMark x1="47872" y1="4430" x2="47872" y2="4430"/>
                          <a14:foregroundMark x1="53772" y1="34177" x2="53772" y2="34177"/>
                          <a14:foregroundMark x1="52708" y1="33070" x2="52708" y2="33070"/>
                          <a14:foregroundMark x1="54352" y1="35127" x2="54352" y2="35127"/>
                          <a14:foregroundMark x1="53191" y1="33544" x2="53191" y2="33544"/>
                          <a14:foregroundMark x1="42843" y1="26266" x2="42843" y2="26266"/>
                          <a14:foregroundMark x1="43037" y1="29747" x2="43037" y2="29747"/>
                          <a14:foregroundMark x1="63830" y1="13449" x2="63830" y2="13449"/>
                          <a14:foregroundMark x1="66634" y1="14241" x2="66634" y2="14241"/>
                          <a14:foregroundMark x1="51064" y1="41772" x2="51064" y2="41772"/>
                          <a14:foregroundMark x1="51934" y1="41456" x2="51934" y2="41456"/>
                          <a14:foregroundMark x1="78723" y1="31487" x2="78723" y2="31487"/>
                          <a14:foregroundMark x1="78337" y1="30063" x2="78337" y2="30063"/>
                          <a14:foregroundMark x1="78820" y1="32911" x2="78820" y2="32911"/>
                          <a14:foregroundMark x1="79207" y1="34494" x2="79207" y2="34494"/>
                          <a14:foregroundMark x1="79400" y1="36234" x2="79400" y2="36234"/>
                          <a14:foregroundMark x1="79691" y1="38608" x2="79691" y2="38608"/>
                          <a14:foregroundMark x1="79497" y1="37342" x2="79497" y2="37342"/>
                          <a14:foregroundMark x1="79787" y1="40032" x2="79787" y2="40032"/>
                          <a14:foregroundMark x1="65087" y1="22468" x2="65087" y2="22468"/>
                          <a14:foregroundMark x1="65957" y1="22785" x2="65957" y2="22785"/>
                          <a14:foregroundMark x1="63346" y1="23101" x2="63346" y2="23101"/>
                          <a14:foregroundMark x1="65764" y1="20570" x2="65764" y2="20570"/>
                          <a14:foregroundMark x1="44874" y1="6013" x2="44874" y2="6013"/>
                          <a14:foregroundMark x1="58801" y1="6329" x2="58801" y2="6329"/>
                          <a14:foregroundMark x1="61412" y1="10601" x2="61412" y2="10601"/>
                          <a14:foregroundMark x1="58027" y1="5854" x2="58027" y2="5854"/>
                          <a14:foregroundMark x1="60251" y1="6804" x2="60251" y2="6804"/>
                          <a14:foregroundMark x1="42263" y1="7911" x2="42263" y2="7911"/>
                          <a14:foregroundMark x1="43037" y1="7120" x2="43037" y2="7120"/>
                          <a14:foregroundMark x1="45551" y1="5380" x2="45551" y2="5380"/>
                          <a14:foregroundMark x1="39845" y1="10443" x2="39845" y2="10443"/>
                          <a14:foregroundMark x1="41006" y1="9177" x2="41006" y2="9177"/>
                          <a14:foregroundMark x1="40522" y1="9652" x2="40522" y2="9652"/>
                          <a14:foregroundMark x1="38685" y1="11867" x2="38685" y2="11867"/>
                          <a14:foregroundMark x1="37234" y1="13608" x2="37234" y2="13608"/>
                          <a14:foregroundMark x1="37911" y1="12816" x2="37911" y2="12816"/>
                          <a14:foregroundMark x1="35977" y1="15665" x2="35977" y2="15665"/>
                          <a14:foregroundMark x1="36654" y1="14557" x2="36654" y2="14557"/>
                          <a14:foregroundMark x1="35106" y1="17247" x2="35106" y2="17247"/>
                          <a14:foregroundMark x1="35590" y1="16614" x2="35590" y2="16614"/>
                          <a14:foregroundMark x1="41393" y1="14873" x2="41393" y2="14873"/>
                          <a14:foregroundMark x1="40716" y1="15506" x2="40716" y2="15506"/>
                          <a14:foregroundMark x1="34236" y1="18671" x2="34236" y2="18671"/>
                          <a14:foregroundMark x1="34720" y1="18196" x2="34720" y2="18196"/>
                          <a14:foregroundMark x1="79884" y1="42089" x2="79884" y2="42089"/>
                          <a14:foregroundMark x1="79787" y1="41139" x2="79787" y2="41139"/>
                          <a14:foregroundMark x1="79981" y1="43987" x2="79981" y2="43987"/>
                          <a14:foregroundMark x1="55996" y1="7278" x2="55996" y2="7278"/>
                          <a14:foregroundMark x1="60735" y1="8386" x2="60735" y2="8386"/>
                          <a14:foregroundMark x1="62669" y1="11234" x2="62669" y2="11234"/>
                          <a14:foregroundMark x1="62476" y1="8228" x2="62476" y2="8228"/>
                          <a14:backgroundMark x1="64217" y1="61076" x2="64217" y2="61076"/>
                          <a14:backgroundMark x1="65184" y1="58544" x2="65184" y2="58544"/>
                          <a14:backgroundMark x1="63540" y1="63291" x2="63540" y2="63291"/>
                          <a14:backgroundMark x1="51547" y1="57120" x2="51547" y2="57120"/>
                          <a14:backgroundMark x1="50484" y1="52848" x2="50484" y2="52848"/>
                          <a14:backgroundMark x1="50580" y1="54430" x2="50580" y2="54430"/>
                          <a14:backgroundMark x1="59574" y1="17563" x2="59574" y2="17563"/>
                          <a14:backgroundMark x1="43327" y1="26899" x2="43327" y2="26899"/>
                          <a14:backgroundMark x1="53385" y1="32753" x2="53385" y2="32753"/>
                          <a14:backgroundMark x1="43520" y1="26108" x2="43520" y2="26108"/>
                          <a14:backgroundMark x1="43424" y1="28639" x2="43424" y2="28639"/>
                          <a14:backgroundMark x1="64797" y1="15823" x2="64797" y2="15823"/>
                          <a14:backgroundMark x1="64217" y1="14873" x2="64217" y2="14873"/>
                          <a14:backgroundMark x1="63250" y1="13924" x2="63250" y2="13924"/>
                          <a14:backgroundMark x1="63926" y1="21677" x2="63926" y2="21677"/>
                          <a14:backgroundMark x1="62959" y1="20570" x2="62959" y2="20570"/>
                          <a14:backgroundMark x1="64797" y1="21361" x2="64797" y2="21361"/>
                          <a14:backgroundMark x1="61122" y1="5696" x2="61122" y2="5696"/>
                          <a14:backgroundMark x1="63153" y1="6804" x2="63153" y2="6804"/>
                          <a14:backgroundMark x1="58704" y1="7278" x2="58704" y2="7278"/>
                          <a14:backgroundMark x1="60155" y1="9177" x2="60155" y2="9177"/>
                          <a14:backgroundMark x1="64797" y1="59335" x2="64797" y2="59335"/>
                          <a14:backgroundMark x1="55609" y1="8228" x2="55609" y2="8228"/>
                          <a14:backgroundMark x1="62089" y1="9652" x2="62089" y2="9652"/>
                          <a14:backgroundMark x1="64217" y1="16297" x2="64217" y2="16297"/>
                          <a14:backgroundMark x1="65377" y1="10127" x2="65377" y2="10127"/>
                          <a14:backgroundMark x1="63636" y1="6804" x2="63636" y2="6804"/>
                        </a14:backgroundRemoval>
                      </a14:imgEffect>
                      <a14:imgEffect>
                        <a14:sharpenSoften amount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4299" y="1770273"/>
              <a:ext cx="1859236" cy="112621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 prstMaterial="matte"/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43FC81E-5920-A440-AC4D-657E3EB76316}"/>
              </a:ext>
            </a:extLst>
          </p:cNvPr>
          <p:cNvGrpSpPr/>
          <p:nvPr/>
        </p:nvGrpSpPr>
        <p:grpSpPr>
          <a:xfrm>
            <a:off x="19464808" y="7958309"/>
            <a:ext cx="3762613" cy="3641042"/>
            <a:chOff x="12094934" y="4726090"/>
            <a:chExt cx="2340493" cy="2264871"/>
          </a:xfrm>
        </p:grpSpPr>
        <p:sp>
          <p:nvSpPr>
            <p:cNvPr id="96" name="Shape 366">
              <a:extLst>
                <a:ext uri="{FF2B5EF4-FFF2-40B4-BE49-F238E27FC236}">
                  <a16:creationId xmlns:a16="http://schemas.microsoft.com/office/drawing/2014/main" id="{208E1D45-80E8-5B43-8E0F-45CDDEEA13ED}"/>
                </a:ext>
              </a:extLst>
            </p:cNvPr>
            <p:cNvSpPr txBox="1"/>
            <p:nvPr/>
          </p:nvSpPr>
          <p:spPr>
            <a:xfrm>
              <a:off x="12094934" y="4814772"/>
              <a:ext cx="2340493" cy="2040945"/>
            </a:xfrm>
            <a:prstGeom prst="rect">
              <a:avLst/>
            </a:prstGeom>
            <a:noFill/>
            <a:ln>
              <a:noFill/>
            </a:ln>
          </p:spPr>
          <p:txBody>
            <a:bodyPr lIns="62199" tIns="62199" rIns="62199" bIns="62199" anchor="ctr" anchorCtr="0">
              <a:noAutofit/>
            </a:bodyPr>
            <a:lstStyle/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Ecuador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Honduras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Mexico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Panama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Paraguay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Peru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United States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Uruguay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030EC40-4177-1E49-BFA1-1AD24C013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3" y="5587363"/>
              <a:ext cx="426013" cy="24079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068D451-F7DE-0448-BC67-E9AB7D52B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3" y="5013181"/>
              <a:ext cx="426013" cy="24079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09D3B7B-A1CE-C64B-9221-31FFFB13F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888" y="4726090"/>
              <a:ext cx="426013" cy="24079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DE838D1-16CF-8F4E-826C-CCF17CA3D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0" y="6750171"/>
              <a:ext cx="426013" cy="24079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EC521E6-10AB-8A40-98CA-CA376D4DB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1" y="6463080"/>
              <a:ext cx="426013" cy="24079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434E82B-7C25-BC43-A43C-A381A1ED8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2" y="5874454"/>
              <a:ext cx="426013" cy="24079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9B32E60C-5646-5543-8233-AD3EC31B8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2" y="6168767"/>
              <a:ext cx="426013" cy="24079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E3A7D0F-09A1-2347-B77A-8B4A0B6CC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743" y="5300272"/>
              <a:ext cx="426013" cy="240790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D813F75-E5DF-FE47-BE79-AF56E3F28FFC}"/>
              </a:ext>
            </a:extLst>
          </p:cNvPr>
          <p:cNvGrpSpPr/>
          <p:nvPr/>
        </p:nvGrpSpPr>
        <p:grpSpPr>
          <a:xfrm>
            <a:off x="13125068" y="7756669"/>
            <a:ext cx="3128283" cy="3815931"/>
            <a:chOff x="7912050" y="4027569"/>
            <a:chExt cx="1945915" cy="2373658"/>
          </a:xfrm>
        </p:grpSpPr>
        <p:sp>
          <p:nvSpPr>
            <p:cNvPr id="106" name="Shape 365">
              <a:extLst>
                <a:ext uri="{FF2B5EF4-FFF2-40B4-BE49-F238E27FC236}">
                  <a16:creationId xmlns:a16="http://schemas.microsoft.com/office/drawing/2014/main" id="{CB5F8C95-F574-8246-B073-7393587E5579}"/>
                </a:ext>
              </a:extLst>
            </p:cNvPr>
            <p:cNvSpPr txBox="1"/>
            <p:nvPr/>
          </p:nvSpPr>
          <p:spPr>
            <a:xfrm>
              <a:off x="7912050" y="4027569"/>
              <a:ext cx="1945915" cy="2373658"/>
            </a:xfrm>
            <a:prstGeom prst="rect">
              <a:avLst/>
            </a:prstGeom>
            <a:noFill/>
            <a:ln>
              <a:noFill/>
            </a:ln>
          </p:spPr>
          <p:txBody>
            <a:bodyPr lIns="62199" tIns="62199" rIns="62199" bIns="62199" anchor="ctr" anchorCtr="0">
              <a:noAutofit/>
            </a:bodyPr>
            <a:lstStyle/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Argentina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Bahamas 	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Belize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Brazil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Canada 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Chile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Colombia</a:t>
              </a:r>
            </a:p>
            <a:p>
              <a:pPr marL="846618" lvl="1" indent="-259170" algn="l">
                <a:spcAft>
                  <a:spcPts val="300"/>
                </a:spcAft>
                <a:buClr>
                  <a:srgbClr val="0070C0"/>
                </a:buClr>
                <a:buSzPct val="100000"/>
                <a:buFont typeface="Times New Roman"/>
                <a:buChar char="–"/>
              </a:pPr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Times New Roman"/>
                </a:rPr>
                <a:t>Costa Rica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16D0FCC8-BEB3-4849-8F17-534F4E2C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4" y="4390415"/>
              <a:ext cx="426013" cy="24079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AAF56682-AA31-A14E-B7E6-7362B694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4" y="4691507"/>
              <a:ext cx="426013" cy="24079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AC7BA3A-ABBA-084E-8618-C700A5692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3" y="6121472"/>
              <a:ext cx="426013" cy="24079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A4EEBC4-6BF4-1449-B673-A6BA949C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3" y="5847953"/>
              <a:ext cx="426013" cy="24079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F4F6E5BD-ABA9-814E-A33D-D5F98A7F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4" y="5259603"/>
              <a:ext cx="426013" cy="24079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24A832E0-0131-B044-84FC-3451D8B9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4" y="4093461"/>
              <a:ext cx="426013" cy="24079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4646DFE-74FB-284F-A504-1A88E4C29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4" y="4973608"/>
              <a:ext cx="426013" cy="24079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D712C024-7622-3043-8A84-F53C140D1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213" y="5562193"/>
              <a:ext cx="426013" cy="240790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FA84ECD-725D-894C-98BD-94EE39BB8C05}"/>
              </a:ext>
            </a:extLst>
          </p:cNvPr>
          <p:cNvSpPr txBox="1"/>
          <p:nvPr/>
        </p:nvSpPr>
        <p:spPr>
          <a:xfrm>
            <a:off x="14139092" y="11845946"/>
            <a:ext cx="5081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</a:rPr>
              <a:t>16 Member Countries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Observers: Bolivia, Guatemala</a:t>
            </a:r>
          </a:p>
        </p:txBody>
      </p:sp>
    </p:spTree>
    <p:extLst>
      <p:ext uri="{BB962C8B-B14F-4D97-AF65-F5344CB8AC3E}">
        <p14:creationId xmlns:p14="http://schemas.microsoft.com/office/powerpoint/2010/main" val="349764727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843660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Priority Areas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A5F41D8-75EC-F843-BD80-80CBD6166736}"/>
              </a:ext>
            </a:extLst>
          </p:cNvPr>
          <p:cNvGrpSpPr/>
          <p:nvPr/>
        </p:nvGrpSpPr>
        <p:grpSpPr>
          <a:xfrm>
            <a:off x="903404" y="2537520"/>
            <a:ext cx="22816542" cy="9732794"/>
            <a:chOff x="0" y="980734"/>
            <a:chExt cx="12195563" cy="5465380"/>
          </a:xfrm>
        </p:grpSpPr>
        <p:sp>
          <p:nvSpPr>
            <p:cNvPr id="79" name="Rounded Rectangle 78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761C8B50-6957-E84E-8139-5339E420557B}"/>
                </a:ext>
              </a:extLst>
            </p:cNvPr>
            <p:cNvSpPr/>
            <p:nvPr/>
          </p:nvSpPr>
          <p:spPr>
            <a:xfrm>
              <a:off x="0" y="3380281"/>
              <a:ext cx="12192000" cy="2647175"/>
            </a:xfrm>
            <a:prstGeom prst="roundRect">
              <a:avLst/>
            </a:prstGeom>
            <a:solidFill>
              <a:schemeClr val="bg2">
                <a:alpha val="29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0" name="Striped Right Arrow 79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9AC15A56-AE44-534B-B924-CAE0D6D5B969}"/>
                </a:ext>
              </a:extLst>
            </p:cNvPr>
            <p:cNvSpPr/>
            <p:nvPr/>
          </p:nvSpPr>
          <p:spPr>
            <a:xfrm>
              <a:off x="3331641" y="4783968"/>
              <a:ext cx="8863922" cy="1662146"/>
            </a:xfrm>
            <a:prstGeom prst="stripedRightArrow">
              <a:avLst>
                <a:gd name="adj1" fmla="val 57039"/>
                <a:gd name="adj2" fmla="val 50000"/>
              </a:avLst>
            </a:prstGeom>
            <a:solidFill>
              <a:schemeClr val="tx1">
                <a:lumMod val="50000"/>
                <a:lumOff val="50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0" rIns="0" rtlCol="0" anchor="t"/>
            <a:lstStyle/>
            <a:p>
              <a:pPr indent="1603375" algn="l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6A79F434-1C44-EF45-91B1-F2249C38C7FD}"/>
                </a:ext>
              </a:extLst>
            </p:cNvPr>
            <p:cNvSpPr/>
            <p:nvPr/>
          </p:nvSpPr>
          <p:spPr>
            <a:xfrm>
              <a:off x="0" y="3476050"/>
              <a:ext cx="12192000" cy="41683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0">
                  <a:schemeClr val="accent4">
                    <a:lumMod val="0"/>
                    <a:lumOff val="100000"/>
                  </a:schemeClr>
                </a:gs>
                <a:gs pos="46000">
                  <a:schemeClr val="bg2">
                    <a:lumMod val="1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/>
                <a:t> </a:t>
              </a:r>
              <a:r>
                <a:rPr lang="en-US" sz="240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endParaRPr lang="en-US" sz="2400" dirty="0"/>
            </a:p>
          </p:txBody>
        </p:sp>
        <p:sp>
          <p:nvSpPr>
            <p:cNvPr id="82" name="Rounded Rectangle 8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C2A11531-2B43-1B44-AC74-C8CEEA740F37}"/>
                </a:ext>
              </a:extLst>
            </p:cNvPr>
            <p:cNvSpPr/>
            <p:nvPr/>
          </p:nvSpPr>
          <p:spPr>
            <a:xfrm>
              <a:off x="3290849" y="3608070"/>
              <a:ext cx="1977133" cy="1574457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914400" rIns="0" rtlCol="0" anchor="t"/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Agriculture, associated with climate variability, climate change, and food security.</a:t>
              </a:r>
            </a:p>
          </p:txBody>
        </p:sp>
        <p:sp>
          <p:nvSpPr>
            <p:cNvPr id="83" name="Rounded Rectangle 82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2133E21A-6557-E14F-94B3-6D84110C63C5}"/>
                </a:ext>
              </a:extLst>
            </p:cNvPr>
            <p:cNvSpPr/>
            <p:nvPr/>
          </p:nvSpPr>
          <p:spPr>
            <a:xfrm>
              <a:off x="7380093" y="3476050"/>
              <a:ext cx="2200361" cy="2105766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005840" rIns="0" rtlCol="0" anchor="t"/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Disaster risk reduction, particularly for data exchange associated with early warnings and for the generation of regional products of early warnings</a:t>
              </a:r>
            </a:p>
          </p:txBody>
        </p:sp>
        <p:sp>
          <p:nvSpPr>
            <p:cNvPr id="84" name="Rounded Rectangle 83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9E265567-D1F0-914E-A927-F1F80042C840}"/>
                </a:ext>
              </a:extLst>
            </p:cNvPr>
            <p:cNvSpPr/>
            <p:nvPr/>
          </p:nvSpPr>
          <p:spPr>
            <a:xfrm>
              <a:off x="5333793" y="3523152"/>
              <a:ext cx="1978111" cy="2082613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005840" rIns="0" rtlCol="0" anchor="t"/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Water, associated with the management approach of water resources and data management.</a:t>
              </a:r>
            </a:p>
          </p:txBody>
        </p:sp>
        <p:sp>
          <p:nvSpPr>
            <p:cNvPr id="85" name="Rounded Rectangle 84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7B3713FB-1843-1142-BD36-3C48314CB10E}"/>
                </a:ext>
              </a:extLst>
            </p:cNvPr>
            <p:cNvSpPr/>
            <p:nvPr/>
          </p:nvSpPr>
          <p:spPr>
            <a:xfrm>
              <a:off x="9650168" y="3476050"/>
              <a:ext cx="2520084" cy="2105766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005840" rIns="0" rtlCol="0" anchor="t"/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the context of capacity building for better   monitoring,   management,   and   maintenance   of   ecosystems   and biodiversity they support; and to predict future changes.</a:t>
              </a:r>
            </a:p>
          </p:txBody>
        </p:sp>
        <p:pic>
          <p:nvPicPr>
            <p:cNvPr id="86" name="Picture 85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ACF59E41-3B3B-C64D-840A-7D431A1DB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82695"/>
              <a:ext cx="12192000" cy="2703308"/>
            </a:xfrm>
            <a:prstGeom prst="rect">
              <a:avLst/>
            </a:prstGeom>
          </p:spPr>
        </p:pic>
        <p:sp>
          <p:nvSpPr>
            <p:cNvPr id="87" name="Rounded Rectangle 86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F5D07CB8-46A2-1046-91CD-CED52848B68C}"/>
                </a:ext>
              </a:extLst>
            </p:cNvPr>
            <p:cNvSpPr/>
            <p:nvPr/>
          </p:nvSpPr>
          <p:spPr>
            <a:xfrm>
              <a:off x="4701108" y="1731185"/>
              <a:ext cx="7076212" cy="1070075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0" rtlCol="0" anchor="ctr"/>
            <a:lstStyle/>
            <a:p>
              <a:pPr algn="l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AmeriGEOSS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Initiative is a framework that seeks to promote collaboration and coordination among the GEO Members of the American Continent</a:t>
              </a:r>
            </a:p>
          </p:txBody>
        </p:sp>
        <p:sp>
          <p:nvSpPr>
            <p:cNvPr id="88" name="Rectangle 87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8D2E06F9-4471-5846-80A3-884977B1E216}"/>
                </a:ext>
              </a:extLst>
            </p:cNvPr>
            <p:cNvSpPr/>
            <p:nvPr/>
          </p:nvSpPr>
          <p:spPr>
            <a:xfrm>
              <a:off x="0" y="980734"/>
              <a:ext cx="12192000" cy="41683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89" name="Rectangle 88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EFE29FCB-DAE1-154D-B2A3-27DA489213B3}"/>
                </a:ext>
              </a:extLst>
            </p:cNvPr>
            <p:cNvSpPr/>
            <p:nvPr/>
          </p:nvSpPr>
          <p:spPr>
            <a:xfrm>
              <a:off x="129029" y="4234946"/>
              <a:ext cx="2758047" cy="1711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AmeriGEOSS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initiative </a:t>
              </a:r>
            </a:p>
            <a:p>
              <a:pPr algn="l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focuses its efforts in the </a:t>
              </a:r>
            </a:p>
            <a:p>
              <a:pPr algn="l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four Societal Benefit Areas (SBA’s) selected and prioritized by the Americas Caucus</a:t>
              </a:r>
            </a:p>
          </p:txBody>
        </p:sp>
        <p:grpSp>
          <p:nvGrpSpPr>
            <p:cNvPr id="90" name="Group 89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449FEBC3-3B44-6941-A5A2-D9A314B273EE}"/>
                </a:ext>
              </a:extLst>
            </p:cNvPr>
            <p:cNvGrpSpPr/>
            <p:nvPr/>
          </p:nvGrpSpPr>
          <p:grpSpPr>
            <a:xfrm>
              <a:off x="3224143" y="2947301"/>
              <a:ext cx="1555563" cy="1110904"/>
              <a:chOff x="3224143" y="2947301"/>
              <a:chExt cx="1555563" cy="1110904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7DF429D-1DA0-F144-8DF2-7BFF68F9FF37}"/>
                  </a:ext>
                </a:extLst>
              </p:cNvPr>
              <p:cNvSpPr/>
              <p:nvPr/>
            </p:nvSpPr>
            <p:spPr>
              <a:xfrm>
                <a:off x="3224143" y="2947301"/>
                <a:ext cx="1063275" cy="1063275"/>
              </a:xfrm>
              <a:prstGeom prst="ellipse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50800"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endParaRPr lang="en-US" sz="240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C03AA6CC-3566-284B-82F3-76D2C504438C}"/>
                  </a:ext>
                </a:extLst>
              </p:cNvPr>
              <p:cNvSpPr/>
              <p:nvPr/>
            </p:nvSpPr>
            <p:spPr>
              <a:xfrm>
                <a:off x="3276047" y="3747135"/>
                <a:ext cx="1503659" cy="31107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1000">
                    <a:schemeClr val="accent3">
                      <a:lumMod val="49000"/>
                      <a:lumOff val="51000"/>
                      <a:alpha val="7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400000" scaled="0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Agriculture</a:t>
                </a:r>
              </a:p>
            </p:txBody>
          </p:sp>
        </p:grpSp>
        <p:grpSp>
          <p:nvGrpSpPr>
            <p:cNvPr id="91" name="Group 90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7F5DDEFE-A034-154D-B094-8885D497BE79}"/>
                </a:ext>
              </a:extLst>
            </p:cNvPr>
            <p:cNvGrpSpPr/>
            <p:nvPr/>
          </p:nvGrpSpPr>
          <p:grpSpPr>
            <a:xfrm>
              <a:off x="7307941" y="2934370"/>
              <a:ext cx="1556512" cy="1127807"/>
              <a:chOff x="7350805" y="2934366"/>
              <a:chExt cx="1556512" cy="112780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0C94DF3-A277-D04F-A578-FA8437D2E36C}"/>
                  </a:ext>
                </a:extLst>
              </p:cNvPr>
              <p:cNvSpPr/>
              <p:nvPr/>
            </p:nvSpPr>
            <p:spPr>
              <a:xfrm>
                <a:off x="7350805" y="2934366"/>
                <a:ext cx="1060704" cy="1060704"/>
              </a:xfrm>
              <a:prstGeom prst="ellipse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50800"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defRPr/>
                </a:pPr>
                <a:endParaRPr lang="en-US" sz="240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69989D6E-A1F0-7E4D-AF94-FBB1E5E3537E}"/>
                  </a:ext>
                </a:extLst>
              </p:cNvPr>
              <p:cNvSpPr/>
              <p:nvPr/>
            </p:nvSpPr>
            <p:spPr>
              <a:xfrm>
                <a:off x="7403658" y="3751102"/>
                <a:ext cx="1503659" cy="31107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1000">
                    <a:schemeClr val="accent3">
                      <a:lumMod val="49000"/>
                      <a:lumOff val="51000"/>
                      <a:alpha val="7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400000" scaled="0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Disasters</a:t>
                </a:r>
              </a:p>
            </p:txBody>
          </p:sp>
        </p:grpSp>
        <p:grpSp>
          <p:nvGrpSpPr>
            <p:cNvPr id="92" name="Group 9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D4565BAA-C167-CA4E-862A-41653F6C6C95}"/>
                </a:ext>
              </a:extLst>
            </p:cNvPr>
            <p:cNvGrpSpPr/>
            <p:nvPr/>
          </p:nvGrpSpPr>
          <p:grpSpPr>
            <a:xfrm>
              <a:off x="9584160" y="2961956"/>
              <a:ext cx="2107507" cy="1100216"/>
              <a:chOff x="9627024" y="2961956"/>
              <a:chExt cx="2107507" cy="1100216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6307563-20FF-2B45-9BAA-355F21B4079A}"/>
                  </a:ext>
                </a:extLst>
              </p:cNvPr>
              <p:cNvSpPr/>
              <p:nvPr/>
            </p:nvSpPr>
            <p:spPr>
              <a:xfrm>
                <a:off x="9627024" y="2961956"/>
                <a:ext cx="1060704" cy="1060704"/>
              </a:xfrm>
              <a:prstGeom prst="ellipse">
                <a:avLst/>
              </a:prstGeom>
              <a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50800"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defRPr/>
                </a:pPr>
                <a:endParaRPr lang="en-US" sz="240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7220C3F6-2351-804F-9E24-6DC1FC175D96}"/>
                  </a:ext>
                </a:extLst>
              </p:cNvPr>
              <p:cNvSpPr/>
              <p:nvPr/>
            </p:nvSpPr>
            <p:spPr>
              <a:xfrm>
                <a:off x="9688354" y="3751102"/>
                <a:ext cx="2046177" cy="31107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1000">
                    <a:schemeClr val="accent3">
                      <a:lumMod val="49000"/>
                      <a:lumOff val="51000"/>
                      <a:alpha val="7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400000" scaled="0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Biodiversity &amp; Ecosystems</a:t>
                </a:r>
              </a:p>
            </p:txBody>
          </p:sp>
        </p:grpSp>
        <p:grpSp>
          <p:nvGrpSpPr>
            <p:cNvPr id="93" name="Group 92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DB27EC29-4C53-AB4B-9ED3-BB03D51076F8}"/>
                </a:ext>
              </a:extLst>
            </p:cNvPr>
            <p:cNvGrpSpPr/>
            <p:nvPr/>
          </p:nvGrpSpPr>
          <p:grpSpPr>
            <a:xfrm>
              <a:off x="5252050" y="2971317"/>
              <a:ext cx="1576214" cy="1113240"/>
              <a:chOff x="5294910" y="2971317"/>
              <a:chExt cx="1576213" cy="111324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0688D8D-ED9E-5647-A302-11E36E2FAE5A}"/>
                  </a:ext>
                </a:extLst>
              </p:cNvPr>
              <p:cNvSpPr/>
              <p:nvPr/>
            </p:nvSpPr>
            <p:spPr>
              <a:xfrm>
                <a:off x="5294910" y="2971317"/>
                <a:ext cx="1060704" cy="1060704"/>
              </a:xfrm>
              <a:prstGeom prst="ellipse">
                <a:avLst/>
              </a:prstGeom>
              <a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50800"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defRPr/>
                </a:pPr>
                <a:endParaRPr lang="en-US" sz="240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85498F54-87D2-9A46-A38C-1DA2D6F2A823}"/>
                  </a:ext>
                </a:extLst>
              </p:cNvPr>
              <p:cNvSpPr/>
              <p:nvPr/>
            </p:nvSpPr>
            <p:spPr>
              <a:xfrm>
                <a:off x="5367464" y="3773487"/>
                <a:ext cx="1503659" cy="31107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1000">
                    <a:schemeClr val="accent3">
                      <a:lumMod val="49000"/>
                      <a:lumOff val="51000"/>
                      <a:alpha val="7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400000" scaled="0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Water</a:t>
                </a:r>
              </a:p>
            </p:txBody>
          </p:sp>
        </p:grpSp>
        <p:pic>
          <p:nvPicPr>
            <p:cNvPr id="94" name="Shape 34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2BB5C213-F252-2848-A064-12AA442C8207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9903">
                          <a14:foregroundMark x1="64990" y1="69146" x2="64990" y2="69146"/>
                          <a14:foregroundMark x1="58511" y1="57437" x2="58511" y2="57437"/>
                          <a14:foregroundMark x1="70890" y1="61867" x2="70890" y2="61867"/>
                          <a14:foregroundMark x1="86170" y1="63133" x2="86170" y2="63133"/>
                          <a14:foregroundMark x1="24952" y1="29430" x2="24952" y2="29430"/>
                          <a14:foregroundMark x1="27273" y1="30380" x2="27273" y2="30380"/>
                          <a14:foregroundMark x1="35590" y1="32911" x2="35590" y2="32911"/>
                          <a14:foregroundMark x1="39942" y1="27532" x2="39942" y2="27532"/>
                          <a14:foregroundMark x1="39652" y1="21519" x2="39652" y2="21519"/>
                          <a14:foregroundMark x1="9188" y1="23576" x2="9188" y2="23576"/>
                          <a14:foregroundMark x1="53288" y1="21519" x2="53288" y2="21519"/>
                          <a14:foregroundMark x1="56480" y1="3323" x2="56480" y2="3323"/>
                          <a14:foregroundMark x1="70213" y1="14241" x2="70213" y2="14241"/>
                          <a14:foregroundMark x1="63443" y1="18038" x2="63443" y2="18038"/>
                          <a14:foregroundMark x1="48936" y1="36551" x2="48936" y2="36551"/>
                          <a14:foregroundMark x1="48162" y1="57437" x2="48162" y2="57437"/>
                          <a14:foregroundMark x1="50290" y1="40823" x2="50290" y2="40823"/>
                          <a14:foregroundMark x1="46712" y1="5222" x2="46712" y2="5222"/>
                          <a14:foregroundMark x1="42940" y1="28323" x2="42940" y2="28323"/>
                          <a14:foregroundMark x1="53482" y1="31487" x2="53482" y2="31487"/>
                          <a14:foregroundMark x1="75822" y1="21677" x2="75822" y2="21677"/>
                          <a14:foregroundMark x1="78046" y1="28323" x2="78046" y2="28323"/>
                          <a14:foregroundMark x1="76692" y1="23892" x2="76692" y2="23892"/>
                          <a14:foregroundMark x1="77369" y1="26108" x2="77369" y2="26108"/>
                          <a14:foregroundMark x1="77660" y1="27373" x2="77660" y2="27373"/>
                          <a14:foregroundMark x1="42166" y1="13924" x2="42166" y2="13924"/>
                          <a14:foregroundMark x1="43037" y1="13608" x2="43037" y2="13608"/>
                          <a14:foregroundMark x1="43810" y1="12816" x2="43810" y2="12816"/>
                          <a14:foregroundMark x1="50000" y1="33228" x2="50000" y2="33228"/>
                          <a14:foregroundMark x1="65764" y1="7120" x2="65764" y2="7120"/>
                          <a14:foregroundMark x1="60542" y1="4272" x2="60542" y2="4272"/>
                          <a14:foregroundMark x1="61896" y1="4589" x2="61896" y2="4589"/>
                          <a14:foregroundMark x1="64217" y1="6329" x2="64217" y2="6329"/>
                          <a14:foregroundMark x1="60735" y1="10918" x2="60735" y2="10918"/>
                          <a14:foregroundMark x1="57544" y1="7753" x2="57544" y2="7753"/>
                          <a14:foregroundMark x1="65474" y1="12658" x2="65474" y2="12658"/>
                          <a14:foregroundMark x1="44294" y1="6646" x2="44294" y2="6646"/>
                          <a14:foregroundMark x1="54449" y1="3165" x2="54449" y2="3165"/>
                          <a14:foregroundMark x1="50000" y1="3639" x2="50000" y2="3639"/>
                          <a14:foregroundMark x1="58607" y1="3481" x2="58607" y2="3481"/>
                          <a14:foregroundMark x1="51547" y1="3323" x2="51547" y2="3323"/>
                          <a14:foregroundMark x1="47872" y1="4430" x2="47872" y2="4430"/>
                          <a14:foregroundMark x1="53772" y1="34177" x2="53772" y2="34177"/>
                          <a14:foregroundMark x1="52708" y1="33070" x2="52708" y2="33070"/>
                          <a14:foregroundMark x1="54352" y1="35127" x2="54352" y2="35127"/>
                          <a14:foregroundMark x1="53191" y1="33544" x2="53191" y2="33544"/>
                          <a14:foregroundMark x1="42843" y1="26266" x2="42843" y2="26266"/>
                          <a14:foregroundMark x1="43037" y1="29747" x2="43037" y2="29747"/>
                          <a14:foregroundMark x1="63830" y1="13449" x2="63830" y2="13449"/>
                          <a14:foregroundMark x1="66634" y1="14241" x2="66634" y2="14241"/>
                          <a14:foregroundMark x1="51064" y1="41772" x2="51064" y2="41772"/>
                          <a14:foregroundMark x1="51934" y1="41456" x2="51934" y2="41456"/>
                          <a14:foregroundMark x1="78723" y1="31487" x2="78723" y2="31487"/>
                          <a14:foregroundMark x1="78337" y1="30063" x2="78337" y2="30063"/>
                          <a14:foregroundMark x1="78820" y1="32911" x2="78820" y2="32911"/>
                          <a14:foregroundMark x1="79207" y1="34494" x2="79207" y2="34494"/>
                          <a14:foregroundMark x1="79400" y1="36234" x2="79400" y2="36234"/>
                          <a14:foregroundMark x1="79691" y1="38608" x2="79691" y2="38608"/>
                          <a14:foregroundMark x1="79497" y1="37342" x2="79497" y2="37342"/>
                          <a14:foregroundMark x1="79787" y1="40032" x2="79787" y2="40032"/>
                          <a14:foregroundMark x1="65087" y1="22468" x2="65087" y2="22468"/>
                          <a14:foregroundMark x1="65957" y1="22785" x2="65957" y2="22785"/>
                          <a14:foregroundMark x1="63346" y1="23101" x2="63346" y2="23101"/>
                          <a14:foregroundMark x1="65764" y1="20570" x2="65764" y2="20570"/>
                          <a14:foregroundMark x1="44874" y1="6013" x2="44874" y2="6013"/>
                          <a14:foregroundMark x1="58801" y1="6329" x2="58801" y2="6329"/>
                          <a14:foregroundMark x1="61412" y1="10601" x2="61412" y2="10601"/>
                          <a14:foregroundMark x1="58027" y1="5854" x2="58027" y2="5854"/>
                          <a14:foregroundMark x1="60251" y1="6804" x2="60251" y2="6804"/>
                          <a14:foregroundMark x1="42263" y1="7911" x2="42263" y2="7911"/>
                          <a14:foregroundMark x1="43037" y1="7120" x2="43037" y2="7120"/>
                          <a14:foregroundMark x1="45551" y1="5380" x2="45551" y2="5380"/>
                          <a14:foregroundMark x1="39845" y1="10443" x2="39845" y2="10443"/>
                          <a14:foregroundMark x1="41006" y1="9177" x2="41006" y2="9177"/>
                          <a14:foregroundMark x1="40522" y1="9652" x2="40522" y2="9652"/>
                          <a14:foregroundMark x1="38685" y1="11867" x2="38685" y2="11867"/>
                          <a14:foregroundMark x1="37234" y1="13608" x2="37234" y2="13608"/>
                          <a14:foregroundMark x1="37911" y1="12816" x2="37911" y2="12816"/>
                          <a14:foregroundMark x1="35977" y1="15665" x2="35977" y2="15665"/>
                          <a14:foregroundMark x1="36654" y1="14557" x2="36654" y2="14557"/>
                          <a14:foregroundMark x1="35106" y1="17247" x2="35106" y2="17247"/>
                          <a14:foregroundMark x1="35590" y1="16614" x2="35590" y2="16614"/>
                          <a14:foregroundMark x1="41393" y1="14873" x2="41393" y2="14873"/>
                          <a14:foregroundMark x1="40716" y1="15506" x2="40716" y2="15506"/>
                          <a14:foregroundMark x1="34236" y1="18671" x2="34236" y2="18671"/>
                          <a14:foregroundMark x1="34720" y1="18196" x2="34720" y2="18196"/>
                          <a14:foregroundMark x1="79884" y1="42089" x2="79884" y2="42089"/>
                          <a14:foregroundMark x1="79787" y1="41139" x2="79787" y2="41139"/>
                          <a14:foregroundMark x1="79981" y1="43987" x2="79981" y2="43987"/>
                          <a14:foregroundMark x1="55996" y1="7278" x2="55996" y2="7278"/>
                          <a14:foregroundMark x1="60735" y1="8386" x2="60735" y2="8386"/>
                          <a14:foregroundMark x1="62669" y1="11234" x2="62669" y2="11234"/>
                          <a14:foregroundMark x1="62476" y1="8228" x2="62476" y2="8228"/>
                          <a14:backgroundMark x1="64217" y1="61076" x2="64217" y2="61076"/>
                          <a14:backgroundMark x1="65184" y1="58544" x2="65184" y2="58544"/>
                          <a14:backgroundMark x1="63540" y1="63291" x2="63540" y2="63291"/>
                          <a14:backgroundMark x1="51547" y1="57120" x2="51547" y2="57120"/>
                          <a14:backgroundMark x1="50484" y1="52848" x2="50484" y2="52848"/>
                          <a14:backgroundMark x1="50580" y1="54430" x2="50580" y2="54430"/>
                          <a14:backgroundMark x1="59574" y1="17563" x2="59574" y2="17563"/>
                          <a14:backgroundMark x1="43327" y1="26899" x2="43327" y2="26899"/>
                          <a14:backgroundMark x1="53385" y1="32753" x2="53385" y2="32753"/>
                          <a14:backgroundMark x1="43520" y1="26108" x2="43520" y2="26108"/>
                          <a14:backgroundMark x1="43424" y1="28639" x2="43424" y2="28639"/>
                          <a14:backgroundMark x1="64797" y1="15823" x2="64797" y2="15823"/>
                          <a14:backgroundMark x1="64217" y1="14873" x2="64217" y2="14873"/>
                          <a14:backgroundMark x1="63250" y1="13924" x2="63250" y2="13924"/>
                          <a14:backgroundMark x1="63926" y1="21677" x2="63926" y2="21677"/>
                          <a14:backgroundMark x1="62959" y1="20570" x2="62959" y2="20570"/>
                          <a14:backgroundMark x1="64797" y1="21361" x2="64797" y2="21361"/>
                          <a14:backgroundMark x1="61122" y1="5696" x2="61122" y2="5696"/>
                          <a14:backgroundMark x1="63153" y1="6804" x2="63153" y2="6804"/>
                          <a14:backgroundMark x1="58704" y1="7278" x2="58704" y2="7278"/>
                          <a14:backgroundMark x1="60155" y1="9177" x2="60155" y2="9177"/>
                          <a14:backgroundMark x1="64797" y1="59335" x2="64797" y2="59335"/>
                          <a14:backgroundMark x1="55609" y1="8228" x2="55609" y2="8228"/>
                          <a14:backgroundMark x1="62089" y1="9652" x2="62089" y2="9652"/>
                          <a14:backgroundMark x1="64217" y1="16297" x2="64217" y2="16297"/>
                          <a14:backgroundMark x1="65377" y1="10127" x2="65377" y2="10127"/>
                          <a14:backgroundMark x1="63636" y1="6804" x2="63636" y2="6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91" y="2266225"/>
              <a:ext cx="1994756" cy="1135825"/>
            </a:xfrm>
            <a:prstGeom prst="rect">
              <a:avLst/>
            </a:prstGeom>
            <a:noFill/>
            <a:ln>
              <a:noFill/>
            </a:ln>
            <a:effectLst>
              <a:glow rad="76200">
                <a:schemeClr val="bg1">
                  <a:alpha val="43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C4BA2BE-400C-E543-A542-49CE02624EF2}"/>
                </a:ext>
              </a:extLst>
            </p:cNvPr>
            <p:cNvGrpSpPr/>
            <p:nvPr/>
          </p:nvGrpSpPr>
          <p:grpSpPr>
            <a:xfrm>
              <a:off x="3339608" y="5031916"/>
              <a:ext cx="1581892" cy="1043700"/>
              <a:chOff x="10500440" y="761873"/>
              <a:chExt cx="1671738" cy="1102980"/>
            </a:xfrm>
          </p:grpSpPr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E19E79D3-38D2-654C-A57B-66A27B62BA40}"/>
                  </a:ext>
                </a:extLst>
              </p:cNvPr>
              <p:cNvSpPr/>
              <p:nvPr/>
            </p:nvSpPr>
            <p:spPr>
              <a:xfrm>
                <a:off x="10500440" y="761873"/>
                <a:ext cx="973297" cy="973298"/>
              </a:xfrm>
              <a:prstGeom prst="ellipse">
                <a:avLst/>
              </a:prstGeom>
              <a:blipFill>
                <a:blip r:embed="rId11" cstate="print"/>
                <a:stretch>
                  <a:fillRect/>
                </a:stretch>
              </a:blipFill>
              <a:ln w="317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/>
              <a:lstStyle/>
              <a:p>
                <a:pPr algn="l"/>
                <a:endParaRPr sz="2400" b="1"/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E5E03C5A-42E0-794A-A347-D70343BE69A5}"/>
                  </a:ext>
                </a:extLst>
              </p:cNvPr>
              <p:cNvSpPr/>
              <p:nvPr/>
            </p:nvSpPr>
            <p:spPr>
              <a:xfrm>
                <a:off x="10512026" y="1570670"/>
                <a:ext cx="1660152" cy="29418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1000">
                    <a:schemeClr val="accent3">
                      <a:lumMod val="49000"/>
                      <a:lumOff val="51000"/>
                      <a:alpha val="7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400000" scaled="0"/>
                <a:tileRect/>
              </a:gra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r>
                  <a:rPr lang="en-US" sz="2000" b="1" dirty="0">
                    <a:solidFill>
                      <a:schemeClr val="tx1"/>
                    </a:solidFill>
                  </a:rPr>
                  <a:t>Foundational Task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0F6BEB-B590-5F4B-A17E-B275732D437B}"/>
                </a:ext>
              </a:extLst>
            </p:cNvPr>
            <p:cNvSpPr/>
            <p:nvPr/>
          </p:nvSpPr>
          <p:spPr>
            <a:xfrm>
              <a:off x="4249899" y="5587240"/>
              <a:ext cx="7725449" cy="362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603375" algn="l"/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  <a:sym typeface="Calibri"/>
                </a:rPr>
                <a:t>Data systems infrastructure and capacity building.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92180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Capacity Building Framework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100B8B-73DC-9F41-8F56-322E8F836031}"/>
              </a:ext>
            </a:extLst>
          </p:cNvPr>
          <p:cNvGrpSpPr/>
          <p:nvPr/>
        </p:nvGrpSpPr>
        <p:grpSpPr>
          <a:xfrm>
            <a:off x="670186" y="2868077"/>
            <a:ext cx="4039728" cy="8767634"/>
            <a:chOff x="670186" y="2868077"/>
            <a:chExt cx="4039728" cy="8767634"/>
          </a:xfrm>
        </p:grpSpPr>
        <p:sp>
          <p:nvSpPr>
            <p:cNvPr id="64" name="Down Arrow 63">
              <a:extLst>
                <a:ext uri="{FF2B5EF4-FFF2-40B4-BE49-F238E27FC236}">
                  <a16:creationId xmlns:a16="http://schemas.microsoft.com/office/drawing/2014/main" id="{9B1356F7-3644-6249-9C24-D15E54421DA5}"/>
                </a:ext>
              </a:extLst>
            </p:cNvPr>
            <p:cNvSpPr/>
            <p:nvPr/>
          </p:nvSpPr>
          <p:spPr>
            <a:xfrm>
              <a:off x="670186" y="4158394"/>
              <a:ext cx="2858504" cy="7446978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65" name="Rounded Rectangle 64" descr="Presentation Author/Graphics: Eldrich L. Frazier&#10;Federal Geographic Data Committee&#10;https://www.fgdc.gov">
              <a:extLst>
                <a:ext uri="{FF2B5EF4-FFF2-40B4-BE49-F238E27FC236}">
                  <a16:creationId xmlns:a16="http://schemas.microsoft.com/office/drawing/2014/main" id="{9E84C8F8-C48D-BD48-9932-EBEE9F29E7C0}"/>
                </a:ext>
              </a:extLst>
            </p:cNvPr>
            <p:cNvSpPr/>
            <p:nvPr/>
          </p:nvSpPr>
          <p:spPr>
            <a:xfrm>
              <a:off x="921654" y="2868077"/>
              <a:ext cx="2029968" cy="1828800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/>
            </a:p>
          </p:txBody>
        </p:sp>
        <p:sp>
          <p:nvSpPr>
            <p:cNvPr id="66" name="Rounded Rectangle 65" descr="Presentation Author/Graphics: Eldrich L. Frazier&#10;Federal Geographic Data Committee&#10;https://www.fgdc.gov">
              <a:extLst>
                <a:ext uri="{FF2B5EF4-FFF2-40B4-BE49-F238E27FC236}">
                  <a16:creationId xmlns:a16="http://schemas.microsoft.com/office/drawing/2014/main" id="{9F739DDD-C9A2-F04C-9FCB-3F99B80A9C16}"/>
                </a:ext>
              </a:extLst>
            </p:cNvPr>
            <p:cNvSpPr/>
            <p:nvPr/>
          </p:nvSpPr>
          <p:spPr>
            <a:xfrm>
              <a:off x="2040578" y="5118789"/>
              <a:ext cx="2029968" cy="1828800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Rounded Rectangle 66" descr="Presentation Author/Graphics: Eldrich L. Frazier&#10;Federal Geographic Data Committee&#10;https://www.fgdc.gov">
              <a:extLst>
                <a:ext uri="{FF2B5EF4-FFF2-40B4-BE49-F238E27FC236}">
                  <a16:creationId xmlns:a16="http://schemas.microsoft.com/office/drawing/2014/main" id="{EBC7E3E3-4D1A-E849-A73F-947EE4980098}"/>
                </a:ext>
              </a:extLst>
            </p:cNvPr>
            <p:cNvSpPr/>
            <p:nvPr/>
          </p:nvSpPr>
          <p:spPr>
            <a:xfrm>
              <a:off x="2020964" y="7485833"/>
              <a:ext cx="2029968" cy="1828800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Rounded Rectangle 67" descr="Presentation Author/Graphics: Eldrich L. Frazier&#10;Federal Geographic Data Committee&#10;https://www.fgdc.gov">
              <a:extLst>
                <a:ext uri="{FF2B5EF4-FFF2-40B4-BE49-F238E27FC236}">
                  <a16:creationId xmlns:a16="http://schemas.microsoft.com/office/drawing/2014/main" id="{1902241A-CF6F-1F40-B21D-C38EA04C4A84}"/>
                </a:ext>
              </a:extLst>
            </p:cNvPr>
            <p:cNvSpPr/>
            <p:nvPr/>
          </p:nvSpPr>
          <p:spPr>
            <a:xfrm>
              <a:off x="2224050" y="9806911"/>
              <a:ext cx="2029968" cy="1828800"/>
            </a:xfrm>
            <a:prstGeom prst="round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0000" r="-20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E450FF1-8989-2347-A176-D3285CE3CF9A}"/>
                </a:ext>
              </a:extLst>
            </p:cNvPr>
            <p:cNvSpPr txBox="1"/>
            <p:nvPr/>
          </p:nvSpPr>
          <p:spPr>
            <a:xfrm rot="5400000">
              <a:off x="-1023851" y="7175789"/>
              <a:ext cx="3985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User-Driven Framework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CA8E433-7CD6-4E42-8A84-B0F6310246C4}"/>
                </a:ext>
              </a:extLst>
            </p:cNvPr>
            <p:cNvSpPr txBox="1"/>
            <p:nvPr/>
          </p:nvSpPr>
          <p:spPr>
            <a:xfrm>
              <a:off x="3157996" y="3295003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Engage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A71B403-1F70-314F-A422-00210C5FC6AF}"/>
                </a:ext>
              </a:extLst>
            </p:cNvPr>
            <p:cNvSpPr txBox="1"/>
            <p:nvPr/>
          </p:nvSpPr>
          <p:spPr>
            <a:xfrm>
              <a:off x="3204901" y="4536395"/>
              <a:ext cx="1463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Analyze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C4F1B2D-0DDC-4243-8D29-C3C63A682535}"/>
                </a:ext>
              </a:extLst>
            </p:cNvPr>
            <p:cNvSpPr txBox="1"/>
            <p:nvPr/>
          </p:nvSpPr>
          <p:spPr>
            <a:xfrm>
              <a:off x="3185138" y="6919271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Develop</a:t>
              </a:r>
              <a:endParaRPr lang="en-US" sz="2800" b="1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AB692B2-5B10-4F4A-BFBD-DCA34F9B5060}"/>
                </a:ext>
              </a:extLst>
            </p:cNvPr>
            <p:cNvSpPr txBox="1"/>
            <p:nvPr/>
          </p:nvSpPr>
          <p:spPr>
            <a:xfrm>
              <a:off x="3229014" y="9287779"/>
              <a:ext cx="1305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Deliver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22BF96-7098-D946-9052-F6444E0CA784}"/>
              </a:ext>
            </a:extLst>
          </p:cNvPr>
          <p:cNvGrpSpPr/>
          <p:nvPr/>
        </p:nvGrpSpPr>
        <p:grpSpPr>
          <a:xfrm>
            <a:off x="4965318" y="2882070"/>
            <a:ext cx="17667842" cy="9111618"/>
            <a:chOff x="1919537" y="1002546"/>
            <a:chExt cx="8424937" cy="4298662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3813843-47E2-6944-8F55-D0CFA9218E5A}"/>
                </a:ext>
              </a:extLst>
            </p:cNvPr>
            <p:cNvSpPr/>
            <p:nvPr/>
          </p:nvSpPr>
          <p:spPr>
            <a:xfrm>
              <a:off x="1919537" y="1002546"/>
              <a:ext cx="8424937" cy="4298662"/>
            </a:xfrm>
            <a:custGeom>
              <a:avLst/>
              <a:gdLst>
                <a:gd name="connsiteX0" fmla="*/ 0 w 6096000"/>
                <a:gd name="connsiteY0" fmla="*/ 345440 h 4064000"/>
                <a:gd name="connsiteX1" fmla="*/ 345440 w 6096000"/>
                <a:gd name="connsiteY1" fmla="*/ 0 h 4064000"/>
                <a:gd name="connsiteX2" fmla="*/ 5750560 w 6096000"/>
                <a:gd name="connsiteY2" fmla="*/ 0 h 4064000"/>
                <a:gd name="connsiteX3" fmla="*/ 6096000 w 6096000"/>
                <a:gd name="connsiteY3" fmla="*/ 345440 h 4064000"/>
                <a:gd name="connsiteX4" fmla="*/ 6096000 w 6096000"/>
                <a:gd name="connsiteY4" fmla="*/ 3718560 h 4064000"/>
                <a:gd name="connsiteX5" fmla="*/ 5750560 w 6096000"/>
                <a:gd name="connsiteY5" fmla="*/ 4064000 h 4064000"/>
                <a:gd name="connsiteX6" fmla="*/ 345440 w 6096000"/>
                <a:gd name="connsiteY6" fmla="*/ 4064000 h 4064000"/>
                <a:gd name="connsiteX7" fmla="*/ 0 w 6096000"/>
                <a:gd name="connsiteY7" fmla="*/ 3718560 h 4064000"/>
                <a:gd name="connsiteX8" fmla="*/ 0 w 6096000"/>
                <a:gd name="connsiteY8" fmla="*/ 345440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4064000">
                  <a:moveTo>
                    <a:pt x="0" y="345440"/>
                  </a:moveTo>
                  <a:cubicBezTo>
                    <a:pt x="0" y="154659"/>
                    <a:pt x="154659" y="0"/>
                    <a:pt x="345440" y="0"/>
                  </a:cubicBezTo>
                  <a:lnTo>
                    <a:pt x="5750560" y="0"/>
                  </a:lnTo>
                  <a:cubicBezTo>
                    <a:pt x="5941341" y="0"/>
                    <a:pt x="6096000" y="154659"/>
                    <a:pt x="6096000" y="345440"/>
                  </a:cubicBezTo>
                  <a:lnTo>
                    <a:pt x="6096000" y="3718560"/>
                  </a:lnTo>
                  <a:cubicBezTo>
                    <a:pt x="6096000" y="3909341"/>
                    <a:pt x="5941341" y="4064000"/>
                    <a:pt x="5750560" y="4064000"/>
                  </a:cubicBezTo>
                  <a:lnTo>
                    <a:pt x="345440" y="4064000"/>
                  </a:lnTo>
                  <a:cubicBezTo>
                    <a:pt x="154659" y="4064000"/>
                    <a:pt x="0" y="3909341"/>
                    <a:pt x="0" y="3718560"/>
                  </a:cubicBezTo>
                  <a:lnTo>
                    <a:pt x="0" y="3454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8094" tIns="408094" rIns="408094" bIns="6510584" numCol="1" spcCol="1270" anchor="t" anchorCtr="0">
              <a:noAutofit/>
            </a:bodyPr>
            <a:lstStyle/>
            <a:p>
              <a:pPr algn="l" defTabSz="24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Capacity Building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B16EC554-A77F-284D-A85B-E9F014DAC064}"/>
                </a:ext>
              </a:extLst>
            </p:cNvPr>
            <p:cNvSpPr/>
            <p:nvPr/>
          </p:nvSpPr>
          <p:spPr>
            <a:xfrm>
              <a:off x="2071936" y="1596630"/>
              <a:ext cx="8128521" cy="3560562"/>
            </a:xfrm>
            <a:prstGeom prst="roundRect">
              <a:avLst>
                <a:gd name="adj" fmla="val 10179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bg2"/>
                </a:gs>
              </a:gsLst>
              <a:lin ang="5400000" scaled="1"/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08094" tIns="408094" rIns="408094" bIns="6510584" numCol="1" spcCol="1270" anchor="t" anchorCtr="0">
              <a:noAutofit/>
            </a:bodyPr>
            <a:lstStyle/>
            <a:p>
              <a:pPr defTabSz="24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8499D45-3A3C-B647-A42E-CC8504DF3FE6}"/>
                </a:ext>
              </a:extLst>
            </p:cNvPr>
            <p:cNvSpPr/>
            <p:nvPr/>
          </p:nvSpPr>
          <p:spPr>
            <a:xfrm>
              <a:off x="2157265" y="2182193"/>
              <a:ext cx="1155156" cy="545936"/>
            </a:xfrm>
            <a:custGeom>
              <a:avLst/>
              <a:gdLst>
                <a:gd name="connsiteX0" fmla="*/ 0 w 914400"/>
                <a:gd name="connsiteY0" fmla="*/ 96012 h 927893"/>
                <a:gd name="connsiteX1" fmla="*/ 96012 w 914400"/>
                <a:gd name="connsiteY1" fmla="*/ 0 h 927893"/>
                <a:gd name="connsiteX2" fmla="*/ 818388 w 914400"/>
                <a:gd name="connsiteY2" fmla="*/ 0 h 927893"/>
                <a:gd name="connsiteX3" fmla="*/ 914400 w 914400"/>
                <a:gd name="connsiteY3" fmla="*/ 96012 h 927893"/>
                <a:gd name="connsiteX4" fmla="*/ 914400 w 914400"/>
                <a:gd name="connsiteY4" fmla="*/ 831881 h 927893"/>
                <a:gd name="connsiteX5" fmla="*/ 818388 w 914400"/>
                <a:gd name="connsiteY5" fmla="*/ 927893 h 927893"/>
                <a:gd name="connsiteX6" fmla="*/ 96012 w 914400"/>
                <a:gd name="connsiteY6" fmla="*/ 927893 h 927893"/>
                <a:gd name="connsiteX7" fmla="*/ 0 w 914400"/>
                <a:gd name="connsiteY7" fmla="*/ 831881 h 927893"/>
                <a:gd name="connsiteX8" fmla="*/ 0 w 914400"/>
                <a:gd name="connsiteY8" fmla="*/ 96012 h 92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927893">
                  <a:moveTo>
                    <a:pt x="0" y="96012"/>
                  </a:moveTo>
                  <a:cubicBezTo>
                    <a:pt x="0" y="42986"/>
                    <a:pt x="42986" y="0"/>
                    <a:pt x="96012" y="0"/>
                  </a:cubicBezTo>
                  <a:lnTo>
                    <a:pt x="818388" y="0"/>
                  </a:lnTo>
                  <a:cubicBezTo>
                    <a:pt x="871414" y="0"/>
                    <a:pt x="914400" y="42986"/>
                    <a:pt x="914400" y="96012"/>
                  </a:cubicBezTo>
                  <a:lnTo>
                    <a:pt x="914400" y="831881"/>
                  </a:lnTo>
                  <a:cubicBezTo>
                    <a:pt x="914400" y="884907"/>
                    <a:pt x="871414" y="927893"/>
                    <a:pt x="818388" y="927893"/>
                  </a:cubicBezTo>
                  <a:lnTo>
                    <a:pt x="96012" y="927893"/>
                  </a:lnTo>
                  <a:cubicBezTo>
                    <a:pt x="42986" y="927893"/>
                    <a:pt x="0" y="884907"/>
                    <a:pt x="0" y="831881"/>
                  </a:cubicBezTo>
                  <a:lnTo>
                    <a:pt x="0" y="960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822" tIns="124822" rIns="124822" bIns="12482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National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DB5A892-820B-E547-A686-57CECF70E147}"/>
                </a:ext>
              </a:extLst>
            </p:cNvPr>
            <p:cNvSpPr/>
            <p:nvPr/>
          </p:nvSpPr>
          <p:spPr>
            <a:xfrm>
              <a:off x="2157265" y="2846434"/>
              <a:ext cx="1121119" cy="593092"/>
            </a:xfrm>
            <a:custGeom>
              <a:avLst/>
              <a:gdLst>
                <a:gd name="connsiteX0" fmla="*/ 0 w 914400"/>
                <a:gd name="connsiteY0" fmla="*/ 96012 h 927893"/>
                <a:gd name="connsiteX1" fmla="*/ 96012 w 914400"/>
                <a:gd name="connsiteY1" fmla="*/ 0 h 927893"/>
                <a:gd name="connsiteX2" fmla="*/ 818388 w 914400"/>
                <a:gd name="connsiteY2" fmla="*/ 0 h 927893"/>
                <a:gd name="connsiteX3" fmla="*/ 914400 w 914400"/>
                <a:gd name="connsiteY3" fmla="*/ 96012 h 927893"/>
                <a:gd name="connsiteX4" fmla="*/ 914400 w 914400"/>
                <a:gd name="connsiteY4" fmla="*/ 831881 h 927893"/>
                <a:gd name="connsiteX5" fmla="*/ 818388 w 914400"/>
                <a:gd name="connsiteY5" fmla="*/ 927893 h 927893"/>
                <a:gd name="connsiteX6" fmla="*/ 96012 w 914400"/>
                <a:gd name="connsiteY6" fmla="*/ 927893 h 927893"/>
                <a:gd name="connsiteX7" fmla="*/ 0 w 914400"/>
                <a:gd name="connsiteY7" fmla="*/ 831881 h 927893"/>
                <a:gd name="connsiteX8" fmla="*/ 0 w 914400"/>
                <a:gd name="connsiteY8" fmla="*/ 96012 h 92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927893">
                  <a:moveTo>
                    <a:pt x="0" y="96012"/>
                  </a:moveTo>
                  <a:cubicBezTo>
                    <a:pt x="0" y="42986"/>
                    <a:pt x="42986" y="0"/>
                    <a:pt x="96012" y="0"/>
                  </a:cubicBezTo>
                  <a:lnTo>
                    <a:pt x="818388" y="0"/>
                  </a:lnTo>
                  <a:cubicBezTo>
                    <a:pt x="871414" y="0"/>
                    <a:pt x="914400" y="42986"/>
                    <a:pt x="914400" y="96012"/>
                  </a:cubicBezTo>
                  <a:lnTo>
                    <a:pt x="914400" y="831881"/>
                  </a:lnTo>
                  <a:cubicBezTo>
                    <a:pt x="914400" y="884907"/>
                    <a:pt x="871414" y="927893"/>
                    <a:pt x="818388" y="927893"/>
                  </a:cubicBezTo>
                  <a:lnTo>
                    <a:pt x="96012" y="927893"/>
                  </a:lnTo>
                  <a:cubicBezTo>
                    <a:pt x="42986" y="927893"/>
                    <a:pt x="0" y="884907"/>
                    <a:pt x="0" y="831881"/>
                  </a:cubicBezTo>
                  <a:lnTo>
                    <a:pt x="0" y="960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822" tIns="124822" rIns="124822" bIns="12482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Regional</a:t>
              </a: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129530C-1FC8-104F-9325-918292F324FC}"/>
                </a:ext>
              </a:extLst>
            </p:cNvPr>
            <p:cNvSpPr/>
            <p:nvPr/>
          </p:nvSpPr>
          <p:spPr>
            <a:xfrm>
              <a:off x="2157265" y="4011576"/>
              <a:ext cx="1098428" cy="558502"/>
            </a:xfrm>
            <a:custGeom>
              <a:avLst/>
              <a:gdLst>
                <a:gd name="connsiteX0" fmla="*/ 0 w 914400"/>
                <a:gd name="connsiteY0" fmla="*/ 96012 h 927893"/>
                <a:gd name="connsiteX1" fmla="*/ 96012 w 914400"/>
                <a:gd name="connsiteY1" fmla="*/ 0 h 927893"/>
                <a:gd name="connsiteX2" fmla="*/ 818388 w 914400"/>
                <a:gd name="connsiteY2" fmla="*/ 0 h 927893"/>
                <a:gd name="connsiteX3" fmla="*/ 914400 w 914400"/>
                <a:gd name="connsiteY3" fmla="*/ 96012 h 927893"/>
                <a:gd name="connsiteX4" fmla="*/ 914400 w 914400"/>
                <a:gd name="connsiteY4" fmla="*/ 831881 h 927893"/>
                <a:gd name="connsiteX5" fmla="*/ 818388 w 914400"/>
                <a:gd name="connsiteY5" fmla="*/ 927893 h 927893"/>
                <a:gd name="connsiteX6" fmla="*/ 96012 w 914400"/>
                <a:gd name="connsiteY6" fmla="*/ 927893 h 927893"/>
                <a:gd name="connsiteX7" fmla="*/ 0 w 914400"/>
                <a:gd name="connsiteY7" fmla="*/ 831881 h 927893"/>
                <a:gd name="connsiteX8" fmla="*/ 0 w 914400"/>
                <a:gd name="connsiteY8" fmla="*/ 96012 h 92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927893">
                  <a:moveTo>
                    <a:pt x="0" y="96012"/>
                  </a:moveTo>
                  <a:cubicBezTo>
                    <a:pt x="0" y="42986"/>
                    <a:pt x="42986" y="0"/>
                    <a:pt x="96012" y="0"/>
                  </a:cubicBezTo>
                  <a:lnTo>
                    <a:pt x="818388" y="0"/>
                  </a:lnTo>
                  <a:cubicBezTo>
                    <a:pt x="871414" y="0"/>
                    <a:pt x="914400" y="42986"/>
                    <a:pt x="914400" y="96012"/>
                  </a:cubicBezTo>
                  <a:lnTo>
                    <a:pt x="914400" y="831881"/>
                  </a:lnTo>
                  <a:cubicBezTo>
                    <a:pt x="914400" y="884907"/>
                    <a:pt x="871414" y="927893"/>
                    <a:pt x="818388" y="927893"/>
                  </a:cubicBezTo>
                  <a:lnTo>
                    <a:pt x="96012" y="927893"/>
                  </a:lnTo>
                  <a:cubicBezTo>
                    <a:pt x="42986" y="927893"/>
                    <a:pt x="0" y="884907"/>
                    <a:pt x="0" y="831881"/>
                  </a:cubicBezTo>
                  <a:lnTo>
                    <a:pt x="0" y="960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822" tIns="124822" rIns="124822" bIns="12482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Global</a:t>
              </a: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0D11779-FB8D-A24F-ACCF-BAEECEB3E492}"/>
                </a:ext>
              </a:extLst>
            </p:cNvPr>
            <p:cNvSpPr/>
            <p:nvPr/>
          </p:nvSpPr>
          <p:spPr>
            <a:xfrm>
              <a:off x="3404115" y="2018545"/>
              <a:ext cx="6724335" cy="3039459"/>
            </a:xfrm>
            <a:custGeom>
              <a:avLst/>
              <a:gdLst>
                <a:gd name="connsiteX0" fmla="*/ 0 w 4724400"/>
                <a:gd name="connsiteY0" fmla="*/ 298704 h 2844800"/>
                <a:gd name="connsiteX1" fmla="*/ 298704 w 4724400"/>
                <a:gd name="connsiteY1" fmla="*/ 0 h 2844800"/>
                <a:gd name="connsiteX2" fmla="*/ 4425696 w 4724400"/>
                <a:gd name="connsiteY2" fmla="*/ 0 h 2844800"/>
                <a:gd name="connsiteX3" fmla="*/ 4724400 w 4724400"/>
                <a:gd name="connsiteY3" fmla="*/ 298704 h 2844800"/>
                <a:gd name="connsiteX4" fmla="*/ 4724400 w 4724400"/>
                <a:gd name="connsiteY4" fmla="*/ 2546096 h 2844800"/>
                <a:gd name="connsiteX5" fmla="*/ 4425696 w 4724400"/>
                <a:gd name="connsiteY5" fmla="*/ 2844800 h 2844800"/>
                <a:gd name="connsiteX6" fmla="*/ 298704 w 4724400"/>
                <a:gd name="connsiteY6" fmla="*/ 2844800 h 2844800"/>
                <a:gd name="connsiteX7" fmla="*/ 0 w 4724400"/>
                <a:gd name="connsiteY7" fmla="*/ 2546096 h 2844800"/>
                <a:gd name="connsiteX8" fmla="*/ 0 w 4724400"/>
                <a:gd name="connsiteY8" fmla="*/ 298704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400" h="2844800">
                  <a:moveTo>
                    <a:pt x="0" y="298704"/>
                  </a:moveTo>
                  <a:cubicBezTo>
                    <a:pt x="0" y="133734"/>
                    <a:pt x="133734" y="0"/>
                    <a:pt x="298704" y="0"/>
                  </a:cubicBezTo>
                  <a:lnTo>
                    <a:pt x="4425696" y="0"/>
                  </a:lnTo>
                  <a:cubicBezTo>
                    <a:pt x="4590666" y="0"/>
                    <a:pt x="4724400" y="133734"/>
                    <a:pt x="4724400" y="298704"/>
                  </a:cubicBezTo>
                  <a:lnTo>
                    <a:pt x="4724400" y="2546096"/>
                  </a:lnTo>
                  <a:cubicBezTo>
                    <a:pt x="4724400" y="2711066"/>
                    <a:pt x="4590666" y="2844800"/>
                    <a:pt x="4425696" y="2844800"/>
                  </a:cubicBezTo>
                  <a:lnTo>
                    <a:pt x="298704" y="2844800"/>
                  </a:lnTo>
                  <a:cubicBezTo>
                    <a:pt x="133734" y="2844800"/>
                    <a:pt x="0" y="2711066"/>
                    <a:pt x="0" y="2546096"/>
                  </a:cubicBezTo>
                  <a:lnTo>
                    <a:pt x="0" y="2987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0714" tIns="380714" rIns="380714" bIns="3787870" numCol="1" spcCol="1270" anchor="t" anchorCtr="0">
              <a:noAutofit/>
            </a:bodyPr>
            <a:lstStyle/>
            <a:p>
              <a:pPr algn="l" defTabSz="24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 Engaging Users</a:t>
              </a: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017DE5D-4972-BF40-8B25-5DFDA2D3307D}"/>
                </a:ext>
              </a:extLst>
            </p:cNvPr>
            <p:cNvSpPr/>
            <p:nvPr/>
          </p:nvSpPr>
          <p:spPr>
            <a:xfrm>
              <a:off x="3515724" y="3014227"/>
              <a:ext cx="686003" cy="392167"/>
            </a:xfrm>
            <a:custGeom>
              <a:avLst/>
              <a:gdLst>
                <a:gd name="connsiteX0" fmla="*/ 0 w 944880"/>
                <a:gd name="connsiteY0" fmla="*/ 41178 h 392167"/>
                <a:gd name="connsiteX1" fmla="*/ 41178 w 944880"/>
                <a:gd name="connsiteY1" fmla="*/ 0 h 392167"/>
                <a:gd name="connsiteX2" fmla="*/ 903702 w 944880"/>
                <a:gd name="connsiteY2" fmla="*/ 0 h 392167"/>
                <a:gd name="connsiteX3" fmla="*/ 944880 w 944880"/>
                <a:gd name="connsiteY3" fmla="*/ 41178 h 392167"/>
                <a:gd name="connsiteX4" fmla="*/ 944880 w 944880"/>
                <a:gd name="connsiteY4" fmla="*/ 350989 h 392167"/>
                <a:gd name="connsiteX5" fmla="*/ 903702 w 944880"/>
                <a:gd name="connsiteY5" fmla="*/ 392167 h 392167"/>
                <a:gd name="connsiteX6" fmla="*/ 41178 w 944880"/>
                <a:gd name="connsiteY6" fmla="*/ 392167 h 392167"/>
                <a:gd name="connsiteX7" fmla="*/ 0 w 944880"/>
                <a:gd name="connsiteY7" fmla="*/ 350989 h 392167"/>
                <a:gd name="connsiteX8" fmla="*/ 0 w 944880"/>
                <a:gd name="connsiteY8" fmla="*/ 41178 h 39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880" h="392167">
                  <a:moveTo>
                    <a:pt x="0" y="41178"/>
                  </a:moveTo>
                  <a:cubicBezTo>
                    <a:pt x="0" y="18436"/>
                    <a:pt x="18436" y="0"/>
                    <a:pt x="41178" y="0"/>
                  </a:cubicBezTo>
                  <a:lnTo>
                    <a:pt x="903702" y="0"/>
                  </a:lnTo>
                  <a:cubicBezTo>
                    <a:pt x="926444" y="0"/>
                    <a:pt x="944880" y="18436"/>
                    <a:pt x="944880" y="41178"/>
                  </a:cubicBezTo>
                  <a:lnTo>
                    <a:pt x="944880" y="350989"/>
                  </a:lnTo>
                  <a:cubicBezTo>
                    <a:pt x="944880" y="373731"/>
                    <a:pt x="926444" y="392167"/>
                    <a:pt x="903702" y="392167"/>
                  </a:cubicBezTo>
                  <a:lnTo>
                    <a:pt x="41178" y="392167"/>
                  </a:lnTo>
                  <a:cubicBezTo>
                    <a:pt x="18436" y="392167"/>
                    <a:pt x="0" y="373731"/>
                    <a:pt x="0" y="350989"/>
                  </a:cubicBezTo>
                  <a:lnTo>
                    <a:pt x="0" y="41178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702" tIns="92702" rIns="92702" bIns="9270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601A22D-7743-A746-9121-61A861D4CAC0}"/>
                </a:ext>
              </a:extLst>
            </p:cNvPr>
            <p:cNvSpPr/>
            <p:nvPr/>
          </p:nvSpPr>
          <p:spPr>
            <a:xfrm>
              <a:off x="3515724" y="3428316"/>
              <a:ext cx="686003" cy="392167"/>
            </a:xfrm>
            <a:custGeom>
              <a:avLst/>
              <a:gdLst>
                <a:gd name="connsiteX0" fmla="*/ 0 w 944880"/>
                <a:gd name="connsiteY0" fmla="*/ 41178 h 392167"/>
                <a:gd name="connsiteX1" fmla="*/ 41178 w 944880"/>
                <a:gd name="connsiteY1" fmla="*/ 0 h 392167"/>
                <a:gd name="connsiteX2" fmla="*/ 903702 w 944880"/>
                <a:gd name="connsiteY2" fmla="*/ 0 h 392167"/>
                <a:gd name="connsiteX3" fmla="*/ 944880 w 944880"/>
                <a:gd name="connsiteY3" fmla="*/ 41178 h 392167"/>
                <a:gd name="connsiteX4" fmla="*/ 944880 w 944880"/>
                <a:gd name="connsiteY4" fmla="*/ 350989 h 392167"/>
                <a:gd name="connsiteX5" fmla="*/ 903702 w 944880"/>
                <a:gd name="connsiteY5" fmla="*/ 392167 h 392167"/>
                <a:gd name="connsiteX6" fmla="*/ 41178 w 944880"/>
                <a:gd name="connsiteY6" fmla="*/ 392167 h 392167"/>
                <a:gd name="connsiteX7" fmla="*/ 0 w 944880"/>
                <a:gd name="connsiteY7" fmla="*/ 350989 h 392167"/>
                <a:gd name="connsiteX8" fmla="*/ 0 w 944880"/>
                <a:gd name="connsiteY8" fmla="*/ 41178 h 39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880" h="392167">
                  <a:moveTo>
                    <a:pt x="0" y="41178"/>
                  </a:moveTo>
                  <a:cubicBezTo>
                    <a:pt x="0" y="18436"/>
                    <a:pt x="18436" y="0"/>
                    <a:pt x="41178" y="0"/>
                  </a:cubicBezTo>
                  <a:lnTo>
                    <a:pt x="903702" y="0"/>
                  </a:lnTo>
                  <a:cubicBezTo>
                    <a:pt x="926444" y="0"/>
                    <a:pt x="944880" y="18436"/>
                    <a:pt x="944880" y="41178"/>
                  </a:cubicBezTo>
                  <a:lnTo>
                    <a:pt x="944880" y="350989"/>
                  </a:lnTo>
                  <a:cubicBezTo>
                    <a:pt x="944880" y="373731"/>
                    <a:pt x="926444" y="392167"/>
                    <a:pt x="903702" y="392167"/>
                  </a:cubicBezTo>
                  <a:lnTo>
                    <a:pt x="41178" y="392167"/>
                  </a:lnTo>
                  <a:cubicBezTo>
                    <a:pt x="18436" y="392167"/>
                    <a:pt x="0" y="373731"/>
                    <a:pt x="0" y="350989"/>
                  </a:cubicBezTo>
                  <a:lnTo>
                    <a:pt x="0" y="41178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702" tIns="92702" rIns="92702" bIns="9270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Tools</a:t>
              </a: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0F7E570-BD06-7647-962A-80CFE44EADF5}"/>
                </a:ext>
              </a:extLst>
            </p:cNvPr>
            <p:cNvSpPr/>
            <p:nvPr/>
          </p:nvSpPr>
          <p:spPr>
            <a:xfrm>
              <a:off x="3515724" y="3842405"/>
              <a:ext cx="686003" cy="392167"/>
            </a:xfrm>
            <a:custGeom>
              <a:avLst/>
              <a:gdLst>
                <a:gd name="connsiteX0" fmla="*/ 0 w 944880"/>
                <a:gd name="connsiteY0" fmla="*/ 41178 h 392167"/>
                <a:gd name="connsiteX1" fmla="*/ 41178 w 944880"/>
                <a:gd name="connsiteY1" fmla="*/ 0 h 392167"/>
                <a:gd name="connsiteX2" fmla="*/ 903702 w 944880"/>
                <a:gd name="connsiteY2" fmla="*/ 0 h 392167"/>
                <a:gd name="connsiteX3" fmla="*/ 944880 w 944880"/>
                <a:gd name="connsiteY3" fmla="*/ 41178 h 392167"/>
                <a:gd name="connsiteX4" fmla="*/ 944880 w 944880"/>
                <a:gd name="connsiteY4" fmla="*/ 350989 h 392167"/>
                <a:gd name="connsiteX5" fmla="*/ 903702 w 944880"/>
                <a:gd name="connsiteY5" fmla="*/ 392167 h 392167"/>
                <a:gd name="connsiteX6" fmla="*/ 41178 w 944880"/>
                <a:gd name="connsiteY6" fmla="*/ 392167 h 392167"/>
                <a:gd name="connsiteX7" fmla="*/ 0 w 944880"/>
                <a:gd name="connsiteY7" fmla="*/ 350989 h 392167"/>
                <a:gd name="connsiteX8" fmla="*/ 0 w 944880"/>
                <a:gd name="connsiteY8" fmla="*/ 41178 h 39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880" h="392167">
                  <a:moveTo>
                    <a:pt x="0" y="41178"/>
                  </a:moveTo>
                  <a:cubicBezTo>
                    <a:pt x="0" y="18436"/>
                    <a:pt x="18436" y="0"/>
                    <a:pt x="41178" y="0"/>
                  </a:cubicBezTo>
                  <a:lnTo>
                    <a:pt x="903702" y="0"/>
                  </a:lnTo>
                  <a:cubicBezTo>
                    <a:pt x="926444" y="0"/>
                    <a:pt x="944880" y="18436"/>
                    <a:pt x="944880" y="41178"/>
                  </a:cubicBezTo>
                  <a:lnTo>
                    <a:pt x="944880" y="350989"/>
                  </a:lnTo>
                  <a:cubicBezTo>
                    <a:pt x="944880" y="373731"/>
                    <a:pt x="926444" y="392167"/>
                    <a:pt x="903702" y="392167"/>
                  </a:cubicBezTo>
                  <a:lnTo>
                    <a:pt x="41178" y="392167"/>
                  </a:lnTo>
                  <a:cubicBezTo>
                    <a:pt x="18436" y="392167"/>
                    <a:pt x="0" y="373731"/>
                    <a:pt x="0" y="350989"/>
                  </a:cubicBezTo>
                  <a:lnTo>
                    <a:pt x="0" y="41178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702" tIns="92702" rIns="92702" bIns="9270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Products</a:t>
              </a: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D9799298-E046-ED4E-AED3-AE829913D411}"/>
                </a:ext>
              </a:extLst>
            </p:cNvPr>
            <p:cNvSpPr/>
            <p:nvPr/>
          </p:nvSpPr>
          <p:spPr>
            <a:xfrm>
              <a:off x="3515724" y="4256495"/>
              <a:ext cx="686003" cy="392167"/>
            </a:xfrm>
            <a:custGeom>
              <a:avLst/>
              <a:gdLst>
                <a:gd name="connsiteX0" fmla="*/ 0 w 944880"/>
                <a:gd name="connsiteY0" fmla="*/ 41178 h 392167"/>
                <a:gd name="connsiteX1" fmla="*/ 41178 w 944880"/>
                <a:gd name="connsiteY1" fmla="*/ 0 h 392167"/>
                <a:gd name="connsiteX2" fmla="*/ 903702 w 944880"/>
                <a:gd name="connsiteY2" fmla="*/ 0 h 392167"/>
                <a:gd name="connsiteX3" fmla="*/ 944880 w 944880"/>
                <a:gd name="connsiteY3" fmla="*/ 41178 h 392167"/>
                <a:gd name="connsiteX4" fmla="*/ 944880 w 944880"/>
                <a:gd name="connsiteY4" fmla="*/ 350989 h 392167"/>
                <a:gd name="connsiteX5" fmla="*/ 903702 w 944880"/>
                <a:gd name="connsiteY5" fmla="*/ 392167 h 392167"/>
                <a:gd name="connsiteX6" fmla="*/ 41178 w 944880"/>
                <a:gd name="connsiteY6" fmla="*/ 392167 h 392167"/>
                <a:gd name="connsiteX7" fmla="*/ 0 w 944880"/>
                <a:gd name="connsiteY7" fmla="*/ 350989 h 392167"/>
                <a:gd name="connsiteX8" fmla="*/ 0 w 944880"/>
                <a:gd name="connsiteY8" fmla="*/ 41178 h 39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880" h="392167">
                  <a:moveTo>
                    <a:pt x="0" y="41178"/>
                  </a:moveTo>
                  <a:cubicBezTo>
                    <a:pt x="0" y="18436"/>
                    <a:pt x="18436" y="0"/>
                    <a:pt x="41178" y="0"/>
                  </a:cubicBezTo>
                  <a:lnTo>
                    <a:pt x="903702" y="0"/>
                  </a:lnTo>
                  <a:cubicBezTo>
                    <a:pt x="926444" y="0"/>
                    <a:pt x="944880" y="18436"/>
                    <a:pt x="944880" y="41178"/>
                  </a:cubicBezTo>
                  <a:lnTo>
                    <a:pt x="944880" y="350989"/>
                  </a:lnTo>
                  <a:cubicBezTo>
                    <a:pt x="944880" y="373731"/>
                    <a:pt x="926444" y="392167"/>
                    <a:pt x="903702" y="392167"/>
                  </a:cubicBezTo>
                  <a:lnTo>
                    <a:pt x="41178" y="392167"/>
                  </a:lnTo>
                  <a:cubicBezTo>
                    <a:pt x="18436" y="392167"/>
                    <a:pt x="0" y="373731"/>
                    <a:pt x="0" y="350989"/>
                  </a:cubicBezTo>
                  <a:lnTo>
                    <a:pt x="0" y="41178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702" tIns="92702" rIns="92702" bIns="92702" numCol="1" spcCol="1270" anchor="ctr" anchorCtr="0">
              <a:noAutofit/>
            </a:bodyPr>
            <a:lstStyle/>
            <a:p>
              <a:pPr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Services</a:t>
              </a: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0840AF0-AA46-7549-9FB6-4ABF2D207A88}"/>
                </a:ext>
              </a:extLst>
            </p:cNvPr>
            <p:cNvSpPr/>
            <p:nvPr/>
          </p:nvSpPr>
          <p:spPr>
            <a:xfrm>
              <a:off x="4327457" y="2959157"/>
              <a:ext cx="5656977" cy="1949998"/>
            </a:xfrm>
            <a:custGeom>
              <a:avLst/>
              <a:gdLst>
                <a:gd name="connsiteX0" fmla="*/ 0 w 3383280"/>
                <a:gd name="connsiteY0" fmla="*/ 170688 h 1625600"/>
                <a:gd name="connsiteX1" fmla="*/ 170688 w 3383280"/>
                <a:gd name="connsiteY1" fmla="*/ 0 h 1625600"/>
                <a:gd name="connsiteX2" fmla="*/ 3212592 w 3383280"/>
                <a:gd name="connsiteY2" fmla="*/ 0 h 1625600"/>
                <a:gd name="connsiteX3" fmla="*/ 3383280 w 3383280"/>
                <a:gd name="connsiteY3" fmla="*/ 170688 h 1625600"/>
                <a:gd name="connsiteX4" fmla="*/ 3383280 w 3383280"/>
                <a:gd name="connsiteY4" fmla="*/ 1454912 h 1625600"/>
                <a:gd name="connsiteX5" fmla="*/ 3212592 w 3383280"/>
                <a:gd name="connsiteY5" fmla="*/ 1625600 h 1625600"/>
                <a:gd name="connsiteX6" fmla="*/ 170688 w 3383280"/>
                <a:gd name="connsiteY6" fmla="*/ 1625600 h 1625600"/>
                <a:gd name="connsiteX7" fmla="*/ 0 w 3383280"/>
                <a:gd name="connsiteY7" fmla="*/ 1454912 h 1625600"/>
                <a:gd name="connsiteX8" fmla="*/ 0 w 3383280"/>
                <a:gd name="connsiteY8" fmla="*/ 170688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3280" h="1625600">
                  <a:moveTo>
                    <a:pt x="0" y="170688"/>
                  </a:moveTo>
                  <a:cubicBezTo>
                    <a:pt x="0" y="76420"/>
                    <a:pt x="76420" y="0"/>
                    <a:pt x="170688" y="0"/>
                  </a:cubicBezTo>
                  <a:lnTo>
                    <a:pt x="3212592" y="0"/>
                  </a:lnTo>
                  <a:cubicBezTo>
                    <a:pt x="3306860" y="0"/>
                    <a:pt x="3383280" y="76420"/>
                    <a:pt x="3383280" y="170688"/>
                  </a:cubicBezTo>
                  <a:lnTo>
                    <a:pt x="3383280" y="1454912"/>
                  </a:lnTo>
                  <a:cubicBezTo>
                    <a:pt x="3383280" y="1549180"/>
                    <a:pt x="3306860" y="1625600"/>
                    <a:pt x="3212592" y="1625600"/>
                  </a:cubicBezTo>
                  <a:lnTo>
                    <a:pt x="170688" y="1625600"/>
                  </a:lnTo>
                  <a:cubicBezTo>
                    <a:pt x="76420" y="1625600"/>
                    <a:pt x="0" y="1549180"/>
                    <a:pt x="0" y="1454912"/>
                  </a:cubicBezTo>
                  <a:lnTo>
                    <a:pt x="0" y="170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5726" tIns="305726" rIns="305726" bIns="1935110" numCol="1" spcCol="1270" anchor="t" anchorCtr="0">
              <a:noAutofit/>
            </a:bodyPr>
            <a:lstStyle/>
            <a:p>
              <a:pPr algn="l" defTabSz="24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Delivering Solutions</a:t>
              </a: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3E6B301-5902-1F4D-BD26-42FF71B665A3}"/>
                </a:ext>
              </a:extLst>
            </p:cNvPr>
            <p:cNvSpPr/>
            <p:nvPr/>
          </p:nvSpPr>
          <p:spPr>
            <a:xfrm>
              <a:off x="4412040" y="3766066"/>
              <a:ext cx="786265" cy="731520"/>
            </a:xfrm>
            <a:custGeom>
              <a:avLst/>
              <a:gdLst>
                <a:gd name="connsiteX0" fmla="*/ 0 w 786265"/>
                <a:gd name="connsiteY0" fmla="*/ 76810 h 731520"/>
                <a:gd name="connsiteX1" fmla="*/ 76810 w 786265"/>
                <a:gd name="connsiteY1" fmla="*/ 0 h 731520"/>
                <a:gd name="connsiteX2" fmla="*/ 709455 w 786265"/>
                <a:gd name="connsiteY2" fmla="*/ 0 h 731520"/>
                <a:gd name="connsiteX3" fmla="*/ 786265 w 786265"/>
                <a:gd name="connsiteY3" fmla="*/ 76810 h 731520"/>
                <a:gd name="connsiteX4" fmla="*/ 786265 w 786265"/>
                <a:gd name="connsiteY4" fmla="*/ 654710 h 731520"/>
                <a:gd name="connsiteX5" fmla="*/ 709455 w 786265"/>
                <a:gd name="connsiteY5" fmla="*/ 731520 h 731520"/>
                <a:gd name="connsiteX6" fmla="*/ 76810 w 786265"/>
                <a:gd name="connsiteY6" fmla="*/ 731520 h 731520"/>
                <a:gd name="connsiteX7" fmla="*/ 0 w 786265"/>
                <a:gd name="connsiteY7" fmla="*/ 654710 h 731520"/>
                <a:gd name="connsiteX8" fmla="*/ 0 w 786265"/>
                <a:gd name="connsiteY8" fmla="*/ 7681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265" h="731520">
                  <a:moveTo>
                    <a:pt x="0" y="76810"/>
                  </a:moveTo>
                  <a:cubicBezTo>
                    <a:pt x="0" y="34389"/>
                    <a:pt x="34389" y="0"/>
                    <a:pt x="76810" y="0"/>
                  </a:cubicBezTo>
                  <a:lnTo>
                    <a:pt x="709455" y="0"/>
                  </a:lnTo>
                  <a:cubicBezTo>
                    <a:pt x="751876" y="0"/>
                    <a:pt x="786265" y="34389"/>
                    <a:pt x="786265" y="76810"/>
                  </a:cubicBezTo>
                  <a:lnTo>
                    <a:pt x="786265" y="654710"/>
                  </a:lnTo>
                  <a:cubicBezTo>
                    <a:pt x="786265" y="697131"/>
                    <a:pt x="751876" y="731520"/>
                    <a:pt x="709455" y="731520"/>
                  </a:cubicBezTo>
                  <a:lnTo>
                    <a:pt x="76810" y="731520"/>
                  </a:lnTo>
                  <a:cubicBezTo>
                    <a:pt x="34389" y="731520"/>
                    <a:pt x="0" y="697131"/>
                    <a:pt x="0" y="654710"/>
                  </a:cubicBezTo>
                  <a:lnTo>
                    <a:pt x="0" y="7681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13574" rIns="0" bIns="113574" numCol="1" spcCol="1270" anchor="ctr" anchorCtr="0">
              <a:noAutofit/>
            </a:bodyPr>
            <a:lstStyle/>
            <a:p>
              <a:pPr marL="123816" indent="-123816" algn="l"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Share</a:t>
              </a:r>
            </a:p>
            <a:p>
              <a:pPr marL="123816" indent="-123816" algn="l"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Curate</a:t>
              </a:r>
            </a:p>
            <a:p>
              <a:pPr marL="123816" indent="-123816" algn="l" defTabSz="8000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Harmonize </a:t>
              </a: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79D462BE-BC4A-734F-A240-52198306C8B7}"/>
                </a:ext>
              </a:extLst>
            </p:cNvPr>
            <p:cNvSpPr/>
            <p:nvPr/>
          </p:nvSpPr>
          <p:spPr>
            <a:xfrm>
              <a:off x="5220674" y="3766066"/>
              <a:ext cx="786265" cy="731520"/>
            </a:xfrm>
            <a:custGeom>
              <a:avLst/>
              <a:gdLst>
                <a:gd name="connsiteX0" fmla="*/ 0 w 786265"/>
                <a:gd name="connsiteY0" fmla="*/ 76810 h 731520"/>
                <a:gd name="connsiteX1" fmla="*/ 76810 w 786265"/>
                <a:gd name="connsiteY1" fmla="*/ 0 h 731520"/>
                <a:gd name="connsiteX2" fmla="*/ 709455 w 786265"/>
                <a:gd name="connsiteY2" fmla="*/ 0 h 731520"/>
                <a:gd name="connsiteX3" fmla="*/ 786265 w 786265"/>
                <a:gd name="connsiteY3" fmla="*/ 76810 h 731520"/>
                <a:gd name="connsiteX4" fmla="*/ 786265 w 786265"/>
                <a:gd name="connsiteY4" fmla="*/ 654710 h 731520"/>
                <a:gd name="connsiteX5" fmla="*/ 709455 w 786265"/>
                <a:gd name="connsiteY5" fmla="*/ 731520 h 731520"/>
                <a:gd name="connsiteX6" fmla="*/ 76810 w 786265"/>
                <a:gd name="connsiteY6" fmla="*/ 731520 h 731520"/>
                <a:gd name="connsiteX7" fmla="*/ 0 w 786265"/>
                <a:gd name="connsiteY7" fmla="*/ 654710 h 731520"/>
                <a:gd name="connsiteX8" fmla="*/ 0 w 786265"/>
                <a:gd name="connsiteY8" fmla="*/ 7681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265" h="731520">
                  <a:moveTo>
                    <a:pt x="0" y="76810"/>
                  </a:moveTo>
                  <a:cubicBezTo>
                    <a:pt x="0" y="34389"/>
                    <a:pt x="34389" y="0"/>
                    <a:pt x="76810" y="0"/>
                  </a:cubicBezTo>
                  <a:lnTo>
                    <a:pt x="709455" y="0"/>
                  </a:lnTo>
                  <a:cubicBezTo>
                    <a:pt x="751876" y="0"/>
                    <a:pt x="786265" y="34389"/>
                    <a:pt x="786265" y="76810"/>
                  </a:cubicBezTo>
                  <a:lnTo>
                    <a:pt x="786265" y="654710"/>
                  </a:lnTo>
                  <a:cubicBezTo>
                    <a:pt x="786265" y="697131"/>
                    <a:pt x="751876" y="731520"/>
                    <a:pt x="709455" y="731520"/>
                  </a:cubicBezTo>
                  <a:lnTo>
                    <a:pt x="76810" y="731520"/>
                  </a:lnTo>
                  <a:cubicBezTo>
                    <a:pt x="34389" y="731520"/>
                    <a:pt x="0" y="697131"/>
                    <a:pt x="0" y="654710"/>
                  </a:cubicBezTo>
                  <a:lnTo>
                    <a:pt x="0" y="7681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13574" rIns="113574" bIns="113574" numCol="1" spcCol="1270" anchor="ctr" anchorCtr="0">
              <a:noAutofit/>
            </a:bodyPr>
            <a:lstStyle/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Visualize</a:t>
              </a:r>
            </a:p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Mapping</a:t>
              </a:r>
            </a:p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Modeling </a:t>
              </a: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BC3C16B-75A9-8A4E-822F-C6683184423F}"/>
                </a:ext>
              </a:extLst>
            </p:cNvPr>
            <p:cNvSpPr/>
            <p:nvPr/>
          </p:nvSpPr>
          <p:spPr>
            <a:xfrm>
              <a:off x="6029309" y="3766066"/>
              <a:ext cx="786265" cy="731520"/>
            </a:xfrm>
            <a:custGeom>
              <a:avLst/>
              <a:gdLst>
                <a:gd name="connsiteX0" fmla="*/ 0 w 786265"/>
                <a:gd name="connsiteY0" fmla="*/ 76810 h 731520"/>
                <a:gd name="connsiteX1" fmla="*/ 76810 w 786265"/>
                <a:gd name="connsiteY1" fmla="*/ 0 h 731520"/>
                <a:gd name="connsiteX2" fmla="*/ 709455 w 786265"/>
                <a:gd name="connsiteY2" fmla="*/ 0 h 731520"/>
                <a:gd name="connsiteX3" fmla="*/ 786265 w 786265"/>
                <a:gd name="connsiteY3" fmla="*/ 76810 h 731520"/>
                <a:gd name="connsiteX4" fmla="*/ 786265 w 786265"/>
                <a:gd name="connsiteY4" fmla="*/ 654710 h 731520"/>
                <a:gd name="connsiteX5" fmla="*/ 709455 w 786265"/>
                <a:gd name="connsiteY5" fmla="*/ 731520 h 731520"/>
                <a:gd name="connsiteX6" fmla="*/ 76810 w 786265"/>
                <a:gd name="connsiteY6" fmla="*/ 731520 h 731520"/>
                <a:gd name="connsiteX7" fmla="*/ 0 w 786265"/>
                <a:gd name="connsiteY7" fmla="*/ 654710 h 731520"/>
                <a:gd name="connsiteX8" fmla="*/ 0 w 786265"/>
                <a:gd name="connsiteY8" fmla="*/ 7681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265" h="731520">
                  <a:moveTo>
                    <a:pt x="0" y="76810"/>
                  </a:moveTo>
                  <a:cubicBezTo>
                    <a:pt x="0" y="34389"/>
                    <a:pt x="34389" y="0"/>
                    <a:pt x="76810" y="0"/>
                  </a:cubicBezTo>
                  <a:lnTo>
                    <a:pt x="709455" y="0"/>
                  </a:lnTo>
                  <a:cubicBezTo>
                    <a:pt x="751876" y="0"/>
                    <a:pt x="786265" y="34389"/>
                    <a:pt x="786265" y="76810"/>
                  </a:cubicBezTo>
                  <a:lnTo>
                    <a:pt x="786265" y="654710"/>
                  </a:lnTo>
                  <a:cubicBezTo>
                    <a:pt x="786265" y="697131"/>
                    <a:pt x="751876" y="731520"/>
                    <a:pt x="709455" y="731520"/>
                  </a:cubicBezTo>
                  <a:lnTo>
                    <a:pt x="76810" y="731520"/>
                  </a:lnTo>
                  <a:cubicBezTo>
                    <a:pt x="34389" y="731520"/>
                    <a:pt x="0" y="697131"/>
                    <a:pt x="0" y="654710"/>
                  </a:cubicBezTo>
                  <a:lnTo>
                    <a:pt x="0" y="7681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13574" rIns="113574" bIns="113574" numCol="1" spcCol="1270" anchor="ctr" anchorCtr="0">
              <a:noAutofit/>
            </a:bodyPr>
            <a:lstStyle/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Publication</a:t>
              </a:r>
            </a:p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Reports</a:t>
              </a: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EA035C1D-AF90-694B-B7EC-1DE929EAA92D}"/>
                </a:ext>
              </a:extLst>
            </p:cNvPr>
            <p:cNvSpPr/>
            <p:nvPr/>
          </p:nvSpPr>
          <p:spPr>
            <a:xfrm>
              <a:off x="6837943" y="3766066"/>
              <a:ext cx="786265" cy="731520"/>
            </a:xfrm>
            <a:custGeom>
              <a:avLst/>
              <a:gdLst>
                <a:gd name="connsiteX0" fmla="*/ 0 w 786265"/>
                <a:gd name="connsiteY0" fmla="*/ 76810 h 731520"/>
                <a:gd name="connsiteX1" fmla="*/ 76810 w 786265"/>
                <a:gd name="connsiteY1" fmla="*/ 0 h 731520"/>
                <a:gd name="connsiteX2" fmla="*/ 709455 w 786265"/>
                <a:gd name="connsiteY2" fmla="*/ 0 h 731520"/>
                <a:gd name="connsiteX3" fmla="*/ 786265 w 786265"/>
                <a:gd name="connsiteY3" fmla="*/ 76810 h 731520"/>
                <a:gd name="connsiteX4" fmla="*/ 786265 w 786265"/>
                <a:gd name="connsiteY4" fmla="*/ 654710 h 731520"/>
                <a:gd name="connsiteX5" fmla="*/ 709455 w 786265"/>
                <a:gd name="connsiteY5" fmla="*/ 731520 h 731520"/>
                <a:gd name="connsiteX6" fmla="*/ 76810 w 786265"/>
                <a:gd name="connsiteY6" fmla="*/ 731520 h 731520"/>
                <a:gd name="connsiteX7" fmla="*/ 0 w 786265"/>
                <a:gd name="connsiteY7" fmla="*/ 654710 h 731520"/>
                <a:gd name="connsiteX8" fmla="*/ 0 w 786265"/>
                <a:gd name="connsiteY8" fmla="*/ 7681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265" h="731520">
                  <a:moveTo>
                    <a:pt x="0" y="76810"/>
                  </a:moveTo>
                  <a:cubicBezTo>
                    <a:pt x="0" y="34389"/>
                    <a:pt x="34389" y="0"/>
                    <a:pt x="76810" y="0"/>
                  </a:cubicBezTo>
                  <a:lnTo>
                    <a:pt x="709455" y="0"/>
                  </a:lnTo>
                  <a:cubicBezTo>
                    <a:pt x="751876" y="0"/>
                    <a:pt x="786265" y="34389"/>
                    <a:pt x="786265" y="76810"/>
                  </a:cubicBezTo>
                  <a:lnTo>
                    <a:pt x="786265" y="654710"/>
                  </a:lnTo>
                  <a:cubicBezTo>
                    <a:pt x="786265" y="697131"/>
                    <a:pt x="751876" y="731520"/>
                    <a:pt x="709455" y="731520"/>
                  </a:cubicBezTo>
                  <a:lnTo>
                    <a:pt x="76810" y="731520"/>
                  </a:lnTo>
                  <a:cubicBezTo>
                    <a:pt x="34389" y="731520"/>
                    <a:pt x="0" y="697131"/>
                    <a:pt x="0" y="654710"/>
                  </a:cubicBezTo>
                  <a:lnTo>
                    <a:pt x="0" y="7681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13574" rIns="113574" bIns="113574" numCol="1" spcCol="1270" anchor="ctr" anchorCtr="0">
              <a:noAutofit/>
            </a:bodyPr>
            <a:lstStyle/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Acquisition</a:t>
              </a:r>
            </a:p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Reports</a:t>
              </a:r>
            </a:p>
            <a:p>
              <a:pPr marL="123816" indent="-123816" algn="l" defTabSz="800022">
                <a:lnSpc>
                  <a:spcPct val="90000"/>
                </a:lnSpc>
                <a:spcAft>
                  <a:spcPct val="35000"/>
                </a:spcAft>
                <a:buFont typeface="Arial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CF58C4F-ABFE-5142-8774-153E39F5F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4847" y="1691205"/>
              <a:ext cx="651353" cy="2634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 descr="Screen Shot 2016-05-12 at 7.47.13 AM.jpg">
              <a:extLst>
                <a:ext uri="{FF2B5EF4-FFF2-40B4-BE49-F238E27FC236}">
                  <a16:creationId xmlns:a16="http://schemas.microsoft.com/office/drawing/2014/main" id="{0D0E22F7-6CE5-7245-855C-A91302D0C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0914" y="3517579"/>
              <a:ext cx="783416" cy="232415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2EC807E-DEA0-ED4B-9B15-806F5A86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920" y="1723548"/>
              <a:ext cx="749791" cy="1680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25E2912-381F-6242-937C-8C2BF45C97CA}"/>
                </a:ext>
              </a:extLst>
            </p:cNvPr>
            <p:cNvSpPr txBox="1"/>
            <p:nvPr/>
          </p:nvSpPr>
          <p:spPr>
            <a:xfrm>
              <a:off x="2170384" y="1659899"/>
              <a:ext cx="1458071" cy="410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i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Building           </a:t>
              </a:r>
            </a:p>
            <a:p>
              <a:pPr algn="l"/>
              <a:r>
                <a:rPr lang="en-US" sz="2800" b="1" i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Partnerships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D34747C-959F-7149-BDF7-FCAC76F9F325}"/>
                </a:ext>
              </a:extLst>
            </p:cNvPr>
            <p:cNvSpPr txBox="1"/>
            <p:nvPr/>
          </p:nvSpPr>
          <p:spPr>
            <a:xfrm>
              <a:off x="3384566" y="2513613"/>
              <a:ext cx="3497624" cy="304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  Needs Assessment and Gap Analysis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67AB964-E265-7945-A25C-337D238F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3647" y="3127282"/>
              <a:ext cx="2149112" cy="15947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3F8CC0A-8367-364C-9070-4B2F1862DB91}"/>
                </a:ext>
              </a:extLst>
            </p:cNvPr>
            <p:cNvGrpSpPr/>
            <p:nvPr/>
          </p:nvGrpSpPr>
          <p:grpSpPr>
            <a:xfrm>
              <a:off x="7856059" y="2128119"/>
              <a:ext cx="1043606" cy="912381"/>
              <a:chOff x="3901323" y="6479521"/>
              <a:chExt cx="2348067" cy="205281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DDAC4FF-A434-8345-8453-DBDABCFF8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01323" y="6479521"/>
                <a:ext cx="1796085" cy="1356947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B898936D-4CC7-5542-9AED-ED1B8342D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98314" y="6835265"/>
                <a:ext cx="1866531" cy="1356947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E3AB297-A496-2042-9749-AB47CE6F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41078" y="7175390"/>
                <a:ext cx="1908312" cy="1356947"/>
              </a:xfrm>
              <a:prstGeom prst="rect">
                <a:avLst/>
              </a:prstGeom>
            </p:spPr>
          </p:pic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95C5206-3287-0F45-9745-3056B0A8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289" y="4566828"/>
              <a:ext cx="756980" cy="302791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68E301A-63C5-474E-B128-9EE07FCCD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30106"/>
            <a:stretch/>
          </p:blipFill>
          <p:spPr>
            <a:xfrm>
              <a:off x="5665975" y="1673832"/>
              <a:ext cx="1091783" cy="2654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91F3854-DF35-CC40-A053-C2DEF67FE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065" l="5667" r="93500">
                          <a14:foregroundMark x1="29333" y1="85161" x2="29333" y2="85161"/>
                          <a14:foregroundMark x1="20833" y1="20645" x2="15167" y2="16774"/>
                          <a14:foregroundMark x1="11000" y1="22581" x2="8000" y2="55484"/>
                          <a14:foregroundMark x1="8500" y1="63871" x2="13333" y2="86452"/>
                          <a14:foregroundMark x1="14500" y1="87742" x2="64333" y2="80645"/>
                          <a14:foregroundMark x1="66000" y1="82581" x2="88833" y2="85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378" y="4580035"/>
              <a:ext cx="956012" cy="2471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76137E6-7E1F-2D49-BCD4-BC44A73A369A}"/>
                </a:ext>
              </a:extLst>
            </p:cNvPr>
            <p:cNvSpPr txBox="1"/>
            <p:nvPr/>
          </p:nvSpPr>
          <p:spPr>
            <a:xfrm>
              <a:off x="4516064" y="3528378"/>
              <a:ext cx="3130512" cy="22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rPr>
                <a:t> Data              Tools           Products        Services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05ED344-9321-E24C-9D5F-2929C28B1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358" y="1215621"/>
              <a:ext cx="1194062" cy="15441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E79B5B3-2858-4A43-89DD-AD404C663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510" y="4325788"/>
              <a:ext cx="969829" cy="626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D1570EA-2C6B-354C-8EC2-2449746A0BEE}"/>
                </a:ext>
              </a:extLst>
            </p:cNvPr>
            <p:cNvGrpSpPr/>
            <p:nvPr/>
          </p:nvGrpSpPr>
          <p:grpSpPr>
            <a:xfrm>
              <a:off x="7451198" y="1617213"/>
              <a:ext cx="666535" cy="263122"/>
              <a:chOff x="6733051" y="1304707"/>
              <a:chExt cx="671930" cy="27805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A34600E-AA85-314C-B0F1-2F0D018A3C89}"/>
                  </a:ext>
                </a:extLst>
              </p:cNvPr>
              <p:cNvSpPr txBox="1"/>
              <p:nvPr/>
            </p:nvSpPr>
            <p:spPr>
              <a:xfrm>
                <a:off x="7156069" y="1304707"/>
                <a:ext cx="163151" cy="97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161AA"/>
                    </a:solidFill>
                    <a:effectLst>
                      <a:reflection blurRad="6350" stA="60000" endA="900" endPos="58000" dist="38100" dir="5400000" sy="-100000" algn="bl" rotWithShape="0"/>
                    </a:effectLst>
                    <a:latin typeface="Calibri" panose="020F0502020204030204" pitchFamily="34" charset="0"/>
                    <a:ea typeface="Apple Braille" charset="0"/>
                    <a:cs typeface="Calibri" panose="020F0502020204030204" pitchFamily="34" charset="0"/>
                  </a:rPr>
                  <a:t>Cold</a:t>
                </a:r>
              </a:p>
            </p:txBody>
          </p:sp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DD452F98-E73A-B54A-81FB-1C66F3B20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2182" b="87420" l="7246" r="92500">
                            <a14:foregroundMark x1="14958" y1="16003" x2="14958" y2="160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6" t="10961" r="6666" b="10748"/>
              <a:stretch/>
            </p:blipFill>
            <p:spPr>
              <a:xfrm>
                <a:off x="6733051" y="1419066"/>
                <a:ext cx="340496" cy="163700"/>
              </a:xfrm>
              <a:prstGeom prst="rect">
                <a:avLst/>
              </a:prstGeom>
              <a:effectLst>
                <a:reflection blurRad="6350" stA="50000" endA="300" endPos="55000" dir="5400000" sy="-100000" algn="bl" rotWithShape="0"/>
              </a:effectLst>
            </p:spPr>
          </p:pic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270AE91-A312-214F-8724-A5ADD11328CD}"/>
                  </a:ext>
                </a:extLst>
              </p:cNvPr>
              <p:cNvSpPr/>
              <p:nvPr/>
            </p:nvSpPr>
            <p:spPr>
              <a:xfrm>
                <a:off x="7180000" y="1409788"/>
                <a:ext cx="224981" cy="97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rgbClr val="0161AA"/>
                    </a:solidFill>
                    <a:effectLst>
                      <a:reflection blurRad="6350" stA="60000" endA="900" endPos="58000" dist="38100" dir="5400000" sy="-100000" algn="bl" rotWithShape="0"/>
                    </a:effectLst>
                    <a:latin typeface="Calibri" panose="020F0502020204030204" pitchFamily="34" charset="0"/>
                    <a:ea typeface="Apple Braille" charset="0"/>
                    <a:cs typeface="Calibri" panose="020F0502020204030204" pitchFamily="34" charset="0"/>
                  </a:rPr>
                  <a:t>Regions</a:t>
                </a:r>
              </a:p>
            </p:txBody>
          </p:sp>
        </p:grp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4EE64213-325E-6343-9B9C-81F4E1BB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209" y="1713537"/>
              <a:ext cx="859221" cy="2639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5CBE22C-0997-954E-A437-C8CFC6F22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065" l="5667" r="93500">
                          <a14:foregroundMark x1="29333" y1="85161" x2="29333" y2="85161"/>
                          <a14:foregroundMark x1="20833" y1="20645" x2="15167" y2="16774"/>
                          <a14:foregroundMark x1="11000" y1="22581" x2="8000" y2="55484"/>
                          <a14:foregroundMark x1="8500" y1="63871" x2="13333" y2="86452"/>
                          <a14:foregroundMark x1="14500" y1="87742" x2="64333" y2="80645"/>
                          <a14:foregroundMark x1="66000" y1="82581" x2="88833" y2="85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9505" y="3758226"/>
              <a:ext cx="728880" cy="18846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2A52127-17E1-344D-A099-3A14DBCA8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1000" r="100000">
                          <a14:foregroundMark x1="14500" y1="54118" x2="89000" y2="7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06"/>
            <a:stretch/>
          </p:blipFill>
          <p:spPr>
            <a:xfrm>
              <a:off x="3407128" y="1628801"/>
              <a:ext cx="550756" cy="358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4" name="Striped Right Arrow 153">
            <a:extLst>
              <a:ext uri="{FF2B5EF4-FFF2-40B4-BE49-F238E27FC236}">
                <a16:creationId xmlns:a16="http://schemas.microsoft.com/office/drawing/2014/main" id="{3AC9ECD7-1938-FA4D-BD13-A6925E076512}"/>
              </a:ext>
            </a:extLst>
          </p:cNvPr>
          <p:cNvSpPr/>
          <p:nvPr/>
        </p:nvSpPr>
        <p:spPr>
          <a:xfrm rot="5400000">
            <a:off x="19078444" y="6590414"/>
            <a:ext cx="7391222" cy="1222772"/>
          </a:xfrm>
          <a:prstGeom prst="stripedRightArrow">
            <a:avLst/>
          </a:prstGeom>
          <a:gradFill flip="none" rotWithShape="1">
            <a:gsLst>
              <a:gs pos="0">
                <a:schemeClr val="accent3">
                  <a:lumMod val="89000"/>
                  <a:alpha val="13000"/>
                </a:schemeClr>
              </a:gs>
              <a:gs pos="23000">
                <a:schemeClr val="accent3">
                  <a:lumMod val="89000"/>
                  <a:alpha val="61000"/>
                </a:schemeClr>
              </a:gs>
              <a:gs pos="69000">
                <a:schemeClr val="accent3">
                  <a:lumMod val="75000"/>
                  <a:alpha val="97000"/>
                </a:schemeClr>
              </a:gs>
              <a:gs pos="97000">
                <a:schemeClr val="accent3">
                  <a:lumMod val="70000"/>
                </a:schemeClr>
              </a:gs>
            </a:gsLst>
            <a:lin ang="6000000" scaled="0"/>
            <a:tileRect/>
          </a:gra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Partner &gt; Mobilize &gt; Implement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F58377B4-23EE-374C-88A5-59AC47A5DAE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8899" y="3617942"/>
            <a:ext cx="1386070" cy="49206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6" name="Oval 155">
            <a:extLst>
              <a:ext uri="{FF2B5EF4-FFF2-40B4-BE49-F238E27FC236}">
                <a16:creationId xmlns:a16="http://schemas.microsoft.com/office/drawing/2014/main" id="{5DE0770B-BED1-6F40-A8B3-2C52E0BD359A}"/>
              </a:ext>
            </a:extLst>
          </p:cNvPr>
          <p:cNvSpPr>
            <a:spLocks noChangeAspect="1"/>
          </p:cNvSpPr>
          <p:nvPr/>
        </p:nvSpPr>
        <p:spPr>
          <a:xfrm>
            <a:off x="4848938" y="4304706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931EEAE-6A72-3448-90C0-1C8007975CBC}"/>
              </a:ext>
            </a:extLst>
          </p:cNvPr>
          <p:cNvSpPr>
            <a:spLocks noChangeAspect="1"/>
          </p:cNvSpPr>
          <p:nvPr/>
        </p:nvSpPr>
        <p:spPr>
          <a:xfrm>
            <a:off x="7807529" y="5279500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63441050-687C-1144-BA6E-87AA516DB07B}"/>
              </a:ext>
            </a:extLst>
          </p:cNvPr>
          <p:cNvSpPr>
            <a:spLocks noChangeAspect="1"/>
          </p:cNvSpPr>
          <p:nvPr/>
        </p:nvSpPr>
        <p:spPr>
          <a:xfrm>
            <a:off x="9613667" y="6572291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7BF03D7-AB96-A14F-A0E7-A427F5F1324E}"/>
              </a:ext>
            </a:extLst>
          </p:cNvPr>
          <p:cNvSpPr>
            <a:spLocks noChangeAspect="1"/>
          </p:cNvSpPr>
          <p:nvPr/>
        </p:nvSpPr>
        <p:spPr>
          <a:xfrm>
            <a:off x="53436" y="4309070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499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triped Right Arrow 198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7400D415-EE9F-604A-8AD2-7B36D93A606E}"/>
              </a:ext>
            </a:extLst>
          </p:cNvPr>
          <p:cNvSpPr/>
          <p:nvPr/>
        </p:nvSpPr>
        <p:spPr>
          <a:xfrm>
            <a:off x="1255953" y="7415334"/>
            <a:ext cx="20920611" cy="5563346"/>
          </a:xfrm>
          <a:prstGeom prst="stripedRightArrow">
            <a:avLst>
              <a:gd name="adj1" fmla="val 57039"/>
              <a:gd name="adj2" fmla="val 50000"/>
            </a:avLst>
          </a:prstGeom>
          <a:solidFill>
            <a:schemeClr val="tx1">
              <a:lumMod val="50000"/>
              <a:lumOff val="50000"/>
              <a:alpha val="8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365760" rIns="0" rtlCol="0" anchor="t"/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C7A3DD7-4C8B-6040-A1CD-D942D27E3E19}"/>
              </a:ext>
            </a:extLst>
          </p:cNvPr>
          <p:cNvSpPr/>
          <p:nvPr/>
        </p:nvSpPr>
        <p:spPr>
          <a:xfrm>
            <a:off x="2420497" y="11118464"/>
            <a:ext cx="4230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Climate Cross-Cutting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1FBE7E1-9E3E-9D40-BA79-FB36F8DEC7BE}"/>
              </a:ext>
            </a:extLst>
          </p:cNvPr>
          <p:cNvSpPr txBox="1"/>
          <p:nvPr/>
        </p:nvSpPr>
        <p:spPr>
          <a:xfrm>
            <a:off x="14288875" y="11155145"/>
            <a:ext cx="495228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AmeriGEOSS</a:t>
            </a:r>
            <a:r>
              <a:rPr lang="en-US" sz="3200" b="1" dirty="0">
                <a:solidFill>
                  <a:schemeClr val="bg1"/>
                </a:solidFill>
              </a:rPr>
              <a:t> Platform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8B884B32-5072-9944-A7B0-EF8CEC58DE30}"/>
              </a:ext>
            </a:extLst>
          </p:cNvPr>
          <p:cNvSpPr/>
          <p:nvPr/>
        </p:nvSpPr>
        <p:spPr>
          <a:xfrm>
            <a:off x="3450056" y="8628591"/>
            <a:ext cx="7010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  •Workshops • Training •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712053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Activities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9" name="Rounded Rectangle 58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6F9A5DEC-91F0-154C-871A-5BE2ED89B6E3}"/>
              </a:ext>
            </a:extLst>
          </p:cNvPr>
          <p:cNvSpPr/>
          <p:nvPr/>
        </p:nvSpPr>
        <p:spPr>
          <a:xfrm>
            <a:off x="877438" y="3212512"/>
            <a:ext cx="5486400" cy="5353980"/>
          </a:xfrm>
          <a:prstGeom prst="roundRect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0" rIns="0" rtlCol="0" anchor="t"/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ounded Rectangle 59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81EE596A-9889-5B46-8ABC-874BE5F5977C}"/>
              </a:ext>
            </a:extLst>
          </p:cNvPr>
          <p:cNvSpPr/>
          <p:nvPr/>
        </p:nvSpPr>
        <p:spPr>
          <a:xfrm>
            <a:off x="12564946" y="3212502"/>
            <a:ext cx="5486400" cy="5416445"/>
          </a:xfrm>
          <a:prstGeom prst="roundRect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0" rIns="0" rtlCol="0" anchor="t"/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ounded Rectangle 60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5934D5C1-882F-5542-AF95-0518484EF333}"/>
              </a:ext>
            </a:extLst>
          </p:cNvPr>
          <p:cNvSpPr/>
          <p:nvPr/>
        </p:nvSpPr>
        <p:spPr>
          <a:xfrm>
            <a:off x="6721192" y="3212502"/>
            <a:ext cx="5486400" cy="5416445"/>
          </a:xfrm>
          <a:prstGeom prst="roundRect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0" rIns="0" rtlCol="0" anchor="t"/>
          <a:lstStyle/>
          <a:p>
            <a:pPr marL="571448" indent="-571448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2" name="Rounded Rectangle 61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B3A5F772-B495-ED40-BE78-60E3E41EF23F}"/>
              </a:ext>
            </a:extLst>
          </p:cNvPr>
          <p:cNvSpPr/>
          <p:nvPr/>
        </p:nvSpPr>
        <p:spPr>
          <a:xfrm>
            <a:off x="18408702" y="3212513"/>
            <a:ext cx="5486400" cy="6237775"/>
          </a:xfrm>
          <a:prstGeom prst="roundRect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0" rIns="0" rtlCol="0" anchor="t"/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ED2BE8BD-5CBE-4A40-89F8-B7A1385F7402}"/>
              </a:ext>
            </a:extLst>
          </p:cNvPr>
          <p:cNvGrpSpPr/>
          <p:nvPr/>
        </p:nvGrpSpPr>
        <p:grpSpPr>
          <a:xfrm>
            <a:off x="772277" y="2390822"/>
            <a:ext cx="2828298" cy="2019826"/>
            <a:chOff x="2908559" y="2947301"/>
            <a:chExt cx="1555564" cy="111090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F101434-030B-7D44-B77C-517BA2DA7F64}"/>
                </a:ext>
              </a:extLst>
            </p:cNvPr>
            <p:cNvSpPr/>
            <p:nvPr/>
          </p:nvSpPr>
          <p:spPr>
            <a:xfrm>
              <a:off x="2908559" y="2947301"/>
              <a:ext cx="1063275" cy="1063275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08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DA016EA3-6AE0-504D-A7C5-369D51A32022}"/>
                </a:ext>
              </a:extLst>
            </p:cNvPr>
            <p:cNvSpPr/>
            <p:nvPr/>
          </p:nvSpPr>
          <p:spPr>
            <a:xfrm>
              <a:off x="2960464" y="3747135"/>
              <a:ext cx="1503659" cy="31107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1000">
                  <a:schemeClr val="accent3">
                    <a:lumMod val="49000"/>
                    <a:lumOff val="51000"/>
                    <a:alpha val="7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Agriculture</a:t>
              </a:r>
            </a:p>
          </p:txBody>
        </p:sp>
      </p:grpSp>
      <p:grpSp>
        <p:nvGrpSpPr>
          <p:cNvPr id="115" name="Group 114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5A02F9E9-6B31-EF42-A24F-64B57FD3153A}"/>
              </a:ext>
            </a:extLst>
          </p:cNvPr>
          <p:cNvGrpSpPr/>
          <p:nvPr/>
        </p:nvGrpSpPr>
        <p:grpSpPr>
          <a:xfrm>
            <a:off x="12414563" y="2392368"/>
            <a:ext cx="2830022" cy="2050558"/>
            <a:chOff x="7035221" y="2934366"/>
            <a:chExt cx="1556512" cy="1127806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4F1955B-F5ED-8548-B6DD-69E50B9FD178}"/>
                </a:ext>
              </a:extLst>
            </p:cNvPr>
            <p:cNvSpPr/>
            <p:nvPr/>
          </p:nvSpPr>
          <p:spPr>
            <a:xfrm>
              <a:off x="7035221" y="2934366"/>
              <a:ext cx="1060704" cy="1060704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08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00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AC16D2FA-0C89-CF48-B690-85D64E15054E}"/>
                </a:ext>
              </a:extLst>
            </p:cNvPr>
            <p:cNvSpPr/>
            <p:nvPr/>
          </p:nvSpPr>
          <p:spPr>
            <a:xfrm>
              <a:off x="7088074" y="3751102"/>
              <a:ext cx="1503659" cy="31107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1000">
                  <a:schemeClr val="accent3">
                    <a:lumMod val="49000"/>
                    <a:lumOff val="51000"/>
                    <a:alpha val="7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Disasters</a:t>
              </a: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59BFCD92-A9E7-014D-B2E3-1F9FC3A40673}"/>
              </a:ext>
            </a:extLst>
          </p:cNvPr>
          <p:cNvSpPr txBox="1"/>
          <p:nvPr/>
        </p:nvSpPr>
        <p:spPr>
          <a:xfrm>
            <a:off x="19208027" y="4239657"/>
            <a:ext cx="5147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280" indent="-24128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ecosystem services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MBON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Bon-in-a-box 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EO4SDGs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Mobilization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8" name="Group 117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CE1ADB89-1793-F841-BEBB-647C1A298B63}"/>
              </a:ext>
            </a:extLst>
          </p:cNvPr>
          <p:cNvGrpSpPr/>
          <p:nvPr/>
        </p:nvGrpSpPr>
        <p:grpSpPr>
          <a:xfrm>
            <a:off x="18277833" y="2457870"/>
            <a:ext cx="4264302" cy="2018687"/>
            <a:chOff x="9311440" y="2961956"/>
            <a:chExt cx="2345366" cy="1110278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DCA0FB-D9B3-DD4E-BB5A-2CCF45AF48F8}"/>
                </a:ext>
              </a:extLst>
            </p:cNvPr>
            <p:cNvSpPr/>
            <p:nvPr/>
          </p:nvSpPr>
          <p:spPr>
            <a:xfrm>
              <a:off x="9311440" y="2961956"/>
              <a:ext cx="1060704" cy="1060704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08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00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A1BF211-370F-7844-80B5-EEFF506A6E29}"/>
                </a:ext>
              </a:extLst>
            </p:cNvPr>
            <p:cNvSpPr/>
            <p:nvPr/>
          </p:nvSpPr>
          <p:spPr>
            <a:xfrm>
              <a:off x="9372775" y="3751102"/>
              <a:ext cx="2284031" cy="3211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1000">
                  <a:schemeClr val="accent3">
                    <a:lumMod val="49000"/>
                    <a:lumOff val="51000"/>
                    <a:alpha val="7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Biodiversity &amp; Ecosystems</a:t>
              </a:r>
            </a:p>
          </p:txBody>
        </p:sp>
      </p:grpSp>
      <p:grpSp>
        <p:nvGrpSpPr>
          <p:cNvPr id="121" name="Group 120" descr="Presentation Author/Graphics: &#10;Eldrich L. Frazier&#10;Federal Geographic Data Committee&#10;https://www.fgdc.gov ">
            <a:extLst>
              <a:ext uri="{FF2B5EF4-FFF2-40B4-BE49-F238E27FC236}">
                <a16:creationId xmlns:a16="http://schemas.microsoft.com/office/drawing/2014/main" id="{A705ACFC-2FB7-5A42-825F-137A3A1873AF}"/>
              </a:ext>
            </a:extLst>
          </p:cNvPr>
          <p:cNvGrpSpPr/>
          <p:nvPr/>
        </p:nvGrpSpPr>
        <p:grpSpPr>
          <a:xfrm>
            <a:off x="6572610" y="2457663"/>
            <a:ext cx="2865845" cy="2024073"/>
            <a:chOff x="4979326" y="2971317"/>
            <a:chExt cx="1576214" cy="111324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DF4CA03-7C5A-3244-86F5-0DD6D607DE5B}"/>
                </a:ext>
              </a:extLst>
            </p:cNvPr>
            <p:cNvSpPr/>
            <p:nvPr/>
          </p:nvSpPr>
          <p:spPr>
            <a:xfrm>
              <a:off x="4979326" y="2971317"/>
              <a:ext cx="1060704" cy="1060704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08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00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053E9F7A-07D8-9049-9497-62683126C68E}"/>
                </a:ext>
              </a:extLst>
            </p:cNvPr>
            <p:cNvSpPr/>
            <p:nvPr/>
          </p:nvSpPr>
          <p:spPr>
            <a:xfrm>
              <a:off x="5051881" y="3773487"/>
              <a:ext cx="1503659" cy="31107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1000">
                  <a:schemeClr val="accent3">
                    <a:lumMod val="49000"/>
                    <a:lumOff val="51000"/>
                    <a:alpha val="7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Water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79036CDC-234F-D845-B26C-7574AF716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858" y="5738238"/>
            <a:ext cx="1251232" cy="125123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817CE3EB-C892-274A-BE82-7F38AF5AA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932" y="4438230"/>
            <a:ext cx="1251232" cy="1251232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A40D974-C403-EB4A-9CAE-E9B51D774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1784" y="6836849"/>
            <a:ext cx="2826358" cy="640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D56843C-73C9-F544-ACBD-4B7653662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3" y="4817117"/>
            <a:ext cx="1200918" cy="120091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EFAE162B-0796-4D46-A204-FD262668234A}"/>
              </a:ext>
            </a:extLst>
          </p:cNvPr>
          <p:cNvSpPr txBox="1"/>
          <p:nvPr/>
        </p:nvSpPr>
        <p:spPr>
          <a:xfrm>
            <a:off x="1560575" y="4201324"/>
            <a:ext cx="466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Crop Monitor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all countries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the number of crops monitored</a:t>
            </a:r>
          </a:p>
          <a:p>
            <a:pPr algn="l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08F6C1C-C07E-3F4F-B30D-EF425DFDC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650" y="7346550"/>
            <a:ext cx="1677984" cy="1095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1922273-2475-5D4B-A23F-A126672091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31302" y="6888251"/>
            <a:ext cx="1164090" cy="58811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E9D08C32-8402-8349-8A0D-3F1234DCD9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1626" y="8329729"/>
            <a:ext cx="1993666" cy="7077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008A39B-9A54-FC49-A606-EF30D0C4EA1A}"/>
              </a:ext>
            </a:extLst>
          </p:cNvPr>
          <p:cNvGrpSpPr/>
          <p:nvPr/>
        </p:nvGrpSpPr>
        <p:grpSpPr>
          <a:xfrm>
            <a:off x="495995" y="8406883"/>
            <a:ext cx="2599302" cy="2178238"/>
            <a:chOff x="10438607" y="1346306"/>
            <a:chExt cx="1373467" cy="1150979"/>
          </a:xfrm>
        </p:grpSpPr>
        <p:sp>
          <p:nvSpPr>
            <p:cNvPr id="133" name="object 18">
              <a:extLst>
                <a:ext uri="{FF2B5EF4-FFF2-40B4-BE49-F238E27FC236}">
                  <a16:creationId xmlns:a16="http://schemas.microsoft.com/office/drawing/2014/main" id="{999A61BA-B316-2B46-BAD6-1ED926A02993}"/>
                </a:ext>
              </a:extLst>
            </p:cNvPr>
            <p:cNvSpPr/>
            <p:nvPr/>
          </p:nvSpPr>
          <p:spPr>
            <a:xfrm>
              <a:off x="10440789" y="1346306"/>
              <a:ext cx="1070627" cy="1070627"/>
            </a:xfrm>
            <a:prstGeom prst="ellipse">
              <a:avLst/>
            </a:prstGeom>
            <a:blipFill>
              <a:blip r:embed="rId14" cstate="print"/>
              <a:stretch>
                <a:fillRect/>
              </a:stretch>
            </a:blip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2102" b="1"/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216B57C7-0CBE-054C-9EBA-10FD462F492C}"/>
                </a:ext>
              </a:extLst>
            </p:cNvPr>
            <p:cNvSpPr/>
            <p:nvPr/>
          </p:nvSpPr>
          <p:spPr>
            <a:xfrm>
              <a:off x="10438607" y="2189782"/>
              <a:ext cx="1373467" cy="30750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1000">
                  <a:schemeClr val="accent3">
                    <a:lumMod val="49000"/>
                    <a:lumOff val="51000"/>
                    <a:alpha val="7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400000" scaled="0"/>
              <a:tileRect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Foundational Task</a:t>
              </a:r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F43AEFDC-26FE-E147-B22E-836546C870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30106"/>
          <a:stretch/>
        </p:blipFill>
        <p:spPr>
          <a:xfrm>
            <a:off x="7013489" y="7340312"/>
            <a:ext cx="3498346" cy="859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93AEA0E-69FC-AA42-9E2E-9D992ABD13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7" y="6229327"/>
            <a:ext cx="1178910" cy="1178910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D080C954-4C85-FB46-A85E-013F792213D3}"/>
              </a:ext>
            </a:extLst>
          </p:cNvPr>
          <p:cNvSpPr txBox="1"/>
          <p:nvPr/>
        </p:nvSpPr>
        <p:spPr>
          <a:xfrm>
            <a:off x="2378665" y="9630212"/>
            <a:ext cx="3047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Capacity Building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DFA44DCA-5E3A-724F-9342-5F8918C3B30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497" y="9236907"/>
            <a:ext cx="3274494" cy="1850046"/>
          </a:xfrm>
          <a:prstGeom prst="round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58D4EA2A-B248-BA40-8B4A-28CC7539B089}"/>
              </a:ext>
            </a:extLst>
          </p:cNvPr>
          <p:cNvSpPr txBox="1"/>
          <p:nvPr/>
        </p:nvSpPr>
        <p:spPr>
          <a:xfrm>
            <a:off x="12983496" y="4463324"/>
            <a:ext cx="531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280" indent="-24128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Working Group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Flood &amp; Landslide–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Models and Monitoring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Earthquakes &amp; Tsunamis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–Expand GNSS &amp; SAR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Volcanos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–integrate SAR &amp; LIDAR</a:t>
            </a: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4B2B8C59-B00E-0A43-90D8-95FFBDD91F9A}"/>
              </a:ext>
            </a:extLst>
          </p:cNvPr>
          <p:cNvSpPr/>
          <p:nvPr/>
        </p:nvSpPr>
        <p:spPr>
          <a:xfrm>
            <a:off x="12529888" y="6024905"/>
            <a:ext cx="919480" cy="742438"/>
          </a:xfrm>
          <a:custGeom>
            <a:avLst/>
            <a:gdLst>
              <a:gd name="connsiteX0" fmla="*/ 0 w 609600"/>
              <a:gd name="connsiteY0" fmla="*/ 283029 h 500743"/>
              <a:gd name="connsiteX1" fmla="*/ 141514 w 609600"/>
              <a:gd name="connsiteY1" fmla="*/ 293914 h 500743"/>
              <a:gd name="connsiteX2" fmla="*/ 174171 w 609600"/>
              <a:gd name="connsiteY2" fmla="*/ 152400 h 500743"/>
              <a:gd name="connsiteX3" fmla="*/ 272143 w 609600"/>
              <a:gd name="connsiteY3" fmla="*/ 500743 h 500743"/>
              <a:gd name="connsiteX4" fmla="*/ 304800 w 609600"/>
              <a:gd name="connsiteY4" fmla="*/ 0 h 500743"/>
              <a:gd name="connsiteX5" fmla="*/ 337457 w 609600"/>
              <a:gd name="connsiteY5" fmla="*/ 348343 h 500743"/>
              <a:gd name="connsiteX6" fmla="*/ 402771 w 609600"/>
              <a:gd name="connsiteY6" fmla="*/ 195943 h 500743"/>
              <a:gd name="connsiteX7" fmla="*/ 478971 w 609600"/>
              <a:gd name="connsiteY7" fmla="*/ 370114 h 500743"/>
              <a:gd name="connsiteX8" fmla="*/ 489857 w 609600"/>
              <a:gd name="connsiteY8" fmla="*/ 250371 h 500743"/>
              <a:gd name="connsiteX9" fmla="*/ 609600 w 609600"/>
              <a:gd name="connsiteY9" fmla="*/ 261257 h 500743"/>
              <a:gd name="connsiteX0" fmla="*/ 0 w 620151"/>
              <a:gd name="connsiteY0" fmla="*/ 283029 h 500743"/>
              <a:gd name="connsiteX1" fmla="*/ 141514 w 620151"/>
              <a:gd name="connsiteY1" fmla="*/ 293914 h 500743"/>
              <a:gd name="connsiteX2" fmla="*/ 174171 w 620151"/>
              <a:gd name="connsiteY2" fmla="*/ 152400 h 500743"/>
              <a:gd name="connsiteX3" fmla="*/ 272143 w 620151"/>
              <a:gd name="connsiteY3" fmla="*/ 500743 h 500743"/>
              <a:gd name="connsiteX4" fmla="*/ 304800 w 620151"/>
              <a:gd name="connsiteY4" fmla="*/ 0 h 500743"/>
              <a:gd name="connsiteX5" fmla="*/ 337457 w 620151"/>
              <a:gd name="connsiteY5" fmla="*/ 348343 h 500743"/>
              <a:gd name="connsiteX6" fmla="*/ 402771 w 620151"/>
              <a:gd name="connsiteY6" fmla="*/ 195943 h 500743"/>
              <a:gd name="connsiteX7" fmla="*/ 478971 w 620151"/>
              <a:gd name="connsiteY7" fmla="*/ 370114 h 500743"/>
              <a:gd name="connsiteX8" fmla="*/ 489857 w 620151"/>
              <a:gd name="connsiteY8" fmla="*/ 250371 h 500743"/>
              <a:gd name="connsiteX9" fmla="*/ 620151 w 620151"/>
              <a:gd name="connsiteY9" fmla="*/ 250706 h 500743"/>
              <a:gd name="connsiteX0" fmla="*/ 0 w 620151"/>
              <a:gd name="connsiteY0" fmla="*/ 293580 h 500743"/>
              <a:gd name="connsiteX1" fmla="*/ 141514 w 620151"/>
              <a:gd name="connsiteY1" fmla="*/ 293914 h 500743"/>
              <a:gd name="connsiteX2" fmla="*/ 174171 w 620151"/>
              <a:gd name="connsiteY2" fmla="*/ 152400 h 500743"/>
              <a:gd name="connsiteX3" fmla="*/ 272143 w 620151"/>
              <a:gd name="connsiteY3" fmla="*/ 500743 h 500743"/>
              <a:gd name="connsiteX4" fmla="*/ 304800 w 620151"/>
              <a:gd name="connsiteY4" fmla="*/ 0 h 500743"/>
              <a:gd name="connsiteX5" fmla="*/ 337457 w 620151"/>
              <a:gd name="connsiteY5" fmla="*/ 348343 h 500743"/>
              <a:gd name="connsiteX6" fmla="*/ 402771 w 620151"/>
              <a:gd name="connsiteY6" fmla="*/ 195943 h 500743"/>
              <a:gd name="connsiteX7" fmla="*/ 478971 w 620151"/>
              <a:gd name="connsiteY7" fmla="*/ 370114 h 500743"/>
              <a:gd name="connsiteX8" fmla="*/ 489857 w 620151"/>
              <a:gd name="connsiteY8" fmla="*/ 250371 h 500743"/>
              <a:gd name="connsiteX9" fmla="*/ 620151 w 620151"/>
              <a:gd name="connsiteY9" fmla="*/ 250706 h 50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0151" h="500743">
                <a:moveTo>
                  <a:pt x="0" y="293580"/>
                </a:moveTo>
                <a:lnTo>
                  <a:pt x="141514" y="293914"/>
                </a:lnTo>
                <a:lnTo>
                  <a:pt x="174171" y="152400"/>
                </a:lnTo>
                <a:lnTo>
                  <a:pt x="272143" y="500743"/>
                </a:lnTo>
                <a:lnTo>
                  <a:pt x="304800" y="0"/>
                </a:lnTo>
                <a:lnTo>
                  <a:pt x="337457" y="348343"/>
                </a:lnTo>
                <a:lnTo>
                  <a:pt x="402771" y="195943"/>
                </a:lnTo>
                <a:lnTo>
                  <a:pt x="478971" y="370114"/>
                </a:lnTo>
                <a:lnTo>
                  <a:pt x="489857" y="250371"/>
                </a:lnTo>
                <a:lnTo>
                  <a:pt x="620151" y="250706"/>
                </a:lnTo>
              </a:path>
            </a:pathLst>
          </a:custGeom>
          <a:noFill/>
          <a:ln w="3175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ABAC3FB-AD26-3042-AC4E-7CD8C3466CB2}"/>
              </a:ext>
            </a:extLst>
          </p:cNvPr>
          <p:cNvGrpSpPr/>
          <p:nvPr/>
        </p:nvGrpSpPr>
        <p:grpSpPr>
          <a:xfrm>
            <a:off x="12535637" y="6884636"/>
            <a:ext cx="879446" cy="792256"/>
            <a:chOff x="5295729" y="2545902"/>
            <a:chExt cx="439722" cy="396128"/>
          </a:xfrm>
        </p:grpSpPr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A4257FDE-ABF5-724E-B719-82E3860DAE03}"/>
                </a:ext>
              </a:extLst>
            </p:cNvPr>
            <p:cNvSpPr/>
            <p:nvPr/>
          </p:nvSpPr>
          <p:spPr>
            <a:xfrm rot="10800000">
              <a:off x="5295729" y="2702645"/>
              <a:ext cx="439722" cy="239385"/>
            </a:xfrm>
            <a:custGeom>
              <a:avLst/>
              <a:gdLst>
                <a:gd name="connsiteX0" fmla="*/ 274255 w 433517"/>
                <a:gd name="connsiteY0" fmla="*/ 236007 h 236007"/>
                <a:gd name="connsiteX1" fmla="*/ 159264 w 433517"/>
                <a:gd name="connsiteY1" fmla="*/ 236007 h 236007"/>
                <a:gd name="connsiteX2" fmla="*/ 156033 w 433517"/>
                <a:gd name="connsiteY2" fmla="*/ 203958 h 236007"/>
                <a:gd name="connsiteX3" fmla="*/ 30444 w 433517"/>
                <a:gd name="connsiteY3" fmla="*/ 16525 h 236007"/>
                <a:gd name="connsiteX4" fmla="*/ 0 w 433517"/>
                <a:gd name="connsiteY4" fmla="*/ 0 h 236007"/>
                <a:gd name="connsiteX5" fmla="*/ 433517 w 433517"/>
                <a:gd name="connsiteY5" fmla="*/ 0 h 236007"/>
                <a:gd name="connsiteX6" fmla="*/ 403075 w 433517"/>
                <a:gd name="connsiteY6" fmla="*/ 16524 h 236007"/>
                <a:gd name="connsiteX7" fmla="*/ 277486 w 433517"/>
                <a:gd name="connsiteY7" fmla="*/ 203957 h 23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517" h="236007">
                  <a:moveTo>
                    <a:pt x="274255" y="236007"/>
                  </a:moveTo>
                  <a:lnTo>
                    <a:pt x="159264" y="236007"/>
                  </a:lnTo>
                  <a:lnTo>
                    <a:pt x="156033" y="203958"/>
                  </a:lnTo>
                  <a:cubicBezTo>
                    <a:pt x="140122" y="126202"/>
                    <a:pt x="93990" y="59455"/>
                    <a:pt x="30444" y="16525"/>
                  </a:cubicBezTo>
                  <a:lnTo>
                    <a:pt x="0" y="0"/>
                  </a:lnTo>
                  <a:lnTo>
                    <a:pt x="433517" y="0"/>
                  </a:lnTo>
                  <a:lnTo>
                    <a:pt x="403075" y="16524"/>
                  </a:lnTo>
                  <a:cubicBezTo>
                    <a:pt x="339530" y="59454"/>
                    <a:pt x="293397" y="126201"/>
                    <a:pt x="277486" y="203957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5A7D713-F3EB-1149-A0E3-572EF8D70E08}"/>
                </a:ext>
              </a:extLst>
            </p:cNvPr>
            <p:cNvSpPr/>
            <p:nvPr/>
          </p:nvSpPr>
          <p:spPr>
            <a:xfrm>
              <a:off x="5475851" y="2545902"/>
              <a:ext cx="168828" cy="135430"/>
            </a:xfrm>
            <a:custGeom>
              <a:avLst/>
              <a:gdLst>
                <a:gd name="connsiteX0" fmla="*/ 25892 w 359128"/>
                <a:gd name="connsiteY0" fmla="*/ 274799 h 288085"/>
                <a:gd name="connsiteX1" fmla="*/ 46994 w 359128"/>
                <a:gd name="connsiteY1" fmla="*/ 225562 h 288085"/>
                <a:gd name="connsiteX2" fmla="*/ 18858 w 359128"/>
                <a:gd name="connsiteY2" fmla="*/ 186876 h 288085"/>
                <a:gd name="connsiteX3" fmla="*/ 1274 w 359128"/>
                <a:gd name="connsiteY3" fmla="*/ 141156 h 288085"/>
                <a:gd name="connsiteX4" fmla="*/ 54028 w 359128"/>
                <a:gd name="connsiteY4" fmla="*/ 105987 h 288085"/>
                <a:gd name="connsiteX5" fmla="*/ 113815 w 359128"/>
                <a:gd name="connsiteY5" fmla="*/ 127088 h 288085"/>
                <a:gd name="connsiteX6" fmla="*/ 173603 w 359128"/>
                <a:gd name="connsiteY6" fmla="*/ 49716 h 288085"/>
                <a:gd name="connsiteX7" fmla="*/ 240425 w 359128"/>
                <a:gd name="connsiteY7" fmla="*/ 3996 h 288085"/>
                <a:gd name="connsiteX8" fmla="*/ 307246 w 359128"/>
                <a:gd name="connsiteY8" fmla="*/ 7513 h 288085"/>
                <a:gd name="connsiteX9" fmla="*/ 352966 w 359128"/>
                <a:gd name="connsiteY9" fmla="*/ 49716 h 288085"/>
                <a:gd name="connsiteX10" fmla="*/ 352966 w 359128"/>
                <a:gd name="connsiteY10" fmla="*/ 95436 h 288085"/>
                <a:gd name="connsiteX11" fmla="*/ 300212 w 359128"/>
                <a:gd name="connsiteY11" fmla="*/ 123571 h 288085"/>
                <a:gd name="connsiteX12" fmla="*/ 236908 w 359128"/>
                <a:gd name="connsiteY12" fmla="*/ 109504 h 288085"/>
                <a:gd name="connsiteX13" fmla="*/ 212289 w 359128"/>
                <a:gd name="connsiteY13" fmla="*/ 148190 h 288085"/>
                <a:gd name="connsiteX14" fmla="*/ 208772 w 359128"/>
                <a:gd name="connsiteY14" fmla="*/ 186876 h 288085"/>
                <a:gd name="connsiteX15" fmla="*/ 156018 w 359128"/>
                <a:gd name="connsiteY15" fmla="*/ 193910 h 288085"/>
                <a:gd name="connsiteX16" fmla="*/ 99748 w 359128"/>
                <a:gd name="connsiteY16" fmla="*/ 179842 h 288085"/>
                <a:gd name="connsiteX17" fmla="*/ 75129 w 359128"/>
                <a:gd name="connsiteY17" fmla="*/ 200944 h 288085"/>
                <a:gd name="connsiteX18" fmla="*/ 110298 w 359128"/>
                <a:gd name="connsiteY18" fmla="*/ 281833 h 288085"/>
                <a:gd name="connsiteX19" fmla="*/ 25892 w 359128"/>
                <a:gd name="connsiteY19" fmla="*/ 274799 h 2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128" h="288085">
                  <a:moveTo>
                    <a:pt x="25892" y="274799"/>
                  </a:moveTo>
                  <a:cubicBezTo>
                    <a:pt x="15341" y="265421"/>
                    <a:pt x="48166" y="240216"/>
                    <a:pt x="46994" y="225562"/>
                  </a:cubicBezTo>
                  <a:cubicBezTo>
                    <a:pt x="45822" y="210908"/>
                    <a:pt x="26478" y="200944"/>
                    <a:pt x="18858" y="186876"/>
                  </a:cubicBezTo>
                  <a:cubicBezTo>
                    <a:pt x="11238" y="172808"/>
                    <a:pt x="-4588" y="154637"/>
                    <a:pt x="1274" y="141156"/>
                  </a:cubicBezTo>
                  <a:cubicBezTo>
                    <a:pt x="7136" y="127674"/>
                    <a:pt x="35271" y="108332"/>
                    <a:pt x="54028" y="105987"/>
                  </a:cubicBezTo>
                  <a:cubicBezTo>
                    <a:pt x="72785" y="103642"/>
                    <a:pt x="93886" y="136466"/>
                    <a:pt x="113815" y="127088"/>
                  </a:cubicBezTo>
                  <a:cubicBezTo>
                    <a:pt x="133744" y="117710"/>
                    <a:pt x="152501" y="70231"/>
                    <a:pt x="173603" y="49716"/>
                  </a:cubicBezTo>
                  <a:cubicBezTo>
                    <a:pt x="194705" y="29201"/>
                    <a:pt x="218151" y="11030"/>
                    <a:pt x="240425" y="3996"/>
                  </a:cubicBezTo>
                  <a:cubicBezTo>
                    <a:pt x="262699" y="-3038"/>
                    <a:pt x="288489" y="-107"/>
                    <a:pt x="307246" y="7513"/>
                  </a:cubicBezTo>
                  <a:cubicBezTo>
                    <a:pt x="326003" y="15133"/>
                    <a:pt x="345346" y="35062"/>
                    <a:pt x="352966" y="49716"/>
                  </a:cubicBezTo>
                  <a:cubicBezTo>
                    <a:pt x="360586" y="64370"/>
                    <a:pt x="361758" y="83127"/>
                    <a:pt x="352966" y="95436"/>
                  </a:cubicBezTo>
                  <a:cubicBezTo>
                    <a:pt x="344174" y="107745"/>
                    <a:pt x="319555" y="121226"/>
                    <a:pt x="300212" y="123571"/>
                  </a:cubicBezTo>
                  <a:cubicBezTo>
                    <a:pt x="280869" y="125916"/>
                    <a:pt x="251562" y="105401"/>
                    <a:pt x="236908" y="109504"/>
                  </a:cubicBezTo>
                  <a:cubicBezTo>
                    <a:pt x="222254" y="113607"/>
                    <a:pt x="216978" y="135295"/>
                    <a:pt x="212289" y="148190"/>
                  </a:cubicBezTo>
                  <a:cubicBezTo>
                    <a:pt x="207600" y="161085"/>
                    <a:pt x="218150" y="179256"/>
                    <a:pt x="208772" y="186876"/>
                  </a:cubicBezTo>
                  <a:cubicBezTo>
                    <a:pt x="199394" y="194496"/>
                    <a:pt x="174188" y="195082"/>
                    <a:pt x="156018" y="193910"/>
                  </a:cubicBezTo>
                  <a:cubicBezTo>
                    <a:pt x="137848" y="192738"/>
                    <a:pt x="113229" y="178670"/>
                    <a:pt x="99748" y="179842"/>
                  </a:cubicBezTo>
                  <a:cubicBezTo>
                    <a:pt x="86267" y="181014"/>
                    <a:pt x="73371" y="183945"/>
                    <a:pt x="75129" y="200944"/>
                  </a:cubicBezTo>
                  <a:cubicBezTo>
                    <a:pt x="76887" y="217943"/>
                    <a:pt x="119090" y="268351"/>
                    <a:pt x="110298" y="281833"/>
                  </a:cubicBezTo>
                  <a:cubicBezTo>
                    <a:pt x="101506" y="295315"/>
                    <a:pt x="36443" y="284177"/>
                    <a:pt x="25892" y="274799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8A88F28F-F254-DC4A-AC6A-D1E244F15F51}"/>
              </a:ext>
            </a:extLst>
          </p:cNvPr>
          <p:cNvSpPr txBox="1"/>
          <p:nvPr/>
        </p:nvSpPr>
        <p:spPr>
          <a:xfrm>
            <a:off x="7536318" y="4253513"/>
            <a:ext cx="4736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 GEOGLOWS-America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Water SDG Indicators</a:t>
            </a:r>
          </a:p>
          <a:p>
            <a:pPr marL="241280" indent="-241280" algn="l">
              <a:buFont typeface="Arial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Mobilize data and tools for Water use/stressors, availability and Quality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61FE04C0-C86C-A742-9DE2-7789073E52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565" y="7280224"/>
            <a:ext cx="2744480" cy="126246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4B004796-2540-FA4B-95B0-F5765E5FC4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30" y="6511976"/>
            <a:ext cx="3666044" cy="113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8" name="Picture 147" descr="Presentation Author/Graphics: Eldrich L. Frazier&#10;Federal Geographic Data Committee&#10;https://www.fgdc.gov">
            <a:extLst>
              <a:ext uri="{FF2B5EF4-FFF2-40B4-BE49-F238E27FC236}">
                <a16:creationId xmlns:a16="http://schemas.microsoft.com/office/drawing/2014/main" id="{5417DF73-2636-5E4E-BED8-3D1A3A5D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135" y="9288268"/>
            <a:ext cx="3228058" cy="182668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4612BC53-2E5C-1842-9363-D7470147C9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30" y="4786618"/>
            <a:ext cx="1177896" cy="1177896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B93FD4B-DFBE-104D-9652-F1DC014399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45" b="95337" l="3125" r="97917">
                        <a14:foregroundMark x1="79948" y1="38860" x2="79948" y2="38860"/>
                        <a14:foregroundMark x1="27865" y1="16062" x2="27865" y2="16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415" y="7605083"/>
            <a:ext cx="1997632" cy="1004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BD0144F-836A-4D43-B245-533D0CF30B23}"/>
              </a:ext>
            </a:extLst>
          </p:cNvPr>
          <p:cNvGrpSpPr/>
          <p:nvPr/>
        </p:nvGrpSpPr>
        <p:grpSpPr>
          <a:xfrm>
            <a:off x="22398882" y="3488954"/>
            <a:ext cx="1284524" cy="1306380"/>
            <a:chOff x="11199441" y="1744477"/>
            <a:chExt cx="642262" cy="653190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2E0B61B0-EC5B-6C45-B57A-3B852A68050F}"/>
                </a:ext>
              </a:extLst>
            </p:cNvPr>
            <p:cNvSpPr/>
            <p:nvPr/>
          </p:nvSpPr>
          <p:spPr>
            <a:xfrm>
              <a:off x="11390441" y="2112175"/>
              <a:ext cx="168635" cy="285492"/>
            </a:xfrm>
            <a:custGeom>
              <a:avLst/>
              <a:gdLst>
                <a:gd name="connsiteX0" fmla="*/ 82840 w 201266"/>
                <a:gd name="connsiteY0" fmla="*/ 391317 h 407264"/>
                <a:gd name="connsiteX1" fmla="*/ 139573 w 201266"/>
                <a:gd name="connsiteY1" fmla="*/ 381305 h 407264"/>
                <a:gd name="connsiteX2" fmla="*/ 122887 w 201266"/>
                <a:gd name="connsiteY2" fmla="*/ 304549 h 407264"/>
                <a:gd name="connsiteX3" fmla="*/ 129561 w 201266"/>
                <a:gd name="connsiteY3" fmla="*/ 161048 h 407264"/>
                <a:gd name="connsiteX4" fmla="*/ 199643 w 201266"/>
                <a:gd name="connsiteY4" fmla="*/ 30896 h 407264"/>
                <a:gd name="connsiteX5" fmla="*/ 172945 w 201266"/>
                <a:gd name="connsiteY5" fmla="*/ 4199 h 407264"/>
                <a:gd name="connsiteX6" fmla="*/ 106201 w 201266"/>
                <a:gd name="connsiteY6" fmla="*/ 97641 h 407264"/>
                <a:gd name="connsiteX7" fmla="*/ 89515 w 201266"/>
                <a:gd name="connsiteY7" fmla="*/ 191083 h 407264"/>
                <a:gd name="connsiteX8" fmla="*/ 56142 w 201266"/>
                <a:gd name="connsiteY8" fmla="*/ 124339 h 407264"/>
                <a:gd name="connsiteX9" fmla="*/ 12758 w 201266"/>
                <a:gd name="connsiteY9" fmla="*/ 70943 h 407264"/>
                <a:gd name="connsiteX10" fmla="*/ 2747 w 201266"/>
                <a:gd name="connsiteY10" fmla="*/ 97641 h 407264"/>
                <a:gd name="connsiteX11" fmla="*/ 56142 w 201266"/>
                <a:gd name="connsiteY11" fmla="*/ 174397 h 407264"/>
                <a:gd name="connsiteX12" fmla="*/ 82840 w 201266"/>
                <a:gd name="connsiteY12" fmla="*/ 391317 h 407264"/>
                <a:gd name="connsiteX0" fmla="*/ 82840 w 211070"/>
                <a:gd name="connsiteY0" fmla="*/ 423254 h 439201"/>
                <a:gd name="connsiteX1" fmla="*/ 139573 w 211070"/>
                <a:gd name="connsiteY1" fmla="*/ 413242 h 439201"/>
                <a:gd name="connsiteX2" fmla="*/ 122887 w 211070"/>
                <a:gd name="connsiteY2" fmla="*/ 336486 h 439201"/>
                <a:gd name="connsiteX3" fmla="*/ 129561 w 211070"/>
                <a:gd name="connsiteY3" fmla="*/ 192985 h 439201"/>
                <a:gd name="connsiteX4" fmla="*/ 199643 w 211070"/>
                <a:gd name="connsiteY4" fmla="*/ 62833 h 439201"/>
                <a:gd name="connsiteX5" fmla="*/ 201480 w 211070"/>
                <a:gd name="connsiteY5" fmla="*/ 1892 h 439201"/>
                <a:gd name="connsiteX6" fmla="*/ 106201 w 211070"/>
                <a:gd name="connsiteY6" fmla="*/ 129578 h 439201"/>
                <a:gd name="connsiteX7" fmla="*/ 89515 w 211070"/>
                <a:gd name="connsiteY7" fmla="*/ 223020 h 439201"/>
                <a:gd name="connsiteX8" fmla="*/ 56142 w 211070"/>
                <a:gd name="connsiteY8" fmla="*/ 156276 h 439201"/>
                <a:gd name="connsiteX9" fmla="*/ 12758 w 211070"/>
                <a:gd name="connsiteY9" fmla="*/ 102880 h 439201"/>
                <a:gd name="connsiteX10" fmla="*/ 2747 w 211070"/>
                <a:gd name="connsiteY10" fmla="*/ 129578 h 439201"/>
                <a:gd name="connsiteX11" fmla="*/ 56142 w 211070"/>
                <a:gd name="connsiteY11" fmla="*/ 206334 h 439201"/>
                <a:gd name="connsiteX12" fmla="*/ 82840 w 211070"/>
                <a:gd name="connsiteY12" fmla="*/ 423254 h 439201"/>
                <a:gd name="connsiteX0" fmla="*/ 122652 w 250884"/>
                <a:gd name="connsiteY0" fmla="*/ 423254 h 439201"/>
                <a:gd name="connsiteX1" fmla="*/ 179385 w 250884"/>
                <a:gd name="connsiteY1" fmla="*/ 413242 h 439201"/>
                <a:gd name="connsiteX2" fmla="*/ 162699 w 250884"/>
                <a:gd name="connsiteY2" fmla="*/ 336486 h 439201"/>
                <a:gd name="connsiteX3" fmla="*/ 169373 w 250884"/>
                <a:gd name="connsiteY3" fmla="*/ 192985 h 439201"/>
                <a:gd name="connsiteX4" fmla="*/ 239455 w 250884"/>
                <a:gd name="connsiteY4" fmla="*/ 62833 h 439201"/>
                <a:gd name="connsiteX5" fmla="*/ 241292 w 250884"/>
                <a:gd name="connsiteY5" fmla="*/ 1892 h 439201"/>
                <a:gd name="connsiteX6" fmla="*/ 146013 w 250884"/>
                <a:gd name="connsiteY6" fmla="*/ 129578 h 439201"/>
                <a:gd name="connsiteX7" fmla="*/ 129327 w 250884"/>
                <a:gd name="connsiteY7" fmla="*/ 223020 h 439201"/>
                <a:gd name="connsiteX8" fmla="*/ 95954 w 250884"/>
                <a:gd name="connsiteY8" fmla="*/ 156276 h 439201"/>
                <a:gd name="connsiteX9" fmla="*/ 1206 w 250884"/>
                <a:gd name="connsiteY9" fmla="*/ 62931 h 439201"/>
                <a:gd name="connsiteX10" fmla="*/ 42559 w 250884"/>
                <a:gd name="connsiteY10" fmla="*/ 129578 h 439201"/>
                <a:gd name="connsiteX11" fmla="*/ 95954 w 250884"/>
                <a:gd name="connsiteY11" fmla="*/ 206334 h 439201"/>
                <a:gd name="connsiteX12" fmla="*/ 122652 w 250884"/>
                <a:gd name="connsiteY12" fmla="*/ 423254 h 43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884" h="439201">
                  <a:moveTo>
                    <a:pt x="122652" y="423254"/>
                  </a:moveTo>
                  <a:cubicBezTo>
                    <a:pt x="136557" y="457739"/>
                    <a:pt x="172711" y="427703"/>
                    <a:pt x="179385" y="413242"/>
                  </a:cubicBezTo>
                  <a:cubicBezTo>
                    <a:pt x="186059" y="398781"/>
                    <a:pt x="164368" y="373195"/>
                    <a:pt x="162699" y="336486"/>
                  </a:cubicBezTo>
                  <a:cubicBezTo>
                    <a:pt x="161030" y="299777"/>
                    <a:pt x="156580" y="238594"/>
                    <a:pt x="169373" y="192985"/>
                  </a:cubicBezTo>
                  <a:cubicBezTo>
                    <a:pt x="182166" y="147376"/>
                    <a:pt x="227469" y="94682"/>
                    <a:pt x="239455" y="62833"/>
                  </a:cubicBezTo>
                  <a:cubicBezTo>
                    <a:pt x="251441" y="30984"/>
                    <a:pt x="256866" y="-9232"/>
                    <a:pt x="241292" y="1892"/>
                  </a:cubicBezTo>
                  <a:cubicBezTo>
                    <a:pt x="225718" y="13016"/>
                    <a:pt x="164674" y="92723"/>
                    <a:pt x="146013" y="129578"/>
                  </a:cubicBezTo>
                  <a:cubicBezTo>
                    <a:pt x="127352" y="166433"/>
                    <a:pt x="137670" y="218570"/>
                    <a:pt x="129327" y="223020"/>
                  </a:cubicBezTo>
                  <a:cubicBezTo>
                    <a:pt x="120984" y="227470"/>
                    <a:pt x="117307" y="182957"/>
                    <a:pt x="95954" y="156276"/>
                  </a:cubicBezTo>
                  <a:cubicBezTo>
                    <a:pt x="74601" y="129595"/>
                    <a:pt x="10105" y="67381"/>
                    <a:pt x="1206" y="62931"/>
                  </a:cubicBezTo>
                  <a:cubicBezTo>
                    <a:pt x="-7693" y="58481"/>
                    <a:pt x="35328" y="112336"/>
                    <a:pt x="42559" y="129578"/>
                  </a:cubicBezTo>
                  <a:cubicBezTo>
                    <a:pt x="49790" y="146820"/>
                    <a:pt x="82049" y="156832"/>
                    <a:pt x="95954" y="206334"/>
                  </a:cubicBezTo>
                  <a:cubicBezTo>
                    <a:pt x="109859" y="255836"/>
                    <a:pt x="108747" y="388769"/>
                    <a:pt x="122652" y="423254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EB2FFB7-645B-F247-AE87-F94C02A6708C}"/>
                </a:ext>
              </a:extLst>
            </p:cNvPr>
            <p:cNvSpPr/>
            <p:nvPr/>
          </p:nvSpPr>
          <p:spPr>
            <a:xfrm>
              <a:off x="11502507" y="1744477"/>
              <a:ext cx="339196" cy="438891"/>
            </a:xfrm>
            <a:custGeom>
              <a:avLst/>
              <a:gdLst>
                <a:gd name="connsiteX0" fmla="*/ 415246 w 504637"/>
                <a:gd name="connsiteY0" fmla="*/ 4146 h 675187"/>
                <a:gd name="connsiteX1" fmla="*/ 374606 w 504637"/>
                <a:gd name="connsiteY1" fmla="*/ 110826 h 675187"/>
                <a:gd name="connsiteX2" fmla="*/ 283166 w 504637"/>
                <a:gd name="connsiteY2" fmla="*/ 207346 h 675187"/>
                <a:gd name="connsiteX3" fmla="*/ 39326 w 504637"/>
                <a:gd name="connsiteY3" fmla="*/ 344506 h 675187"/>
                <a:gd name="connsiteX4" fmla="*/ 3766 w 504637"/>
                <a:gd name="connsiteY4" fmla="*/ 542626 h 675187"/>
                <a:gd name="connsiteX5" fmla="*/ 74886 w 504637"/>
                <a:gd name="connsiteY5" fmla="*/ 603586 h 675187"/>
                <a:gd name="connsiteX6" fmla="*/ 69806 w 504637"/>
                <a:gd name="connsiteY6" fmla="*/ 603586 h 675187"/>
                <a:gd name="connsiteX7" fmla="*/ 166326 w 504637"/>
                <a:gd name="connsiteY7" fmla="*/ 491826 h 675187"/>
                <a:gd name="connsiteX8" fmla="*/ 156166 w 504637"/>
                <a:gd name="connsiteY8" fmla="*/ 410546 h 675187"/>
                <a:gd name="connsiteX9" fmla="*/ 186646 w 504637"/>
                <a:gd name="connsiteY9" fmla="*/ 334346 h 675187"/>
                <a:gd name="connsiteX10" fmla="*/ 196806 w 504637"/>
                <a:gd name="connsiteY10" fmla="*/ 466426 h 675187"/>
                <a:gd name="connsiteX11" fmla="*/ 293326 w 504637"/>
                <a:gd name="connsiteY11" fmla="*/ 395306 h 675187"/>
                <a:gd name="connsiteX12" fmla="*/ 293326 w 504637"/>
                <a:gd name="connsiteY12" fmla="*/ 263226 h 675187"/>
                <a:gd name="connsiteX13" fmla="*/ 318726 w 504637"/>
                <a:gd name="connsiteY13" fmla="*/ 253066 h 675187"/>
                <a:gd name="connsiteX14" fmla="*/ 328886 w 504637"/>
                <a:gd name="connsiteY14" fmla="*/ 359746 h 675187"/>
                <a:gd name="connsiteX15" fmla="*/ 389846 w 504637"/>
                <a:gd name="connsiteY15" fmla="*/ 237826 h 675187"/>
                <a:gd name="connsiteX16" fmla="*/ 369526 w 504637"/>
                <a:gd name="connsiteY16" fmla="*/ 374986 h 675187"/>
                <a:gd name="connsiteX17" fmla="*/ 430486 w 504637"/>
                <a:gd name="connsiteY17" fmla="*/ 344506 h 675187"/>
                <a:gd name="connsiteX18" fmla="*/ 359366 w 504637"/>
                <a:gd name="connsiteY18" fmla="*/ 430866 h 675187"/>
                <a:gd name="connsiteX19" fmla="*/ 318726 w 504637"/>
                <a:gd name="connsiteY19" fmla="*/ 405466 h 675187"/>
                <a:gd name="connsiteX20" fmla="*/ 232366 w 504637"/>
                <a:gd name="connsiteY20" fmla="*/ 501986 h 675187"/>
                <a:gd name="connsiteX21" fmla="*/ 344126 w 504637"/>
                <a:gd name="connsiteY21" fmla="*/ 481666 h 675187"/>
                <a:gd name="connsiteX22" fmla="*/ 333966 w 504637"/>
                <a:gd name="connsiteY22" fmla="*/ 517226 h 675187"/>
                <a:gd name="connsiteX23" fmla="*/ 176486 w 504637"/>
                <a:gd name="connsiteY23" fmla="*/ 532466 h 675187"/>
                <a:gd name="connsiteX24" fmla="*/ 85046 w 504637"/>
                <a:gd name="connsiteY24" fmla="*/ 618826 h 675187"/>
                <a:gd name="connsiteX25" fmla="*/ 171406 w 504637"/>
                <a:gd name="connsiteY25" fmla="*/ 669626 h 675187"/>
                <a:gd name="connsiteX26" fmla="*/ 339046 w 504637"/>
                <a:gd name="connsiteY26" fmla="*/ 654386 h 675187"/>
                <a:gd name="connsiteX27" fmla="*/ 471126 w 504637"/>
                <a:gd name="connsiteY27" fmla="*/ 496906 h 675187"/>
                <a:gd name="connsiteX28" fmla="*/ 501606 w 504637"/>
                <a:gd name="connsiteY28" fmla="*/ 263226 h 675187"/>
                <a:gd name="connsiteX29" fmla="*/ 415246 w 504637"/>
                <a:gd name="connsiteY29" fmla="*/ 4146 h 6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4637" h="675187">
                  <a:moveTo>
                    <a:pt x="415246" y="4146"/>
                  </a:moveTo>
                  <a:cubicBezTo>
                    <a:pt x="394079" y="-21254"/>
                    <a:pt x="396619" y="76959"/>
                    <a:pt x="374606" y="110826"/>
                  </a:cubicBezTo>
                  <a:cubicBezTo>
                    <a:pt x="352593" y="144693"/>
                    <a:pt x="339046" y="168399"/>
                    <a:pt x="283166" y="207346"/>
                  </a:cubicBezTo>
                  <a:cubicBezTo>
                    <a:pt x="227286" y="246293"/>
                    <a:pt x="85893" y="288626"/>
                    <a:pt x="39326" y="344506"/>
                  </a:cubicBezTo>
                  <a:cubicBezTo>
                    <a:pt x="-7241" y="400386"/>
                    <a:pt x="-2161" y="499446"/>
                    <a:pt x="3766" y="542626"/>
                  </a:cubicBezTo>
                  <a:cubicBezTo>
                    <a:pt x="9693" y="585806"/>
                    <a:pt x="63879" y="593426"/>
                    <a:pt x="74886" y="603586"/>
                  </a:cubicBezTo>
                  <a:cubicBezTo>
                    <a:pt x="85893" y="613746"/>
                    <a:pt x="54566" y="622213"/>
                    <a:pt x="69806" y="603586"/>
                  </a:cubicBezTo>
                  <a:cubicBezTo>
                    <a:pt x="85046" y="584959"/>
                    <a:pt x="151933" y="523999"/>
                    <a:pt x="166326" y="491826"/>
                  </a:cubicBezTo>
                  <a:cubicBezTo>
                    <a:pt x="180719" y="459653"/>
                    <a:pt x="152779" y="436793"/>
                    <a:pt x="156166" y="410546"/>
                  </a:cubicBezTo>
                  <a:cubicBezTo>
                    <a:pt x="159553" y="384299"/>
                    <a:pt x="179873" y="325033"/>
                    <a:pt x="186646" y="334346"/>
                  </a:cubicBezTo>
                  <a:cubicBezTo>
                    <a:pt x="193419" y="343659"/>
                    <a:pt x="179026" y="456266"/>
                    <a:pt x="196806" y="466426"/>
                  </a:cubicBezTo>
                  <a:cubicBezTo>
                    <a:pt x="214586" y="476586"/>
                    <a:pt x="277239" y="429173"/>
                    <a:pt x="293326" y="395306"/>
                  </a:cubicBezTo>
                  <a:cubicBezTo>
                    <a:pt x="309413" y="361439"/>
                    <a:pt x="289093" y="286933"/>
                    <a:pt x="293326" y="263226"/>
                  </a:cubicBezTo>
                  <a:cubicBezTo>
                    <a:pt x="297559" y="239519"/>
                    <a:pt x="312799" y="236979"/>
                    <a:pt x="318726" y="253066"/>
                  </a:cubicBezTo>
                  <a:cubicBezTo>
                    <a:pt x="324653" y="269153"/>
                    <a:pt x="317033" y="362286"/>
                    <a:pt x="328886" y="359746"/>
                  </a:cubicBezTo>
                  <a:cubicBezTo>
                    <a:pt x="340739" y="357206"/>
                    <a:pt x="383073" y="235286"/>
                    <a:pt x="389846" y="237826"/>
                  </a:cubicBezTo>
                  <a:cubicBezTo>
                    <a:pt x="396619" y="240366"/>
                    <a:pt x="362753" y="357206"/>
                    <a:pt x="369526" y="374986"/>
                  </a:cubicBezTo>
                  <a:cubicBezTo>
                    <a:pt x="376299" y="392766"/>
                    <a:pt x="432179" y="335193"/>
                    <a:pt x="430486" y="344506"/>
                  </a:cubicBezTo>
                  <a:cubicBezTo>
                    <a:pt x="428793" y="353819"/>
                    <a:pt x="377993" y="420706"/>
                    <a:pt x="359366" y="430866"/>
                  </a:cubicBezTo>
                  <a:cubicBezTo>
                    <a:pt x="340739" y="441026"/>
                    <a:pt x="339893" y="393613"/>
                    <a:pt x="318726" y="405466"/>
                  </a:cubicBezTo>
                  <a:cubicBezTo>
                    <a:pt x="297559" y="417319"/>
                    <a:pt x="228133" y="489286"/>
                    <a:pt x="232366" y="501986"/>
                  </a:cubicBezTo>
                  <a:cubicBezTo>
                    <a:pt x="236599" y="514686"/>
                    <a:pt x="327193" y="479126"/>
                    <a:pt x="344126" y="481666"/>
                  </a:cubicBezTo>
                  <a:cubicBezTo>
                    <a:pt x="361059" y="484206"/>
                    <a:pt x="361906" y="508759"/>
                    <a:pt x="333966" y="517226"/>
                  </a:cubicBezTo>
                  <a:cubicBezTo>
                    <a:pt x="306026" y="525693"/>
                    <a:pt x="217973" y="515533"/>
                    <a:pt x="176486" y="532466"/>
                  </a:cubicBezTo>
                  <a:cubicBezTo>
                    <a:pt x="134999" y="549399"/>
                    <a:pt x="85893" y="595966"/>
                    <a:pt x="85046" y="618826"/>
                  </a:cubicBezTo>
                  <a:cubicBezTo>
                    <a:pt x="84199" y="641686"/>
                    <a:pt x="129073" y="663699"/>
                    <a:pt x="171406" y="669626"/>
                  </a:cubicBezTo>
                  <a:cubicBezTo>
                    <a:pt x="213739" y="675553"/>
                    <a:pt x="289093" y="683173"/>
                    <a:pt x="339046" y="654386"/>
                  </a:cubicBezTo>
                  <a:cubicBezTo>
                    <a:pt x="388999" y="625599"/>
                    <a:pt x="444033" y="562099"/>
                    <a:pt x="471126" y="496906"/>
                  </a:cubicBezTo>
                  <a:cubicBezTo>
                    <a:pt x="498219" y="431713"/>
                    <a:pt x="510919" y="343659"/>
                    <a:pt x="501606" y="263226"/>
                  </a:cubicBezTo>
                  <a:cubicBezTo>
                    <a:pt x="492293" y="182793"/>
                    <a:pt x="436413" y="29546"/>
                    <a:pt x="415246" y="4146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BC51EC0E-51FA-2444-9344-214EF4F5E0B8}"/>
                </a:ext>
              </a:extLst>
            </p:cNvPr>
            <p:cNvSpPr/>
            <p:nvPr/>
          </p:nvSpPr>
          <p:spPr>
            <a:xfrm>
              <a:off x="11199441" y="2066085"/>
              <a:ext cx="254035" cy="184407"/>
            </a:xfrm>
            <a:custGeom>
              <a:avLst/>
              <a:gdLst>
                <a:gd name="connsiteX0" fmla="*/ 938 w 302730"/>
                <a:gd name="connsiteY0" fmla="*/ 7695 h 284711"/>
                <a:gd name="connsiteX1" fmla="*/ 91043 w 302730"/>
                <a:gd name="connsiteY1" fmla="*/ 144522 h 284711"/>
                <a:gd name="connsiteX2" fmla="*/ 114404 w 302730"/>
                <a:gd name="connsiteY2" fmla="*/ 227952 h 284711"/>
                <a:gd name="connsiteX3" fmla="*/ 234544 w 302730"/>
                <a:gd name="connsiteY3" fmla="*/ 284685 h 284711"/>
                <a:gd name="connsiteX4" fmla="*/ 277928 w 302730"/>
                <a:gd name="connsiteY4" fmla="*/ 221278 h 284711"/>
                <a:gd name="connsiteX5" fmla="*/ 164462 w 302730"/>
                <a:gd name="connsiteY5" fmla="*/ 127835 h 284711"/>
                <a:gd name="connsiteX6" fmla="*/ 291277 w 302730"/>
                <a:gd name="connsiteY6" fmla="*/ 184568 h 284711"/>
                <a:gd name="connsiteX7" fmla="*/ 281265 w 302730"/>
                <a:gd name="connsiteY7" fmla="*/ 91126 h 284711"/>
                <a:gd name="connsiteX8" fmla="*/ 154451 w 302730"/>
                <a:gd name="connsiteY8" fmla="*/ 24381 h 284711"/>
                <a:gd name="connsiteX9" fmla="*/ 938 w 302730"/>
                <a:gd name="connsiteY9" fmla="*/ 7695 h 284711"/>
                <a:gd name="connsiteX0" fmla="*/ 1931 w 303723"/>
                <a:gd name="connsiteY0" fmla="*/ 7937 h 284952"/>
                <a:gd name="connsiteX1" fmla="*/ 72012 w 303723"/>
                <a:gd name="connsiteY1" fmla="*/ 148101 h 284952"/>
                <a:gd name="connsiteX2" fmla="*/ 115397 w 303723"/>
                <a:gd name="connsiteY2" fmla="*/ 228194 h 284952"/>
                <a:gd name="connsiteX3" fmla="*/ 235537 w 303723"/>
                <a:gd name="connsiteY3" fmla="*/ 284927 h 284952"/>
                <a:gd name="connsiteX4" fmla="*/ 278921 w 303723"/>
                <a:gd name="connsiteY4" fmla="*/ 221520 h 284952"/>
                <a:gd name="connsiteX5" fmla="*/ 165455 w 303723"/>
                <a:gd name="connsiteY5" fmla="*/ 128077 h 284952"/>
                <a:gd name="connsiteX6" fmla="*/ 292270 w 303723"/>
                <a:gd name="connsiteY6" fmla="*/ 184810 h 284952"/>
                <a:gd name="connsiteX7" fmla="*/ 282258 w 303723"/>
                <a:gd name="connsiteY7" fmla="*/ 91368 h 284952"/>
                <a:gd name="connsiteX8" fmla="*/ 155444 w 303723"/>
                <a:gd name="connsiteY8" fmla="*/ 24623 h 284952"/>
                <a:gd name="connsiteX9" fmla="*/ 1931 w 303723"/>
                <a:gd name="connsiteY9" fmla="*/ 7937 h 284952"/>
                <a:gd name="connsiteX0" fmla="*/ 1931 w 303723"/>
                <a:gd name="connsiteY0" fmla="*/ 7937 h 288288"/>
                <a:gd name="connsiteX1" fmla="*/ 72012 w 303723"/>
                <a:gd name="connsiteY1" fmla="*/ 148101 h 288288"/>
                <a:gd name="connsiteX2" fmla="*/ 115397 w 303723"/>
                <a:gd name="connsiteY2" fmla="*/ 228194 h 288288"/>
                <a:gd name="connsiteX3" fmla="*/ 235537 w 303723"/>
                <a:gd name="connsiteY3" fmla="*/ 288265 h 288288"/>
                <a:gd name="connsiteX4" fmla="*/ 278921 w 303723"/>
                <a:gd name="connsiteY4" fmla="*/ 221520 h 288288"/>
                <a:gd name="connsiteX5" fmla="*/ 165455 w 303723"/>
                <a:gd name="connsiteY5" fmla="*/ 128077 h 288288"/>
                <a:gd name="connsiteX6" fmla="*/ 292270 w 303723"/>
                <a:gd name="connsiteY6" fmla="*/ 184810 h 288288"/>
                <a:gd name="connsiteX7" fmla="*/ 282258 w 303723"/>
                <a:gd name="connsiteY7" fmla="*/ 91368 h 288288"/>
                <a:gd name="connsiteX8" fmla="*/ 155444 w 303723"/>
                <a:gd name="connsiteY8" fmla="*/ 24623 h 288288"/>
                <a:gd name="connsiteX9" fmla="*/ 1931 w 303723"/>
                <a:gd name="connsiteY9" fmla="*/ 7937 h 288288"/>
                <a:gd name="connsiteX0" fmla="*/ 1931 w 300880"/>
                <a:gd name="connsiteY0" fmla="*/ 7937 h 288288"/>
                <a:gd name="connsiteX1" fmla="*/ 72012 w 300880"/>
                <a:gd name="connsiteY1" fmla="*/ 148101 h 288288"/>
                <a:gd name="connsiteX2" fmla="*/ 115397 w 300880"/>
                <a:gd name="connsiteY2" fmla="*/ 228194 h 288288"/>
                <a:gd name="connsiteX3" fmla="*/ 235537 w 300880"/>
                <a:gd name="connsiteY3" fmla="*/ 288265 h 288288"/>
                <a:gd name="connsiteX4" fmla="*/ 278921 w 300880"/>
                <a:gd name="connsiteY4" fmla="*/ 221520 h 288288"/>
                <a:gd name="connsiteX5" fmla="*/ 205501 w 300880"/>
                <a:gd name="connsiteY5" fmla="*/ 141426 h 288288"/>
                <a:gd name="connsiteX6" fmla="*/ 292270 w 300880"/>
                <a:gd name="connsiteY6" fmla="*/ 184810 h 288288"/>
                <a:gd name="connsiteX7" fmla="*/ 282258 w 300880"/>
                <a:gd name="connsiteY7" fmla="*/ 91368 h 288288"/>
                <a:gd name="connsiteX8" fmla="*/ 155444 w 300880"/>
                <a:gd name="connsiteY8" fmla="*/ 24623 h 288288"/>
                <a:gd name="connsiteX9" fmla="*/ 1931 w 300880"/>
                <a:gd name="connsiteY9" fmla="*/ 7937 h 288288"/>
                <a:gd name="connsiteX0" fmla="*/ 1931 w 307908"/>
                <a:gd name="connsiteY0" fmla="*/ 7937 h 288288"/>
                <a:gd name="connsiteX1" fmla="*/ 72012 w 307908"/>
                <a:gd name="connsiteY1" fmla="*/ 148101 h 288288"/>
                <a:gd name="connsiteX2" fmla="*/ 115397 w 307908"/>
                <a:gd name="connsiteY2" fmla="*/ 228194 h 288288"/>
                <a:gd name="connsiteX3" fmla="*/ 235537 w 307908"/>
                <a:gd name="connsiteY3" fmla="*/ 288265 h 288288"/>
                <a:gd name="connsiteX4" fmla="*/ 278921 w 307908"/>
                <a:gd name="connsiteY4" fmla="*/ 221520 h 288288"/>
                <a:gd name="connsiteX5" fmla="*/ 205501 w 307908"/>
                <a:gd name="connsiteY5" fmla="*/ 141426 h 288288"/>
                <a:gd name="connsiteX6" fmla="*/ 302282 w 307908"/>
                <a:gd name="connsiteY6" fmla="*/ 181473 h 288288"/>
                <a:gd name="connsiteX7" fmla="*/ 282258 w 307908"/>
                <a:gd name="connsiteY7" fmla="*/ 91368 h 288288"/>
                <a:gd name="connsiteX8" fmla="*/ 155444 w 307908"/>
                <a:gd name="connsiteY8" fmla="*/ 24623 h 288288"/>
                <a:gd name="connsiteX9" fmla="*/ 1931 w 307908"/>
                <a:gd name="connsiteY9" fmla="*/ 7937 h 288288"/>
                <a:gd name="connsiteX0" fmla="*/ 1931 w 305373"/>
                <a:gd name="connsiteY0" fmla="*/ 7937 h 288288"/>
                <a:gd name="connsiteX1" fmla="*/ 72012 w 305373"/>
                <a:gd name="connsiteY1" fmla="*/ 148101 h 288288"/>
                <a:gd name="connsiteX2" fmla="*/ 115397 w 305373"/>
                <a:gd name="connsiteY2" fmla="*/ 228194 h 288288"/>
                <a:gd name="connsiteX3" fmla="*/ 235537 w 305373"/>
                <a:gd name="connsiteY3" fmla="*/ 288265 h 288288"/>
                <a:gd name="connsiteX4" fmla="*/ 278921 w 305373"/>
                <a:gd name="connsiteY4" fmla="*/ 221520 h 288288"/>
                <a:gd name="connsiteX5" fmla="*/ 205501 w 305373"/>
                <a:gd name="connsiteY5" fmla="*/ 141426 h 288288"/>
                <a:gd name="connsiteX6" fmla="*/ 298945 w 305373"/>
                <a:gd name="connsiteY6" fmla="*/ 188147 h 288288"/>
                <a:gd name="connsiteX7" fmla="*/ 282258 w 305373"/>
                <a:gd name="connsiteY7" fmla="*/ 91368 h 288288"/>
                <a:gd name="connsiteX8" fmla="*/ 155444 w 305373"/>
                <a:gd name="connsiteY8" fmla="*/ 24623 h 288288"/>
                <a:gd name="connsiteX9" fmla="*/ 1931 w 305373"/>
                <a:gd name="connsiteY9" fmla="*/ 7937 h 288288"/>
                <a:gd name="connsiteX0" fmla="*/ 1931 w 313461"/>
                <a:gd name="connsiteY0" fmla="*/ 7937 h 288288"/>
                <a:gd name="connsiteX1" fmla="*/ 72012 w 313461"/>
                <a:gd name="connsiteY1" fmla="*/ 148101 h 288288"/>
                <a:gd name="connsiteX2" fmla="*/ 115397 w 313461"/>
                <a:gd name="connsiteY2" fmla="*/ 228194 h 288288"/>
                <a:gd name="connsiteX3" fmla="*/ 235537 w 313461"/>
                <a:gd name="connsiteY3" fmla="*/ 288265 h 288288"/>
                <a:gd name="connsiteX4" fmla="*/ 278921 w 313461"/>
                <a:gd name="connsiteY4" fmla="*/ 221520 h 288288"/>
                <a:gd name="connsiteX5" fmla="*/ 205501 w 313461"/>
                <a:gd name="connsiteY5" fmla="*/ 141426 h 288288"/>
                <a:gd name="connsiteX6" fmla="*/ 298945 w 313461"/>
                <a:gd name="connsiteY6" fmla="*/ 188147 h 288288"/>
                <a:gd name="connsiteX7" fmla="*/ 298944 w 313461"/>
                <a:gd name="connsiteY7" fmla="*/ 84694 h 288288"/>
                <a:gd name="connsiteX8" fmla="*/ 155444 w 313461"/>
                <a:gd name="connsiteY8" fmla="*/ 24623 h 288288"/>
                <a:gd name="connsiteX9" fmla="*/ 1931 w 313461"/>
                <a:gd name="connsiteY9" fmla="*/ 7937 h 288288"/>
                <a:gd name="connsiteX0" fmla="*/ 2673 w 314203"/>
                <a:gd name="connsiteY0" fmla="*/ 6733 h 287086"/>
                <a:gd name="connsiteX1" fmla="*/ 62742 w 314203"/>
                <a:gd name="connsiteY1" fmla="*/ 130211 h 287086"/>
                <a:gd name="connsiteX2" fmla="*/ 116139 w 314203"/>
                <a:gd name="connsiteY2" fmla="*/ 226990 h 287086"/>
                <a:gd name="connsiteX3" fmla="*/ 236279 w 314203"/>
                <a:gd name="connsiteY3" fmla="*/ 287061 h 287086"/>
                <a:gd name="connsiteX4" fmla="*/ 279663 w 314203"/>
                <a:gd name="connsiteY4" fmla="*/ 220316 h 287086"/>
                <a:gd name="connsiteX5" fmla="*/ 206243 w 314203"/>
                <a:gd name="connsiteY5" fmla="*/ 140222 h 287086"/>
                <a:gd name="connsiteX6" fmla="*/ 299687 w 314203"/>
                <a:gd name="connsiteY6" fmla="*/ 186943 h 287086"/>
                <a:gd name="connsiteX7" fmla="*/ 299686 w 314203"/>
                <a:gd name="connsiteY7" fmla="*/ 83490 h 287086"/>
                <a:gd name="connsiteX8" fmla="*/ 156186 w 314203"/>
                <a:gd name="connsiteY8" fmla="*/ 23419 h 287086"/>
                <a:gd name="connsiteX9" fmla="*/ 2673 w 314203"/>
                <a:gd name="connsiteY9" fmla="*/ 6733 h 287086"/>
                <a:gd name="connsiteX0" fmla="*/ 2825 w 314355"/>
                <a:gd name="connsiteY0" fmla="*/ 6733 h 290167"/>
                <a:gd name="connsiteX1" fmla="*/ 62894 w 314355"/>
                <a:gd name="connsiteY1" fmla="*/ 130211 h 290167"/>
                <a:gd name="connsiteX2" fmla="*/ 139652 w 314355"/>
                <a:gd name="connsiteY2" fmla="*/ 263699 h 290167"/>
                <a:gd name="connsiteX3" fmla="*/ 236431 w 314355"/>
                <a:gd name="connsiteY3" fmla="*/ 287061 h 290167"/>
                <a:gd name="connsiteX4" fmla="*/ 279815 w 314355"/>
                <a:gd name="connsiteY4" fmla="*/ 220316 h 290167"/>
                <a:gd name="connsiteX5" fmla="*/ 206395 w 314355"/>
                <a:gd name="connsiteY5" fmla="*/ 140222 h 290167"/>
                <a:gd name="connsiteX6" fmla="*/ 299839 w 314355"/>
                <a:gd name="connsiteY6" fmla="*/ 186943 h 290167"/>
                <a:gd name="connsiteX7" fmla="*/ 299838 w 314355"/>
                <a:gd name="connsiteY7" fmla="*/ 83490 h 290167"/>
                <a:gd name="connsiteX8" fmla="*/ 156338 w 314355"/>
                <a:gd name="connsiteY8" fmla="*/ 23419 h 290167"/>
                <a:gd name="connsiteX9" fmla="*/ 2825 w 314355"/>
                <a:gd name="connsiteY9" fmla="*/ 6733 h 290167"/>
                <a:gd name="connsiteX0" fmla="*/ 1977 w 346879"/>
                <a:gd name="connsiteY0" fmla="*/ 5477 h 298923"/>
                <a:gd name="connsiteX1" fmla="*/ 95418 w 346879"/>
                <a:gd name="connsiteY1" fmla="*/ 138967 h 298923"/>
                <a:gd name="connsiteX2" fmla="*/ 172176 w 346879"/>
                <a:gd name="connsiteY2" fmla="*/ 272455 h 298923"/>
                <a:gd name="connsiteX3" fmla="*/ 268955 w 346879"/>
                <a:gd name="connsiteY3" fmla="*/ 295817 h 298923"/>
                <a:gd name="connsiteX4" fmla="*/ 312339 w 346879"/>
                <a:gd name="connsiteY4" fmla="*/ 229072 h 298923"/>
                <a:gd name="connsiteX5" fmla="*/ 238919 w 346879"/>
                <a:gd name="connsiteY5" fmla="*/ 148978 h 298923"/>
                <a:gd name="connsiteX6" fmla="*/ 332363 w 346879"/>
                <a:gd name="connsiteY6" fmla="*/ 195699 h 298923"/>
                <a:gd name="connsiteX7" fmla="*/ 332362 w 346879"/>
                <a:gd name="connsiteY7" fmla="*/ 92246 h 298923"/>
                <a:gd name="connsiteX8" fmla="*/ 188862 w 346879"/>
                <a:gd name="connsiteY8" fmla="*/ 32175 h 298923"/>
                <a:gd name="connsiteX9" fmla="*/ 1977 w 346879"/>
                <a:gd name="connsiteY9" fmla="*/ 5477 h 298923"/>
                <a:gd name="connsiteX0" fmla="*/ 30062 w 374964"/>
                <a:gd name="connsiteY0" fmla="*/ 236 h 293682"/>
                <a:gd name="connsiteX1" fmla="*/ 123503 w 374964"/>
                <a:gd name="connsiteY1" fmla="*/ 133726 h 293682"/>
                <a:gd name="connsiteX2" fmla="*/ 200261 w 374964"/>
                <a:gd name="connsiteY2" fmla="*/ 267214 h 293682"/>
                <a:gd name="connsiteX3" fmla="*/ 297040 w 374964"/>
                <a:gd name="connsiteY3" fmla="*/ 290576 h 293682"/>
                <a:gd name="connsiteX4" fmla="*/ 340424 w 374964"/>
                <a:gd name="connsiteY4" fmla="*/ 223831 h 293682"/>
                <a:gd name="connsiteX5" fmla="*/ 267004 w 374964"/>
                <a:gd name="connsiteY5" fmla="*/ 143737 h 293682"/>
                <a:gd name="connsiteX6" fmla="*/ 360448 w 374964"/>
                <a:gd name="connsiteY6" fmla="*/ 190458 h 293682"/>
                <a:gd name="connsiteX7" fmla="*/ 360447 w 374964"/>
                <a:gd name="connsiteY7" fmla="*/ 87005 h 293682"/>
                <a:gd name="connsiteX8" fmla="*/ 216947 w 374964"/>
                <a:gd name="connsiteY8" fmla="*/ 26934 h 293682"/>
                <a:gd name="connsiteX9" fmla="*/ 30062 w 374964"/>
                <a:gd name="connsiteY9" fmla="*/ 236 h 293682"/>
                <a:gd name="connsiteX0" fmla="*/ 29701 w 377940"/>
                <a:gd name="connsiteY0" fmla="*/ 257 h 283691"/>
                <a:gd name="connsiteX1" fmla="*/ 126479 w 377940"/>
                <a:gd name="connsiteY1" fmla="*/ 123735 h 283691"/>
                <a:gd name="connsiteX2" fmla="*/ 203237 w 377940"/>
                <a:gd name="connsiteY2" fmla="*/ 257223 h 283691"/>
                <a:gd name="connsiteX3" fmla="*/ 300016 w 377940"/>
                <a:gd name="connsiteY3" fmla="*/ 280585 h 283691"/>
                <a:gd name="connsiteX4" fmla="*/ 343400 w 377940"/>
                <a:gd name="connsiteY4" fmla="*/ 213840 h 283691"/>
                <a:gd name="connsiteX5" fmla="*/ 269980 w 377940"/>
                <a:gd name="connsiteY5" fmla="*/ 133746 h 283691"/>
                <a:gd name="connsiteX6" fmla="*/ 363424 w 377940"/>
                <a:gd name="connsiteY6" fmla="*/ 180467 h 283691"/>
                <a:gd name="connsiteX7" fmla="*/ 363423 w 377940"/>
                <a:gd name="connsiteY7" fmla="*/ 77014 h 283691"/>
                <a:gd name="connsiteX8" fmla="*/ 219923 w 377940"/>
                <a:gd name="connsiteY8" fmla="*/ 16943 h 283691"/>
                <a:gd name="connsiteX9" fmla="*/ 29701 w 377940"/>
                <a:gd name="connsiteY9" fmla="*/ 257 h 28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940" h="283691">
                  <a:moveTo>
                    <a:pt x="29701" y="257"/>
                  </a:moveTo>
                  <a:cubicBezTo>
                    <a:pt x="-65967" y="-5305"/>
                    <a:pt x="97556" y="80907"/>
                    <a:pt x="126479" y="123735"/>
                  </a:cubicBezTo>
                  <a:cubicBezTo>
                    <a:pt x="155402" y="166563"/>
                    <a:pt x="174314" y="231081"/>
                    <a:pt x="203237" y="257223"/>
                  </a:cubicBezTo>
                  <a:cubicBezTo>
                    <a:pt x="232160" y="283365"/>
                    <a:pt x="276656" y="287815"/>
                    <a:pt x="300016" y="280585"/>
                  </a:cubicBezTo>
                  <a:cubicBezTo>
                    <a:pt x="323376" y="273355"/>
                    <a:pt x="348406" y="238313"/>
                    <a:pt x="343400" y="213840"/>
                  </a:cubicBezTo>
                  <a:cubicBezTo>
                    <a:pt x="338394" y="189367"/>
                    <a:pt x="266643" y="139308"/>
                    <a:pt x="269980" y="133746"/>
                  </a:cubicBezTo>
                  <a:cubicBezTo>
                    <a:pt x="273317" y="128184"/>
                    <a:pt x="347850" y="189922"/>
                    <a:pt x="363424" y="180467"/>
                  </a:cubicBezTo>
                  <a:cubicBezTo>
                    <a:pt x="378998" y="171012"/>
                    <a:pt x="386227" y="103712"/>
                    <a:pt x="363423" y="77014"/>
                  </a:cubicBezTo>
                  <a:cubicBezTo>
                    <a:pt x="340619" y="50316"/>
                    <a:pt x="275543" y="29736"/>
                    <a:pt x="219923" y="16943"/>
                  </a:cubicBezTo>
                  <a:cubicBezTo>
                    <a:pt x="164303" y="4150"/>
                    <a:pt x="125369" y="5819"/>
                    <a:pt x="29701" y="257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998637A-E8E6-6B49-89A4-E901A8264F22}"/>
              </a:ext>
            </a:extLst>
          </p:cNvPr>
          <p:cNvGrpSpPr/>
          <p:nvPr/>
        </p:nvGrpSpPr>
        <p:grpSpPr>
          <a:xfrm>
            <a:off x="10564933" y="3527255"/>
            <a:ext cx="1312974" cy="718798"/>
            <a:chOff x="3697306" y="3997059"/>
            <a:chExt cx="656487" cy="359398"/>
          </a:xfrm>
        </p:grpSpPr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5A7C18A-ADCE-9C42-BD9A-91436E4E6798}"/>
                </a:ext>
              </a:extLst>
            </p:cNvPr>
            <p:cNvSpPr/>
            <p:nvPr/>
          </p:nvSpPr>
          <p:spPr>
            <a:xfrm rot="18917423">
              <a:off x="3697306" y="4041318"/>
              <a:ext cx="333691" cy="315139"/>
            </a:xfrm>
            <a:custGeom>
              <a:avLst/>
              <a:gdLst>
                <a:gd name="connsiteX0" fmla="*/ 367060 w 367060"/>
                <a:gd name="connsiteY0" fmla="*/ 0 h 346653"/>
                <a:gd name="connsiteX1" fmla="*/ 330081 w 367060"/>
                <a:gd name="connsiteY1" fmla="*/ 98305 h 346653"/>
                <a:gd name="connsiteX2" fmla="*/ 326137 w 367060"/>
                <a:gd name="connsiteY2" fmla="*/ 129753 h 346653"/>
                <a:gd name="connsiteX3" fmla="*/ 311805 w 367060"/>
                <a:gd name="connsiteY3" fmla="*/ 131356 h 346653"/>
                <a:gd name="connsiteX4" fmla="*/ 151441 w 367060"/>
                <a:gd name="connsiteY4" fmla="*/ 282805 h 346653"/>
                <a:gd name="connsiteX5" fmla="*/ 164043 w 367060"/>
                <a:gd name="connsiteY5" fmla="*/ 341756 h 346653"/>
                <a:gd name="connsiteX6" fmla="*/ 166501 w 367060"/>
                <a:gd name="connsiteY6" fmla="*/ 345199 h 346653"/>
                <a:gd name="connsiteX7" fmla="*/ 158877 w 367060"/>
                <a:gd name="connsiteY7" fmla="*/ 346653 h 346653"/>
                <a:gd name="connsiteX8" fmla="*/ 0 w 367060"/>
                <a:gd name="connsiteY8" fmla="*/ 196609 h 346653"/>
                <a:gd name="connsiteX9" fmla="*/ 158877 w 367060"/>
                <a:gd name="connsiteY9" fmla="*/ 46565 h 346653"/>
                <a:gd name="connsiteX10" fmla="*/ 367060 w 367060"/>
                <a:gd name="connsiteY10" fmla="*/ 0 h 34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7060" h="346653">
                  <a:moveTo>
                    <a:pt x="367060" y="0"/>
                  </a:moveTo>
                  <a:cubicBezTo>
                    <a:pt x="350625" y="32769"/>
                    <a:pt x="338298" y="65537"/>
                    <a:pt x="330081" y="98305"/>
                  </a:cubicBezTo>
                  <a:lnTo>
                    <a:pt x="326137" y="129753"/>
                  </a:lnTo>
                  <a:lnTo>
                    <a:pt x="311805" y="131356"/>
                  </a:lnTo>
                  <a:cubicBezTo>
                    <a:pt x="223238" y="131356"/>
                    <a:pt x="151441" y="199162"/>
                    <a:pt x="151441" y="282805"/>
                  </a:cubicBezTo>
                  <a:cubicBezTo>
                    <a:pt x="151441" y="303716"/>
                    <a:pt x="155928" y="323637"/>
                    <a:pt x="164043" y="341756"/>
                  </a:cubicBezTo>
                  <a:lnTo>
                    <a:pt x="166501" y="345199"/>
                  </a:lnTo>
                  <a:lnTo>
                    <a:pt x="158877" y="346653"/>
                  </a:lnTo>
                  <a:cubicBezTo>
                    <a:pt x="71132" y="346653"/>
                    <a:pt x="0" y="279476"/>
                    <a:pt x="0" y="196609"/>
                  </a:cubicBezTo>
                  <a:cubicBezTo>
                    <a:pt x="0" y="113742"/>
                    <a:pt x="71132" y="46565"/>
                    <a:pt x="158877" y="46565"/>
                  </a:cubicBezTo>
                  <a:cubicBezTo>
                    <a:pt x="228271" y="46565"/>
                    <a:pt x="297665" y="31043"/>
                    <a:pt x="367060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E07F081E-85C1-1248-96BB-BB5D2B2450A8}"/>
                </a:ext>
              </a:extLst>
            </p:cNvPr>
            <p:cNvSpPr/>
            <p:nvPr/>
          </p:nvSpPr>
          <p:spPr>
            <a:xfrm rot="18917423">
              <a:off x="4020070" y="3997059"/>
              <a:ext cx="333723" cy="322782"/>
            </a:xfrm>
            <a:custGeom>
              <a:avLst/>
              <a:gdLst>
                <a:gd name="connsiteX0" fmla="*/ 367095 w 367095"/>
                <a:gd name="connsiteY0" fmla="*/ 0 h 355060"/>
                <a:gd name="connsiteX1" fmla="*/ 316593 w 367095"/>
                <a:gd name="connsiteY1" fmla="*/ 201377 h 355060"/>
                <a:gd name="connsiteX2" fmla="*/ 153863 w 367095"/>
                <a:gd name="connsiteY2" fmla="*/ 355060 h 355060"/>
                <a:gd name="connsiteX3" fmla="*/ 3921 w 367095"/>
                <a:gd name="connsiteY3" fmla="*/ 261197 h 355060"/>
                <a:gd name="connsiteX4" fmla="*/ 0 w 367095"/>
                <a:gd name="connsiteY4" fmla="*/ 242854 h 355060"/>
                <a:gd name="connsiteX5" fmla="*/ 58701 w 367095"/>
                <a:gd name="connsiteY5" fmla="*/ 254046 h 355060"/>
                <a:gd name="connsiteX6" fmla="*/ 219065 w 367095"/>
                <a:gd name="connsiteY6" fmla="*/ 102597 h 355060"/>
                <a:gd name="connsiteX7" fmla="*/ 226974 w 367095"/>
                <a:gd name="connsiteY7" fmla="*/ 39517 h 355060"/>
                <a:gd name="connsiteX8" fmla="*/ 260479 w 367095"/>
                <a:gd name="connsiteY8" fmla="*/ 35771 h 355060"/>
                <a:gd name="connsiteX9" fmla="*/ 367095 w 367095"/>
                <a:gd name="connsiteY9" fmla="*/ 0 h 3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7095" h="355060">
                  <a:moveTo>
                    <a:pt x="367095" y="0"/>
                  </a:moveTo>
                  <a:cubicBezTo>
                    <a:pt x="333427" y="67126"/>
                    <a:pt x="316593" y="134252"/>
                    <a:pt x="316593" y="201377"/>
                  </a:cubicBezTo>
                  <a:cubicBezTo>
                    <a:pt x="316593" y="286254"/>
                    <a:pt x="243736" y="355060"/>
                    <a:pt x="153863" y="355060"/>
                  </a:cubicBezTo>
                  <a:cubicBezTo>
                    <a:pt x="86458" y="355060"/>
                    <a:pt x="28625" y="316357"/>
                    <a:pt x="3921" y="261197"/>
                  </a:cubicBezTo>
                  <a:lnTo>
                    <a:pt x="0" y="242854"/>
                  </a:lnTo>
                  <a:lnTo>
                    <a:pt x="58701" y="254046"/>
                  </a:lnTo>
                  <a:cubicBezTo>
                    <a:pt x="147268" y="254047"/>
                    <a:pt x="219065" y="186240"/>
                    <a:pt x="219065" y="102597"/>
                  </a:cubicBezTo>
                  <a:lnTo>
                    <a:pt x="226974" y="39517"/>
                  </a:lnTo>
                  <a:lnTo>
                    <a:pt x="260479" y="35771"/>
                  </a:lnTo>
                  <a:cubicBezTo>
                    <a:pt x="296018" y="27822"/>
                    <a:pt x="331557" y="15898"/>
                    <a:pt x="367095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64" name="Teardrop 163">
              <a:extLst>
                <a:ext uri="{FF2B5EF4-FFF2-40B4-BE49-F238E27FC236}">
                  <a16:creationId xmlns:a16="http://schemas.microsoft.com/office/drawing/2014/main" id="{A7F6980F-D5DB-6C4F-96FD-6CDBEABB656A}"/>
                </a:ext>
              </a:extLst>
            </p:cNvPr>
            <p:cNvSpPr/>
            <p:nvPr/>
          </p:nvSpPr>
          <p:spPr>
            <a:xfrm rot="18917423">
              <a:off x="3893126" y="4048768"/>
              <a:ext cx="291571" cy="275361"/>
            </a:xfrm>
            <a:prstGeom prst="teardrop">
              <a:avLst>
                <a:gd name="adj" fmla="val 131034"/>
              </a:avLst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25772A0-CF15-3145-B1CA-79B605E2D029}"/>
              </a:ext>
            </a:extLst>
          </p:cNvPr>
          <p:cNvGrpSpPr/>
          <p:nvPr/>
        </p:nvGrpSpPr>
        <p:grpSpPr>
          <a:xfrm>
            <a:off x="4926997" y="3639757"/>
            <a:ext cx="1191714" cy="1538441"/>
            <a:chOff x="2075875" y="2105920"/>
            <a:chExt cx="595857" cy="76922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81A32CD-854E-544B-AAAB-1B141CC519A9}"/>
                </a:ext>
              </a:extLst>
            </p:cNvPr>
            <p:cNvSpPr/>
            <p:nvPr/>
          </p:nvSpPr>
          <p:spPr>
            <a:xfrm>
              <a:off x="2264710" y="2613530"/>
              <a:ext cx="9236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3F8BDE7-142C-EE43-AA4D-677CAAA9C4D1}"/>
                </a:ext>
              </a:extLst>
            </p:cNvPr>
            <p:cNvGrpSpPr/>
            <p:nvPr/>
          </p:nvGrpSpPr>
          <p:grpSpPr>
            <a:xfrm>
              <a:off x="2075875" y="2105920"/>
              <a:ext cx="378653" cy="420352"/>
              <a:chOff x="2397506" y="2173514"/>
              <a:chExt cx="1881070" cy="2088220"/>
            </a:xfrm>
          </p:grpSpPr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DA6221DB-420C-5F48-9628-CE722DCF8CCE}"/>
                  </a:ext>
                </a:extLst>
              </p:cNvPr>
              <p:cNvSpPr/>
              <p:nvPr/>
            </p:nvSpPr>
            <p:spPr>
              <a:xfrm>
                <a:off x="2782622" y="2405631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EDF80570-1F85-AF49-9EC0-7784BDBBC970}"/>
                  </a:ext>
                </a:extLst>
              </p:cNvPr>
              <p:cNvSpPr/>
              <p:nvPr/>
            </p:nvSpPr>
            <p:spPr>
              <a:xfrm>
                <a:off x="2793110" y="2696869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07CBB967-F785-3748-B5FF-87430E2D0A80}"/>
                  </a:ext>
                </a:extLst>
              </p:cNvPr>
              <p:cNvSpPr/>
              <p:nvPr/>
            </p:nvSpPr>
            <p:spPr>
              <a:xfrm>
                <a:off x="2784003" y="3012464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82F7FBDB-D8B4-124E-A98C-DAA35416F4DE}"/>
                  </a:ext>
                </a:extLst>
              </p:cNvPr>
              <p:cNvSpPr/>
              <p:nvPr/>
            </p:nvSpPr>
            <p:spPr>
              <a:xfrm>
                <a:off x="2789510" y="3328059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3B29AE0F-2887-6946-ADC2-0FEB0E644042}"/>
                  </a:ext>
                </a:extLst>
              </p:cNvPr>
              <p:cNvSpPr/>
              <p:nvPr/>
            </p:nvSpPr>
            <p:spPr>
              <a:xfrm rot="1647178">
                <a:off x="3946152" y="2636839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63D2D0C9-4F18-A248-A83E-740BEAA89CFD}"/>
                  </a:ext>
                </a:extLst>
              </p:cNvPr>
              <p:cNvSpPr/>
              <p:nvPr/>
            </p:nvSpPr>
            <p:spPr>
              <a:xfrm rot="1647178">
                <a:off x="3830280" y="2897962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88B57758-021D-2C45-A79C-2C677ABCEE3C}"/>
                  </a:ext>
                </a:extLst>
              </p:cNvPr>
              <p:cNvSpPr/>
              <p:nvPr/>
            </p:nvSpPr>
            <p:spPr>
              <a:xfrm rot="1647178">
                <a:off x="3694337" y="3182433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20A3E17B-60D4-4F4F-AFCC-B9C4BC511D09}"/>
                  </a:ext>
                </a:extLst>
              </p:cNvPr>
              <p:cNvSpPr/>
              <p:nvPr/>
            </p:nvSpPr>
            <p:spPr>
              <a:xfrm rot="1647178">
                <a:off x="3552238" y="3478374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572FA0F4-973F-A544-A261-C097619D1E05}"/>
                  </a:ext>
                </a:extLst>
              </p:cNvPr>
              <p:cNvSpPr/>
              <p:nvPr/>
            </p:nvSpPr>
            <p:spPr>
              <a:xfrm flipH="1">
                <a:off x="2397506" y="2405631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8D398BD4-DE56-9D4E-AF6C-CE0BDC5A8A99}"/>
                  </a:ext>
                </a:extLst>
              </p:cNvPr>
              <p:cNvSpPr/>
              <p:nvPr/>
            </p:nvSpPr>
            <p:spPr>
              <a:xfrm flipH="1">
                <a:off x="2407994" y="2696869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5701989E-3B35-EA42-AD39-1DEE00BECFED}"/>
                  </a:ext>
                </a:extLst>
              </p:cNvPr>
              <p:cNvSpPr/>
              <p:nvPr/>
            </p:nvSpPr>
            <p:spPr>
              <a:xfrm flipH="1">
                <a:off x="2398887" y="3012464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3D7D79AB-F383-4D42-B11A-180984C2B233}"/>
                  </a:ext>
                </a:extLst>
              </p:cNvPr>
              <p:cNvSpPr/>
              <p:nvPr/>
            </p:nvSpPr>
            <p:spPr>
              <a:xfrm flipH="1">
                <a:off x="2404394" y="3328059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4CD3BF26-6798-4746-9B2F-AB20DB3B2D43}"/>
                  </a:ext>
                </a:extLst>
              </p:cNvPr>
              <p:cNvSpPr/>
              <p:nvPr/>
            </p:nvSpPr>
            <p:spPr>
              <a:xfrm rot="1498632" flipH="1">
                <a:off x="3606092" y="2482335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405AEB23-AFA7-ED40-8081-2B9DB51EF1F1}"/>
                  </a:ext>
                </a:extLst>
              </p:cNvPr>
              <p:cNvSpPr/>
              <p:nvPr/>
            </p:nvSpPr>
            <p:spPr>
              <a:xfrm rot="1498632" flipH="1">
                <a:off x="3490220" y="2743458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87710CE3-00D7-824E-A8FA-A994102A0B21}"/>
                  </a:ext>
                </a:extLst>
              </p:cNvPr>
              <p:cNvSpPr/>
              <p:nvPr/>
            </p:nvSpPr>
            <p:spPr>
              <a:xfrm rot="1498632" flipH="1">
                <a:off x="3354277" y="3027929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B59DA7CF-422C-D445-98C8-912A1028257F}"/>
                  </a:ext>
                </a:extLst>
              </p:cNvPr>
              <p:cNvSpPr/>
              <p:nvPr/>
            </p:nvSpPr>
            <p:spPr>
              <a:xfrm rot="1498632" flipH="1">
                <a:off x="3212178" y="3323870"/>
                <a:ext cx="332424" cy="484016"/>
              </a:xfrm>
              <a:custGeom>
                <a:avLst/>
                <a:gdLst>
                  <a:gd name="connsiteX0" fmla="*/ 325536 w 332424"/>
                  <a:gd name="connsiteY0" fmla="*/ 685 h 484016"/>
                  <a:gd name="connsiteX1" fmla="*/ 237304 w 332424"/>
                  <a:gd name="connsiteY1" fmla="*/ 169127 h 484016"/>
                  <a:gd name="connsiteX2" fmla="*/ 44799 w 332424"/>
                  <a:gd name="connsiteY2" fmla="*/ 281422 h 484016"/>
                  <a:gd name="connsiteX3" fmla="*/ 683 w 332424"/>
                  <a:gd name="connsiteY3" fmla="*/ 417780 h 484016"/>
                  <a:gd name="connsiteX4" fmla="*/ 64852 w 332424"/>
                  <a:gd name="connsiteY4" fmla="*/ 481948 h 484016"/>
                  <a:gd name="connsiteX5" fmla="*/ 209231 w 332424"/>
                  <a:gd name="connsiteY5" fmla="*/ 445853 h 484016"/>
                  <a:gd name="connsiteX6" fmla="*/ 313504 w 332424"/>
                  <a:gd name="connsiteY6" fmla="*/ 237306 h 484016"/>
                  <a:gd name="connsiteX7" fmla="*/ 325536 w 332424"/>
                  <a:gd name="connsiteY7" fmla="*/ 685 h 48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424" h="484016">
                    <a:moveTo>
                      <a:pt x="325536" y="685"/>
                    </a:moveTo>
                    <a:cubicBezTo>
                      <a:pt x="312836" y="-10678"/>
                      <a:pt x="284093" y="122338"/>
                      <a:pt x="237304" y="169127"/>
                    </a:cubicBezTo>
                    <a:cubicBezTo>
                      <a:pt x="190515" y="215916"/>
                      <a:pt x="84236" y="239980"/>
                      <a:pt x="44799" y="281422"/>
                    </a:cubicBezTo>
                    <a:cubicBezTo>
                      <a:pt x="5362" y="322864"/>
                      <a:pt x="-2659" y="384359"/>
                      <a:pt x="683" y="417780"/>
                    </a:cubicBezTo>
                    <a:cubicBezTo>
                      <a:pt x="4025" y="451201"/>
                      <a:pt x="30094" y="477269"/>
                      <a:pt x="64852" y="481948"/>
                    </a:cubicBezTo>
                    <a:cubicBezTo>
                      <a:pt x="99610" y="486627"/>
                      <a:pt x="167789" y="486627"/>
                      <a:pt x="209231" y="445853"/>
                    </a:cubicBezTo>
                    <a:cubicBezTo>
                      <a:pt x="250673" y="405079"/>
                      <a:pt x="294120" y="310832"/>
                      <a:pt x="313504" y="237306"/>
                    </a:cubicBezTo>
                    <a:cubicBezTo>
                      <a:pt x="332888" y="163780"/>
                      <a:pt x="338236" y="12048"/>
                      <a:pt x="325536" y="6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66A10BDF-D551-A446-BC01-F7BCDECB4A84}"/>
                  </a:ext>
                </a:extLst>
              </p:cNvPr>
              <p:cNvSpPr/>
              <p:nvPr/>
            </p:nvSpPr>
            <p:spPr>
              <a:xfrm>
                <a:off x="2659298" y="2173514"/>
                <a:ext cx="234280" cy="499648"/>
              </a:xfrm>
              <a:custGeom>
                <a:avLst/>
                <a:gdLst>
                  <a:gd name="connsiteX0" fmla="*/ 103955 w 234280"/>
                  <a:gd name="connsiteY0" fmla="*/ 191 h 499648"/>
                  <a:gd name="connsiteX1" fmla="*/ 3691 w 234280"/>
                  <a:gd name="connsiteY1" fmla="*/ 268897 h 499648"/>
                  <a:gd name="connsiteX2" fmla="*/ 35776 w 234280"/>
                  <a:gd name="connsiteY2" fmla="*/ 469423 h 499648"/>
                  <a:gd name="connsiteX3" fmla="*/ 168123 w 234280"/>
                  <a:gd name="connsiteY3" fmla="*/ 489475 h 499648"/>
                  <a:gd name="connsiteX4" fmla="*/ 232291 w 234280"/>
                  <a:gd name="connsiteY4" fmla="*/ 377181 h 499648"/>
                  <a:gd name="connsiteX5" fmla="*/ 208228 w 234280"/>
                  <a:gd name="connsiteY5" fmla="*/ 228791 h 499648"/>
                  <a:gd name="connsiteX6" fmla="*/ 103955 w 234280"/>
                  <a:gd name="connsiteY6" fmla="*/ 191 h 49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280" h="499648">
                    <a:moveTo>
                      <a:pt x="103955" y="191"/>
                    </a:moveTo>
                    <a:cubicBezTo>
                      <a:pt x="69865" y="6875"/>
                      <a:pt x="15054" y="190692"/>
                      <a:pt x="3691" y="268897"/>
                    </a:cubicBezTo>
                    <a:cubicBezTo>
                      <a:pt x="-7672" y="347102"/>
                      <a:pt x="8371" y="432660"/>
                      <a:pt x="35776" y="469423"/>
                    </a:cubicBezTo>
                    <a:cubicBezTo>
                      <a:pt x="63181" y="506186"/>
                      <a:pt x="135371" y="504849"/>
                      <a:pt x="168123" y="489475"/>
                    </a:cubicBezTo>
                    <a:cubicBezTo>
                      <a:pt x="200876" y="474101"/>
                      <a:pt x="225607" y="420628"/>
                      <a:pt x="232291" y="377181"/>
                    </a:cubicBezTo>
                    <a:cubicBezTo>
                      <a:pt x="238975" y="333734"/>
                      <a:pt x="228280" y="293628"/>
                      <a:pt x="208228" y="228791"/>
                    </a:cubicBezTo>
                    <a:cubicBezTo>
                      <a:pt x="188176" y="163954"/>
                      <a:pt x="138045" y="-6493"/>
                      <a:pt x="103955" y="1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7833598-5117-2E42-B6A2-94FB07EE2312}"/>
                  </a:ext>
                </a:extLst>
              </p:cNvPr>
              <p:cNvSpPr/>
              <p:nvPr/>
            </p:nvSpPr>
            <p:spPr>
              <a:xfrm rot="1641689">
                <a:off x="3943352" y="2339025"/>
                <a:ext cx="234280" cy="499648"/>
              </a:xfrm>
              <a:custGeom>
                <a:avLst/>
                <a:gdLst>
                  <a:gd name="connsiteX0" fmla="*/ 103955 w 234280"/>
                  <a:gd name="connsiteY0" fmla="*/ 191 h 499648"/>
                  <a:gd name="connsiteX1" fmla="*/ 3691 w 234280"/>
                  <a:gd name="connsiteY1" fmla="*/ 268897 h 499648"/>
                  <a:gd name="connsiteX2" fmla="*/ 35776 w 234280"/>
                  <a:gd name="connsiteY2" fmla="*/ 469423 h 499648"/>
                  <a:gd name="connsiteX3" fmla="*/ 168123 w 234280"/>
                  <a:gd name="connsiteY3" fmla="*/ 489475 h 499648"/>
                  <a:gd name="connsiteX4" fmla="*/ 232291 w 234280"/>
                  <a:gd name="connsiteY4" fmla="*/ 377181 h 499648"/>
                  <a:gd name="connsiteX5" fmla="*/ 208228 w 234280"/>
                  <a:gd name="connsiteY5" fmla="*/ 228791 h 499648"/>
                  <a:gd name="connsiteX6" fmla="*/ 103955 w 234280"/>
                  <a:gd name="connsiteY6" fmla="*/ 191 h 49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280" h="499648">
                    <a:moveTo>
                      <a:pt x="103955" y="191"/>
                    </a:moveTo>
                    <a:cubicBezTo>
                      <a:pt x="69865" y="6875"/>
                      <a:pt x="15054" y="190692"/>
                      <a:pt x="3691" y="268897"/>
                    </a:cubicBezTo>
                    <a:cubicBezTo>
                      <a:pt x="-7672" y="347102"/>
                      <a:pt x="8371" y="432660"/>
                      <a:pt x="35776" y="469423"/>
                    </a:cubicBezTo>
                    <a:cubicBezTo>
                      <a:pt x="63181" y="506186"/>
                      <a:pt x="135371" y="504849"/>
                      <a:pt x="168123" y="489475"/>
                    </a:cubicBezTo>
                    <a:cubicBezTo>
                      <a:pt x="200876" y="474101"/>
                      <a:pt x="225607" y="420628"/>
                      <a:pt x="232291" y="377181"/>
                    </a:cubicBezTo>
                    <a:cubicBezTo>
                      <a:pt x="238975" y="333734"/>
                      <a:pt x="228280" y="293628"/>
                      <a:pt x="208228" y="228791"/>
                    </a:cubicBezTo>
                    <a:cubicBezTo>
                      <a:pt x="188176" y="163954"/>
                      <a:pt x="138045" y="-6493"/>
                      <a:pt x="103955" y="1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D4589168-0AC1-2940-9B23-39FC261B6340}"/>
                  </a:ext>
                </a:extLst>
              </p:cNvPr>
              <p:cNvSpPr/>
              <p:nvPr/>
            </p:nvSpPr>
            <p:spPr>
              <a:xfrm>
                <a:off x="2667188" y="3826819"/>
                <a:ext cx="173325" cy="418225"/>
              </a:xfrm>
              <a:custGeom>
                <a:avLst/>
                <a:gdLst>
                  <a:gd name="connsiteX0" fmla="*/ 11 w 172654"/>
                  <a:gd name="connsiteY0" fmla="*/ 27279 h 420500"/>
                  <a:gd name="connsiteX1" fmla="*/ 56158 w 172654"/>
                  <a:gd name="connsiteY1" fmla="*/ 368174 h 420500"/>
                  <a:gd name="connsiteX2" fmla="*/ 128348 w 172654"/>
                  <a:gd name="connsiteY2" fmla="*/ 384216 h 420500"/>
                  <a:gd name="connsiteX3" fmla="*/ 172464 w 172654"/>
                  <a:gd name="connsiteY3" fmla="*/ 27279 h 420500"/>
                  <a:gd name="connsiteX4" fmla="*/ 140379 w 172654"/>
                  <a:gd name="connsiteY4" fmla="*/ 35300 h 420500"/>
                  <a:gd name="connsiteX5" fmla="*/ 52148 w 172654"/>
                  <a:gd name="connsiteY5" fmla="*/ 23269 h 420500"/>
                  <a:gd name="connsiteX6" fmla="*/ 11 w 172654"/>
                  <a:gd name="connsiteY6" fmla="*/ 27279 h 420500"/>
                  <a:gd name="connsiteX0" fmla="*/ 10 w 172736"/>
                  <a:gd name="connsiteY0" fmla="*/ 26792 h 420013"/>
                  <a:gd name="connsiteX1" fmla="*/ 56157 w 172736"/>
                  <a:gd name="connsiteY1" fmla="*/ 367687 h 420013"/>
                  <a:gd name="connsiteX2" fmla="*/ 128347 w 172736"/>
                  <a:gd name="connsiteY2" fmla="*/ 383729 h 420013"/>
                  <a:gd name="connsiteX3" fmla="*/ 172463 w 172736"/>
                  <a:gd name="connsiteY3" fmla="*/ 26792 h 420013"/>
                  <a:gd name="connsiteX4" fmla="*/ 108294 w 172736"/>
                  <a:gd name="connsiteY4" fmla="*/ 30803 h 420013"/>
                  <a:gd name="connsiteX5" fmla="*/ 52147 w 172736"/>
                  <a:gd name="connsiteY5" fmla="*/ 22782 h 420013"/>
                  <a:gd name="connsiteX6" fmla="*/ 10 w 172736"/>
                  <a:gd name="connsiteY6" fmla="*/ 26792 h 420013"/>
                  <a:gd name="connsiteX0" fmla="*/ 599 w 173325"/>
                  <a:gd name="connsiteY0" fmla="*/ 25401 h 418622"/>
                  <a:gd name="connsiteX1" fmla="*/ 56746 w 173325"/>
                  <a:gd name="connsiteY1" fmla="*/ 366296 h 418622"/>
                  <a:gd name="connsiteX2" fmla="*/ 128936 w 173325"/>
                  <a:gd name="connsiteY2" fmla="*/ 382338 h 418622"/>
                  <a:gd name="connsiteX3" fmla="*/ 173052 w 173325"/>
                  <a:gd name="connsiteY3" fmla="*/ 25401 h 418622"/>
                  <a:gd name="connsiteX4" fmla="*/ 108883 w 173325"/>
                  <a:gd name="connsiteY4" fmla="*/ 29412 h 418622"/>
                  <a:gd name="connsiteX5" fmla="*/ 92841 w 173325"/>
                  <a:gd name="connsiteY5" fmla="*/ 25402 h 418622"/>
                  <a:gd name="connsiteX6" fmla="*/ 599 w 173325"/>
                  <a:gd name="connsiteY6" fmla="*/ 25401 h 418622"/>
                  <a:gd name="connsiteX0" fmla="*/ 599 w 173325"/>
                  <a:gd name="connsiteY0" fmla="*/ 25004 h 418225"/>
                  <a:gd name="connsiteX1" fmla="*/ 56746 w 173325"/>
                  <a:gd name="connsiteY1" fmla="*/ 365899 h 418225"/>
                  <a:gd name="connsiteX2" fmla="*/ 128936 w 173325"/>
                  <a:gd name="connsiteY2" fmla="*/ 381941 h 418225"/>
                  <a:gd name="connsiteX3" fmla="*/ 173052 w 173325"/>
                  <a:gd name="connsiteY3" fmla="*/ 25004 h 418225"/>
                  <a:gd name="connsiteX4" fmla="*/ 108883 w 173325"/>
                  <a:gd name="connsiteY4" fmla="*/ 29015 h 418225"/>
                  <a:gd name="connsiteX5" fmla="*/ 92841 w 173325"/>
                  <a:gd name="connsiteY5" fmla="*/ 29015 h 418225"/>
                  <a:gd name="connsiteX6" fmla="*/ 599 w 173325"/>
                  <a:gd name="connsiteY6" fmla="*/ 25004 h 41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325" h="418225">
                    <a:moveTo>
                      <a:pt x="599" y="25004"/>
                    </a:moveTo>
                    <a:cubicBezTo>
                      <a:pt x="-5417" y="81151"/>
                      <a:pt x="35357" y="306410"/>
                      <a:pt x="56746" y="365899"/>
                    </a:cubicBezTo>
                    <a:cubicBezTo>
                      <a:pt x="78136" y="425389"/>
                      <a:pt x="109552" y="438757"/>
                      <a:pt x="128936" y="381941"/>
                    </a:cubicBezTo>
                    <a:cubicBezTo>
                      <a:pt x="148320" y="325125"/>
                      <a:pt x="176394" y="83825"/>
                      <a:pt x="173052" y="25004"/>
                    </a:cubicBezTo>
                    <a:cubicBezTo>
                      <a:pt x="169710" y="-33817"/>
                      <a:pt x="128936" y="29683"/>
                      <a:pt x="108883" y="29015"/>
                    </a:cubicBezTo>
                    <a:cubicBezTo>
                      <a:pt x="88830" y="28347"/>
                      <a:pt x="110888" y="29684"/>
                      <a:pt x="92841" y="29015"/>
                    </a:cubicBezTo>
                    <a:cubicBezTo>
                      <a:pt x="74794" y="28347"/>
                      <a:pt x="6615" y="-31143"/>
                      <a:pt x="599" y="250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85E9A0B8-B7D0-4643-BBCE-2C2EE5D76D21}"/>
                  </a:ext>
                </a:extLst>
              </p:cNvPr>
              <p:cNvSpPr/>
              <p:nvPr/>
            </p:nvSpPr>
            <p:spPr>
              <a:xfrm rot="1478986">
                <a:off x="3264465" y="3843509"/>
                <a:ext cx="173325" cy="418225"/>
              </a:xfrm>
              <a:custGeom>
                <a:avLst/>
                <a:gdLst>
                  <a:gd name="connsiteX0" fmla="*/ 11 w 172654"/>
                  <a:gd name="connsiteY0" fmla="*/ 27279 h 420500"/>
                  <a:gd name="connsiteX1" fmla="*/ 56158 w 172654"/>
                  <a:gd name="connsiteY1" fmla="*/ 368174 h 420500"/>
                  <a:gd name="connsiteX2" fmla="*/ 128348 w 172654"/>
                  <a:gd name="connsiteY2" fmla="*/ 384216 h 420500"/>
                  <a:gd name="connsiteX3" fmla="*/ 172464 w 172654"/>
                  <a:gd name="connsiteY3" fmla="*/ 27279 h 420500"/>
                  <a:gd name="connsiteX4" fmla="*/ 140379 w 172654"/>
                  <a:gd name="connsiteY4" fmla="*/ 35300 h 420500"/>
                  <a:gd name="connsiteX5" fmla="*/ 52148 w 172654"/>
                  <a:gd name="connsiteY5" fmla="*/ 23269 h 420500"/>
                  <a:gd name="connsiteX6" fmla="*/ 11 w 172654"/>
                  <a:gd name="connsiteY6" fmla="*/ 27279 h 420500"/>
                  <a:gd name="connsiteX0" fmla="*/ 10 w 172736"/>
                  <a:gd name="connsiteY0" fmla="*/ 26792 h 420013"/>
                  <a:gd name="connsiteX1" fmla="*/ 56157 w 172736"/>
                  <a:gd name="connsiteY1" fmla="*/ 367687 h 420013"/>
                  <a:gd name="connsiteX2" fmla="*/ 128347 w 172736"/>
                  <a:gd name="connsiteY2" fmla="*/ 383729 h 420013"/>
                  <a:gd name="connsiteX3" fmla="*/ 172463 w 172736"/>
                  <a:gd name="connsiteY3" fmla="*/ 26792 h 420013"/>
                  <a:gd name="connsiteX4" fmla="*/ 108294 w 172736"/>
                  <a:gd name="connsiteY4" fmla="*/ 30803 h 420013"/>
                  <a:gd name="connsiteX5" fmla="*/ 52147 w 172736"/>
                  <a:gd name="connsiteY5" fmla="*/ 22782 h 420013"/>
                  <a:gd name="connsiteX6" fmla="*/ 10 w 172736"/>
                  <a:gd name="connsiteY6" fmla="*/ 26792 h 420013"/>
                  <a:gd name="connsiteX0" fmla="*/ 599 w 173325"/>
                  <a:gd name="connsiteY0" fmla="*/ 25401 h 418622"/>
                  <a:gd name="connsiteX1" fmla="*/ 56746 w 173325"/>
                  <a:gd name="connsiteY1" fmla="*/ 366296 h 418622"/>
                  <a:gd name="connsiteX2" fmla="*/ 128936 w 173325"/>
                  <a:gd name="connsiteY2" fmla="*/ 382338 h 418622"/>
                  <a:gd name="connsiteX3" fmla="*/ 173052 w 173325"/>
                  <a:gd name="connsiteY3" fmla="*/ 25401 h 418622"/>
                  <a:gd name="connsiteX4" fmla="*/ 108883 w 173325"/>
                  <a:gd name="connsiteY4" fmla="*/ 29412 h 418622"/>
                  <a:gd name="connsiteX5" fmla="*/ 92841 w 173325"/>
                  <a:gd name="connsiteY5" fmla="*/ 25402 h 418622"/>
                  <a:gd name="connsiteX6" fmla="*/ 599 w 173325"/>
                  <a:gd name="connsiteY6" fmla="*/ 25401 h 418622"/>
                  <a:gd name="connsiteX0" fmla="*/ 599 w 173325"/>
                  <a:gd name="connsiteY0" fmla="*/ 25004 h 418225"/>
                  <a:gd name="connsiteX1" fmla="*/ 56746 w 173325"/>
                  <a:gd name="connsiteY1" fmla="*/ 365899 h 418225"/>
                  <a:gd name="connsiteX2" fmla="*/ 128936 w 173325"/>
                  <a:gd name="connsiteY2" fmla="*/ 381941 h 418225"/>
                  <a:gd name="connsiteX3" fmla="*/ 173052 w 173325"/>
                  <a:gd name="connsiteY3" fmla="*/ 25004 h 418225"/>
                  <a:gd name="connsiteX4" fmla="*/ 108883 w 173325"/>
                  <a:gd name="connsiteY4" fmla="*/ 29015 h 418225"/>
                  <a:gd name="connsiteX5" fmla="*/ 92841 w 173325"/>
                  <a:gd name="connsiteY5" fmla="*/ 29015 h 418225"/>
                  <a:gd name="connsiteX6" fmla="*/ 599 w 173325"/>
                  <a:gd name="connsiteY6" fmla="*/ 25004 h 41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325" h="418225">
                    <a:moveTo>
                      <a:pt x="599" y="25004"/>
                    </a:moveTo>
                    <a:cubicBezTo>
                      <a:pt x="-5417" y="81151"/>
                      <a:pt x="35357" y="306410"/>
                      <a:pt x="56746" y="365899"/>
                    </a:cubicBezTo>
                    <a:cubicBezTo>
                      <a:pt x="78136" y="425389"/>
                      <a:pt x="109552" y="438757"/>
                      <a:pt x="128936" y="381941"/>
                    </a:cubicBezTo>
                    <a:cubicBezTo>
                      <a:pt x="148320" y="325125"/>
                      <a:pt x="176394" y="83825"/>
                      <a:pt x="173052" y="25004"/>
                    </a:cubicBezTo>
                    <a:cubicBezTo>
                      <a:pt x="169710" y="-33817"/>
                      <a:pt x="128936" y="29683"/>
                      <a:pt x="108883" y="29015"/>
                    </a:cubicBezTo>
                    <a:cubicBezTo>
                      <a:pt x="88830" y="28347"/>
                      <a:pt x="110888" y="29684"/>
                      <a:pt x="92841" y="29015"/>
                    </a:cubicBezTo>
                    <a:cubicBezTo>
                      <a:pt x="74794" y="28347"/>
                      <a:pt x="6615" y="-31143"/>
                      <a:pt x="599" y="250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0"/>
              </a:p>
            </p:txBody>
          </p:sp>
        </p:grp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A62D72FC-52F5-9B49-9ED8-9B2DE51F96EF}"/>
                </a:ext>
              </a:extLst>
            </p:cNvPr>
            <p:cNvSpPr/>
            <p:nvPr/>
          </p:nvSpPr>
          <p:spPr>
            <a:xfrm>
              <a:off x="2142876" y="2386198"/>
              <a:ext cx="528856" cy="274481"/>
            </a:xfrm>
            <a:custGeom>
              <a:avLst/>
              <a:gdLst>
                <a:gd name="connsiteX0" fmla="*/ 1579396 w 1772076"/>
                <a:gd name="connsiteY0" fmla="*/ 471732 h 919724"/>
                <a:gd name="connsiteX1" fmla="*/ 1533364 w 1772076"/>
                <a:gd name="connsiteY1" fmla="*/ 517764 h 919724"/>
                <a:gd name="connsiteX2" fmla="*/ 1579396 w 1772076"/>
                <a:gd name="connsiteY2" fmla="*/ 563796 h 919724"/>
                <a:gd name="connsiteX3" fmla="*/ 1625428 w 1772076"/>
                <a:gd name="connsiteY3" fmla="*/ 517764 h 919724"/>
                <a:gd name="connsiteX4" fmla="*/ 1579396 w 1772076"/>
                <a:gd name="connsiteY4" fmla="*/ 471732 h 919724"/>
                <a:gd name="connsiteX5" fmla="*/ 715435 w 1772076"/>
                <a:gd name="connsiteY5" fmla="*/ 931 h 919724"/>
                <a:gd name="connsiteX6" fmla="*/ 996172 w 1772076"/>
                <a:gd name="connsiteY6" fmla="*/ 241563 h 919724"/>
                <a:gd name="connsiteX7" fmla="*/ 1228782 w 1772076"/>
                <a:gd name="connsiteY7" fmla="*/ 249584 h 919724"/>
                <a:gd name="connsiteX8" fmla="*/ 1738119 w 1772076"/>
                <a:gd name="connsiteY8" fmla="*/ 510268 h 919724"/>
                <a:gd name="connsiteX9" fmla="*/ 1726088 w 1772076"/>
                <a:gd name="connsiteY9" fmla="*/ 558394 h 919724"/>
                <a:gd name="connsiteX10" fmla="*/ 1738119 w 1772076"/>
                <a:gd name="connsiteY10" fmla="*/ 594489 h 919724"/>
                <a:gd name="connsiteX11" fmla="*/ 1653898 w 1772076"/>
                <a:gd name="connsiteY11" fmla="*/ 662668 h 919724"/>
                <a:gd name="connsiteX12" fmla="*/ 1473424 w 1772076"/>
                <a:gd name="connsiteY12" fmla="*/ 750900 h 919724"/>
                <a:gd name="connsiteX13" fmla="*/ 1176645 w 1772076"/>
                <a:gd name="connsiteY13" fmla="*/ 782984 h 919724"/>
                <a:gd name="connsiteX14" fmla="*/ 915961 w 1772076"/>
                <a:gd name="connsiteY14" fmla="*/ 742879 h 919724"/>
                <a:gd name="connsiteX15" fmla="*/ 851793 w 1772076"/>
                <a:gd name="connsiteY15" fmla="*/ 718815 h 919724"/>
                <a:gd name="connsiteX16" fmla="*/ 719445 w 1772076"/>
                <a:gd name="connsiteY16" fmla="*/ 919342 h 919724"/>
                <a:gd name="connsiteX17" fmla="*/ 687361 w 1772076"/>
                <a:gd name="connsiteY17" fmla="*/ 762931 h 919724"/>
                <a:gd name="connsiteX18" fmla="*/ 486835 w 1772076"/>
                <a:gd name="connsiteY18" fmla="*/ 538342 h 919724"/>
                <a:gd name="connsiteX19" fmla="*/ 5572 w 1772076"/>
                <a:gd name="connsiteY19" fmla="*/ 774963 h 919724"/>
                <a:gd name="connsiteX20" fmla="*/ 218130 w 1772076"/>
                <a:gd name="connsiteY20" fmla="*/ 482194 h 919724"/>
                <a:gd name="connsiteX21" fmla="*/ 113856 w 1772076"/>
                <a:gd name="connsiteY21" fmla="*/ 305731 h 919724"/>
                <a:gd name="connsiteX22" fmla="*/ 81772 w 1772076"/>
                <a:gd name="connsiteY22" fmla="*/ 169373 h 919724"/>
                <a:gd name="connsiteX23" fmla="*/ 165993 w 1772076"/>
                <a:gd name="connsiteY23" fmla="*/ 265626 h 919724"/>
                <a:gd name="connsiteX24" fmla="*/ 414645 w 1772076"/>
                <a:gd name="connsiteY24" fmla="*/ 397973 h 919724"/>
                <a:gd name="connsiteX25" fmla="*/ 779603 w 1772076"/>
                <a:gd name="connsiteY25" fmla="*/ 301721 h 919724"/>
                <a:gd name="connsiteX26" fmla="*/ 739498 w 1772076"/>
                <a:gd name="connsiteY26" fmla="*/ 249584 h 919724"/>
                <a:gd name="connsiteX27" fmla="*/ 747519 w 1772076"/>
                <a:gd name="connsiteY27" fmla="*/ 217500 h 919724"/>
                <a:gd name="connsiteX28" fmla="*/ 763561 w 1772076"/>
                <a:gd name="connsiteY28" fmla="*/ 161352 h 919724"/>
                <a:gd name="connsiteX29" fmla="*/ 715435 w 1772076"/>
                <a:gd name="connsiteY29" fmla="*/ 931 h 91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72076" h="919724">
                  <a:moveTo>
                    <a:pt x="1579396" y="471732"/>
                  </a:moveTo>
                  <a:cubicBezTo>
                    <a:pt x="1553973" y="471732"/>
                    <a:pt x="1533364" y="492341"/>
                    <a:pt x="1533364" y="517764"/>
                  </a:cubicBezTo>
                  <a:cubicBezTo>
                    <a:pt x="1533364" y="543187"/>
                    <a:pt x="1553973" y="563796"/>
                    <a:pt x="1579396" y="563796"/>
                  </a:cubicBezTo>
                  <a:cubicBezTo>
                    <a:pt x="1604819" y="563796"/>
                    <a:pt x="1625428" y="543187"/>
                    <a:pt x="1625428" y="517764"/>
                  </a:cubicBezTo>
                  <a:cubicBezTo>
                    <a:pt x="1625428" y="492341"/>
                    <a:pt x="1604819" y="471732"/>
                    <a:pt x="1579396" y="471732"/>
                  </a:cubicBezTo>
                  <a:close/>
                  <a:moveTo>
                    <a:pt x="715435" y="931"/>
                  </a:moveTo>
                  <a:cubicBezTo>
                    <a:pt x="754203" y="14299"/>
                    <a:pt x="910614" y="200121"/>
                    <a:pt x="996172" y="241563"/>
                  </a:cubicBezTo>
                  <a:cubicBezTo>
                    <a:pt x="1081730" y="283005"/>
                    <a:pt x="1105124" y="204800"/>
                    <a:pt x="1228782" y="249584"/>
                  </a:cubicBezTo>
                  <a:cubicBezTo>
                    <a:pt x="1352440" y="294368"/>
                    <a:pt x="1655235" y="458800"/>
                    <a:pt x="1738119" y="510268"/>
                  </a:cubicBezTo>
                  <a:cubicBezTo>
                    <a:pt x="1821003" y="561736"/>
                    <a:pt x="1726088" y="544357"/>
                    <a:pt x="1726088" y="558394"/>
                  </a:cubicBezTo>
                  <a:cubicBezTo>
                    <a:pt x="1726088" y="572431"/>
                    <a:pt x="1750151" y="577110"/>
                    <a:pt x="1738119" y="594489"/>
                  </a:cubicBezTo>
                  <a:cubicBezTo>
                    <a:pt x="1726087" y="611868"/>
                    <a:pt x="1698014" y="636600"/>
                    <a:pt x="1653898" y="662668"/>
                  </a:cubicBezTo>
                  <a:cubicBezTo>
                    <a:pt x="1609782" y="688736"/>
                    <a:pt x="1552966" y="730847"/>
                    <a:pt x="1473424" y="750900"/>
                  </a:cubicBezTo>
                  <a:cubicBezTo>
                    <a:pt x="1393882" y="770953"/>
                    <a:pt x="1269555" y="784321"/>
                    <a:pt x="1176645" y="782984"/>
                  </a:cubicBezTo>
                  <a:cubicBezTo>
                    <a:pt x="1083735" y="781647"/>
                    <a:pt x="970103" y="753574"/>
                    <a:pt x="915961" y="742879"/>
                  </a:cubicBezTo>
                  <a:cubicBezTo>
                    <a:pt x="861819" y="732184"/>
                    <a:pt x="884546" y="689405"/>
                    <a:pt x="851793" y="718815"/>
                  </a:cubicBezTo>
                  <a:cubicBezTo>
                    <a:pt x="819040" y="748226"/>
                    <a:pt x="746850" y="911989"/>
                    <a:pt x="719445" y="919342"/>
                  </a:cubicBezTo>
                  <a:cubicBezTo>
                    <a:pt x="692040" y="926695"/>
                    <a:pt x="726129" y="826431"/>
                    <a:pt x="687361" y="762931"/>
                  </a:cubicBezTo>
                  <a:cubicBezTo>
                    <a:pt x="648593" y="699431"/>
                    <a:pt x="600466" y="536337"/>
                    <a:pt x="486835" y="538342"/>
                  </a:cubicBezTo>
                  <a:cubicBezTo>
                    <a:pt x="373204" y="540347"/>
                    <a:pt x="50356" y="784321"/>
                    <a:pt x="5572" y="774963"/>
                  </a:cubicBezTo>
                  <a:cubicBezTo>
                    <a:pt x="-39212" y="765605"/>
                    <a:pt x="200083" y="560399"/>
                    <a:pt x="218130" y="482194"/>
                  </a:cubicBezTo>
                  <a:cubicBezTo>
                    <a:pt x="236177" y="403989"/>
                    <a:pt x="136582" y="357868"/>
                    <a:pt x="113856" y="305731"/>
                  </a:cubicBezTo>
                  <a:cubicBezTo>
                    <a:pt x="91130" y="253594"/>
                    <a:pt x="73083" y="176057"/>
                    <a:pt x="81772" y="169373"/>
                  </a:cubicBezTo>
                  <a:cubicBezTo>
                    <a:pt x="90461" y="162689"/>
                    <a:pt x="110514" y="227526"/>
                    <a:pt x="165993" y="265626"/>
                  </a:cubicBezTo>
                  <a:cubicBezTo>
                    <a:pt x="221472" y="303726"/>
                    <a:pt x="312377" y="391957"/>
                    <a:pt x="414645" y="397973"/>
                  </a:cubicBezTo>
                  <a:cubicBezTo>
                    <a:pt x="516913" y="403989"/>
                    <a:pt x="725461" y="326452"/>
                    <a:pt x="779603" y="301721"/>
                  </a:cubicBezTo>
                  <a:cubicBezTo>
                    <a:pt x="833745" y="276990"/>
                    <a:pt x="744845" y="263621"/>
                    <a:pt x="739498" y="249584"/>
                  </a:cubicBezTo>
                  <a:cubicBezTo>
                    <a:pt x="734151" y="235547"/>
                    <a:pt x="743509" y="232205"/>
                    <a:pt x="747519" y="217500"/>
                  </a:cubicBezTo>
                  <a:cubicBezTo>
                    <a:pt x="751529" y="202795"/>
                    <a:pt x="772251" y="200789"/>
                    <a:pt x="763561" y="161352"/>
                  </a:cubicBezTo>
                  <a:cubicBezTo>
                    <a:pt x="754871" y="121915"/>
                    <a:pt x="676667" y="-12437"/>
                    <a:pt x="715435" y="931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B37B34D1-1343-494F-AF75-9D35225E9A46}"/>
              </a:ext>
            </a:extLst>
          </p:cNvPr>
          <p:cNvSpPr/>
          <p:nvPr/>
        </p:nvSpPr>
        <p:spPr>
          <a:xfrm>
            <a:off x="10242292" y="8635264"/>
            <a:ext cx="7649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• Data • Tools • Services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8F685F32-B22F-D946-8880-838E49FE0BD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496" y="7609915"/>
            <a:ext cx="2298422" cy="9397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EC2F4A6D-0F0E-FA41-B37F-FB33925B82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207" y="7075675"/>
            <a:ext cx="1254054" cy="1254054"/>
          </a:xfrm>
          <a:prstGeom prst="rect">
            <a:avLst/>
          </a:prstGeom>
        </p:spPr>
      </p:pic>
      <p:pic>
        <p:nvPicPr>
          <p:cNvPr id="193" name="Picture 2">
            <a:extLst>
              <a:ext uri="{FF2B5EF4-FFF2-40B4-BE49-F238E27FC236}">
                <a16:creationId xmlns:a16="http://schemas.microsoft.com/office/drawing/2014/main" id="{57F81650-5F3B-964B-B67C-77C7F5C7A3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67" y="9224929"/>
            <a:ext cx="3824826" cy="188778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Freeform 193">
            <a:extLst>
              <a:ext uri="{FF2B5EF4-FFF2-40B4-BE49-F238E27FC236}">
                <a16:creationId xmlns:a16="http://schemas.microsoft.com/office/drawing/2014/main" id="{FD1C37CF-BCB4-5B43-BC08-76D91F5E92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644185" y="4907740"/>
            <a:ext cx="702154" cy="608672"/>
          </a:xfrm>
          <a:custGeom>
            <a:avLst/>
            <a:gdLst>
              <a:gd name="T0" fmla="*/ 277 w 543"/>
              <a:gd name="T1" fmla="*/ 335 h 477"/>
              <a:gd name="T2" fmla="*/ 277 w 543"/>
              <a:gd name="T3" fmla="*/ 335 h 477"/>
              <a:gd name="T4" fmla="*/ 207 w 543"/>
              <a:gd name="T5" fmla="*/ 253 h 477"/>
              <a:gd name="T6" fmla="*/ 230 w 543"/>
              <a:gd name="T7" fmla="*/ 192 h 477"/>
              <a:gd name="T8" fmla="*/ 250 w 543"/>
              <a:gd name="T9" fmla="*/ 150 h 477"/>
              <a:gd name="T10" fmla="*/ 242 w 543"/>
              <a:gd name="T11" fmla="*/ 129 h 477"/>
              <a:gd name="T12" fmla="*/ 248 w 543"/>
              <a:gd name="T13" fmla="*/ 85 h 477"/>
              <a:gd name="T14" fmla="*/ 161 w 543"/>
              <a:gd name="T15" fmla="*/ 0 h 477"/>
              <a:gd name="T16" fmla="*/ 75 w 543"/>
              <a:gd name="T17" fmla="*/ 85 h 477"/>
              <a:gd name="T18" fmla="*/ 80 w 543"/>
              <a:gd name="T19" fmla="*/ 129 h 477"/>
              <a:gd name="T20" fmla="*/ 72 w 543"/>
              <a:gd name="T21" fmla="*/ 150 h 477"/>
              <a:gd name="T22" fmla="*/ 93 w 543"/>
              <a:gd name="T23" fmla="*/ 192 h 477"/>
              <a:gd name="T24" fmla="*/ 116 w 543"/>
              <a:gd name="T25" fmla="*/ 253 h 477"/>
              <a:gd name="T26" fmla="*/ 45 w 543"/>
              <a:gd name="T27" fmla="*/ 335 h 477"/>
              <a:gd name="T28" fmla="*/ 0 w 543"/>
              <a:gd name="T29" fmla="*/ 378 h 477"/>
              <a:gd name="T30" fmla="*/ 0 w 543"/>
              <a:gd name="T31" fmla="*/ 477 h 477"/>
              <a:gd name="T32" fmla="*/ 377 w 543"/>
              <a:gd name="T33" fmla="*/ 477 h 477"/>
              <a:gd name="T34" fmla="*/ 377 w 543"/>
              <a:gd name="T35" fmla="*/ 403 h 477"/>
              <a:gd name="T36" fmla="*/ 277 w 543"/>
              <a:gd name="T37" fmla="*/ 335 h 477"/>
              <a:gd name="T38" fmla="*/ 543 w 543"/>
              <a:gd name="T39" fmla="*/ 477 h 477"/>
              <a:gd name="T40" fmla="*/ 543 w 543"/>
              <a:gd name="T41" fmla="*/ 477 h 477"/>
              <a:gd name="T42" fmla="*/ 536 w 543"/>
              <a:gd name="T43" fmla="*/ 364 h 477"/>
              <a:gd name="T44" fmla="*/ 464 w 543"/>
              <a:gd name="T45" fmla="*/ 320 h 477"/>
              <a:gd name="T46" fmla="*/ 411 w 543"/>
              <a:gd name="T47" fmla="*/ 259 h 477"/>
              <a:gd name="T48" fmla="*/ 429 w 543"/>
              <a:gd name="T49" fmla="*/ 213 h 477"/>
              <a:gd name="T50" fmla="*/ 444 w 543"/>
              <a:gd name="T51" fmla="*/ 181 h 477"/>
              <a:gd name="T52" fmla="*/ 438 w 543"/>
              <a:gd name="T53" fmla="*/ 165 h 477"/>
              <a:gd name="T54" fmla="*/ 442 w 543"/>
              <a:gd name="T55" fmla="*/ 132 h 477"/>
              <a:gd name="T56" fmla="*/ 377 w 543"/>
              <a:gd name="T57" fmla="*/ 68 h 477"/>
              <a:gd name="T58" fmla="*/ 312 w 543"/>
              <a:gd name="T59" fmla="*/ 132 h 477"/>
              <a:gd name="T60" fmla="*/ 316 w 543"/>
              <a:gd name="T61" fmla="*/ 165 h 477"/>
              <a:gd name="T62" fmla="*/ 311 w 543"/>
              <a:gd name="T63" fmla="*/ 181 h 477"/>
              <a:gd name="T64" fmla="*/ 326 w 543"/>
              <a:gd name="T65" fmla="*/ 213 h 477"/>
              <a:gd name="T66" fmla="*/ 343 w 543"/>
              <a:gd name="T67" fmla="*/ 259 h 477"/>
              <a:gd name="T68" fmla="*/ 321 w 543"/>
              <a:gd name="T69" fmla="*/ 304 h 477"/>
              <a:gd name="T70" fmla="*/ 421 w 543"/>
              <a:gd name="T71" fmla="*/ 397 h 477"/>
              <a:gd name="T72" fmla="*/ 421 w 543"/>
              <a:gd name="T73" fmla="*/ 477 h 477"/>
              <a:gd name="T74" fmla="*/ 543 w 543"/>
              <a:gd name="T75" fmla="*/ 477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43" h="477">
                <a:moveTo>
                  <a:pt x="277" y="335"/>
                </a:moveTo>
                <a:lnTo>
                  <a:pt x="277" y="335"/>
                </a:lnTo>
                <a:cubicBezTo>
                  <a:pt x="224" y="313"/>
                  <a:pt x="207" y="294"/>
                  <a:pt x="207" y="253"/>
                </a:cubicBezTo>
                <a:cubicBezTo>
                  <a:pt x="207" y="229"/>
                  <a:pt x="223" y="237"/>
                  <a:pt x="230" y="192"/>
                </a:cubicBezTo>
                <a:cubicBezTo>
                  <a:pt x="233" y="174"/>
                  <a:pt x="248" y="192"/>
                  <a:pt x="250" y="150"/>
                </a:cubicBezTo>
                <a:cubicBezTo>
                  <a:pt x="250" y="133"/>
                  <a:pt x="242" y="129"/>
                  <a:pt x="242" y="129"/>
                </a:cubicBezTo>
                <a:cubicBezTo>
                  <a:pt x="242" y="129"/>
                  <a:pt x="247" y="104"/>
                  <a:pt x="248" y="85"/>
                </a:cubicBezTo>
                <a:cubicBezTo>
                  <a:pt x="250" y="61"/>
                  <a:pt x="236" y="0"/>
                  <a:pt x="161" y="0"/>
                </a:cubicBezTo>
                <a:cubicBezTo>
                  <a:pt x="87" y="0"/>
                  <a:pt x="73" y="61"/>
                  <a:pt x="75" y="85"/>
                </a:cubicBezTo>
                <a:cubicBezTo>
                  <a:pt x="76" y="104"/>
                  <a:pt x="80" y="129"/>
                  <a:pt x="80" y="129"/>
                </a:cubicBezTo>
                <a:cubicBezTo>
                  <a:pt x="80" y="129"/>
                  <a:pt x="72" y="133"/>
                  <a:pt x="72" y="150"/>
                </a:cubicBezTo>
                <a:cubicBezTo>
                  <a:pt x="75" y="192"/>
                  <a:pt x="90" y="174"/>
                  <a:pt x="93" y="192"/>
                </a:cubicBezTo>
                <a:cubicBezTo>
                  <a:pt x="100" y="237"/>
                  <a:pt x="116" y="229"/>
                  <a:pt x="116" y="253"/>
                </a:cubicBezTo>
                <a:cubicBezTo>
                  <a:pt x="116" y="294"/>
                  <a:pt x="99" y="313"/>
                  <a:pt x="45" y="335"/>
                </a:cubicBezTo>
                <a:cubicBezTo>
                  <a:pt x="29" y="342"/>
                  <a:pt x="0" y="353"/>
                  <a:pt x="0" y="378"/>
                </a:cubicBezTo>
                <a:lnTo>
                  <a:pt x="0" y="477"/>
                </a:lnTo>
                <a:lnTo>
                  <a:pt x="377" y="477"/>
                </a:lnTo>
                <a:lnTo>
                  <a:pt x="377" y="403"/>
                </a:lnTo>
                <a:cubicBezTo>
                  <a:pt x="377" y="380"/>
                  <a:pt x="331" y="358"/>
                  <a:pt x="277" y="335"/>
                </a:cubicBezTo>
                <a:close/>
                <a:moveTo>
                  <a:pt x="543" y="477"/>
                </a:moveTo>
                <a:lnTo>
                  <a:pt x="543" y="477"/>
                </a:lnTo>
                <a:cubicBezTo>
                  <a:pt x="543" y="477"/>
                  <a:pt x="542" y="375"/>
                  <a:pt x="536" y="364"/>
                </a:cubicBezTo>
                <a:cubicBezTo>
                  <a:pt x="527" y="348"/>
                  <a:pt x="505" y="337"/>
                  <a:pt x="464" y="320"/>
                </a:cubicBezTo>
                <a:cubicBezTo>
                  <a:pt x="424" y="303"/>
                  <a:pt x="411" y="289"/>
                  <a:pt x="411" y="259"/>
                </a:cubicBezTo>
                <a:cubicBezTo>
                  <a:pt x="411" y="240"/>
                  <a:pt x="423" y="246"/>
                  <a:pt x="429" y="213"/>
                </a:cubicBezTo>
                <a:cubicBezTo>
                  <a:pt x="431" y="199"/>
                  <a:pt x="442" y="213"/>
                  <a:pt x="444" y="181"/>
                </a:cubicBezTo>
                <a:cubicBezTo>
                  <a:pt x="444" y="168"/>
                  <a:pt x="438" y="165"/>
                  <a:pt x="438" y="165"/>
                </a:cubicBezTo>
                <a:cubicBezTo>
                  <a:pt x="438" y="165"/>
                  <a:pt x="441" y="146"/>
                  <a:pt x="442" y="132"/>
                </a:cubicBezTo>
                <a:cubicBezTo>
                  <a:pt x="444" y="114"/>
                  <a:pt x="433" y="68"/>
                  <a:pt x="377" y="68"/>
                </a:cubicBezTo>
                <a:cubicBezTo>
                  <a:pt x="321" y="68"/>
                  <a:pt x="311" y="114"/>
                  <a:pt x="312" y="132"/>
                </a:cubicBezTo>
                <a:cubicBezTo>
                  <a:pt x="313" y="146"/>
                  <a:pt x="316" y="165"/>
                  <a:pt x="316" y="165"/>
                </a:cubicBezTo>
                <a:cubicBezTo>
                  <a:pt x="316" y="165"/>
                  <a:pt x="311" y="168"/>
                  <a:pt x="311" y="181"/>
                </a:cubicBezTo>
                <a:cubicBezTo>
                  <a:pt x="313" y="213"/>
                  <a:pt x="323" y="199"/>
                  <a:pt x="326" y="213"/>
                </a:cubicBezTo>
                <a:cubicBezTo>
                  <a:pt x="331" y="246"/>
                  <a:pt x="343" y="240"/>
                  <a:pt x="343" y="259"/>
                </a:cubicBezTo>
                <a:cubicBezTo>
                  <a:pt x="343" y="279"/>
                  <a:pt x="337" y="292"/>
                  <a:pt x="321" y="304"/>
                </a:cubicBezTo>
                <a:cubicBezTo>
                  <a:pt x="409" y="348"/>
                  <a:pt x="421" y="357"/>
                  <a:pt x="421" y="397"/>
                </a:cubicBezTo>
                <a:lnTo>
                  <a:pt x="421" y="477"/>
                </a:lnTo>
                <a:lnTo>
                  <a:pt x="543" y="477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0">
            <a:noFill/>
            <a:prstDash val="solid"/>
            <a:round/>
            <a:headEnd/>
            <a:tailEnd/>
          </a:ln>
          <a:effectLst>
            <a:outerShdw blurRad="50800" dist="38100" algn="l" rotWithShape="0">
              <a:schemeClr val="bg2">
                <a:lumMod val="75000"/>
                <a:alpha val="40000"/>
              </a:schemeClr>
            </a:outerShdw>
          </a:effec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631A0CF-3101-B749-AF57-CE767445617F}"/>
              </a:ext>
            </a:extLst>
          </p:cNvPr>
          <p:cNvGrpSpPr/>
          <p:nvPr/>
        </p:nvGrpSpPr>
        <p:grpSpPr>
          <a:xfrm>
            <a:off x="16297063" y="3427101"/>
            <a:ext cx="1499594" cy="1001486"/>
            <a:chOff x="4985654" y="2485863"/>
            <a:chExt cx="749797" cy="500743"/>
          </a:xfrm>
        </p:grpSpPr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6D3E6B9B-C42F-3344-A307-18589DA9F2A1}"/>
                </a:ext>
              </a:extLst>
            </p:cNvPr>
            <p:cNvSpPr/>
            <p:nvPr/>
          </p:nvSpPr>
          <p:spPr>
            <a:xfrm>
              <a:off x="4985654" y="2485863"/>
              <a:ext cx="620151" cy="500743"/>
            </a:xfrm>
            <a:custGeom>
              <a:avLst/>
              <a:gdLst>
                <a:gd name="connsiteX0" fmla="*/ 0 w 609600"/>
                <a:gd name="connsiteY0" fmla="*/ 283029 h 500743"/>
                <a:gd name="connsiteX1" fmla="*/ 141514 w 609600"/>
                <a:gd name="connsiteY1" fmla="*/ 293914 h 500743"/>
                <a:gd name="connsiteX2" fmla="*/ 174171 w 609600"/>
                <a:gd name="connsiteY2" fmla="*/ 152400 h 500743"/>
                <a:gd name="connsiteX3" fmla="*/ 272143 w 609600"/>
                <a:gd name="connsiteY3" fmla="*/ 500743 h 500743"/>
                <a:gd name="connsiteX4" fmla="*/ 304800 w 609600"/>
                <a:gd name="connsiteY4" fmla="*/ 0 h 500743"/>
                <a:gd name="connsiteX5" fmla="*/ 337457 w 609600"/>
                <a:gd name="connsiteY5" fmla="*/ 348343 h 500743"/>
                <a:gd name="connsiteX6" fmla="*/ 402771 w 609600"/>
                <a:gd name="connsiteY6" fmla="*/ 195943 h 500743"/>
                <a:gd name="connsiteX7" fmla="*/ 478971 w 609600"/>
                <a:gd name="connsiteY7" fmla="*/ 370114 h 500743"/>
                <a:gd name="connsiteX8" fmla="*/ 489857 w 609600"/>
                <a:gd name="connsiteY8" fmla="*/ 250371 h 500743"/>
                <a:gd name="connsiteX9" fmla="*/ 609600 w 609600"/>
                <a:gd name="connsiteY9" fmla="*/ 261257 h 500743"/>
                <a:gd name="connsiteX0" fmla="*/ 0 w 620151"/>
                <a:gd name="connsiteY0" fmla="*/ 283029 h 500743"/>
                <a:gd name="connsiteX1" fmla="*/ 141514 w 620151"/>
                <a:gd name="connsiteY1" fmla="*/ 293914 h 500743"/>
                <a:gd name="connsiteX2" fmla="*/ 174171 w 620151"/>
                <a:gd name="connsiteY2" fmla="*/ 152400 h 500743"/>
                <a:gd name="connsiteX3" fmla="*/ 272143 w 620151"/>
                <a:gd name="connsiteY3" fmla="*/ 500743 h 500743"/>
                <a:gd name="connsiteX4" fmla="*/ 304800 w 620151"/>
                <a:gd name="connsiteY4" fmla="*/ 0 h 500743"/>
                <a:gd name="connsiteX5" fmla="*/ 337457 w 620151"/>
                <a:gd name="connsiteY5" fmla="*/ 348343 h 500743"/>
                <a:gd name="connsiteX6" fmla="*/ 402771 w 620151"/>
                <a:gd name="connsiteY6" fmla="*/ 195943 h 500743"/>
                <a:gd name="connsiteX7" fmla="*/ 478971 w 620151"/>
                <a:gd name="connsiteY7" fmla="*/ 370114 h 500743"/>
                <a:gd name="connsiteX8" fmla="*/ 489857 w 620151"/>
                <a:gd name="connsiteY8" fmla="*/ 250371 h 500743"/>
                <a:gd name="connsiteX9" fmla="*/ 620151 w 620151"/>
                <a:gd name="connsiteY9" fmla="*/ 250706 h 500743"/>
                <a:gd name="connsiteX0" fmla="*/ 0 w 620151"/>
                <a:gd name="connsiteY0" fmla="*/ 293580 h 500743"/>
                <a:gd name="connsiteX1" fmla="*/ 141514 w 620151"/>
                <a:gd name="connsiteY1" fmla="*/ 293914 h 500743"/>
                <a:gd name="connsiteX2" fmla="*/ 174171 w 620151"/>
                <a:gd name="connsiteY2" fmla="*/ 152400 h 500743"/>
                <a:gd name="connsiteX3" fmla="*/ 272143 w 620151"/>
                <a:gd name="connsiteY3" fmla="*/ 500743 h 500743"/>
                <a:gd name="connsiteX4" fmla="*/ 304800 w 620151"/>
                <a:gd name="connsiteY4" fmla="*/ 0 h 500743"/>
                <a:gd name="connsiteX5" fmla="*/ 337457 w 620151"/>
                <a:gd name="connsiteY5" fmla="*/ 348343 h 500743"/>
                <a:gd name="connsiteX6" fmla="*/ 402771 w 620151"/>
                <a:gd name="connsiteY6" fmla="*/ 195943 h 500743"/>
                <a:gd name="connsiteX7" fmla="*/ 478971 w 620151"/>
                <a:gd name="connsiteY7" fmla="*/ 370114 h 500743"/>
                <a:gd name="connsiteX8" fmla="*/ 489857 w 620151"/>
                <a:gd name="connsiteY8" fmla="*/ 250371 h 500743"/>
                <a:gd name="connsiteX9" fmla="*/ 620151 w 620151"/>
                <a:gd name="connsiteY9" fmla="*/ 250706 h 50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151" h="500743">
                  <a:moveTo>
                    <a:pt x="0" y="293580"/>
                  </a:moveTo>
                  <a:lnTo>
                    <a:pt x="141514" y="293914"/>
                  </a:lnTo>
                  <a:lnTo>
                    <a:pt x="174171" y="152400"/>
                  </a:lnTo>
                  <a:lnTo>
                    <a:pt x="272143" y="500743"/>
                  </a:lnTo>
                  <a:lnTo>
                    <a:pt x="304800" y="0"/>
                  </a:lnTo>
                  <a:lnTo>
                    <a:pt x="337457" y="348343"/>
                  </a:lnTo>
                  <a:lnTo>
                    <a:pt x="402771" y="195943"/>
                  </a:lnTo>
                  <a:lnTo>
                    <a:pt x="478971" y="370114"/>
                  </a:lnTo>
                  <a:lnTo>
                    <a:pt x="489857" y="250371"/>
                  </a:lnTo>
                  <a:lnTo>
                    <a:pt x="620151" y="250706"/>
                  </a:lnTo>
                </a:path>
              </a:pathLst>
            </a:custGeom>
            <a:noFill/>
            <a:ln w="3175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28CAF299-3686-D247-B322-A412C5D97669}"/>
                </a:ext>
              </a:extLst>
            </p:cNvPr>
            <p:cNvSpPr/>
            <p:nvPr/>
          </p:nvSpPr>
          <p:spPr>
            <a:xfrm rot="10800000">
              <a:off x="5295729" y="2702645"/>
              <a:ext cx="439722" cy="239385"/>
            </a:xfrm>
            <a:custGeom>
              <a:avLst/>
              <a:gdLst>
                <a:gd name="connsiteX0" fmla="*/ 274255 w 433517"/>
                <a:gd name="connsiteY0" fmla="*/ 236007 h 236007"/>
                <a:gd name="connsiteX1" fmla="*/ 159264 w 433517"/>
                <a:gd name="connsiteY1" fmla="*/ 236007 h 236007"/>
                <a:gd name="connsiteX2" fmla="*/ 156033 w 433517"/>
                <a:gd name="connsiteY2" fmla="*/ 203958 h 236007"/>
                <a:gd name="connsiteX3" fmla="*/ 30444 w 433517"/>
                <a:gd name="connsiteY3" fmla="*/ 16525 h 236007"/>
                <a:gd name="connsiteX4" fmla="*/ 0 w 433517"/>
                <a:gd name="connsiteY4" fmla="*/ 0 h 236007"/>
                <a:gd name="connsiteX5" fmla="*/ 433517 w 433517"/>
                <a:gd name="connsiteY5" fmla="*/ 0 h 236007"/>
                <a:gd name="connsiteX6" fmla="*/ 403075 w 433517"/>
                <a:gd name="connsiteY6" fmla="*/ 16524 h 236007"/>
                <a:gd name="connsiteX7" fmla="*/ 277486 w 433517"/>
                <a:gd name="connsiteY7" fmla="*/ 203957 h 23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517" h="236007">
                  <a:moveTo>
                    <a:pt x="274255" y="236007"/>
                  </a:moveTo>
                  <a:lnTo>
                    <a:pt x="159264" y="236007"/>
                  </a:lnTo>
                  <a:lnTo>
                    <a:pt x="156033" y="203958"/>
                  </a:lnTo>
                  <a:cubicBezTo>
                    <a:pt x="140122" y="126202"/>
                    <a:pt x="93990" y="59455"/>
                    <a:pt x="30444" y="16525"/>
                  </a:cubicBezTo>
                  <a:lnTo>
                    <a:pt x="0" y="0"/>
                  </a:lnTo>
                  <a:lnTo>
                    <a:pt x="433517" y="0"/>
                  </a:lnTo>
                  <a:lnTo>
                    <a:pt x="403075" y="16524"/>
                  </a:lnTo>
                  <a:cubicBezTo>
                    <a:pt x="339530" y="59454"/>
                    <a:pt x="293397" y="126201"/>
                    <a:pt x="277486" y="203957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A5AC6182-E2CA-3245-9621-91BDF3F85130}"/>
                </a:ext>
              </a:extLst>
            </p:cNvPr>
            <p:cNvSpPr/>
            <p:nvPr/>
          </p:nvSpPr>
          <p:spPr>
            <a:xfrm>
              <a:off x="5475851" y="2545902"/>
              <a:ext cx="168828" cy="135430"/>
            </a:xfrm>
            <a:custGeom>
              <a:avLst/>
              <a:gdLst>
                <a:gd name="connsiteX0" fmla="*/ 25892 w 359128"/>
                <a:gd name="connsiteY0" fmla="*/ 274799 h 288085"/>
                <a:gd name="connsiteX1" fmla="*/ 46994 w 359128"/>
                <a:gd name="connsiteY1" fmla="*/ 225562 h 288085"/>
                <a:gd name="connsiteX2" fmla="*/ 18858 w 359128"/>
                <a:gd name="connsiteY2" fmla="*/ 186876 h 288085"/>
                <a:gd name="connsiteX3" fmla="*/ 1274 w 359128"/>
                <a:gd name="connsiteY3" fmla="*/ 141156 h 288085"/>
                <a:gd name="connsiteX4" fmla="*/ 54028 w 359128"/>
                <a:gd name="connsiteY4" fmla="*/ 105987 h 288085"/>
                <a:gd name="connsiteX5" fmla="*/ 113815 w 359128"/>
                <a:gd name="connsiteY5" fmla="*/ 127088 h 288085"/>
                <a:gd name="connsiteX6" fmla="*/ 173603 w 359128"/>
                <a:gd name="connsiteY6" fmla="*/ 49716 h 288085"/>
                <a:gd name="connsiteX7" fmla="*/ 240425 w 359128"/>
                <a:gd name="connsiteY7" fmla="*/ 3996 h 288085"/>
                <a:gd name="connsiteX8" fmla="*/ 307246 w 359128"/>
                <a:gd name="connsiteY8" fmla="*/ 7513 h 288085"/>
                <a:gd name="connsiteX9" fmla="*/ 352966 w 359128"/>
                <a:gd name="connsiteY9" fmla="*/ 49716 h 288085"/>
                <a:gd name="connsiteX10" fmla="*/ 352966 w 359128"/>
                <a:gd name="connsiteY10" fmla="*/ 95436 h 288085"/>
                <a:gd name="connsiteX11" fmla="*/ 300212 w 359128"/>
                <a:gd name="connsiteY11" fmla="*/ 123571 h 288085"/>
                <a:gd name="connsiteX12" fmla="*/ 236908 w 359128"/>
                <a:gd name="connsiteY12" fmla="*/ 109504 h 288085"/>
                <a:gd name="connsiteX13" fmla="*/ 212289 w 359128"/>
                <a:gd name="connsiteY13" fmla="*/ 148190 h 288085"/>
                <a:gd name="connsiteX14" fmla="*/ 208772 w 359128"/>
                <a:gd name="connsiteY14" fmla="*/ 186876 h 288085"/>
                <a:gd name="connsiteX15" fmla="*/ 156018 w 359128"/>
                <a:gd name="connsiteY15" fmla="*/ 193910 h 288085"/>
                <a:gd name="connsiteX16" fmla="*/ 99748 w 359128"/>
                <a:gd name="connsiteY16" fmla="*/ 179842 h 288085"/>
                <a:gd name="connsiteX17" fmla="*/ 75129 w 359128"/>
                <a:gd name="connsiteY17" fmla="*/ 200944 h 288085"/>
                <a:gd name="connsiteX18" fmla="*/ 110298 w 359128"/>
                <a:gd name="connsiteY18" fmla="*/ 281833 h 288085"/>
                <a:gd name="connsiteX19" fmla="*/ 25892 w 359128"/>
                <a:gd name="connsiteY19" fmla="*/ 274799 h 2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128" h="288085">
                  <a:moveTo>
                    <a:pt x="25892" y="274799"/>
                  </a:moveTo>
                  <a:cubicBezTo>
                    <a:pt x="15341" y="265421"/>
                    <a:pt x="48166" y="240216"/>
                    <a:pt x="46994" y="225562"/>
                  </a:cubicBezTo>
                  <a:cubicBezTo>
                    <a:pt x="45822" y="210908"/>
                    <a:pt x="26478" y="200944"/>
                    <a:pt x="18858" y="186876"/>
                  </a:cubicBezTo>
                  <a:cubicBezTo>
                    <a:pt x="11238" y="172808"/>
                    <a:pt x="-4588" y="154637"/>
                    <a:pt x="1274" y="141156"/>
                  </a:cubicBezTo>
                  <a:cubicBezTo>
                    <a:pt x="7136" y="127674"/>
                    <a:pt x="35271" y="108332"/>
                    <a:pt x="54028" y="105987"/>
                  </a:cubicBezTo>
                  <a:cubicBezTo>
                    <a:pt x="72785" y="103642"/>
                    <a:pt x="93886" y="136466"/>
                    <a:pt x="113815" y="127088"/>
                  </a:cubicBezTo>
                  <a:cubicBezTo>
                    <a:pt x="133744" y="117710"/>
                    <a:pt x="152501" y="70231"/>
                    <a:pt x="173603" y="49716"/>
                  </a:cubicBezTo>
                  <a:cubicBezTo>
                    <a:pt x="194705" y="29201"/>
                    <a:pt x="218151" y="11030"/>
                    <a:pt x="240425" y="3996"/>
                  </a:cubicBezTo>
                  <a:cubicBezTo>
                    <a:pt x="262699" y="-3038"/>
                    <a:pt x="288489" y="-107"/>
                    <a:pt x="307246" y="7513"/>
                  </a:cubicBezTo>
                  <a:cubicBezTo>
                    <a:pt x="326003" y="15133"/>
                    <a:pt x="345346" y="35062"/>
                    <a:pt x="352966" y="49716"/>
                  </a:cubicBezTo>
                  <a:cubicBezTo>
                    <a:pt x="360586" y="64370"/>
                    <a:pt x="361758" y="83127"/>
                    <a:pt x="352966" y="95436"/>
                  </a:cubicBezTo>
                  <a:cubicBezTo>
                    <a:pt x="344174" y="107745"/>
                    <a:pt x="319555" y="121226"/>
                    <a:pt x="300212" y="123571"/>
                  </a:cubicBezTo>
                  <a:cubicBezTo>
                    <a:pt x="280869" y="125916"/>
                    <a:pt x="251562" y="105401"/>
                    <a:pt x="236908" y="109504"/>
                  </a:cubicBezTo>
                  <a:cubicBezTo>
                    <a:pt x="222254" y="113607"/>
                    <a:pt x="216978" y="135295"/>
                    <a:pt x="212289" y="148190"/>
                  </a:cubicBezTo>
                  <a:cubicBezTo>
                    <a:pt x="207600" y="161085"/>
                    <a:pt x="218150" y="179256"/>
                    <a:pt x="208772" y="186876"/>
                  </a:cubicBezTo>
                  <a:cubicBezTo>
                    <a:pt x="199394" y="194496"/>
                    <a:pt x="174188" y="195082"/>
                    <a:pt x="156018" y="193910"/>
                  </a:cubicBezTo>
                  <a:cubicBezTo>
                    <a:pt x="137848" y="192738"/>
                    <a:pt x="113229" y="178670"/>
                    <a:pt x="99748" y="179842"/>
                  </a:cubicBezTo>
                  <a:cubicBezTo>
                    <a:pt x="86267" y="181014"/>
                    <a:pt x="73371" y="183945"/>
                    <a:pt x="75129" y="200944"/>
                  </a:cubicBezTo>
                  <a:cubicBezTo>
                    <a:pt x="76887" y="217943"/>
                    <a:pt x="119090" y="268351"/>
                    <a:pt x="110298" y="281833"/>
                  </a:cubicBezTo>
                  <a:cubicBezTo>
                    <a:pt x="101506" y="295315"/>
                    <a:pt x="36443" y="284177"/>
                    <a:pt x="25892" y="274799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</p:grpSp>
      <p:pic>
        <p:nvPicPr>
          <p:cNvPr id="204" name="Picture 203">
            <a:extLst>
              <a:ext uri="{FF2B5EF4-FFF2-40B4-BE49-F238E27FC236}">
                <a16:creationId xmlns:a16="http://schemas.microsoft.com/office/drawing/2014/main" id="{2A42DD66-3CF7-8347-A22F-111AA6767B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50" y="10346270"/>
            <a:ext cx="2204504" cy="1439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5096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21593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Community Platform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0B479-197E-DC45-92F1-797CF090ABAE}"/>
              </a:ext>
            </a:extLst>
          </p:cNvPr>
          <p:cNvGrpSpPr/>
          <p:nvPr/>
        </p:nvGrpSpPr>
        <p:grpSpPr>
          <a:xfrm>
            <a:off x="94656" y="2249488"/>
            <a:ext cx="23990342" cy="9719938"/>
            <a:chOff x="82101" y="1590873"/>
            <a:chExt cx="23990342" cy="97199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ACF5F2-7FF4-5740-8FD4-BCB0C318C326}"/>
                </a:ext>
              </a:extLst>
            </p:cNvPr>
            <p:cNvSpPr/>
            <p:nvPr/>
          </p:nvSpPr>
          <p:spPr>
            <a:xfrm>
              <a:off x="567373" y="2116615"/>
              <a:ext cx="2226366" cy="2053470"/>
            </a:xfrm>
            <a:prstGeom prst="rect">
              <a:avLst/>
            </a:prstGeom>
            <a:solidFill>
              <a:srgbClr val="618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800"/>
            </a:p>
          </p:txBody>
        </p:sp>
        <p:pic>
          <p:nvPicPr>
            <p:cNvPr id="16" name="Shape 34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E44984B4-C80C-E84B-91A9-4B4AB21DB12F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903">
                          <a14:foregroundMark x1="64990" y1="69146" x2="64990" y2="69146"/>
                          <a14:foregroundMark x1="58511" y1="57437" x2="58511" y2="57437"/>
                          <a14:foregroundMark x1="70890" y1="61867" x2="70890" y2="61867"/>
                          <a14:foregroundMark x1="86170" y1="63133" x2="86170" y2="63133"/>
                          <a14:foregroundMark x1="24952" y1="29430" x2="24952" y2="29430"/>
                          <a14:foregroundMark x1="27273" y1="30380" x2="27273" y2="30380"/>
                          <a14:foregroundMark x1="35590" y1="32911" x2="35590" y2="32911"/>
                          <a14:foregroundMark x1="39942" y1="27532" x2="39942" y2="27532"/>
                          <a14:foregroundMark x1="39652" y1="21519" x2="39652" y2="21519"/>
                          <a14:foregroundMark x1="9188" y1="23576" x2="9188" y2="23576"/>
                          <a14:foregroundMark x1="53288" y1="21519" x2="53288" y2="21519"/>
                          <a14:foregroundMark x1="56480" y1="3323" x2="56480" y2="3323"/>
                          <a14:foregroundMark x1="70213" y1="14241" x2="70213" y2="14241"/>
                          <a14:foregroundMark x1="63443" y1="18038" x2="63443" y2="18038"/>
                          <a14:foregroundMark x1="48936" y1="36551" x2="48936" y2="36551"/>
                          <a14:foregroundMark x1="48162" y1="57437" x2="48162" y2="57437"/>
                          <a14:foregroundMark x1="50290" y1="40823" x2="50290" y2="40823"/>
                          <a14:foregroundMark x1="46712" y1="5222" x2="46712" y2="5222"/>
                          <a14:foregroundMark x1="42940" y1="28323" x2="42940" y2="28323"/>
                          <a14:foregroundMark x1="53482" y1="31487" x2="53482" y2="31487"/>
                          <a14:foregroundMark x1="75822" y1="21677" x2="75822" y2="21677"/>
                          <a14:foregroundMark x1="78046" y1="28323" x2="78046" y2="28323"/>
                          <a14:foregroundMark x1="76692" y1="23892" x2="76692" y2="23892"/>
                          <a14:foregroundMark x1="77369" y1="26108" x2="77369" y2="26108"/>
                          <a14:foregroundMark x1="77660" y1="27373" x2="77660" y2="27373"/>
                          <a14:foregroundMark x1="42166" y1="13924" x2="42166" y2="13924"/>
                          <a14:foregroundMark x1="43037" y1="13608" x2="43037" y2="13608"/>
                          <a14:foregroundMark x1="43810" y1="12816" x2="43810" y2="12816"/>
                          <a14:foregroundMark x1="50000" y1="33228" x2="50000" y2="33228"/>
                          <a14:foregroundMark x1="65764" y1="7120" x2="65764" y2="7120"/>
                          <a14:foregroundMark x1="60542" y1="4272" x2="60542" y2="4272"/>
                          <a14:foregroundMark x1="61896" y1="4589" x2="61896" y2="4589"/>
                          <a14:foregroundMark x1="64217" y1="6329" x2="64217" y2="6329"/>
                          <a14:foregroundMark x1="60735" y1="10918" x2="60735" y2="10918"/>
                          <a14:foregroundMark x1="57544" y1="7753" x2="57544" y2="7753"/>
                          <a14:foregroundMark x1="65474" y1="12658" x2="65474" y2="12658"/>
                          <a14:foregroundMark x1="44294" y1="6646" x2="44294" y2="6646"/>
                          <a14:foregroundMark x1="54449" y1="3165" x2="54449" y2="3165"/>
                          <a14:foregroundMark x1="50000" y1="3639" x2="50000" y2="3639"/>
                          <a14:foregroundMark x1="58607" y1="3481" x2="58607" y2="3481"/>
                          <a14:foregroundMark x1="51547" y1="3323" x2="51547" y2="3323"/>
                          <a14:foregroundMark x1="47872" y1="4430" x2="47872" y2="4430"/>
                          <a14:foregroundMark x1="53772" y1="34177" x2="53772" y2="34177"/>
                          <a14:foregroundMark x1="52708" y1="33070" x2="52708" y2="33070"/>
                          <a14:foregroundMark x1="54352" y1="35127" x2="54352" y2="35127"/>
                          <a14:foregroundMark x1="53191" y1="33544" x2="53191" y2="33544"/>
                          <a14:foregroundMark x1="42843" y1="26266" x2="42843" y2="26266"/>
                          <a14:foregroundMark x1="43037" y1="29747" x2="43037" y2="29747"/>
                          <a14:foregroundMark x1="63830" y1="13449" x2="63830" y2="13449"/>
                          <a14:foregroundMark x1="66634" y1="14241" x2="66634" y2="14241"/>
                          <a14:foregroundMark x1="51064" y1="41772" x2="51064" y2="41772"/>
                          <a14:foregroundMark x1="51934" y1="41456" x2="51934" y2="41456"/>
                          <a14:foregroundMark x1="78723" y1="31487" x2="78723" y2="31487"/>
                          <a14:foregroundMark x1="78337" y1="30063" x2="78337" y2="30063"/>
                          <a14:foregroundMark x1="78820" y1="32911" x2="78820" y2="32911"/>
                          <a14:foregroundMark x1="79207" y1="34494" x2="79207" y2="34494"/>
                          <a14:foregroundMark x1="79400" y1="36234" x2="79400" y2="36234"/>
                          <a14:foregroundMark x1="79691" y1="38608" x2="79691" y2="38608"/>
                          <a14:foregroundMark x1="79497" y1="37342" x2="79497" y2="37342"/>
                          <a14:foregroundMark x1="79787" y1="40032" x2="79787" y2="40032"/>
                          <a14:foregroundMark x1="65087" y1="22468" x2="65087" y2="22468"/>
                          <a14:foregroundMark x1="65957" y1="22785" x2="65957" y2="22785"/>
                          <a14:foregroundMark x1="63346" y1="23101" x2="63346" y2="23101"/>
                          <a14:foregroundMark x1="65764" y1="20570" x2="65764" y2="20570"/>
                          <a14:foregroundMark x1="44874" y1="6013" x2="44874" y2="6013"/>
                          <a14:foregroundMark x1="58801" y1="6329" x2="58801" y2="6329"/>
                          <a14:foregroundMark x1="61412" y1="10601" x2="61412" y2="10601"/>
                          <a14:foregroundMark x1="58027" y1="5854" x2="58027" y2="5854"/>
                          <a14:foregroundMark x1="60251" y1="6804" x2="60251" y2="6804"/>
                          <a14:foregroundMark x1="42263" y1="7911" x2="42263" y2="7911"/>
                          <a14:foregroundMark x1="43037" y1="7120" x2="43037" y2="7120"/>
                          <a14:foregroundMark x1="45551" y1="5380" x2="45551" y2="5380"/>
                          <a14:foregroundMark x1="39845" y1="10443" x2="39845" y2="10443"/>
                          <a14:foregroundMark x1="41006" y1="9177" x2="41006" y2="9177"/>
                          <a14:foregroundMark x1="40522" y1="9652" x2="40522" y2="9652"/>
                          <a14:foregroundMark x1="38685" y1="11867" x2="38685" y2="11867"/>
                          <a14:foregroundMark x1="37234" y1="13608" x2="37234" y2="13608"/>
                          <a14:foregroundMark x1="37911" y1="12816" x2="37911" y2="12816"/>
                          <a14:foregroundMark x1="35977" y1="15665" x2="35977" y2="15665"/>
                          <a14:foregroundMark x1="36654" y1="14557" x2="36654" y2="14557"/>
                          <a14:foregroundMark x1="35106" y1="17247" x2="35106" y2="17247"/>
                          <a14:foregroundMark x1="35590" y1="16614" x2="35590" y2="16614"/>
                          <a14:foregroundMark x1="41393" y1="14873" x2="41393" y2="14873"/>
                          <a14:foregroundMark x1="40716" y1="15506" x2="40716" y2="15506"/>
                          <a14:foregroundMark x1="34236" y1="18671" x2="34236" y2="18671"/>
                          <a14:foregroundMark x1="34720" y1="18196" x2="34720" y2="18196"/>
                          <a14:foregroundMark x1="79884" y1="42089" x2="79884" y2="42089"/>
                          <a14:foregroundMark x1="79787" y1="41139" x2="79787" y2="41139"/>
                          <a14:foregroundMark x1="79981" y1="43987" x2="79981" y2="43987"/>
                          <a14:foregroundMark x1="55996" y1="7278" x2="55996" y2="7278"/>
                          <a14:foregroundMark x1="60735" y1="8386" x2="60735" y2="8386"/>
                          <a14:foregroundMark x1="62669" y1="11234" x2="62669" y2="11234"/>
                          <a14:foregroundMark x1="62476" y1="8228" x2="62476" y2="8228"/>
                          <a14:backgroundMark x1="64217" y1="61076" x2="64217" y2="61076"/>
                          <a14:backgroundMark x1="65184" y1="58544" x2="65184" y2="58544"/>
                          <a14:backgroundMark x1="63540" y1="63291" x2="63540" y2="63291"/>
                          <a14:backgroundMark x1="51547" y1="57120" x2="51547" y2="57120"/>
                          <a14:backgroundMark x1="50484" y1="52848" x2="50484" y2="52848"/>
                          <a14:backgroundMark x1="50580" y1="54430" x2="50580" y2="54430"/>
                          <a14:backgroundMark x1="59574" y1="17563" x2="59574" y2="17563"/>
                          <a14:backgroundMark x1="43327" y1="26899" x2="43327" y2="26899"/>
                          <a14:backgroundMark x1="53385" y1="32753" x2="53385" y2="32753"/>
                          <a14:backgroundMark x1="43520" y1="26108" x2="43520" y2="26108"/>
                          <a14:backgroundMark x1="43424" y1="28639" x2="43424" y2="28639"/>
                          <a14:backgroundMark x1="64797" y1="15823" x2="64797" y2="15823"/>
                          <a14:backgroundMark x1="64217" y1="14873" x2="64217" y2="14873"/>
                          <a14:backgroundMark x1="63250" y1="13924" x2="63250" y2="13924"/>
                          <a14:backgroundMark x1="63926" y1="21677" x2="63926" y2="21677"/>
                          <a14:backgroundMark x1="62959" y1="20570" x2="62959" y2="20570"/>
                          <a14:backgroundMark x1="64797" y1="21361" x2="64797" y2="21361"/>
                          <a14:backgroundMark x1="61122" y1="5696" x2="61122" y2="5696"/>
                          <a14:backgroundMark x1="63153" y1="6804" x2="63153" y2="6804"/>
                          <a14:backgroundMark x1="58704" y1="7278" x2="58704" y2="7278"/>
                          <a14:backgroundMark x1="60155" y1="9177" x2="60155" y2="9177"/>
                          <a14:backgroundMark x1="64797" y1="59335" x2="64797" y2="59335"/>
                          <a14:backgroundMark x1="55609" y1="8228" x2="55609" y2="8228"/>
                          <a14:backgroundMark x1="62089" y1="9652" x2="62089" y2="9652"/>
                          <a14:backgroundMark x1="64217" y1="16297" x2="64217" y2="16297"/>
                          <a14:backgroundMark x1="65377" y1="10127" x2="65377" y2="10127"/>
                          <a14:backgroundMark x1="63636" y1="6804" x2="63636" y2="6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14" y="2502605"/>
              <a:ext cx="2137216" cy="1216942"/>
            </a:xfrm>
            <a:prstGeom prst="rect">
              <a:avLst/>
            </a:prstGeom>
            <a:noFill/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3A895C-1854-C947-9A1B-D7C99F56E4C5}"/>
                </a:ext>
              </a:extLst>
            </p:cNvPr>
            <p:cNvSpPr txBox="1"/>
            <p:nvPr/>
          </p:nvSpPr>
          <p:spPr>
            <a:xfrm>
              <a:off x="589978" y="2575529"/>
              <a:ext cx="10550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  <a:effectLst>
                    <a:innerShdw blurRad="63500" dist="101600" dir="13500000">
                      <a:prstClr val="black">
                        <a:alpha val="42000"/>
                      </a:prstClr>
                    </a:innerShdw>
                  </a:effectLst>
                </a:rPr>
                <a:t>Ameri</a:t>
              </a:r>
              <a:endParaRPr lang="en-US" sz="2600" b="1" dirty="0">
                <a:solidFill>
                  <a:schemeClr val="bg1"/>
                </a:solidFill>
                <a:effectLst>
                  <a:innerShdw blurRad="63500" dist="101600" dir="13500000">
                    <a:prstClr val="black">
                      <a:alpha val="42000"/>
                    </a:prstClr>
                  </a:inn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AD9360-5238-B246-AF9D-FFE5AE630D4C}"/>
                </a:ext>
              </a:extLst>
            </p:cNvPr>
            <p:cNvSpPr/>
            <p:nvPr/>
          </p:nvSpPr>
          <p:spPr>
            <a:xfrm>
              <a:off x="2714105" y="2119616"/>
              <a:ext cx="14030426" cy="20580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65000">
                  <a:schemeClr val="bg1">
                    <a:lumMod val="85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65760" tIns="121920" rIns="109728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AmeriGEOSS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Platform is a regional community resource to </a:t>
              </a:r>
              <a:r>
                <a:rPr lang="en-US" sz="4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promote collaboration 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and </a:t>
              </a:r>
              <a:r>
                <a:rPr lang="en-US" sz="4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coordination 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among the GEO members of the American continent.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5476AA-F768-BC43-87FD-1A288EB88C28}"/>
                </a:ext>
              </a:extLst>
            </p:cNvPr>
            <p:cNvGrpSpPr/>
            <p:nvPr/>
          </p:nvGrpSpPr>
          <p:grpSpPr>
            <a:xfrm>
              <a:off x="2496630" y="4576174"/>
              <a:ext cx="5158200" cy="6056496"/>
              <a:chOff x="7947995" y="1315965"/>
              <a:chExt cx="3396342" cy="3212393"/>
            </a:xfrm>
          </p:grpSpPr>
          <p:sp>
            <p:nvSpPr>
              <p:cNvPr id="58" name="bk object 16">
                <a:extLst>
                  <a:ext uri="{FF2B5EF4-FFF2-40B4-BE49-F238E27FC236}">
                    <a16:creationId xmlns:a16="http://schemas.microsoft.com/office/drawing/2014/main" id="{E806440B-4FD3-E64B-B9C1-E326D1E6E8B2}"/>
                  </a:ext>
                </a:extLst>
              </p:cNvPr>
              <p:cNvSpPr/>
              <p:nvPr/>
            </p:nvSpPr>
            <p:spPr>
              <a:xfrm>
                <a:off x="7947995" y="1315965"/>
                <a:ext cx="3396342" cy="3211286"/>
              </a:xfrm>
              <a:prstGeom prst="rect">
                <a:avLst/>
              </a:prstGeom>
              <a:blipFill>
                <a:blip r:embed="rId5" cstate="email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695" b="100000" l="9715" r="99314">
                              <a14:foregroundMark x1="45882" y1="43698" x2="45882" y2="43698"/>
                              <a14:foregroundMark x1="50106" y1="45227" x2="50106" y2="45227"/>
                              <a14:foregroundMark x1="53749" y1="45598" x2="53749" y2="45598"/>
                              <a14:foregroundMark x1="45512" y1="45737" x2="45512" y2="45737"/>
                              <a14:foregroundMark x1="35639" y1="48054" x2="35639" y2="48054"/>
                              <a14:foregroundMark x1="39493" y1="50093" x2="39493" y2="50093"/>
                              <a14:foregroundMark x1="53221" y1="53892" x2="53221" y2="53892"/>
                              <a14:foregroundMark x1="54593" y1="71409" x2="54593" y2="71409"/>
                              <a14:foregroundMark x1="63147" y1="83920" x2="63147" y2="83920"/>
                              <a14:foregroundMark x1="60243" y1="55561" x2="60243" y2="55561"/>
                              <a14:foregroundMark x1="36589" y1="49073" x2="36589" y2="49073"/>
                              <a14:foregroundMark x1="79737" y1="5072" x2="79737" y2="5072"/>
                              <a14:foregroundMark x1="65364" y1="97868" x2="65364" y2="97868"/>
                              <a14:backgroundMark x1="30676" y1="45737" x2="30676" y2="45737"/>
                              <a14:backgroundMark x1="31257" y1="31047" x2="31257" y2="31047"/>
                              <a14:backgroundMark x1="30676" y1="19416" x2="30676" y2="19416"/>
                              <a14:backgroundMark x1="25343" y1="26830" x2="42978" y2="33225"/>
                              <a14:backgroundMark x1="61563" y1="65894" x2="61563" y2="65894"/>
                              <a14:backgroundMark x1="46146" y1="60797" x2="67951" y2="69231"/>
                              <a14:backgroundMark x1="46251" y1="55422" x2="48680" y2="57229"/>
                              <a14:backgroundMark x1="57973" y1="80491" x2="52534" y2="86330"/>
                              <a14:backgroundMark x1="25238" y1="38601" x2="30201" y2="41381"/>
                              <a14:backgroundMark x1="38173" y1="47915" x2="38173" y2="47915"/>
                              <a14:backgroundMark x1="51795" y1="76506" x2="51795" y2="76506"/>
                              <a14:backgroundMark x1="59768" y1="76135" x2="59768" y2="76135"/>
                              <a14:backgroundMark x1="29356" y1="15755" x2="47466" y2="19323"/>
                              <a14:backgroundMark x1="66315" y1="2873" x2="66315" y2="2873"/>
                              <a14:backgroundMark x1="39704" y1="10890" x2="39704" y2="10890"/>
                              <a14:backgroundMark x1="20855" y1="9175" x2="55755" y2="22289"/>
                              <a14:backgroundMark x1="44245" y1="11724" x2="63094" y2="5375"/>
                              <a14:backgroundMark x1="17635" y1="9639" x2="41499" y2="29889"/>
                              <a14:backgroundMark x1="71806" y1="63253" x2="57603" y2="91520"/>
                              <a14:backgroundMark x1="42872" y1="59870" x2="48416" y2="69555"/>
                              <a14:backgroundMark x1="19007" y1="29055" x2="31890" y2="3494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000"/>
              </a:p>
            </p:txBody>
          </p:sp>
          <p:sp>
            <p:nvSpPr>
              <p:cNvPr id="59" name="bk object 16">
                <a:extLst>
                  <a:ext uri="{FF2B5EF4-FFF2-40B4-BE49-F238E27FC236}">
                    <a16:creationId xmlns:a16="http://schemas.microsoft.com/office/drawing/2014/main" id="{BD840F89-5A8D-F14A-819A-E88C3B40C92C}"/>
                  </a:ext>
                </a:extLst>
              </p:cNvPr>
              <p:cNvSpPr/>
              <p:nvPr/>
            </p:nvSpPr>
            <p:spPr>
              <a:xfrm>
                <a:off x="7947995" y="1317072"/>
                <a:ext cx="3396342" cy="3211286"/>
              </a:xfrm>
              <a:prstGeom prst="rect">
                <a:avLst/>
              </a:prstGeom>
              <a:blipFill>
                <a:blip r:embed="rId7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78881">
                              <a14:foregroundMark x1="66209" y1="66404" x2="66209" y2="66404"/>
                              <a14:foregroundMark x1="64784" y1="3614" x2="64784" y2="3614"/>
                              <a14:foregroundMark x1="48363" y1="5144" x2="48363" y2="5144"/>
                              <a14:foregroundMark x1="41711" y1="53012" x2="41711" y2="53012"/>
                              <a14:foregroundMark x1="39440" y1="51946" x2="39440" y2="51946"/>
                              <a14:foregroundMark x1="55227" y1="5144" x2="55227" y2="5144"/>
                              <a14:foregroundMark x1="56705" y1="3383" x2="56705" y2="3383"/>
                              <a14:foregroundMark x1="58817" y1="3707" x2="58817" y2="3707"/>
                              <a14:foregroundMark x1="51214" y1="3846" x2="51214" y2="3846"/>
                              <a14:foregroundMark x1="62249" y1="22243" x2="62249" y2="22243"/>
                              <a14:foregroundMark x1="45723" y1="40639" x2="45723" y2="40639"/>
                              <a14:foregroundMark x1="46304" y1="39249" x2="46304" y2="39249"/>
                              <a14:foregroundMark x1="4752" y1="17702" x2="4752" y2="17702"/>
                              <a14:foregroundMark x1="2376" y1="18072" x2="2376" y2="18072"/>
                              <a14:foregroundMark x1="422" y1="18628" x2="422" y2="18628"/>
                              <a14:backgroundMark x1="53432" y1="53244" x2="53432" y2="53244"/>
                              <a14:backgroundMark x1="58237" y1="54634" x2="58237" y2="54634"/>
                              <a14:backgroundMark x1="60771" y1="55561" x2="60771" y2="55561"/>
                              <a14:backgroundMark x1="62830" y1="56163" x2="62830" y2="56163"/>
                              <a14:backgroundMark x1="53590" y1="72706" x2="53590" y2="72706"/>
                              <a14:backgroundMark x1="63411" y1="83411" x2="63411" y2="83411"/>
                              <a14:backgroundMark x1="35111" y1="48100" x2="35111" y2="48100"/>
                              <a14:backgroundMark x1="39599" y1="49954" x2="39599" y2="49954"/>
                            </a14:backgroundRemoval>
                          </a14:imgEffect>
                          <a14:imgEffect>
                            <a14:colorTemperature colorTemp="376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/>
              <a:lstStyle/>
              <a:p>
                <a:endParaRPr sz="10000"/>
              </a:p>
            </p:txBody>
          </p:sp>
        </p:grpSp>
        <p:pic>
          <p:nvPicPr>
            <p:cNvPr id="20" name="Picture 19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37502110-7599-F84F-9300-91B4125AC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9214" y="5302328"/>
              <a:ext cx="9738712" cy="5889056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5B2AAF-B577-4E42-90BE-DFC0B89162A9}"/>
                </a:ext>
              </a:extLst>
            </p:cNvPr>
            <p:cNvSpPr/>
            <p:nvPr/>
          </p:nvSpPr>
          <p:spPr>
            <a:xfrm>
              <a:off x="7072211" y="9375555"/>
              <a:ext cx="9690558" cy="186399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1600040"/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Explore news, upcoming events, what’s new and other topics.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614DA0-A0AE-3C49-A4E2-1EFCC403AFE6}"/>
                </a:ext>
              </a:extLst>
            </p:cNvPr>
            <p:cNvGrpSpPr/>
            <p:nvPr/>
          </p:nvGrpSpPr>
          <p:grpSpPr>
            <a:xfrm>
              <a:off x="16871568" y="2125745"/>
              <a:ext cx="6953104" cy="9185066"/>
              <a:chOff x="8515209" y="1777875"/>
              <a:chExt cx="3476552" cy="4592533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5D55680-F934-2747-866B-465F25953EDD}"/>
                  </a:ext>
                </a:extLst>
              </p:cNvPr>
              <p:cNvGrpSpPr/>
              <p:nvPr/>
            </p:nvGrpSpPr>
            <p:grpSpPr>
              <a:xfrm>
                <a:off x="10272486" y="4392536"/>
                <a:ext cx="1689793" cy="1943057"/>
                <a:chOff x="10224920" y="4392536"/>
                <a:chExt cx="1737360" cy="1943057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EE8798A-9E50-F442-8548-647E530A77AD}"/>
                    </a:ext>
                  </a:extLst>
                </p:cNvPr>
                <p:cNvSpPr/>
                <p:nvPr/>
              </p:nvSpPr>
              <p:spPr>
                <a:xfrm>
                  <a:off x="10224920" y="4392536"/>
                  <a:ext cx="1737360" cy="193571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800" dirty="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52A00DE-D461-B946-9A6F-F0089B83B0E7}"/>
                    </a:ext>
                  </a:extLst>
                </p:cNvPr>
                <p:cNvSpPr/>
                <p:nvPr/>
              </p:nvSpPr>
              <p:spPr>
                <a:xfrm>
                  <a:off x="10265339" y="5727088"/>
                  <a:ext cx="1643271" cy="60850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t"/>
                <a:lstStyle/>
                <a:p>
                  <a:pPr algn="ctr"/>
                  <a:r>
                    <a:rPr lang="en-US" sz="4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Water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A8BCCB0-0CA8-CA46-8E9B-F574D8040F13}"/>
                  </a:ext>
                </a:extLst>
              </p:cNvPr>
              <p:cNvGrpSpPr/>
              <p:nvPr/>
            </p:nvGrpSpPr>
            <p:grpSpPr>
              <a:xfrm>
                <a:off x="8515209" y="4398642"/>
                <a:ext cx="1737360" cy="1971766"/>
                <a:chOff x="8467644" y="4398642"/>
                <a:chExt cx="1737360" cy="197176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AC2BC1A-1914-4645-9C9A-0A10EBCAC8BA}"/>
                    </a:ext>
                  </a:extLst>
                </p:cNvPr>
                <p:cNvSpPr/>
                <p:nvPr/>
              </p:nvSpPr>
              <p:spPr>
                <a:xfrm>
                  <a:off x="8467644" y="4398642"/>
                  <a:ext cx="1737360" cy="197176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80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AD4E3A-88F4-454F-B238-93D7D303A075}"/>
                    </a:ext>
                  </a:extLst>
                </p:cNvPr>
                <p:cNvSpPr/>
                <p:nvPr/>
              </p:nvSpPr>
              <p:spPr>
                <a:xfrm>
                  <a:off x="8508584" y="5727088"/>
                  <a:ext cx="1643271" cy="60850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t"/>
                <a:lstStyle/>
                <a:p>
                  <a:pPr algn="ctr"/>
                  <a:r>
                    <a:rPr lang="en-US" sz="4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Disasters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AB7B9AF-0842-8149-B3E2-4A677917FEA7}"/>
                  </a:ext>
                </a:extLst>
              </p:cNvPr>
              <p:cNvGrpSpPr/>
              <p:nvPr/>
            </p:nvGrpSpPr>
            <p:grpSpPr>
              <a:xfrm>
                <a:off x="8515209" y="2425587"/>
                <a:ext cx="1737360" cy="1935714"/>
                <a:chOff x="8467644" y="2425587"/>
                <a:chExt cx="1737360" cy="1935714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848E0C1-B454-C84A-B518-45182F0866C5}"/>
                    </a:ext>
                  </a:extLst>
                </p:cNvPr>
                <p:cNvSpPr/>
                <p:nvPr/>
              </p:nvSpPr>
              <p:spPr>
                <a:xfrm>
                  <a:off x="8467644" y="2425587"/>
                  <a:ext cx="1737360" cy="193571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800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B37009D-0479-8C44-8D00-B10931C22E39}"/>
                    </a:ext>
                  </a:extLst>
                </p:cNvPr>
                <p:cNvSpPr/>
                <p:nvPr/>
              </p:nvSpPr>
              <p:spPr>
                <a:xfrm>
                  <a:off x="8515211" y="3752796"/>
                  <a:ext cx="1643271" cy="60850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t"/>
                <a:lstStyle/>
                <a:p>
                  <a:pPr algn="ctr"/>
                  <a:r>
                    <a:rPr lang="en-US" sz="4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Agriculture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D43D08D-5A58-094C-93AE-AD6FFFE060BD}"/>
                  </a:ext>
                </a:extLst>
              </p:cNvPr>
              <p:cNvGrpSpPr/>
              <p:nvPr/>
            </p:nvGrpSpPr>
            <p:grpSpPr>
              <a:xfrm>
                <a:off x="10291015" y="2453196"/>
                <a:ext cx="1689793" cy="1939229"/>
                <a:chOff x="10243449" y="2453196"/>
                <a:chExt cx="1737360" cy="193922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9E753DF-59FE-EB40-A67B-5B79277CD384}"/>
                    </a:ext>
                  </a:extLst>
                </p:cNvPr>
                <p:cNvSpPr/>
                <p:nvPr/>
              </p:nvSpPr>
              <p:spPr>
                <a:xfrm>
                  <a:off x="10243449" y="2453196"/>
                  <a:ext cx="1737360" cy="1939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800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5616D61-B00A-DD4C-8BF1-B598898F25D6}"/>
                    </a:ext>
                  </a:extLst>
                </p:cNvPr>
                <p:cNvSpPr/>
                <p:nvPr/>
              </p:nvSpPr>
              <p:spPr>
                <a:xfrm>
                  <a:off x="10271965" y="3750716"/>
                  <a:ext cx="1643271" cy="60850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/>
                <a:lstStyle/>
                <a:p>
                  <a:pPr algn="ctr"/>
                  <a:r>
                    <a:rPr lang="en-US" sz="4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Biodiversity &amp; Ecosystems</a:t>
                  </a: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973E3DA-AD7B-A94B-8833-018D492F4FD4}"/>
                  </a:ext>
                </a:extLst>
              </p:cNvPr>
              <p:cNvSpPr/>
              <p:nvPr/>
            </p:nvSpPr>
            <p:spPr>
              <a:xfrm>
                <a:off x="8515211" y="1777875"/>
                <a:ext cx="3476550" cy="61408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81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4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Communities</a:t>
                </a:r>
              </a:p>
            </p:txBody>
          </p:sp>
        </p:grpSp>
        <p:sp>
          <p:nvSpPr>
            <p:cNvPr id="23" name="Half Frame 22">
              <a:extLst>
                <a:ext uri="{FF2B5EF4-FFF2-40B4-BE49-F238E27FC236}">
                  <a16:creationId xmlns:a16="http://schemas.microsoft.com/office/drawing/2014/main" id="{B2DD3F72-1163-7742-B9E3-46B9AE39141F}"/>
                </a:ext>
              </a:extLst>
            </p:cNvPr>
            <p:cNvSpPr/>
            <p:nvPr/>
          </p:nvSpPr>
          <p:spPr>
            <a:xfrm rot="8045732">
              <a:off x="15281663" y="2668173"/>
              <a:ext cx="984286" cy="984286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59190B-6B5B-274D-B7F2-349579643360}"/>
                </a:ext>
              </a:extLst>
            </p:cNvPr>
            <p:cNvGrpSpPr/>
            <p:nvPr/>
          </p:nvGrpSpPr>
          <p:grpSpPr>
            <a:xfrm>
              <a:off x="574379" y="4329061"/>
              <a:ext cx="6216066" cy="6897438"/>
              <a:chOff x="287184" y="2164526"/>
              <a:chExt cx="3108033" cy="344871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7755BC1-4C62-2E46-87A1-86F00C90E4D1}"/>
                  </a:ext>
                </a:extLst>
              </p:cNvPr>
              <p:cNvGrpSpPr/>
              <p:nvPr/>
            </p:nvGrpSpPr>
            <p:grpSpPr>
              <a:xfrm>
                <a:off x="287184" y="2164526"/>
                <a:ext cx="3108033" cy="3448718"/>
                <a:chOff x="366609" y="2879532"/>
                <a:chExt cx="3346768" cy="3543872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52ECC-A12D-644E-8A61-B1F8CD0250CA}"/>
                    </a:ext>
                  </a:extLst>
                </p:cNvPr>
                <p:cNvSpPr/>
                <p:nvPr/>
              </p:nvSpPr>
              <p:spPr>
                <a:xfrm>
                  <a:off x="366609" y="2879532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Data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A94F402-8D87-E344-9A8A-29C01A8D41BB}"/>
                    </a:ext>
                  </a:extLst>
                </p:cNvPr>
                <p:cNvSpPr/>
                <p:nvPr/>
              </p:nvSpPr>
              <p:spPr>
                <a:xfrm>
                  <a:off x="366609" y="3595537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Tools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05D6552-CB81-F243-B1E1-6E1BD472A29C}"/>
                    </a:ext>
                  </a:extLst>
                </p:cNvPr>
                <p:cNvSpPr/>
                <p:nvPr/>
              </p:nvSpPr>
              <p:spPr>
                <a:xfrm>
                  <a:off x="372746" y="4295776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Products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3AE2E9-9F9A-F544-A5E5-9E90764685CE}"/>
                    </a:ext>
                  </a:extLst>
                </p:cNvPr>
                <p:cNvSpPr/>
                <p:nvPr/>
              </p:nvSpPr>
              <p:spPr>
                <a:xfrm>
                  <a:off x="372746" y="4996015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Services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674DE8D-068C-794C-B1F3-3CDA83CE1BA1}"/>
                    </a:ext>
                  </a:extLst>
                </p:cNvPr>
                <p:cNvSpPr/>
                <p:nvPr/>
              </p:nvSpPr>
              <p:spPr>
                <a:xfrm>
                  <a:off x="375817" y="5696254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</p:txBody>
            </p:sp>
          </p:grp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C7CBC059-6D4E-9A4A-AFEB-96FD1D0965B3}"/>
                  </a:ext>
                </a:extLst>
              </p:cNvPr>
              <p:cNvSpPr/>
              <p:nvPr/>
            </p:nvSpPr>
            <p:spPr>
              <a:xfrm flipH="1">
                <a:off x="3160719" y="2420983"/>
                <a:ext cx="91440" cy="301752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  <a:alpha val="20000"/>
                    </a:schemeClr>
                  </a:gs>
                  <a:gs pos="65000">
                    <a:schemeClr val="bg1">
                      <a:lumMod val="85000"/>
                      <a:alpha val="28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  <a:alpha val="24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44450" prst="softRound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48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F69A640-778B-8842-81B5-5BB816BDB6F9}"/>
                  </a:ext>
                </a:extLst>
              </p:cNvPr>
              <p:cNvCxnSpPr/>
              <p:nvPr/>
            </p:nvCxnSpPr>
            <p:spPr>
              <a:xfrm>
                <a:off x="571739" y="2651160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69931F2-45F4-2444-A574-0F5B89FD8CED}"/>
                  </a:ext>
                </a:extLst>
              </p:cNvPr>
              <p:cNvCxnSpPr/>
              <p:nvPr/>
            </p:nvCxnSpPr>
            <p:spPr>
              <a:xfrm>
                <a:off x="571739" y="3360929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BAAA3AC-670A-AF47-B310-490167387076}"/>
                  </a:ext>
                </a:extLst>
              </p:cNvPr>
              <p:cNvCxnSpPr/>
              <p:nvPr/>
            </p:nvCxnSpPr>
            <p:spPr>
              <a:xfrm>
                <a:off x="571739" y="4053581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8179241-024A-C046-9907-1A4F18736330}"/>
                  </a:ext>
                </a:extLst>
              </p:cNvPr>
              <p:cNvCxnSpPr/>
              <p:nvPr/>
            </p:nvCxnSpPr>
            <p:spPr>
              <a:xfrm>
                <a:off x="571739" y="4734650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BCD5486-EA81-F444-8A6E-83EF60B03455}"/>
                  </a:ext>
                </a:extLst>
              </p:cNvPr>
              <p:cNvCxnSpPr/>
              <p:nvPr/>
            </p:nvCxnSpPr>
            <p:spPr>
              <a:xfrm>
                <a:off x="571739" y="5406607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857BD3-42E1-A64A-9694-5FF8C5FD4584}"/>
                </a:ext>
              </a:extLst>
            </p:cNvPr>
            <p:cNvSpPr/>
            <p:nvPr/>
          </p:nvSpPr>
          <p:spPr>
            <a:xfrm>
              <a:off x="7494139" y="9725171"/>
              <a:ext cx="1303558" cy="1202326"/>
            </a:xfrm>
            <a:prstGeom prst="rect">
              <a:avLst/>
            </a:prstGeom>
            <a:solidFill>
              <a:srgbClr val="618E67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800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3CA0D91E-E3DB-624E-A622-58E71FC9A846}"/>
                </a:ext>
              </a:extLst>
            </p:cNvPr>
            <p:cNvSpPr/>
            <p:nvPr/>
          </p:nvSpPr>
          <p:spPr>
            <a:xfrm rot="5400000">
              <a:off x="7831685" y="9922651"/>
              <a:ext cx="855954" cy="73789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 dist="38100" dir="132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0"/>
            </a:p>
          </p:txBody>
        </p:sp>
        <p:sp>
          <p:nvSpPr>
            <p:cNvPr id="27" name="Half Frame 26">
              <a:extLst>
                <a:ext uri="{FF2B5EF4-FFF2-40B4-BE49-F238E27FC236}">
                  <a16:creationId xmlns:a16="http://schemas.microsoft.com/office/drawing/2014/main" id="{FD596807-C29F-4744-9481-1F77B7533967}"/>
                </a:ext>
              </a:extLst>
            </p:cNvPr>
            <p:cNvSpPr/>
            <p:nvPr/>
          </p:nvSpPr>
          <p:spPr>
            <a:xfrm rot="8045732">
              <a:off x="23088157" y="6734605"/>
              <a:ext cx="984286" cy="984286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/>
            </a:p>
          </p:txBody>
        </p:sp>
        <p:sp>
          <p:nvSpPr>
            <p:cNvPr id="28" name="Half Frame 27">
              <a:extLst>
                <a:ext uri="{FF2B5EF4-FFF2-40B4-BE49-F238E27FC236}">
                  <a16:creationId xmlns:a16="http://schemas.microsoft.com/office/drawing/2014/main" id="{039222C0-684A-5448-B739-D8FDE6FBA4D6}"/>
                </a:ext>
              </a:extLst>
            </p:cNvPr>
            <p:cNvSpPr/>
            <p:nvPr/>
          </p:nvSpPr>
          <p:spPr>
            <a:xfrm rot="18998326">
              <a:off x="262525" y="7052429"/>
              <a:ext cx="984286" cy="984286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069429E-FDC8-8F45-9C8F-72C244B13FC9}"/>
                </a:ext>
              </a:extLst>
            </p:cNvPr>
            <p:cNvSpPr/>
            <p:nvPr/>
          </p:nvSpPr>
          <p:spPr>
            <a:xfrm>
              <a:off x="2118793" y="1590873"/>
              <a:ext cx="1063582" cy="106358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438FF51-C948-714D-A2CC-969CE67D1C86}"/>
                </a:ext>
              </a:extLst>
            </p:cNvPr>
            <p:cNvSpPr/>
            <p:nvPr/>
          </p:nvSpPr>
          <p:spPr>
            <a:xfrm>
              <a:off x="82101" y="4016579"/>
              <a:ext cx="1063582" cy="106358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3667A57-95F7-6847-9A17-A21F6EE0CB6D}"/>
                </a:ext>
              </a:extLst>
            </p:cNvPr>
            <p:cNvSpPr/>
            <p:nvPr/>
          </p:nvSpPr>
          <p:spPr>
            <a:xfrm>
              <a:off x="16748057" y="1781521"/>
              <a:ext cx="1063582" cy="106358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68139E5-AEFD-DB4C-B46F-D7639A8EA5C5}"/>
                </a:ext>
              </a:extLst>
            </p:cNvPr>
            <p:cNvSpPr/>
            <p:nvPr/>
          </p:nvSpPr>
          <p:spPr>
            <a:xfrm>
              <a:off x="7009214" y="4297980"/>
              <a:ext cx="9724664" cy="935376"/>
            </a:xfrm>
            <a:prstGeom prst="rect">
              <a:avLst/>
            </a:prstGeom>
            <a:solidFill>
              <a:schemeClr val="tx1">
                <a:alpha val="8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r>
                <a:rPr lang="en-US" sz="36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Share, find, discover, learn and participate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182750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39387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Community Platform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4662F8D-AE59-2E4A-A46D-3617F300E57E}"/>
              </a:ext>
            </a:extLst>
          </p:cNvPr>
          <p:cNvGrpSpPr/>
          <p:nvPr/>
        </p:nvGrpSpPr>
        <p:grpSpPr>
          <a:xfrm>
            <a:off x="262525" y="2418285"/>
            <a:ext cx="23809918" cy="9984331"/>
            <a:chOff x="262525" y="1892142"/>
            <a:chExt cx="23809918" cy="99843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F6D53AC-30B2-C541-9DDE-A20D639EA72C}"/>
                </a:ext>
              </a:extLst>
            </p:cNvPr>
            <p:cNvSpPr/>
            <p:nvPr/>
          </p:nvSpPr>
          <p:spPr>
            <a:xfrm>
              <a:off x="2714107" y="2119616"/>
              <a:ext cx="14972950" cy="20580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65000">
                  <a:schemeClr val="bg1">
                    <a:lumMod val="85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48640" tIns="121920" rIns="109728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l"/>
              <a:r>
                <a:rPr lang="es-CO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The platform bringing together </a:t>
              </a:r>
              <a:r>
                <a:rPr lang="es-CO" sz="4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social, economic and environmental data </a:t>
              </a:r>
              <a:r>
                <a:rPr lang="es-CO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through open data portals at the </a:t>
              </a:r>
              <a:r>
                <a:rPr lang="es-CO" sz="4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National, Regional and Global </a:t>
              </a:r>
              <a:r>
                <a:rPr lang="es-CO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scale.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0DEEA6E-C639-3040-8AF7-BA4E8CF9AD56}"/>
                </a:ext>
              </a:extLst>
            </p:cNvPr>
            <p:cNvGrpSpPr/>
            <p:nvPr/>
          </p:nvGrpSpPr>
          <p:grpSpPr>
            <a:xfrm>
              <a:off x="2496630" y="4576174"/>
              <a:ext cx="5158200" cy="6056496"/>
              <a:chOff x="7947995" y="1315965"/>
              <a:chExt cx="3396342" cy="3212393"/>
            </a:xfrm>
          </p:grpSpPr>
          <p:sp>
            <p:nvSpPr>
              <p:cNvPr id="238" name="bk object 16">
                <a:extLst>
                  <a:ext uri="{FF2B5EF4-FFF2-40B4-BE49-F238E27FC236}">
                    <a16:creationId xmlns:a16="http://schemas.microsoft.com/office/drawing/2014/main" id="{1B3B31C2-0A3E-DF46-BAA1-DA5E9E9AF3E7}"/>
                  </a:ext>
                </a:extLst>
              </p:cNvPr>
              <p:cNvSpPr/>
              <p:nvPr/>
            </p:nvSpPr>
            <p:spPr>
              <a:xfrm>
                <a:off x="7947995" y="1315965"/>
                <a:ext cx="3396342" cy="3211286"/>
              </a:xfrm>
              <a:prstGeom prst="rect">
                <a:avLst/>
              </a:prstGeom>
              <a:blipFill>
                <a:blip r:embed="rId3" cstate="email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95" b="100000" l="9715" r="99314">
                              <a14:foregroundMark x1="45882" y1="43698" x2="45882" y2="43698"/>
                              <a14:foregroundMark x1="50106" y1="45227" x2="50106" y2="45227"/>
                              <a14:foregroundMark x1="53749" y1="45598" x2="53749" y2="45598"/>
                              <a14:foregroundMark x1="45512" y1="45737" x2="45512" y2="45737"/>
                              <a14:foregroundMark x1="35639" y1="48054" x2="35639" y2="48054"/>
                              <a14:foregroundMark x1="39493" y1="50093" x2="39493" y2="50093"/>
                              <a14:foregroundMark x1="53221" y1="53892" x2="53221" y2="53892"/>
                              <a14:foregroundMark x1="54593" y1="71409" x2="54593" y2="71409"/>
                              <a14:foregroundMark x1="63147" y1="83920" x2="63147" y2="83920"/>
                              <a14:foregroundMark x1="60243" y1="55561" x2="60243" y2="55561"/>
                              <a14:foregroundMark x1="36589" y1="49073" x2="36589" y2="49073"/>
                              <a14:foregroundMark x1="79737" y1="5072" x2="79737" y2="5072"/>
                              <a14:foregroundMark x1="65364" y1="97868" x2="65364" y2="97868"/>
                              <a14:backgroundMark x1="30676" y1="45737" x2="30676" y2="45737"/>
                              <a14:backgroundMark x1="31257" y1="31047" x2="31257" y2="31047"/>
                              <a14:backgroundMark x1="30676" y1="19416" x2="30676" y2="19416"/>
                              <a14:backgroundMark x1="25343" y1="26830" x2="42978" y2="33225"/>
                              <a14:backgroundMark x1="61563" y1="65894" x2="61563" y2="65894"/>
                              <a14:backgroundMark x1="46146" y1="60797" x2="67951" y2="69231"/>
                              <a14:backgroundMark x1="46251" y1="55422" x2="48680" y2="57229"/>
                              <a14:backgroundMark x1="57973" y1="80491" x2="52534" y2="86330"/>
                              <a14:backgroundMark x1="25238" y1="38601" x2="30201" y2="41381"/>
                              <a14:backgroundMark x1="38173" y1="47915" x2="38173" y2="47915"/>
                              <a14:backgroundMark x1="51795" y1="76506" x2="51795" y2="76506"/>
                              <a14:backgroundMark x1="59768" y1="76135" x2="59768" y2="76135"/>
                              <a14:backgroundMark x1="29356" y1="15755" x2="47466" y2="19323"/>
                              <a14:backgroundMark x1="66315" y1="2873" x2="66315" y2="2873"/>
                              <a14:backgroundMark x1="39704" y1="10890" x2="39704" y2="10890"/>
                              <a14:backgroundMark x1="20855" y1="9175" x2="55755" y2="22289"/>
                              <a14:backgroundMark x1="44245" y1="11724" x2="63094" y2="5375"/>
                              <a14:backgroundMark x1="17635" y1="9639" x2="41499" y2="29889"/>
                              <a14:backgroundMark x1="71806" y1="63253" x2="57603" y2="91520"/>
                              <a14:backgroundMark x1="42872" y1="59870" x2="48416" y2="69555"/>
                              <a14:backgroundMark x1="19007" y1="29055" x2="31890" y2="3494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000"/>
              </a:p>
            </p:txBody>
          </p:sp>
          <p:sp>
            <p:nvSpPr>
              <p:cNvPr id="239" name="bk object 16">
                <a:extLst>
                  <a:ext uri="{FF2B5EF4-FFF2-40B4-BE49-F238E27FC236}">
                    <a16:creationId xmlns:a16="http://schemas.microsoft.com/office/drawing/2014/main" id="{0E472A05-70E4-EF4E-A3E8-7BA4709D5B47}"/>
                  </a:ext>
                </a:extLst>
              </p:cNvPr>
              <p:cNvSpPr/>
              <p:nvPr/>
            </p:nvSpPr>
            <p:spPr>
              <a:xfrm>
                <a:off x="7947995" y="1317072"/>
                <a:ext cx="3396342" cy="3211286"/>
              </a:xfrm>
              <a:prstGeom prst="rect">
                <a:avLst/>
              </a:prstGeom>
              <a:blipFill>
                <a:blip r:embed="rId5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0" r="78881">
                              <a14:foregroundMark x1="66209" y1="66404" x2="66209" y2="66404"/>
                              <a14:foregroundMark x1="64784" y1="3614" x2="64784" y2="3614"/>
                              <a14:foregroundMark x1="48363" y1="5144" x2="48363" y2="5144"/>
                              <a14:foregroundMark x1="41711" y1="53012" x2="41711" y2="53012"/>
                              <a14:foregroundMark x1="39440" y1="51946" x2="39440" y2="51946"/>
                              <a14:foregroundMark x1="55227" y1="5144" x2="55227" y2="5144"/>
                              <a14:foregroundMark x1="56705" y1="3383" x2="56705" y2="3383"/>
                              <a14:foregroundMark x1="58817" y1="3707" x2="58817" y2="3707"/>
                              <a14:foregroundMark x1="51214" y1="3846" x2="51214" y2="3846"/>
                              <a14:foregroundMark x1="62249" y1="22243" x2="62249" y2="22243"/>
                              <a14:foregroundMark x1="45723" y1="40639" x2="45723" y2="40639"/>
                              <a14:foregroundMark x1="46304" y1="39249" x2="46304" y2="39249"/>
                              <a14:foregroundMark x1="4752" y1="17702" x2="4752" y2="17702"/>
                              <a14:foregroundMark x1="2376" y1="18072" x2="2376" y2="18072"/>
                              <a14:foregroundMark x1="422" y1="18628" x2="422" y2="18628"/>
                              <a14:backgroundMark x1="53432" y1="53244" x2="53432" y2="53244"/>
                              <a14:backgroundMark x1="58237" y1="54634" x2="58237" y2="54634"/>
                              <a14:backgroundMark x1="60771" y1="55561" x2="60771" y2="55561"/>
                              <a14:backgroundMark x1="62830" y1="56163" x2="62830" y2="56163"/>
                              <a14:backgroundMark x1="53590" y1="72706" x2="53590" y2="72706"/>
                              <a14:backgroundMark x1="63411" y1="83411" x2="63411" y2="83411"/>
                              <a14:backgroundMark x1="35111" y1="48100" x2="35111" y2="48100"/>
                              <a14:backgroundMark x1="39599" y1="49954" x2="39599" y2="49954"/>
                            </a14:backgroundRemoval>
                          </a14:imgEffect>
                          <a14:imgEffect>
                            <a14:colorTemperature colorTemp="376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/>
              <a:lstStyle/>
              <a:p>
                <a:endParaRPr sz="10000"/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8DDDBEE-EAB0-F343-AE19-568C541F3F41}"/>
                </a:ext>
              </a:extLst>
            </p:cNvPr>
            <p:cNvSpPr/>
            <p:nvPr/>
          </p:nvSpPr>
          <p:spPr>
            <a:xfrm>
              <a:off x="567373" y="2116615"/>
              <a:ext cx="2226366" cy="2053470"/>
            </a:xfrm>
            <a:prstGeom prst="rect">
              <a:avLst/>
            </a:prstGeom>
            <a:solidFill>
              <a:srgbClr val="618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800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0F96D46B-9596-0546-A56D-D41C340B54DF}"/>
                </a:ext>
              </a:extLst>
            </p:cNvPr>
            <p:cNvSpPr/>
            <p:nvPr/>
          </p:nvSpPr>
          <p:spPr>
            <a:xfrm flipH="1">
              <a:off x="6529726" y="4792990"/>
              <a:ext cx="182880" cy="60350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95000"/>
                    <a:alpha val="20000"/>
                  </a:schemeClr>
                </a:gs>
                <a:gs pos="65000">
                  <a:schemeClr val="bg1">
                    <a:lumMod val="85000"/>
                    <a:alpha val="28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  <a:alpha val="24000"/>
                  </a:schemeClr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44450" prst="softRound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80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6187B78-01CE-7049-B96E-67E4FFEA0531}"/>
                </a:ext>
              </a:extLst>
            </p:cNvPr>
            <p:cNvCxnSpPr/>
            <p:nvPr/>
          </p:nvCxnSpPr>
          <p:spPr>
            <a:xfrm>
              <a:off x="1143483" y="5302320"/>
              <a:ext cx="4987638" cy="0"/>
            </a:xfrm>
            <a:prstGeom prst="line">
              <a:avLst/>
            </a:prstGeom>
            <a:ln w="22225"/>
            <a:effectLst/>
            <a:scene3d>
              <a:camera prst="orthographicFront"/>
              <a:lightRig rig="chilly" dir="t"/>
            </a:scene3d>
            <a:sp3d prstMaterial="softEdge">
              <a:bevelT w="152400" h="88900" prst="softRound"/>
            </a:sp3d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99" name="Half Frame 98">
              <a:extLst>
                <a:ext uri="{FF2B5EF4-FFF2-40B4-BE49-F238E27FC236}">
                  <a16:creationId xmlns:a16="http://schemas.microsoft.com/office/drawing/2014/main" id="{64AC4DEA-31E9-9346-99F9-945548447404}"/>
                </a:ext>
              </a:extLst>
            </p:cNvPr>
            <p:cNvSpPr/>
            <p:nvPr/>
          </p:nvSpPr>
          <p:spPr>
            <a:xfrm rot="8045732">
              <a:off x="15942747" y="2668171"/>
              <a:ext cx="984286" cy="984286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7191F96-352D-C549-A166-E22ECDD55CF9}"/>
                </a:ext>
              </a:extLst>
            </p:cNvPr>
            <p:cNvCxnSpPr/>
            <p:nvPr/>
          </p:nvCxnSpPr>
          <p:spPr>
            <a:xfrm>
              <a:off x="1143483" y="6721858"/>
              <a:ext cx="4987638" cy="0"/>
            </a:xfrm>
            <a:prstGeom prst="line">
              <a:avLst/>
            </a:prstGeom>
            <a:ln w="22225"/>
            <a:effectLst/>
            <a:scene3d>
              <a:camera prst="orthographicFront"/>
              <a:lightRig rig="chilly" dir="t"/>
            </a:scene3d>
            <a:sp3d prstMaterial="softEdge">
              <a:bevelT w="152400" h="88900" prst="softRound"/>
            </a:sp3d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13243E7-91CC-B642-89C7-577FEE5EA643}"/>
                </a:ext>
              </a:extLst>
            </p:cNvPr>
            <p:cNvCxnSpPr/>
            <p:nvPr/>
          </p:nvCxnSpPr>
          <p:spPr>
            <a:xfrm>
              <a:off x="1143483" y="8107162"/>
              <a:ext cx="4987638" cy="0"/>
            </a:xfrm>
            <a:prstGeom prst="line">
              <a:avLst/>
            </a:prstGeom>
            <a:ln w="22225"/>
            <a:effectLst/>
            <a:scene3d>
              <a:camera prst="orthographicFront"/>
              <a:lightRig rig="chilly" dir="t"/>
            </a:scene3d>
            <a:sp3d prstMaterial="softEdge">
              <a:bevelT w="152400" h="88900" prst="softRound"/>
            </a:sp3d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12D6C15-0213-5D4C-ABA6-B70D5533475D}"/>
                </a:ext>
              </a:extLst>
            </p:cNvPr>
            <p:cNvCxnSpPr/>
            <p:nvPr/>
          </p:nvCxnSpPr>
          <p:spPr>
            <a:xfrm>
              <a:off x="1143483" y="9469302"/>
              <a:ext cx="4987638" cy="0"/>
            </a:xfrm>
            <a:prstGeom prst="line">
              <a:avLst/>
            </a:prstGeom>
            <a:ln w="22225"/>
            <a:effectLst/>
            <a:scene3d>
              <a:camera prst="orthographicFront"/>
              <a:lightRig rig="chilly" dir="t"/>
            </a:scene3d>
            <a:sp3d prstMaterial="softEdge">
              <a:bevelT w="152400" h="88900" prst="softRound"/>
            </a:sp3d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53F0126-347F-6D4C-A711-6A1125B1FB97}"/>
                </a:ext>
              </a:extLst>
            </p:cNvPr>
            <p:cNvCxnSpPr/>
            <p:nvPr/>
          </p:nvCxnSpPr>
          <p:spPr>
            <a:xfrm>
              <a:off x="1143483" y="10813214"/>
              <a:ext cx="4987638" cy="0"/>
            </a:xfrm>
            <a:prstGeom prst="line">
              <a:avLst/>
            </a:prstGeom>
            <a:ln w="22225"/>
            <a:effectLst/>
            <a:scene3d>
              <a:camera prst="orthographicFront"/>
              <a:lightRig rig="chilly" dir="t"/>
            </a:scene3d>
            <a:sp3d prstMaterial="softEdge">
              <a:bevelT w="152400" h="88900" prst="softRound"/>
            </a:sp3d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04" name="Shape 341" descr="Presentation Author/Graphics: &#10;Eldrich L. Frazier&#10;Federal Geographic Data Committee&#10;https://www.fgdc.gov ">
              <a:extLst>
                <a:ext uri="{FF2B5EF4-FFF2-40B4-BE49-F238E27FC236}">
                  <a16:creationId xmlns:a16="http://schemas.microsoft.com/office/drawing/2014/main" id="{062133C8-2132-A64F-9C49-6C30B739CB86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903">
                          <a14:foregroundMark x1="64990" y1="69146" x2="64990" y2="69146"/>
                          <a14:foregroundMark x1="58511" y1="57437" x2="58511" y2="57437"/>
                          <a14:foregroundMark x1="70890" y1="61867" x2="70890" y2="61867"/>
                          <a14:foregroundMark x1="86170" y1="63133" x2="86170" y2="63133"/>
                          <a14:foregroundMark x1="24952" y1="29430" x2="24952" y2="29430"/>
                          <a14:foregroundMark x1="27273" y1="30380" x2="27273" y2="30380"/>
                          <a14:foregroundMark x1="35590" y1="32911" x2="35590" y2="32911"/>
                          <a14:foregroundMark x1="39942" y1="27532" x2="39942" y2="27532"/>
                          <a14:foregroundMark x1="39652" y1="21519" x2="39652" y2="21519"/>
                          <a14:foregroundMark x1="9188" y1="23576" x2="9188" y2="23576"/>
                          <a14:foregroundMark x1="53288" y1="21519" x2="53288" y2="21519"/>
                          <a14:foregroundMark x1="56480" y1="3323" x2="56480" y2="3323"/>
                          <a14:foregroundMark x1="70213" y1="14241" x2="70213" y2="14241"/>
                          <a14:foregroundMark x1="63443" y1="18038" x2="63443" y2="18038"/>
                          <a14:foregroundMark x1="48936" y1="36551" x2="48936" y2="36551"/>
                          <a14:foregroundMark x1="48162" y1="57437" x2="48162" y2="57437"/>
                          <a14:foregroundMark x1="50290" y1="40823" x2="50290" y2="40823"/>
                          <a14:foregroundMark x1="46712" y1="5222" x2="46712" y2="5222"/>
                          <a14:foregroundMark x1="42940" y1="28323" x2="42940" y2="28323"/>
                          <a14:foregroundMark x1="53482" y1="31487" x2="53482" y2="31487"/>
                          <a14:foregroundMark x1="75822" y1="21677" x2="75822" y2="21677"/>
                          <a14:foregroundMark x1="78046" y1="28323" x2="78046" y2="28323"/>
                          <a14:foregroundMark x1="76692" y1="23892" x2="76692" y2="23892"/>
                          <a14:foregroundMark x1="77369" y1="26108" x2="77369" y2="26108"/>
                          <a14:foregroundMark x1="77660" y1="27373" x2="77660" y2="27373"/>
                          <a14:foregroundMark x1="42166" y1="13924" x2="42166" y2="13924"/>
                          <a14:foregroundMark x1="43037" y1="13608" x2="43037" y2="13608"/>
                          <a14:foregroundMark x1="43810" y1="12816" x2="43810" y2="12816"/>
                          <a14:foregroundMark x1="50000" y1="33228" x2="50000" y2="33228"/>
                          <a14:foregroundMark x1="65764" y1="7120" x2="65764" y2="7120"/>
                          <a14:foregroundMark x1="60542" y1="4272" x2="60542" y2="4272"/>
                          <a14:foregroundMark x1="61896" y1="4589" x2="61896" y2="4589"/>
                          <a14:foregroundMark x1="64217" y1="6329" x2="64217" y2="6329"/>
                          <a14:foregroundMark x1="60735" y1="10918" x2="60735" y2="10918"/>
                          <a14:foregroundMark x1="57544" y1="7753" x2="57544" y2="7753"/>
                          <a14:foregroundMark x1="65474" y1="12658" x2="65474" y2="12658"/>
                          <a14:foregroundMark x1="44294" y1="6646" x2="44294" y2="6646"/>
                          <a14:foregroundMark x1="54449" y1="3165" x2="54449" y2="3165"/>
                          <a14:foregroundMark x1="50000" y1="3639" x2="50000" y2="3639"/>
                          <a14:foregroundMark x1="58607" y1="3481" x2="58607" y2="3481"/>
                          <a14:foregroundMark x1="51547" y1="3323" x2="51547" y2="3323"/>
                          <a14:foregroundMark x1="47872" y1="4430" x2="47872" y2="4430"/>
                          <a14:foregroundMark x1="53772" y1="34177" x2="53772" y2="34177"/>
                          <a14:foregroundMark x1="52708" y1="33070" x2="52708" y2="33070"/>
                          <a14:foregroundMark x1="54352" y1="35127" x2="54352" y2="35127"/>
                          <a14:foregroundMark x1="53191" y1="33544" x2="53191" y2="33544"/>
                          <a14:foregroundMark x1="42843" y1="26266" x2="42843" y2="26266"/>
                          <a14:foregroundMark x1="43037" y1="29747" x2="43037" y2="29747"/>
                          <a14:foregroundMark x1="63830" y1="13449" x2="63830" y2="13449"/>
                          <a14:foregroundMark x1="66634" y1="14241" x2="66634" y2="14241"/>
                          <a14:foregroundMark x1="51064" y1="41772" x2="51064" y2="41772"/>
                          <a14:foregroundMark x1="51934" y1="41456" x2="51934" y2="41456"/>
                          <a14:foregroundMark x1="78723" y1="31487" x2="78723" y2="31487"/>
                          <a14:foregroundMark x1="78337" y1="30063" x2="78337" y2="30063"/>
                          <a14:foregroundMark x1="78820" y1="32911" x2="78820" y2="32911"/>
                          <a14:foregroundMark x1="79207" y1="34494" x2="79207" y2="34494"/>
                          <a14:foregroundMark x1="79400" y1="36234" x2="79400" y2="36234"/>
                          <a14:foregroundMark x1="79691" y1="38608" x2="79691" y2="38608"/>
                          <a14:foregroundMark x1="79497" y1="37342" x2="79497" y2="37342"/>
                          <a14:foregroundMark x1="79787" y1="40032" x2="79787" y2="40032"/>
                          <a14:foregroundMark x1="65087" y1="22468" x2="65087" y2="22468"/>
                          <a14:foregroundMark x1="65957" y1="22785" x2="65957" y2="22785"/>
                          <a14:foregroundMark x1="63346" y1="23101" x2="63346" y2="23101"/>
                          <a14:foregroundMark x1="65764" y1="20570" x2="65764" y2="20570"/>
                          <a14:foregroundMark x1="44874" y1="6013" x2="44874" y2="6013"/>
                          <a14:foregroundMark x1="58801" y1="6329" x2="58801" y2="6329"/>
                          <a14:foregroundMark x1="61412" y1="10601" x2="61412" y2="10601"/>
                          <a14:foregroundMark x1="58027" y1="5854" x2="58027" y2="5854"/>
                          <a14:foregroundMark x1="60251" y1="6804" x2="60251" y2="6804"/>
                          <a14:foregroundMark x1="42263" y1="7911" x2="42263" y2="7911"/>
                          <a14:foregroundMark x1="43037" y1="7120" x2="43037" y2="7120"/>
                          <a14:foregroundMark x1="45551" y1="5380" x2="45551" y2="5380"/>
                          <a14:foregroundMark x1="39845" y1="10443" x2="39845" y2="10443"/>
                          <a14:foregroundMark x1="41006" y1="9177" x2="41006" y2="9177"/>
                          <a14:foregroundMark x1="40522" y1="9652" x2="40522" y2="9652"/>
                          <a14:foregroundMark x1="38685" y1="11867" x2="38685" y2="11867"/>
                          <a14:foregroundMark x1="37234" y1="13608" x2="37234" y2="13608"/>
                          <a14:foregroundMark x1="37911" y1="12816" x2="37911" y2="12816"/>
                          <a14:foregroundMark x1="35977" y1="15665" x2="35977" y2="15665"/>
                          <a14:foregroundMark x1="36654" y1="14557" x2="36654" y2="14557"/>
                          <a14:foregroundMark x1="35106" y1="17247" x2="35106" y2="17247"/>
                          <a14:foregroundMark x1="35590" y1="16614" x2="35590" y2="16614"/>
                          <a14:foregroundMark x1="41393" y1="14873" x2="41393" y2="14873"/>
                          <a14:foregroundMark x1="40716" y1="15506" x2="40716" y2="15506"/>
                          <a14:foregroundMark x1="34236" y1="18671" x2="34236" y2="18671"/>
                          <a14:foregroundMark x1="34720" y1="18196" x2="34720" y2="18196"/>
                          <a14:foregroundMark x1="79884" y1="42089" x2="79884" y2="42089"/>
                          <a14:foregroundMark x1="79787" y1="41139" x2="79787" y2="41139"/>
                          <a14:foregroundMark x1="79981" y1="43987" x2="79981" y2="43987"/>
                          <a14:foregroundMark x1="55996" y1="7278" x2="55996" y2="7278"/>
                          <a14:foregroundMark x1="60735" y1="8386" x2="60735" y2="8386"/>
                          <a14:foregroundMark x1="62669" y1="11234" x2="62669" y2="11234"/>
                          <a14:foregroundMark x1="62476" y1="8228" x2="62476" y2="8228"/>
                          <a14:backgroundMark x1="64217" y1="61076" x2="64217" y2="61076"/>
                          <a14:backgroundMark x1="65184" y1="58544" x2="65184" y2="58544"/>
                          <a14:backgroundMark x1="63540" y1="63291" x2="63540" y2="63291"/>
                          <a14:backgroundMark x1="51547" y1="57120" x2="51547" y2="57120"/>
                          <a14:backgroundMark x1="50484" y1="52848" x2="50484" y2="52848"/>
                          <a14:backgroundMark x1="50580" y1="54430" x2="50580" y2="54430"/>
                          <a14:backgroundMark x1="59574" y1="17563" x2="59574" y2="17563"/>
                          <a14:backgroundMark x1="43327" y1="26899" x2="43327" y2="26899"/>
                          <a14:backgroundMark x1="53385" y1="32753" x2="53385" y2="32753"/>
                          <a14:backgroundMark x1="43520" y1="26108" x2="43520" y2="26108"/>
                          <a14:backgroundMark x1="43424" y1="28639" x2="43424" y2="28639"/>
                          <a14:backgroundMark x1="64797" y1="15823" x2="64797" y2="15823"/>
                          <a14:backgroundMark x1="64217" y1="14873" x2="64217" y2="14873"/>
                          <a14:backgroundMark x1="63250" y1="13924" x2="63250" y2="13924"/>
                          <a14:backgroundMark x1="63926" y1="21677" x2="63926" y2="21677"/>
                          <a14:backgroundMark x1="62959" y1="20570" x2="62959" y2="20570"/>
                          <a14:backgroundMark x1="64797" y1="21361" x2="64797" y2="21361"/>
                          <a14:backgroundMark x1="61122" y1="5696" x2="61122" y2="5696"/>
                          <a14:backgroundMark x1="63153" y1="6804" x2="63153" y2="6804"/>
                          <a14:backgroundMark x1="58704" y1="7278" x2="58704" y2="7278"/>
                          <a14:backgroundMark x1="60155" y1="9177" x2="60155" y2="9177"/>
                          <a14:backgroundMark x1="64797" y1="59335" x2="64797" y2="59335"/>
                          <a14:backgroundMark x1="55609" y1="8228" x2="55609" y2="8228"/>
                          <a14:backgroundMark x1="62089" y1="9652" x2="62089" y2="9652"/>
                          <a14:backgroundMark x1="64217" y1="16297" x2="64217" y2="16297"/>
                          <a14:backgroundMark x1="65377" y1="10127" x2="65377" y2="10127"/>
                          <a14:backgroundMark x1="63636" y1="6804" x2="63636" y2="6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14" y="2502605"/>
              <a:ext cx="2137216" cy="1216942"/>
            </a:xfrm>
            <a:prstGeom prst="rect">
              <a:avLst/>
            </a:prstGeom>
            <a:noFill/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CB5FBC5-93CD-FB4D-AFA7-89C40740EFFC}"/>
                </a:ext>
              </a:extLst>
            </p:cNvPr>
            <p:cNvSpPr txBox="1"/>
            <p:nvPr/>
          </p:nvSpPr>
          <p:spPr>
            <a:xfrm>
              <a:off x="589978" y="2575529"/>
              <a:ext cx="10550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  <a:effectLst>
                    <a:innerShdw blurRad="63500" dist="101600" dir="13500000">
                      <a:prstClr val="black">
                        <a:alpha val="42000"/>
                      </a:prstClr>
                    </a:innerShdw>
                  </a:effectLst>
                </a:rPr>
                <a:t>Ameri</a:t>
              </a:r>
              <a:endParaRPr lang="en-US" sz="2600" b="1" dirty="0">
                <a:solidFill>
                  <a:schemeClr val="bg1"/>
                </a:solidFill>
                <a:effectLst>
                  <a:innerShdw blurRad="63500" dist="101600" dir="13500000">
                    <a:prstClr val="black">
                      <a:alpha val="42000"/>
                    </a:prstClr>
                  </a:innerShdw>
                </a:effectLst>
              </a:endParaRP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3054CCBA-BC0C-674C-9215-12A57A180555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1906"/>
            <a:stretch/>
          </p:blipFill>
          <p:spPr>
            <a:xfrm>
              <a:off x="6983451" y="6418710"/>
              <a:ext cx="2459346" cy="230890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3B68479B-9143-014B-A405-B6254F7D1D13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5430" y="7989627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8" name="Picture 107">
              <a:hlinkClick r:id="rId10"/>
              <a:extLst>
                <a:ext uri="{FF2B5EF4-FFF2-40B4-BE49-F238E27FC236}">
                  <a16:creationId xmlns:a16="http://schemas.microsoft.com/office/drawing/2014/main" id="{02CE45A3-4C5B-BB42-869F-1A69FDF80DFD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63"/>
            <a:stretch/>
          </p:blipFill>
          <p:spPr>
            <a:xfrm>
              <a:off x="9740555" y="6390187"/>
              <a:ext cx="2459346" cy="234636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C7B272C-03BF-F04C-B399-3DB155AD51BA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000" y="8021147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E791F05-1A89-0B42-AC97-D61CE77AF932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1906"/>
            <a:stretch/>
          </p:blipFill>
          <p:spPr>
            <a:xfrm>
              <a:off x="12458177" y="6418710"/>
              <a:ext cx="2459346" cy="230890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643FE71-DEAD-CC47-9836-9A6DB01CF2FA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1896" y="8049683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696A14C-9628-644D-A8C8-F35AF91CE252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3842"/>
            <a:stretch/>
          </p:blipFill>
          <p:spPr>
            <a:xfrm>
              <a:off x="15249549" y="4402579"/>
              <a:ext cx="2459346" cy="223194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B31642B-ECC1-1B4F-AB33-D8C37A2A486F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2934" y="5953891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1D82B91D-9C95-6547-8CE3-4ED76A4897E6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692"/>
            <a:stretch/>
          </p:blipFill>
          <p:spPr>
            <a:xfrm>
              <a:off x="12451019" y="8867512"/>
              <a:ext cx="2459350" cy="235492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CAB637E-6901-1248-B333-1A2AB4D4AED5}"/>
                </a:ext>
              </a:extLst>
            </p:cNvPr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2042" y="10484747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9411582E-AE38-074F-AF1D-649E4031FE37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51720"/>
            <a:stretch/>
          </p:blipFill>
          <p:spPr>
            <a:xfrm>
              <a:off x="15249549" y="6818493"/>
              <a:ext cx="2459346" cy="191879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C220E111-0641-1043-8D23-BF4A23E043E5}"/>
                </a:ext>
              </a:extLst>
            </p:cNvPr>
            <p:cNvPicPr>
              <a:picLocks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4296" y="8041635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2FB78957-53A7-4641-9F3B-E8F917D2C2A1}"/>
                </a:ext>
              </a:extLst>
            </p:cNvPr>
            <p:cNvPicPr>
              <a:picLocks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977"/>
            <a:stretch/>
          </p:blipFill>
          <p:spPr>
            <a:xfrm>
              <a:off x="15227715" y="8882734"/>
              <a:ext cx="2459346" cy="238556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51276DDB-0D12-B14A-ACAC-FCE30194293C}"/>
                </a:ext>
              </a:extLst>
            </p:cNvPr>
            <p:cNvPicPr>
              <a:picLocks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2218" y="10570219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202" name="Picture 201">
              <a:hlinkClick r:id="rId23"/>
              <a:extLst>
                <a:ext uri="{FF2B5EF4-FFF2-40B4-BE49-F238E27FC236}">
                  <a16:creationId xmlns:a16="http://schemas.microsoft.com/office/drawing/2014/main" id="{0FC18C69-A1BA-8B4D-ABAD-9C1E32184581}"/>
                </a:ext>
              </a:extLst>
            </p:cNvPr>
            <p:cNvPicPr>
              <a:picLocks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1182"/>
            <a:stretch/>
          </p:blipFill>
          <p:spPr>
            <a:xfrm>
              <a:off x="6981403" y="8870278"/>
              <a:ext cx="2459346" cy="233764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" name="Picture 204" title="Chile">
              <a:extLst>
                <a:ext uri="{FF2B5EF4-FFF2-40B4-BE49-F238E27FC236}">
                  <a16:creationId xmlns:a16="http://schemas.microsoft.com/office/drawing/2014/main" id="{AD799A94-EF68-264D-B2CF-01FC175C5D4D}"/>
                </a:ext>
              </a:extLst>
            </p:cNvPr>
            <p:cNvPicPr>
              <a:picLocks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8312" y="10492499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7077A8C-B658-D240-A676-FCB431D5AAF9}"/>
                </a:ext>
              </a:extLst>
            </p:cNvPr>
            <p:cNvPicPr>
              <a:picLocks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565"/>
            <a:stretch/>
          </p:blipFill>
          <p:spPr>
            <a:xfrm>
              <a:off x="9733699" y="8879601"/>
              <a:ext cx="2459346" cy="236218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7" name="Picture 206" title="Mexico">
              <a:extLst>
                <a:ext uri="{FF2B5EF4-FFF2-40B4-BE49-F238E27FC236}">
                  <a16:creationId xmlns:a16="http://schemas.microsoft.com/office/drawing/2014/main" id="{4BEE0BE6-FDFC-6B4F-B62F-4725C0A8CC7A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8176" y="10502387"/>
              <a:ext cx="1305872" cy="738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5234C5DF-F89E-F547-81DA-840DC322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45027" y="8202955"/>
              <a:ext cx="2694886" cy="313910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A29D788E-A36D-6342-AC1C-4A7E030F9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06"/>
            <a:stretch/>
          </p:blipFill>
          <p:spPr>
            <a:xfrm>
              <a:off x="21112159" y="8157813"/>
              <a:ext cx="2688158" cy="318424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69838966-86EA-8149-8684-13EAE3211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234"/>
            <a:stretch/>
          </p:blipFill>
          <p:spPr>
            <a:xfrm>
              <a:off x="17966349" y="3474949"/>
              <a:ext cx="2671886" cy="2697262"/>
            </a:xfrm>
            <a:prstGeom prst="rect">
              <a:avLst/>
            </a:prstGeom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4C02BFB5-7D93-ED4C-B7CB-54C6818BB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0" b="98065" l="5667" r="93500">
                          <a14:foregroundMark x1="29333" y1="85161" x2="29333" y2="85161"/>
                          <a14:foregroundMark x1="20833" y1="20645" x2="15167" y2="16774"/>
                          <a14:foregroundMark x1="11000" y1="22581" x2="8000" y2="55484"/>
                          <a14:foregroundMark x1="8500" y1="63871" x2="13333" y2="86452"/>
                          <a14:foregroundMark x1="14500" y1="87742" x2="64333" y2="80645"/>
                          <a14:foregroundMark x1="66000" y1="82581" x2="88833" y2="85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02574" y="5463069"/>
              <a:ext cx="2569200" cy="9536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C5A2B5A0-D6B4-EA41-B6BA-05ED4026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03"/>
            <a:stretch/>
          </p:blipFill>
          <p:spPr>
            <a:xfrm>
              <a:off x="20789509" y="3461571"/>
              <a:ext cx="2940626" cy="271063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6DC3B3C-5F7F-B640-BD84-FF7F839AF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20022" y="5451454"/>
              <a:ext cx="2841288" cy="1066312"/>
            </a:xfrm>
            <a:prstGeom prst="rect">
              <a:avLst/>
            </a:prstGeom>
            <a:effectLst>
              <a:glow rad="12700">
                <a:schemeClr val="bg2">
                  <a:alpha val="40000"/>
                </a:schemeClr>
              </a:glow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2A0AF604-8F46-914A-AB72-806EE3545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2155" y="10507374"/>
              <a:ext cx="1995798" cy="70852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164BE164-5607-CB41-80AD-5537EDD2E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828949" y="9982883"/>
              <a:ext cx="3007470" cy="1893590"/>
            </a:xfrm>
            <a:prstGeom prst="rect">
              <a:avLst/>
            </a:prstGeom>
          </p:spPr>
        </p:pic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231C90D-4E17-724E-9C7C-FC843C43BBAD}"/>
                </a:ext>
              </a:extLst>
            </p:cNvPr>
            <p:cNvSpPr/>
            <p:nvPr/>
          </p:nvSpPr>
          <p:spPr>
            <a:xfrm>
              <a:off x="17860269" y="2125738"/>
              <a:ext cx="5964414" cy="1228176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800" b="1" dirty="0"/>
                <a:t>Regional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2C914E9-51FE-0E4F-BD8E-64E06F5899EE}"/>
                </a:ext>
              </a:extLst>
            </p:cNvPr>
            <p:cNvSpPr/>
            <p:nvPr/>
          </p:nvSpPr>
          <p:spPr>
            <a:xfrm>
              <a:off x="17930453" y="6686502"/>
              <a:ext cx="5964414" cy="1228176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800" b="1" dirty="0"/>
                <a:t>Global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721AF25-E31E-F149-91D9-296F0D4712E2}"/>
                </a:ext>
              </a:extLst>
            </p:cNvPr>
            <p:cNvSpPr/>
            <p:nvPr/>
          </p:nvSpPr>
          <p:spPr>
            <a:xfrm>
              <a:off x="6941947" y="4373931"/>
              <a:ext cx="8149718" cy="186399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800" b="1" dirty="0"/>
                <a:t>National 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BF25C6A-13F5-3445-9A80-03EE273ED35A}"/>
                </a:ext>
              </a:extLst>
            </p:cNvPr>
            <p:cNvGrpSpPr/>
            <p:nvPr/>
          </p:nvGrpSpPr>
          <p:grpSpPr>
            <a:xfrm>
              <a:off x="574379" y="4329061"/>
              <a:ext cx="6216066" cy="6897438"/>
              <a:chOff x="287184" y="2164526"/>
              <a:chExt cx="3108033" cy="344871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B993AD47-F9B4-5E44-A31A-71A191FE32B4}"/>
                  </a:ext>
                </a:extLst>
              </p:cNvPr>
              <p:cNvGrpSpPr/>
              <p:nvPr/>
            </p:nvGrpSpPr>
            <p:grpSpPr>
              <a:xfrm>
                <a:off x="287184" y="2164526"/>
                <a:ext cx="3108033" cy="3448718"/>
                <a:chOff x="366609" y="2879532"/>
                <a:chExt cx="3346768" cy="3543872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0A9CCCE1-3769-8C49-9A17-3E6DAC733F69}"/>
                    </a:ext>
                  </a:extLst>
                </p:cNvPr>
                <p:cNvSpPr/>
                <p:nvPr/>
              </p:nvSpPr>
              <p:spPr>
                <a:xfrm>
                  <a:off x="366609" y="2879532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</a:rPr>
                    <a:t>Data</a:t>
                  </a:r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9AF582-0989-2C41-9F62-6C3C33D06268}"/>
                    </a:ext>
                  </a:extLst>
                </p:cNvPr>
                <p:cNvSpPr/>
                <p:nvPr/>
              </p:nvSpPr>
              <p:spPr>
                <a:xfrm>
                  <a:off x="366609" y="3595537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</a:rPr>
                    <a:t>Tools</a:t>
                  </a:r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2E9A2C6-BACE-F742-8395-D215A5F7D94A}"/>
                    </a:ext>
                  </a:extLst>
                </p:cNvPr>
                <p:cNvSpPr/>
                <p:nvPr/>
              </p:nvSpPr>
              <p:spPr>
                <a:xfrm>
                  <a:off x="372746" y="4295776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</a:rPr>
                    <a:t>Products</a:t>
                  </a:r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8F0301A7-64B8-F84A-849F-68CE16C2DB3D}"/>
                    </a:ext>
                  </a:extLst>
                </p:cNvPr>
                <p:cNvSpPr/>
                <p:nvPr/>
              </p:nvSpPr>
              <p:spPr>
                <a:xfrm>
                  <a:off x="372746" y="4996015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</a:rPr>
                    <a:t>Services</a:t>
                  </a:r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DC34AD0D-9F7B-284B-9450-217BDDCD458C}"/>
                    </a:ext>
                  </a:extLst>
                </p:cNvPr>
                <p:cNvSpPr/>
                <p:nvPr/>
              </p:nvSpPr>
              <p:spPr>
                <a:xfrm>
                  <a:off x="375817" y="5696254"/>
                  <a:ext cx="3337560" cy="7271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0" tIns="182880" rIns="0" bIns="0" rtlCol="0" anchor="t"/>
                <a:lstStyle/>
                <a:p>
                  <a:pPr algn="l"/>
                  <a:r>
                    <a:rPr lang="en-US" sz="5600" b="1" dirty="0">
                      <a:effectLst>
                        <a:innerShdw blurRad="63500" dist="38100" dir="13500000">
                          <a:prstClr val="black">
                            <a:alpha val="50000"/>
                          </a:prstClr>
                        </a:innerShdw>
                      </a:effectLst>
                    </a:rPr>
                    <a:t>Resources</a:t>
                  </a:r>
                </a:p>
              </p:txBody>
            </p:sp>
          </p:grpSp>
          <p:sp>
            <p:nvSpPr>
              <p:cNvPr id="227" name="Rounded Rectangle 226">
                <a:extLst>
                  <a:ext uri="{FF2B5EF4-FFF2-40B4-BE49-F238E27FC236}">
                    <a16:creationId xmlns:a16="http://schemas.microsoft.com/office/drawing/2014/main" id="{2460D9E6-3A2B-F244-84FD-8C7C66B3B0AA}"/>
                  </a:ext>
                </a:extLst>
              </p:cNvPr>
              <p:cNvSpPr/>
              <p:nvPr/>
            </p:nvSpPr>
            <p:spPr>
              <a:xfrm flipH="1">
                <a:off x="3160719" y="2420983"/>
                <a:ext cx="91440" cy="301752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  <a:alpha val="20000"/>
                    </a:schemeClr>
                  </a:gs>
                  <a:gs pos="65000">
                    <a:schemeClr val="bg1">
                      <a:lumMod val="85000"/>
                      <a:alpha val="28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  <a:alpha val="24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44450" prst="softRound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4800" b="1"/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E14C6336-1565-7845-97CB-9382EB12B003}"/>
                  </a:ext>
                </a:extLst>
              </p:cNvPr>
              <p:cNvCxnSpPr/>
              <p:nvPr/>
            </p:nvCxnSpPr>
            <p:spPr>
              <a:xfrm>
                <a:off x="571739" y="2651160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FDE8D068-DDE4-3145-A414-F8A96735CFD9}"/>
                  </a:ext>
                </a:extLst>
              </p:cNvPr>
              <p:cNvCxnSpPr/>
              <p:nvPr/>
            </p:nvCxnSpPr>
            <p:spPr>
              <a:xfrm>
                <a:off x="571739" y="3360929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FFF1E873-4B24-264E-A5C0-5C53F60A3B1D}"/>
                  </a:ext>
                </a:extLst>
              </p:cNvPr>
              <p:cNvCxnSpPr/>
              <p:nvPr/>
            </p:nvCxnSpPr>
            <p:spPr>
              <a:xfrm>
                <a:off x="571739" y="4053581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28839002-6161-4F49-B1BB-D6A637C1AE4B}"/>
                  </a:ext>
                </a:extLst>
              </p:cNvPr>
              <p:cNvCxnSpPr/>
              <p:nvPr/>
            </p:nvCxnSpPr>
            <p:spPr>
              <a:xfrm>
                <a:off x="571739" y="4734650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CD150254-348F-7C44-A64F-4CC59789175F}"/>
                  </a:ext>
                </a:extLst>
              </p:cNvPr>
              <p:cNvCxnSpPr/>
              <p:nvPr/>
            </p:nvCxnSpPr>
            <p:spPr>
              <a:xfrm>
                <a:off x="571739" y="5406607"/>
                <a:ext cx="2493818" cy="0"/>
              </a:xfrm>
              <a:prstGeom prst="line">
                <a:avLst/>
              </a:prstGeom>
              <a:ln w="22225"/>
              <a:effectLst/>
              <a:scene3d>
                <a:camera prst="orthographicFront"/>
                <a:lightRig rig="chilly" dir="t"/>
              </a:scene3d>
              <a:sp3d prstMaterial="softEdge">
                <a:bevelT w="152400" h="88900" prst="softRound"/>
              </a:sp3d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20" name="Half Frame 219">
              <a:extLst>
                <a:ext uri="{FF2B5EF4-FFF2-40B4-BE49-F238E27FC236}">
                  <a16:creationId xmlns:a16="http://schemas.microsoft.com/office/drawing/2014/main" id="{8449A282-B942-2949-9D2B-49123E75E03B}"/>
                </a:ext>
              </a:extLst>
            </p:cNvPr>
            <p:cNvSpPr/>
            <p:nvPr/>
          </p:nvSpPr>
          <p:spPr>
            <a:xfrm rot="8045732">
              <a:off x="23088157" y="6734605"/>
              <a:ext cx="984286" cy="984286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/>
            </a:p>
          </p:txBody>
        </p:sp>
        <p:sp>
          <p:nvSpPr>
            <p:cNvPr id="221" name="Half Frame 220">
              <a:extLst>
                <a:ext uri="{FF2B5EF4-FFF2-40B4-BE49-F238E27FC236}">
                  <a16:creationId xmlns:a16="http://schemas.microsoft.com/office/drawing/2014/main" id="{CDA82AED-7101-D14F-AFD2-03134FEC546A}"/>
                </a:ext>
              </a:extLst>
            </p:cNvPr>
            <p:cNvSpPr/>
            <p:nvPr/>
          </p:nvSpPr>
          <p:spPr>
            <a:xfrm rot="18998326">
              <a:off x="262525" y="7052429"/>
              <a:ext cx="984286" cy="984286"/>
            </a:xfrm>
            <a:prstGeom prst="halfFrame">
              <a:avLst>
                <a:gd name="adj1" fmla="val 15927"/>
                <a:gd name="adj2" fmla="val 14476"/>
              </a:avLst>
            </a:prstGeom>
            <a:solidFill>
              <a:srgbClr val="618E67">
                <a:alpha val="81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182880" rIns="0" bIns="0" rtlCol="0" anchor="ctr"/>
            <a:lstStyle/>
            <a:p>
              <a:pPr algn="ctr"/>
              <a:endParaRPr lang="en-US" sz="400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A4EE359-6957-7B45-A026-737D8CE1E35B}"/>
                </a:ext>
              </a:extLst>
            </p:cNvPr>
            <p:cNvSpPr/>
            <p:nvPr/>
          </p:nvSpPr>
          <p:spPr>
            <a:xfrm>
              <a:off x="2038872" y="1940092"/>
              <a:ext cx="1188884" cy="118888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r>
                <a:rPr lang="en-US" sz="4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B24C889-F3BE-1E4E-9DE6-CE6202EDC6A6}"/>
                </a:ext>
              </a:extLst>
            </p:cNvPr>
            <p:cNvSpPr/>
            <p:nvPr/>
          </p:nvSpPr>
          <p:spPr>
            <a:xfrm>
              <a:off x="6660432" y="4273558"/>
              <a:ext cx="1188884" cy="118888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r>
                <a:rPr lang="en-US" sz="4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DB3256A9-ED43-794B-99BE-D17B6BE281A9}"/>
                </a:ext>
              </a:extLst>
            </p:cNvPr>
            <p:cNvSpPr/>
            <p:nvPr/>
          </p:nvSpPr>
          <p:spPr>
            <a:xfrm>
              <a:off x="17433316" y="1892142"/>
              <a:ext cx="1188884" cy="118888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r>
                <a:rPr lang="en-US" sz="4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09A3F995-A14C-3F4E-9AB5-0889A0F30E8C}"/>
                </a:ext>
              </a:extLst>
            </p:cNvPr>
            <p:cNvSpPr/>
            <p:nvPr/>
          </p:nvSpPr>
          <p:spPr>
            <a:xfrm>
              <a:off x="17521064" y="6605220"/>
              <a:ext cx="1188884" cy="118888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r>
                <a:rPr lang="en-US" sz="4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27459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39387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AmeriGEOSS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Community Platform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F7B829E-0AE2-BC48-8F74-F6000979B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185"/>
            <a:ext cx="24384000" cy="1036515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9B3EF02-A933-8F45-9096-C762DF0D3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30" y="3188862"/>
            <a:ext cx="10616776" cy="902781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15731921-B70F-8348-8FA7-966B77FF55DC}"/>
              </a:ext>
            </a:extLst>
          </p:cNvPr>
          <p:cNvGrpSpPr/>
          <p:nvPr/>
        </p:nvGrpSpPr>
        <p:grpSpPr>
          <a:xfrm>
            <a:off x="-2590801" y="3607562"/>
            <a:ext cx="12390474" cy="4382670"/>
            <a:chOff x="-1295401" y="1515755"/>
            <a:chExt cx="6195237" cy="219133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B056101-BA39-2F4F-BF74-5B6A7827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5401" y="1875337"/>
              <a:ext cx="6195237" cy="1831753"/>
            </a:xfrm>
            <a:prstGeom prst="rect">
              <a:avLst/>
            </a:prstGeom>
            <a:effectLst>
              <a:outerShdw blurRad="50800" dist="38100" dir="8100000" sx="98000" sy="98000" algn="tr" rotWithShape="0">
                <a:prstClr val="black">
                  <a:alpha val="40000"/>
                </a:prstClr>
              </a:outerShdw>
            </a:effectLst>
            <a:scene3d>
              <a:camera prst="perspectiveContrastingRightFacing" fov="2700000">
                <a:rot lat="0" lon="17698859" rev="0"/>
              </a:camera>
              <a:lightRig rig="threePt" dir="t"/>
            </a:scene3d>
            <a:sp3d z="69850"/>
          </p:spPr>
        </p:pic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8C05CC6B-4857-2F48-A370-B04F1987F5E7}"/>
                </a:ext>
              </a:extLst>
            </p:cNvPr>
            <p:cNvSpPr/>
            <p:nvPr/>
          </p:nvSpPr>
          <p:spPr>
            <a:xfrm>
              <a:off x="-14195" y="1515755"/>
              <a:ext cx="2023399" cy="393904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  <a:scene3d>
              <a:camera prst="perspectiveContrastingRightFacing" fov="7200000">
                <a:rot lat="21304566" lon="18602244" rev="21547776"/>
              </a:camera>
              <a:lightRig rig="threePt" dir="t"/>
            </a:scene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32"/>
              <a:r>
                <a:rPr lang="en-US" sz="3734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Data Catalog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oup 70" descr="Presentation Author/Graphics:&#10;Eldrich L. Frazier&#10;Federal Geographic Data Committee&#10;http://www.fgdc.gov">
            <a:extLst>
              <a:ext uri="{FF2B5EF4-FFF2-40B4-BE49-F238E27FC236}">
                <a16:creationId xmlns:a16="http://schemas.microsoft.com/office/drawing/2014/main" id="{9EB88FE3-C565-374D-8263-D8CE85F7031C}"/>
              </a:ext>
            </a:extLst>
          </p:cNvPr>
          <p:cNvGrpSpPr/>
          <p:nvPr/>
        </p:nvGrpSpPr>
        <p:grpSpPr>
          <a:xfrm>
            <a:off x="-2590800" y="8048264"/>
            <a:ext cx="11600712" cy="3910018"/>
            <a:chOff x="-971550" y="2802080"/>
            <a:chExt cx="4350267" cy="146625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A65B295-567A-4F49-AE75-BF8F9E074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1550" y="2961358"/>
              <a:ext cx="4350267" cy="1306979"/>
            </a:xfrm>
            <a:prstGeom prst="rect">
              <a:avLst/>
            </a:prstGeom>
            <a:effectLst>
              <a:outerShdw blurRad="50800" dist="38100" dir="8100000" sx="98000" sy="98000" algn="tr" rotWithShape="0">
                <a:prstClr val="black">
                  <a:alpha val="40000"/>
                </a:prstClr>
              </a:outerShdw>
            </a:effectLst>
            <a:scene3d>
              <a:camera prst="perspectiveContrastingRightFacing" fov="2100000">
                <a:rot lat="298855" lon="17698859" rev="21573786"/>
              </a:camera>
              <a:lightRig rig="threePt" dir="t"/>
            </a:scene3d>
            <a:sp3d z="69850"/>
          </p:spPr>
        </p:pic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4A32744D-79D1-1E40-8CC1-29C87E625B21}"/>
                </a:ext>
              </a:extLst>
            </p:cNvPr>
            <p:cNvSpPr/>
            <p:nvPr/>
          </p:nvSpPr>
          <p:spPr>
            <a:xfrm>
              <a:off x="-23489" y="2802080"/>
              <a:ext cx="1512927" cy="295428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  <a:scene3d>
              <a:camera prst="perspectiveContrastingRightFacing" fov="6600000">
                <a:rot lat="300000" lon="18599993" rev="0"/>
              </a:camera>
              <a:lightRig rig="threePt" dir="t"/>
            </a:scene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32"/>
              <a:r>
                <a:rPr lang="en-US" sz="3734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Datasets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Picture 73" descr="Screen Shot 2016-04-19 at 6.58.11 AM.jpg">
            <a:extLst>
              <a:ext uri="{FF2B5EF4-FFF2-40B4-BE49-F238E27FC236}">
                <a16:creationId xmlns:a16="http://schemas.microsoft.com/office/drawing/2014/main" id="{561C6983-9A04-E44B-9273-B1E59C2ADF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940" b="42807"/>
          <a:stretch/>
        </p:blipFill>
        <p:spPr>
          <a:xfrm>
            <a:off x="58329" y="13070094"/>
            <a:ext cx="710922" cy="554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schemeClr val="accent6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soft" dir="t"/>
          </a:scene3d>
          <a:sp3d prstMaterial="metal"/>
        </p:spPr>
      </p:pic>
      <p:grpSp>
        <p:nvGrpSpPr>
          <p:cNvPr id="75" name="Group 74" descr="Presentation Author/Graphics:&#10;Eldrich L. Frazier&#10;Federal Geographic Data Committee&#10;http://www.fgdc.gov">
            <a:extLst>
              <a:ext uri="{FF2B5EF4-FFF2-40B4-BE49-F238E27FC236}">
                <a16:creationId xmlns:a16="http://schemas.microsoft.com/office/drawing/2014/main" id="{8956698A-A797-9044-882F-9AF20D7D9CBA}"/>
              </a:ext>
            </a:extLst>
          </p:cNvPr>
          <p:cNvGrpSpPr/>
          <p:nvPr/>
        </p:nvGrpSpPr>
        <p:grpSpPr>
          <a:xfrm>
            <a:off x="3347703" y="4256092"/>
            <a:ext cx="9941582" cy="3392434"/>
            <a:chOff x="1255384" y="1380010"/>
            <a:chExt cx="3728092" cy="127216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6B7AEF4-6A36-1B40-A317-E383C1821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384" y="1588818"/>
              <a:ext cx="3728092" cy="1063355"/>
            </a:xfrm>
            <a:prstGeom prst="rect">
              <a:avLst/>
            </a:prstGeom>
            <a:scene3d>
              <a:camera prst="perspectiveContrastingRightFacing">
                <a:rot lat="0" lon="17700000" rev="0"/>
              </a:camera>
              <a:lightRig rig="threePt" dir="t"/>
            </a:scene3d>
            <a:sp3d z="127000"/>
          </p:spPr>
        </p:pic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A30FF57-9724-8A41-9684-90D4CD02A114}"/>
                </a:ext>
              </a:extLst>
            </p:cNvPr>
            <p:cNvSpPr/>
            <p:nvPr/>
          </p:nvSpPr>
          <p:spPr>
            <a:xfrm>
              <a:off x="2119266" y="1380010"/>
              <a:ext cx="1568448" cy="244506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  <a:scene3d>
              <a:camera prst="perspectiveContrastingRightFacing" fov="7200000">
                <a:rot lat="21304568" lon="18602242" rev="21547776"/>
              </a:camera>
              <a:lightRig rig="threePt" dir="t"/>
            </a:scene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32"/>
              <a:r>
                <a:rPr lang="en-US" sz="4266" b="1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Spatial Search</a:t>
              </a:r>
              <a:endParaRPr lang="en-US" sz="3734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oup 77" descr="Presentation Author/Graphics:&#10;Eldrich L. Frazier&#10;Federal Geographic Data Committee&#10;http://www.fgdc.gov">
            <a:extLst>
              <a:ext uri="{FF2B5EF4-FFF2-40B4-BE49-F238E27FC236}">
                <a16:creationId xmlns:a16="http://schemas.microsoft.com/office/drawing/2014/main" id="{FEC0D2EE-01E2-6047-AD01-42901D09F517}"/>
              </a:ext>
            </a:extLst>
          </p:cNvPr>
          <p:cNvGrpSpPr/>
          <p:nvPr/>
        </p:nvGrpSpPr>
        <p:grpSpPr>
          <a:xfrm>
            <a:off x="16901222" y="8205115"/>
            <a:ext cx="9502376" cy="2831776"/>
            <a:chOff x="4279524" y="2761162"/>
            <a:chExt cx="3563391" cy="106191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5145F8B-039B-644F-899B-ADBB8DC3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524" y="2816049"/>
              <a:ext cx="3563391" cy="10070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HeroicExtremeLeftFacing" fov="2700000">
                <a:rot lat="298855" lon="3898860" rev="21573784"/>
              </a:camera>
              <a:lightRig rig="threePt" dir="t"/>
            </a:scene3d>
            <a:sp3d z="57150" prstMaterial="matte"/>
          </p:spPr>
        </p:pic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100169ED-EBB9-9149-911B-66059F3F5266}"/>
                </a:ext>
              </a:extLst>
            </p:cNvPr>
            <p:cNvSpPr/>
            <p:nvPr/>
          </p:nvSpPr>
          <p:spPr>
            <a:xfrm>
              <a:off x="5732113" y="2761162"/>
              <a:ext cx="1300196" cy="192469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  <a:scene3d>
              <a:camera prst="perspectiveHeroicExtremeLeftFacing" fov="7200000">
                <a:rot lat="597693" lon="2104604" rev="52826"/>
              </a:camera>
              <a:lightRig rig="threePt" dir="t"/>
            </a:scene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32"/>
              <a:r>
                <a:rPr lang="en-US" sz="3200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Map Viewer</a:t>
              </a:r>
              <a:endParaRPr lang="en-US" sz="2934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Group 80" descr="Presentation Author/Graphics:&#10;Eldrich L. Frazier&#10;Federal Geographic Data Committee&#10;http://www.fgdc.gov">
            <a:extLst>
              <a:ext uri="{FF2B5EF4-FFF2-40B4-BE49-F238E27FC236}">
                <a16:creationId xmlns:a16="http://schemas.microsoft.com/office/drawing/2014/main" id="{7D6A67CD-D4B7-BB44-89D4-46B1E37C998B}"/>
              </a:ext>
            </a:extLst>
          </p:cNvPr>
          <p:cNvGrpSpPr/>
          <p:nvPr/>
        </p:nvGrpSpPr>
        <p:grpSpPr>
          <a:xfrm>
            <a:off x="4047163" y="8042985"/>
            <a:ext cx="8481222" cy="2542216"/>
            <a:chOff x="1517684" y="2800099"/>
            <a:chExt cx="3180459" cy="95333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0AF5E3C-A833-2644-9EE4-08A33041E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684" y="2835623"/>
              <a:ext cx="3180459" cy="91780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perspectiveContrastingRightFacing" fov="3600000">
                <a:rot lat="300000" lon="17999993" rev="0"/>
              </a:camera>
              <a:lightRig rig="threePt" dir="t"/>
            </a:scene3d>
            <a:sp3d z="120650"/>
          </p:spPr>
        </p:pic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62C1893F-54DA-2646-818A-8D2557B28BD7}"/>
                </a:ext>
              </a:extLst>
            </p:cNvPr>
            <p:cNvSpPr/>
            <p:nvPr/>
          </p:nvSpPr>
          <p:spPr>
            <a:xfrm rot="184476">
              <a:off x="2217643" y="2800099"/>
              <a:ext cx="1085004" cy="279202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  <a:scene3d>
              <a:camera prst="perspectiveContrastingRightFacing" fov="7200000">
                <a:rot lat="549057" lon="19821795" rev="229869"/>
              </a:camera>
              <a:lightRig rig="threePt" dir="t"/>
            </a:scene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32"/>
              <a:r>
                <a:rPr lang="en-US" sz="3734" b="1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Collections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4" name="Rectangle 83" descr="Presentation Author/Graphics:&#10;Eldrich L. Frazier&#10;Federal Geographic Data Committee&#10;http://www.fgdc.gov">
            <a:extLst>
              <a:ext uri="{FF2B5EF4-FFF2-40B4-BE49-F238E27FC236}">
                <a16:creationId xmlns:a16="http://schemas.microsoft.com/office/drawing/2014/main" id="{A593AC28-663C-1543-9925-30998687F033}"/>
              </a:ext>
            </a:extLst>
          </p:cNvPr>
          <p:cNvSpPr/>
          <p:nvPr/>
        </p:nvSpPr>
        <p:spPr>
          <a:xfrm>
            <a:off x="-62635" y="11180904"/>
            <a:ext cx="24434966" cy="2555434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65000"/>
                </a:schemeClr>
              </a:gs>
              <a:gs pos="50000">
                <a:schemeClr val="dk1">
                  <a:satMod val="110000"/>
                  <a:lumMod val="100000"/>
                  <a:shade val="100000"/>
                  <a:alpha val="68000"/>
                </a:schemeClr>
              </a:gs>
              <a:gs pos="100000">
                <a:schemeClr val="dk1">
                  <a:lumMod val="99000"/>
                  <a:satMod val="120000"/>
                  <a:shade val="78000"/>
                  <a:alpha val="6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4740734"/>
            <a:r>
              <a:rPr lang="en-US" sz="4800" b="1" spc="-186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The </a:t>
            </a:r>
            <a:r>
              <a:rPr lang="en-US" sz="4800" b="1" spc="-186" dirty="0" err="1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AmeriGEOSS</a:t>
            </a:r>
            <a:r>
              <a:rPr lang="en-US" sz="4800" b="1" spc="-186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Community Platform prototype provides a suite of </a:t>
            </a:r>
            <a:r>
              <a:rPr lang="en-US" sz="4800" b="1" i="1" spc="-186" dirty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resources and tools </a:t>
            </a:r>
            <a:r>
              <a:rPr lang="en-US" sz="4800" b="1" spc="-186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for integrating, synthesizing, analyzing, problem-solving and visualizing geographically enriched data to </a:t>
            </a:r>
            <a:r>
              <a:rPr lang="en-US" sz="4800" b="1" i="1" spc="-186" dirty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accelerate understanding </a:t>
            </a:r>
            <a:r>
              <a:rPr lang="en-US" sz="4800" b="1" spc="-186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and </a:t>
            </a:r>
            <a:r>
              <a:rPr lang="en-US" sz="4800" b="1" i="1" spc="-186" dirty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decision-making</a:t>
            </a:r>
            <a:r>
              <a:rPr lang="en-US" sz="4800" b="1" spc="-186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40000"/>
                    </a:prstClr>
                  </a:inn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5" name="Rectangle 84" descr="Presentation Author/Graphics: Eldrich L Frazier&#10;Federal Geographic Data Committee&#10;https://www.fgdc.gov">
            <a:extLst>
              <a:ext uri="{FF2B5EF4-FFF2-40B4-BE49-F238E27FC236}">
                <a16:creationId xmlns:a16="http://schemas.microsoft.com/office/drawing/2014/main" id="{3E254587-B5C4-EE4C-B958-D7F42769D2CD}"/>
              </a:ext>
            </a:extLst>
          </p:cNvPr>
          <p:cNvSpPr/>
          <p:nvPr/>
        </p:nvSpPr>
        <p:spPr>
          <a:xfrm>
            <a:off x="0" y="2537520"/>
            <a:ext cx="24384000" cy="833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2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102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2102" b="1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AmeriGEOSS</a:t>
            </a:r>
            <a:r>
              <a:rPr lang="en-US" sz="2102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Initiatives  </a:t>
            </a:r>
            <a:r>
              <a:rPr lang="en-US" sz="210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  Data   </a:t>
            </a:r>
            <a:r>
              <a:rPr lang="en-US" sz="210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  Tools </a:t>
            </a:r>
            <a:r>
              <a:rPr lang="en-US" sz="210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  Products  </a:t>
            </a:r>
            <a:r>
              <a:rPr lang="en-US" sz="210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 Services </a:t>
            </a:r>
            <a:r>
              <a:rPr lang="en-US" sz="210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  Resources </a:t>
            </a:r>
            <a:r>
              <a:rPr lang="en-US" sz="210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102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86" name="Shape 341" descr="Presentation Author/Graphics: Eldrich L Frazier&#10;Federal Geographic Data Committee&#10;https://www.fgdc.gov">
            <a:extLst>
              <a:ext uri="{FF2B5EF4-FFF2-40B4-BE49-F238E27FC236}">
                <a16:creationId xmlns:a16="http://schemas.microsoft.com/office/drawing/2014/main" id="{EDBB0AA6-EFCB-5544-B845-DA57CA3DB7FA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903">
                        <a14:foregroundMark x1="64990" y1="69146" x2="64990" y2="69146"/>
                        <a14:foregroundMark x1="58511" y1="57437" x2="58511" y2="57437"/>
                        <a14:foregroundMark x1="70890" y1="61867" x2="70890" y2="61867"/>
                        <a14:foregroundMark x1="86170" y1="63133" x2="86170" y2="63133"/>
                        <a14:foregroundMark x1="24952" y1="29430" x2="24952" y2="29430"/>
                        <a14:foregroundMark x1="27273" y1="30380" x2="27273" y2="30380"/>
                        <a14:foregroundMark x1="35590" y1="32911" x2="35590" y2="32911"/>
                        <a14:foregroundMark x1="39942" y1="27532" x2="39942" y2="27532"/>
                        <a14:foregroundMark x1="39652" y1="21519" x2="39652" y2="21519"/>
                        <a14:foregroundMark x1="9188" y1="23576" x2="9188" y2="23576"/>
                        <a14:foregroundMark x1="53288" y1="21519" x2="53288" y2="21519"/>
                        <a14:foregroundMark x1="56480" y1="3323" x2="56480" y2="3323"/>
                        <a14:foregroundMark x1="70213" y1="14241" x2="70213" y2="14241"/>
                        <a14:foregroundMark x1="63443" y1="18038" x2="63443" y2="18038"/>
                        <a14:foregroundMark x1="48936" y1="36551" x2="48936" y2="36551"/>
                        <a14:foregroundMark x1="48162" y1="57437" x2="48162" y2="57437"/>
                        <a14:foregroundMark x1="50290" y1="40823" x2="50290" y2="40823"/>
                        <a14:foregroundMark x1="46712" y1="5222" x2="46712" y2="5222"/>
                        <a14:foregroundMark x1="42940" y1="28323" x2="42940" y2="28323"/>
                        <a14:foregroundMark x1="53482" y1="31487" x2="53482" y2="31487"/>
                        <a14:foregroundMark x1="75822" y1="21677" x2="75822" y2="21677"/>
                        <a14:foregroundMark x1="78046" y1="28323" x2="78046" y2="28323"/>
                        <a14:foregroundMark x1="76692" y1="23892" x2="76692" y2="23892"/>
                        <a14:foregroundMark x1="77369" y1="26108" x2="77369" y2="26108"/>
                        <a14:foregroundMark x1="77660" y1="27373" x2="77660" y2="27373"/>
                        <a14:foregroundMark x1="42166" y1="13924" x2="42166" y2="13924"/>
                        <a14:foregroundMark x1="43037" y1="13608" x2="43037" y2="13608"/>
                        <a14:foregroundMark x1="43810" y1="12816" x2="43810" y2="12816"/>
                        <a14:foregroundMark x1="50000" y1="33228" x2="50000" y2="33228"/>
                        <a14:foregroundMark x1="65764" y1="7120" x2="65764" y2="7120"/>
                        <a14:foregroundMark x1="60542" y1="4272" x2="60542" y2="4272"/>
                        <a14:foregroundMark x1="61896" y1="4589" x2="61896" y2="4589"/>
                        <a14:foregroundMark x1="64217" y1="6329" x2="64217" y2="6329"/>
                        <a14:foregroundMark x1="60735" y1="10918" x2="60735" y2="10918"/>
                        <a14:foregroundMark x1="57544" y1="7753" x2="57544" y2="7753"/>
                        <a14:foregroundMark x1="65474" y1="12658" x2="65474" y2="12658"/>
                        <a14:foregroundMark x1="44294" y1="6646" x2="44294" y2="6646"/>
                        <a14:foregroundMark x1="54449" y1="3165" x2="54449" y2="3165"/>
                        <a14:foregroundMark x1="50000" y1="3639" x2="50000" y2="3639"/>
                        <a14:foregroundMark x1="58607" y1="3481" x2="58607" y2="3481"/>
                        <a14:foregroundMark x1="51547" y1="3323" x2="51547" y2="3323"/>
                        <a14:foregroundMark x1="47872" y1="4430" x2="47872" y2="4430"/>
                        <a14:foregroundMark x1="53772" y1="34177" x2="53772" y2="34177"/>
                        <a14:foregroundMark x1="52708" y1="33070" x2="52708" y2="33070"/>
                        <a14:foregroundMark x1="54352" y1="35127" x2="54352" y2="35127"/>
                        <a14:foregroundMark x1="53191" y1="33544" x2="53191" y2="33544"/>
                        <a14:foregroundMark x1="42843" y1="26266" x2="42843" y2="26266"/>
                        <a14:foregroundMark x1="43037" y1="29747" x2="43037" y2="29747"/>
                        <a14:foregroundMark x1="63830" y1="13449" x2="63830" y2="13449"/>
                        <a14:foregroundMark x1="66634" y1="14241" x2="66634" y2="14241"/>
                        <a14:foregroundMark x1="51064" y1="41772" x2="51064" y2="41772"/>
                        <a14:foregroundMark x1="51934" y1="41456" x2="51934" y2="41456"/>
                        <a14:foregroundMark x1="78723" y1="31487" x2="78723" y2="31487"/>
                        <a14:foregroundMark x1="78337" y1="30063" x2="78337" y2="30063"/>
                        <a14:foregroundMark x1="78820" y1="32911" x2="78820" y2="32911"/>
                        <a14:foregroundMark x1="79207" y1="34494" x2="79207" y2="34494"/>
                        <a14:foregroundMark x1="79400" y1="36234" x2="79400" y2="36234"/>
                        <a14:foregroundMark x1="79691" y1="38608" x2="79691" y2="38608"/>
                        <a14:foregroundMark x1="79497" y1="37342" x2="79497" y2="37342"/>
                        <a14:foregroundMark x1="79787" y1="40032" x2="79787" y2="40032"/>
                        <a14:foregroundMark x1="65087" y1="22468" x2="65087" y2="22468"/>
                        <a14:foregroundMark x1="65957" y1="22785" x2="65957" y2="22785"/>
                        <a14:foregroundMark x1="63346" y1="23101" x2="63346" y2="23101"/>
                        <a14:foregroundMark x1="65764" y1="20570" x2="65764" y2="20570"/>
                        <a14:foregroundMark x1="44874" y1="6013" x2="44874" y2="6013"/>
                        <a14:foregroundMark x1="58801" y1="6329" x2="58801" y2="6329"/>
                        <a14:foregroundMark x1="61412" y1="10601" x2="61412" y2="10601"/>
                        <a14:foregroundMark x1="58027" y1="5854" x2="58027" y2="5854"/>
                        <a14:foregroundMark x1="60251" y1="6804" x2="60251" y2="6804"/>
                        <a14:foregroundMark x1="42263" y1="7911" x2="42263" y2="7911"/>
                        <a14:foregroundMark x1="43037" y1="7120" x2="43037" y2="7120"/>
                        <a14:foregroundMark x1="45551" y1="5380" x2="45551" y2="5380"/>
                        <a14:foregroundMark x1="39845" y1="10443" x2="39845" y2="10443"/>
                        <a14:foregroundMark x1="41006" y1="9177" x2="41006" y2="9177"/>
                        <a14:foregroundMark x1="40522" y1="9652" x2="40522" y2="9652"/>
                        <a14:foregroundMark x1="38685" y1="11867" x2="38685" y2="11867"/>
                        <a14:foregroundMark x1="37234" y1="13608" x2="37234" y2="13608"/>
                        <a14:foregroundMark x1="37911" y1="12816" x2="37911" y2="12816"/>
                        <a14:foregroundMark x1="35977" y1="15665" x2="35977" y2="15665"/>
                        <a14:foregroundMark x1="36654" y1="14557" x2="36654" y2="14557"/>
                        <a14:foregroundMark x1="35106" y1="17247" x2="35106" y2="17247"/>
                        <a14:foregroundMark x1="35590" y1="16614" x2="35590" y2="16614"/>
                        <a14:foregroundMark x1="41393" y1="14873" x2="41393" y2="14873"/>
                        <a14:foregroundMark x1="40716" y1="15506" x2="40716" y2="15506"/>
                        <a14:foregroundMark x1="34236" y1="18671" x2="34236" y2="18671"/>
                        <a14:foregroundMark x1="34720" y1="18196" x2="34720" y2="18196"/>
                        <a14:foregroundMark x1="79884" y1="42089" x2="79884" y2="42089"/>
                        <a14:foregroundMark x1="79787" y1="41139" x2="79787" y2="41139"/>
                        <a14:foregroundMark x1="79981" y1="43987" x2="79981" y2="43987"/>
                        <a14:foregroundMark x1="55996" y1="7278" x2="55996" y2="7278"/>
                        <a14:foregroundMark x1="60735" y1="8386" x2="60735" y2="8386"/>
                        <a14:foregroundMark x1="62669" y1="11234" x2="62669" y2="11234"/>
                        <a14:foregroundMark x1="62476" y1="8228" x2="62476" y2="8228"/>
                        <a14:backgroundMark x1="64217" y1="61076" x2="64217" y2="61076"/>
                        <a14:backgroundMark x1="65184" y1="58544" x2="65184" y2="58544"/>
                        <a14:backgroundMark x1="63540" y1="63291" x2="63540" y2="63291"/>
                        <a14:backgroundMark x1="51547" y1="57120" x2="51547" y2="57120"/>
                        <a14:backgroundMark x1="50484" y1="52848" x2="50484" y2="52848"/>
                        <a14:backgroundMark x1="50580" y1="54430" x2="50580" y2="54430"/>
                        <a14:backgroundMark x1="59574" y1="17563" x2="59574" y2="17563"/>
                        <a14:backgroundMark x1="43327" y1="26899" x2="43327" y2="26899"/>
                        <a14:backgroundMark x1="53385" y1="32753" x2="53385" y2="32753"/>
                        <a14:backgroundMark x1="43520" y1="26108" x2="43520" y2="26108"/>
                        <a14:backgroundMark x1="43424" y1="28639" x2="43424" y2="28639"/>
                        <a14:backgroundMark x1="64797" y1="15823" x2="64797" y2="15823"/>
                        <a14:backgroundMark x1="64217" y1="14873" x2="64217" y2="14873"/>
                        <a14:backgroundMark x1="63250" y1="13924" x2="63250" y2="13924"/>
                        <a14:backgroundMark x1="63926" y1="21677" x2="63926" y2="21677"/>
                        <a14:backgroundMark x1="62959" y1="20570" x2="62959" y2="20570"/>
                        <a14:backgroundMark x1="64797" y1="21361" x2="64797" y2="21361"/>
                        <a14:backgroundMark x1="61122" y1="5696" x2="61122" y2="5696"/>
                        <a14:backgroundMark x1="63153" y1="6804" x2="63153" y2="6804"/>
                        <a14:backgroundMark x1="58704" y1="7278" x2="58704" y2="7278"/>
                        <a14:backgroundMark x1="60155" y1="9177" x2="60155" y2="9177"/>
                        <a14:backgroundMark x1="64797" y1="59335" x2="64797" y2="59335"/>
                        <a14:backgroundMark x1="55609" y1="8228" x2="55609" y2="8228"/>
                        <a14:backgroundMark x1="62089" y1="9652" x2="62089" y2="9652"/>
                        <a14:backgroundMark x1="64217" y1="16297" x2="64217" y2="16297"/>
                        <a14:backgroundMark x1="65377" y1="10127" x2="65377" y2="10127"/>
                        <a14:backgroundMark x1="63636" y1="6804" x2="63636" y2="6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06" y="11296982"/>
            <a:ext cx="3989512" cy="227165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>
                <a:alpha val="96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7B980A16-9E47-214D-95FF-F7987C28920E}"/>
              </a:ext>
            </a:extLst>
          </p:cNvPr>
          <p:cNvGrpSpPr/>
          <p:nvPr/>
        </p:nvGrpSpPr>
        <p:grpSpPr>
          <a:xfrm>
            <a:off x="17160289" y="4476438"/>
            <a:ext cx="8380106" cy="3314630"/>
            <a:chOff x="5919091" y="1965776"/>
            <a:chExt cx="4190053" cy="16573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BB9E5E3-C022-114A-A135-B6F62B2D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091" y="2223880"/>
              <a:ext cx="4190053" cy="1399210"/>
            </a:xfrm>
            <a:prstGeom prst="rect">
              <a:avLst/>
            </a:prstGeom>
            <a:scene3d>
              <a:camera prst="perspectiveHeroicExtremeLeftFacing" fov="3000000">
                <a:rot lat="0" lon="3600000" rev="0"/>
              </a:camera>
              <a:lightRig rig="threePt" dir="t"/>
            </a:scene3d>
          </p:spPr>
        </p:pic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917629DC-7289-274A-B52D-00E681CFF23C}"/>
                </a:ext>
              </a:extLst>
            </p:cNvPr>
            <p:cNvSpPr/>
            <p:nvPr/>
          </p:nvSpPr>
          <p:spPr>
            <a:xfrm>
              <a:off x="7395591" y="1965776"/>
              <a:ext cx="2110040" cy="393904"/>
            </a:xfrm>
            <a:prstGeom prst="roundRect">
              <a:avLst/>
            </a:prstGeom>
            <a:gradFill>
              <a:gsLst>
                <a:gs pos="0">
                  <a:schemeClr val="dk1">
                    <a:satMod val="103000"/>
                    <a:lumMod val="102000"/>
                    <a:tint val="94000"/>
                    <a:alpha val="65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  <a:alpha val="68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  <a:alpha val="65000"/>
                  </a:schemeClr>
                </a:gs>
              </a:gsLst>
            </a:gradFill>
            <a:scene3d>
              <a:camera prst="perspectiveHeroicExtremeLeftFacing" fov="7200000">
                <a:rot lat="21299999" lon="2700000" rev="0"/>
              </a:camera>
              <a:lightRig rig="threePt" dir="t"/>
            </a:scene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32"/>
              <a:r>
                <a:rPr lang="en-US" sz="3734" b="1" dirty="0">
                  <a:solidFill>
                    <a:srgbClr val="FFFF0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Tools and Products</a:t>
              </a:r>
              <a:endPara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3533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9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3D7D44"/>
      </a:accent2>
      <a:accent3>
        <a:srgbClr val="CACACA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878</Words>
  <Application>Microsoft Macintosh PowerPoint</Application>
  <PresentationFormat>Custom</PresentationFormat>
  <Paragraphs>204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Apple Braille</vt:lpstr>
      <vt:lpstr>Arial</vt:lpstr>
      <vt:lpstr>Calibri</vt:lpstr>
      <vt:lpstr>Helvetica Light</vt:lpstr>
      <vt:lpstr>Helvetica Neue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Eldrich L. Frazier</cp:lastModifiedBy>
  <cp:revision>19</cp:revision>
  <dcterms:modified xsi:type="dcterms:W3CDTF">2018-05-02T06:10:22Z</dcterms:modified>
</cp:coreProperties>
</file>