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8" r:id="rId2"/>
    <p:sldId id="269" r:id="rId3"/>
    <p:sldId id="276" r:id="rId4"/>
    <p:sldId id="265" r:id="rId5"/>
    <p:sldId id="279" r:id="rId6"/>
    <p:sldId id="277" r:id="rId7"/>
    <p:sldId id="273" r:id="rId8"/>
    <p:sldId id="274" r:id="rId9"/>
    <p:sldId id="272" r:id="rId10"/>
    <p:sldId id="266" r:id="rId11"/>
    <p:sldId id="280" r:id="rId12"/>
    <p:sldId id="281" r:id="rId13"/>
    <p:sldId id="262" r:id="rId14"/>
    <p:sldId id="275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08" y="-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7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Helvetica"/>
                <a:cs typeface="Helvetica"/>
              </a:rPr>
              <a:t>Example: Sentinels data accessible/usable through: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Helvetica"/>
                <a:cs typeface="Helvetica"/>
              </a:rPr>
              <a:t>Copernicus </a:t>
            </a:r>
            <a:r>
              <a:rPr lang="en-US" sz="2400" dirty="0" err="1" smtClean="0">
                <a:latin typeface="Helvetica"/>
                <a:cs typeface="Helvetica"/>
              </a:rPr>
              <a:t>SCIhub</a:t>
            </a:r>
            <a:endParaRPr lang="en-US" sz="2400" dirty="0" smtClean="0">
              <a:latin typeface="Helvetica"/>
              <a:cs typeface="Helvetica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Helvetica"/>
                <a:cs typeface="Helvetica"/>
              </a:rPr>
              <a:t>Member States Collaborative Ground Segments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Helvetica"/>
                <a:cs typeface="Helvetica"/>
              </a:rPr>
              <a:t>International Partners Platforms/Systems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Helvetica"/>
                <a:cs typeface="Helvetica"/>
              </a:rPr>
              <a:t>Copernicus Services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Helvetica"/>
                <a:cs typeface="Helvetica"/>
              </a:rPr>
              <a:t>Data and Information Access Services (DIAS)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Helvetica"/>
                <a:cs typeface="Helvetica"/>
              </a:rPr>
              <a:t>Google &amp; Amazon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Helvetica"/>
                <a:cs typeface="Helvetica"/>
              </a:rPr>
              <a:t>Thematic Exploitation Platforms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Helvetica"/>
                <a:cs typeface="Helvetica"/>
              </a:rPr>
              <a:t>Others</a:t>
            </a:r>
            <a:r>
              <a:rPr lang="mr-IN" sz="2400" dirty="0" smtClean="0">
                <a:latin typeface="Helvetica"/>
                <a:cs typeface="Helvetica"/>
              </a:rPr>
              <a:t>…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7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929" y="665984"/>
            <a:ext cx="16281400" cy="8540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534" y="3346450"/>
            <a:ext cx="20408901" cy="863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301" y="12877973"/>
            <a:ext cx="17403232" cy="463550"/>
          </a:xfrm>
          <a:prstGeom prst="rect">
            <a:avLst/>
          </a:prstGeom>
          <a:ln/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60871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94856" y="3113584"/>
            <a:ext cx="18274445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User Metrics Session</a:t>
            </a:r>
          </a:p>
          <a:p>
            <a:r>
              <a:rPr lang="en-US" dirty="0" smtClean="0"/>
              <a:t>Introduction</a:t>
            </a:r>
            <a:endParaRPr dirty="0"/>
          </a:p>
        </p:txBody>
      </p:sp>
      <p:sp>
        <p:nvSpPr>
          <p:cNvPr id="124" name="Shape 124"/>
          <p:cNvSpPr/>
          <p:nvPr/>
        </p:nvSpPr>
        <p:spPr>
          <a:xfrm>
            <a:off x="1966864" y="8068489"/>
            <a:ext cx="9665701" cy="208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Mirko Albani</a:t>
            </a:r>
          </a:p>
          <a:p>
            <a:r>
              <a:rPr lang="en-US" dirty="0" smtClean="0"/>
              <a:t>Earth Observation Directorate</a:t>
            </a:r>
          </a:p>
          <a:p>
            <a:r>
              <a:rPr lang="en-US" dirty="0" smtClean="0"/>
              <a:t>European Space Agency - ESA-ESRIN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1491"/>
            <a:ext cx="24384000" cy="1853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432" y="593304"/>
            <a:ext cx="12097344" cy="1080120"/>
          </a:xfrm>
        </p:spPr>
        <p:txBody>
          <a:bodyPr>
            <a:noAutofit/>
          </a:bodyPr>
          <a:lstStyle/>
          <a:p>
            <a:pPr algn="l"/>
            <a:r>
              <a:rPr lang="en-US" sz="8800" dirty="0" smtClean="0"/>
              <a:t>CEOS: User Metrics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96" y="2321496"/>
            <a:ext cx="23503467" cy="10945216"/>
          </a:xfrm>
          <a:solidFill>
            <a:schemeClr val="bg1"/>
          </a:solidFill>
          <a:ln w="76200" cmpd="tri">
            <a:noFill/>
            <a:prstDash val="solid"/>
          </a:ln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4800" b="1" dirty="0" smtClean="0">
                <a:latin typeface="Helvetica"/>
                <a:cs typeface="Helvetica"/>
              </a:rPr>
              <a:t>CEOS Plenary 2017 confirmed need to define </a:t>
            </a:r>
            <a:r>
              <a:rPr lang="en-US" sz="4800" b="1" dirty="0">
                <a:latin typeface="Helvetica"/>
                <a:cs typeface="Helvetica"/>
              </a:rPr>
              <a:t>a data use metrics framework through which agencies can contribute to a ‘sector wide’ view of how EO data is actually being used, not just how much is being downloaded</a:t>
            </a:r>
            <a:r>
              <a:rPr lang="en-US" sz="4800" b="1" dirty="0" smtClean="0">
                <a:latin typeface="Helvetica"/>
                <a:cs typeface="Helvetica"/>
              </a:rPr>
              <a:t>.</a:t>
            </a:r>
          </a:p>
          <a:p>
            <a:pPr marL="1905000" lvl="3" indent="0">
              <a:spcBef>
                <a:spcPts val="1200"/>
              </a:spcBef>
              <a:buNone/>
            </a:pPr>
            <a:r>
              <a:rPr lang="en-US" sz="4000" dirty="0">
                <a:latin typeface="Helvetica"/>
                <a:cs typeface="Helvetica"/>
              </a:rPr>
              <a:t>	</a:t>
            </a:r>
            <a:r>
              <a:rPr lang="en-US" sz="40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4000" dirty="0" smtClean="0">
                <a:latin typeface="Helvetica"/>
                <a:cs typeface="Helvetica"/>
              </a:rPr>
              <a:t>More </a:t>
            </a:r>
            <a:r>
              <a:rPr lang="en-US" sz="4000" dirty="0">
                <a:latin typeface="Helvetica"/>
                <a:cs typeface="Helvetica"/>
              </a:rPr>
              <a:t>coordinated and coherent EO data offering, against which </a:t>
            </a:r>
            <a:r>
              <a:rPr lang="en-US" sz="4000" dirty="0" err="1">
                <a:latin typeface="Helvetica"/>
                <a:cs typeface="Helvetica"/>
              </a:rPr>
              <a:t>organisations</a:t>
            </a:r>
            <a:r>
              <a:rPr lang="en-US" sz="4000" dirty="0">
                <a:latin typeface="Helvetica"/>
                <a:cs typeface="Helvetica"/>
              </a:rPr>
              <a:t> can confidently invest their </a:t>
            </a:r>
            <a:r>
              <a:rPr lang="en-US" sz="4000" dirty="0" smtClean="0">
                <a:latin typeface="Helvetica"/>
                <a:cs typeface="Helvetica"/>
              </a:rPr>
              <a:t>resources </a:t>
            </a:r>
            <a:r>
              <a:rPr lang="en-US" sz="4000" dirty="0">
                <a:latin typeface="Helvetica"/>
                <a:cs typeface="Helvetica"/>
              </a:rPr>
              <a:t>and leverage their distribution channels to users in an effort to </a:t>
            </a:r>
            <a:r>
              <a:rPr lang="en-US" sz="4000" dirty="0" err="1">
                <a:latin typeface="Helvetica"/>
                <a:cs typeface="Helvetica"/>
              </a:rPr>
              <a:t>realise</a:t>
            </a:r>
            <a:r>
              <a:rPr lang="en-US" sz="4000" dirty="0">
                <a:latin typeface="Helvetica"/>
                <a:cs typeface="Helvetica"/>
              </a:rPr>
              <a:t> benefits that go far beyond </a:t>
            </a:r>
            <a:r>
              <a:rPr lang="en-US" sz="4000" dirty="0" smtClean="0">
                <a:latin typeface="Helvetica"/>
                <a:cs typeface="Helvetica"/>
              </a:rPr>
              <a:t>the </a:t>
            </a:r>
            <a:r>
              <a:rPr lang="en-US" sz="4000" dirty="0">
                <a:latin typeface="Helvetica"/>
                <a:cs typeface="Helvetica"/>
              </a:rPr>
              <a:t>traditional mono-mission approach</a:t>
            </a:r>
            <a:r>
              <a:rPr lang="en-US" sz="4000" dirty="0" smtClean="0">
                <a:latin typeface="Helvetica"/>
                <a:cs typeface="Helvetica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4000" b="1" dirty="0" smtClean="0">
              <a:latin typeface="Helvetica"/>
              <a:cs typeface="Helvetica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4000" b="1" dirty="0">
              <a:latin typeface="Helvetica"/>
              <a:cs typeface="Helvetica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4000" b="1" dirty="0">
              <a:latin typeface="Helvetica"/>
              <a:cs typeface="Helvetica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5400" b="1" i="1" dirty="0">
                <a:latin typeface="Helvetica"/>
                <a:cs typeface="Helvetica"/>
              </a:rPr>
              <a:t>CEOS Work Plan 2018</a:t>
            </a:r>
            <a:r>
              <a:rPr lang="en-US" sz="5400" b="1" i="1" dirty="0" smtClean="0">
                <a:latin typeface="Helvetica"/>
                <a:cs typeface="Helvetica"/>
              </a:rPr>
              <a:t>-20 </a:t>
            </a:r>
            <a:r>
              <a:rPr lang="en-US" sz="5400" b="1" i="1" dirty="0">
                <a:latin typeface="Helvetica"/>
                <a:cs typeface="Helvetica"/>
              </a:rPr>
              <a:t>Action FDA</a:t>
            </a:r>
            <a:r>
              <a:rPr lang="en-US" sz="5400" b="1" i="1" dirty="0" smtClean="0">
                <a:latin typeface="Helvetica"/>
                <a:cs typeface="Helvetica"/>
              </a:rPr>
              <a:t>-13: Develop </a:t>
            </a:r>
            <a:r>
              <a:rPr lang="en-US" sz="5400" b="1" i="1" dirty="0">
                <a:latin typeface="Helvetica"/>
                <a:cs typeface="Helvetica"/>
              </a:rPr>
              <a:t>a User Metrics Best </a:t>
            </a:r>
            <a:r>
              <a:rPr lang="en-US" sz="5400" b="1" i="1" dirty="0" smtClean="0">
                <a:latin typeface="Helvetica"/>
                <a:cs typeface="Helvetica"/>
              </a:rPr>
              <a:t>Practice to be recommended </a:t>
            </a:r>
            <a:r>
              <a:rPr lang="en-US" sz="5400" b="1" i="1" dirty="0">
                <a:latin typeface="Helvetica"/>
                <a:cs typeface="Helvetica"/>
              </a:rPr>
              <a:t>for application by CEOS agencies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latin typeface="Helvetica"/>
                <a:cs typeface="Helvetica"/>
              </a:rPr>
              <a:t>Leveraging on the experience being gained by individual agencies and collating available user metrics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latin typeface="Helvetica"/>
                <a:cs typeface="Helvetica"/>
              </a:rPr>
              <a:t>Addressing the evolving user and EO data exploitation landscape</a:t>
            </a:r>
          </a:p>
          <a:p>
            <a:pPr>
              <a:spcBef>
                <a:spcPts val="1200"/>
              </a:spcBef>
            </a:pPr>
            <a:r>
              <a:rPr lang="en-GB" sz="3600" dirty="0" smtClean="0">
                <a:latin typeface="Helvetica"/>
                <a:cs typeface="Helvetica"/>
              </a:rPr>
              <a:t>Covering </a:t>
            </a:r>
            <a:r>
              <a:rPr lang="en-GB" sz="3600" dirty="0">
                <a:latin typeface="Helvetica"/>
                <a:cs typeface="Helvetica"/>
              </a:rPr>
              <a:t>a spectrum of criteria, reflecting different viewpoints, being realistic and concise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latin typeface="Helvetica"/>
                <a:cs typeface="Helvetica"/>
              </a:rPr>
              <a:t>Considering approaches in other domains</a:t>
            </a:r>
          </a:p>
        </p:txBody>
      </p:sp>
      <p:sp>
        <p:nvSpPr>
          <p:cNvPr id="4" name="Down Arrow 3"/>
          <p:cNvSpPr/>
          <p:nvPr/>
        </p:nvSpPr>
        <p:spPr>
          <a:xfrm>
            <a:off x="7943528" y="7002016"/>
            <a:ext cx="7200800" cy="1440160"/>
          </a:xfrm>
          <a:prstGeom prst="down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0792" y="31637"/>
            <a:ext cx="4881307" cy="1929819"/>
          </a:xfrm>
          <a:prstGeom prst="rect">
            <a:avLst/>
          </a:prstGeom>
        </p:spPr>
      </p:pic>
      <p:pic>
        <p:nvPicPr>
          <p:cNvPr id="7" name="ceos_logo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762" y="0"/>
            <a:ext cx="4395374" cy="188944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0"/>
          <p:cNvSpPr txBox="1">
            <a:spLocks/>
          </p:cNvSpPr>
          <p:nvPr/>
        </p:nvSpPr>
        <p:spPr>
          <a:xfrm>
            <a:off x="29892" y="1673424"/>
            <a:ext cx="5393356" cy="36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000000"/>
                </a:solidFill>
              </a:rPr>
              <a:t>Committee on Earth Observation Satellites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240" y="449288"/>
            <a:ext cx="13609513" cy="1274770"/>
          </a:xfrm>
        </p:spPr>
        <p:txBody>
          <a:bodyPr>
            <a:noAutofit/>
          </a:bodyPr>
          <a:lstStyle/>
          <a:p>
            <a:pPr algn="l"/>
            <a:r>
              <a:rPr lang="en-GB" sz="8000" dirty="0" smtClean="0"/>
              <a:t>CEOS WGISS </a:t>
            </a:r>
            <a:r>
              <a:rPr lang="en-GB" sz="8000" dirty="0"/>
              <a:t>- </a:t>
            </a:r>
            <a:r>
              <a:rPr lang="en-US" sz="8000" dirty="0"/>
              <a:t>User Metrics</a:t>
            </a:r>
            <a:endParaRPr lang="en-GB" sz="8000" dirty="0"/>
          </a:p>
        </p:txBody>
      </p:sp>
      <p:pic>
        <p:nvPicPr>
          <p:cNvPr id="55" name="Picture 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9" t="6616" r="15419" b="4429"/>
          <a:stretch/>
        </p:blipFill>
        <p:spPr bwMode="auto">
          <a:xfrm>
            <a:off x="1" y="2614173"/>
            <a:ext cx="5296403" cy="3021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92098" y="2911589"/>
            <a:ext cx="6958685" cy="4881816"/>
            <a:chOff x="5153025" y="1101725"/>
            <a:chExt cx="3413125" cy="3371250"/>
          </a:xfrm>
        </p:grpSpPr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0" t="13663" r="26999" b="6903"/>
            <a:stretch>
              <a:fillRect/>
            </a:stretch>
          </p:blipFill>
          <p:spPr bwMode="auto">
            <a:xfrm>
              <a:off x="5194300" y="1101725"/>
              <a:ext cx="3371850" cy="2628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7" name="Group 49"/>
            <p:cNvGrpSpPr>
              <a:grpSpLocks/>
            </p:cNvGrpSpPr>
            <p:nvPr/>
          </p:nvGrpSpPr>
          <p:grpSpPr bwMode="auto">
            <a:xfrm>
              <a:off x="5153025" y="4078284"/>
              <a:ext cx="3148013" cy="394691"/>
              <a:chOff x="987400" y="4284168"/>
              <a:chExt cx="2936331" cy="494295"/>
            </a:xfrm>
          </p:grpSpPr>
          <p:grpSp>
            <p:nvGrpSpPr>
              <p:cNvPr id="58" name="Group 50"/>
              <p:cNvGrpSpPr>
                <a:grpSpLocks/>
              </p:cNvGrpSpPr>
              <p:nvPr/>
            </p:nvGrpSpPr>
            <p:grpSpPr bwMode="auto">
              <a:xfrm>
                <a:off x="987400" y="4284168"/>
                <a:ext cx="585880" cy="286565"/>
                <a:chOff x="907577" y="4277124"/>
                <a:chExt cx="585880" cy="286565"/>
              </a:xfrm>
            </p:grpSpPr>
            <p:sp>
              <p:nvSpPr>
                <p:cNvPr id="74" name="Rectangle 8"/>
                <p:cNvSpPr>
                  <a:spLocks noChangeArrowheads="1"/>
                </p:cNvSpPr>
                <p:nvPr/>
              </p:nvSpPr>
              <p:spPr bwMode="auto">
                <a:xfrm>
                  <a:off x="907577" y="4277124"/>
                  <a:ext cx="585880" cy="1905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900"/>
                </a:p>
              </p:txBody>
            </p:sp>
            <p:sp>
              <p:nvSpPr>
                <p:cNvPr id="75" name="Rectangle 14"/>
                <p:cNvSpPr>
                  <a:spLocks noChangeArrowheads="1"/>
                </p:cNvSpPr>
                <p:nvPr/>
              </p:nvSpPr>
              <p:spPr bwMode="auto">
                <a:xfrm>
                  <a:off x="1032351" y="4310818"/>
                  <a:ext cx="336333" cy="2528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1" hangingPunct="1"/>
                  <a:r>
                    <a:rPr lang="en-US" sz="1900" b="1">
                      <a:latin typeface="Calibri" charset="0"/>
                      <a:cs typeface="Arial" charset="0"/>
                    </a:rPr>
                    <a:t>1-100</a:t>
                  </a:r>
                  <a:endParaRPr lang="en-US" sz="1900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9" name="Group 51"/>
              <p:cNvGrpSpPr>
                <a:grpSpLocks/>
              </p:cNvGrpSpPr>
              <p:nvPr/>
            </p:nvGrpSpPr>
            <p:grpSpPr bwMode="auto">
              <a:xfrm>
                <a:off x="2147595" y="4284170"/>
                <a:ext cx="610290" cy="286562"/>
                <a:chOff x="2274954" y="4297365"/>
                <a:chExt cx="610290" cy="286562"/>
              </a:xfrm>
            </p:grpSpPr>
            <p:sp>
              <p:nvSpPr>
                <p:cNvPr id="72" name="Rectangle 10"/>
                <p:cNvSpPr>
                  <a:spLocks noChangeArrowheads="1"/>
                </p:cNvSpPr>
                <p:nvPr/>
              </p:nvSpPr>
              <p:spPr bwMode="auto">
                <a:xfrm>
                  <a:off x="2274954" y="4297365"/>
                  <a:ext cx="610290" cy="190500"/>
                </a:xfrm>
                <a:prstGeom prst="rect">
                  <a:avLst/>
                </a:pr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900"/>
                </a:p>
              </p:txBody>
            </p:sp>
            <p:sp>
              <p:nvSpPr>
                <p:cNvPr id="73" name="Rectangle 16"/>
                <p:cNvSpPr>
                  <a:spLocks noChangeArrowheads="1"/>
                </p:cNvSpPr>
                <p:nvPr/>
              </p:nvSpPr>
              <p:spPr bwMode="auto">
                <a:xfrm>
                  <a:off x="2351529" y="4331057"/>
                  <a:ext cx="457142" cy="252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1" hangingPunct="1"/>
                  <a:r>
                    <a:rPr lang="en-US" sz="1900" b="1">
                      <a:latin typeface="Calibri" charset="0"/>
                      <a:cs typeface="Arial" charset="0"/>
                    </a:rPr>
                    <a:t>200-399</a:t>
                  </a:r>
                  <a:endParaRPr lang="en-US" sz="1900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0" name="Group 52"/>
              <p:cNvGrpSpPr>
                <a:grpSpLocks/>
              </p:cNvGrpSpPr>
              <p:nvPr/>
            </p:nvGrpSpPr>
            <p:grpSpPr bwMode="auto">
              <a:xfrm>
                <a:off x="2757887" y="4284168"/>
                <a:ext cx="574316" cy="286564"/>
                <a:chOff x="3021080" y="4297363"/>
                <a:chExt cx="574316" cy="286564"/>
              </a:xfrm>
            </p:grpSpPr>
            <p:sp>
              <p:nvSpPr>
                <p:cNvPr id="70" name="Rectangle 11"/>
                <p:cNvSpPr>
                  <a:spLocks noChangeArrowheads="1"/>
                </p:cNvSpPr>
                <p:nvPr/>
              </p:nvSpPr>
              <p:spPr bwMode="auto">
                <a:xfrm>
                  <a:off x="3021080" y="4297363"/>
                  <a:ext cx="574316" cy="190500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900"/>
                </a:p>
              </p:txBody>
            </p:sp>
            <p:sp>
              <p:nvSpPr>
                <p:cNvPr id="71" name="Rectangle 17"/>
                <p:cNvSpPr>
                  <a:spLocks noChangeArrowheads="1"/>
                </p:cNvSpPr>
                <p:nvPr/>
              </p:nvSpPr>
              <p:spPr bwMode="auto">
                <a:xfrm>
                  <a:off x="3086169" y="4331057"/>
                  <a:ext cx="444141" cy="252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1" hangingPunct="1"/>
                  <a:r>
                    <a:rPr lang="en-US" sz="1900" b="1">
                      <a:latin typeface="Calibri" charset="0"/>
                      <a:cs typeface="Arial" charset="0"/>
                    </a:rPr>
                    <a:t>400-799</a:t>
                  </a:r>
                  <a:endParaRPr lang="en-US" sz="1900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1" name="Group 53"/>
              <p:cNvGrpSpPr>
                <a:grpSpLocks/>
              </p:cNvGrpSpPr>
              <p:nvPr/>
            </p:nvGrpSpPr>
            <p:grpSpPr bwMode="auto">
              <a:xfrm>
                <a:off x="3332203" y="4284168"/>
                <a:ext cx="591528" cy="286567"/>
                <a:chOff x="3722756" y="4297363"/>
                <a:chExt cx="591528" cy="286567"/>
              </a:xfrm>
            </p:grpSpPr>
            <p:sp>
              <p:nvSpPr>
                <p:cNvPr id="68" name="Rectangle 12"/>
                <p:cNvSpPr>
                  <a:spLocks noChangeArrowheads="1"/>
                </p:cNvSpPr>
                <p:nvPr/>
              </p:nvSpPr>
              <p:spPr bwMode="auto">
                <a:xfrm>
                  <a:off x="3722756" y="4297363"/>
                  <a:ext cx="591528" cy="190500"/>
                </a:xfrm>
                <a:prstGeom prst="rect">
                  <a:avLst/>
                </a:pr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900"/>
                </a:p>
              </p:txBody>
            </p:sp>
            <p:sp>
              <p:nvSpPr>
                <p:cNvPr id="69" name="Rectangle 18"/>
                <p:cNvSpPr>
                  <a:spLocks noChangeArrowheads="1"/>
                </p:cNvSpPr>
                <p:nvPr/>
              </p:nvSpPr>
              <p:spPr bwMode="auto">
                <a:xfrm>
                  <a:off x="3911041" y="4331059"/>
                  <a:ext cx="308893" cy="2528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1" hangingPunct="1"/>
                  <a:r>
                    <a:rPr lang="en-US" sz="1900" b="1">
                      <a:solidFill>
                        <a:schemeClr val="bg1"/>
                      </a:solidFill>
                      <a:latin typeface="Calibri" charset="0"/>
                      <a:cs typeface="Arial" charset="0"/>
                    </a:rPr>
                    <a:t>&gt;800</a:t>
                  </a:r>
                  <a:endParaRPr lang="en-US" sz="1900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62" name="Rectangle 19"/>
              <p:cNvSpPr>
                <a:spLocks noChangeArrowheads="1"/>
              </p:cNvSpPr>
              <p:nvPr/>
            </p:nvSpPr>
            <p:spPr bwMode="auto">
              <a:xfrm>
                <a:off x="2075751" y="4498975"/>
                <a:ext cx="1233255" cy="279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2100" b="1" i="1" dirty="0">
                    <a:latin typeface="Calibri" charset="0"/>
                    <a:cs typeface="Arial" charset="0"/>
                  </a:rPr>
                  <a:t>Number of user projects</a:t>
                </a:r>
                <a:endParaRPr lang="en-US" sz="2900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63" name="Group 55"/>
              <p:cNvGrpSpPr>
                <a:grpSpLocks/>
              </p:cNvGrpSpPr>
              <p:nvPr/>
            </p:nvGrpSpPr>
            <p:grpSpPr bwMode="auto">
              <a:xfrm>
                <a:off x="1573280" y="4284168"/>
                <a:ext cx="574316" cy="286567"/>
                <a:chOff x="1573280" y="4297363"/>
                <a:chExt cx="574316" cy="286567"/>
              </a:xfrm>
            </p:grpSpPr>
            <p:sp>
              <p:nvSpPr>
                <p:cNvPr id="64" name="Rectangle 9"/>
                <p:cNvSpPr>
                  <a:spLocks noChangeArrowheads="1"/>
                </p:cNvSpPr>
                <p:nvPr/>
              </p:nvSpPr>
              <p:spPr bwMode="auto">
                <a:xfrm>
                  <a:off x="1573280" y="4297363"/>
                  <a:ext cx="574316" cy="190500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900"/>
                </a:p>
              </p:txBody>
            </p:sp>
            <p:sp>
              <p:nvSpPr>
                <p:cNvPr id="65" name="Rectangle 15"/>
                <p:cNvSpPr>
                  <a:spLocks noChangeArrowheads="1"/>
                </p:cNvSpPr>
                <p:nvPr/>
              </p:nvSpPr>
              <p:spPr bwMode="auto">
                <a:xfrm>
                  <a:off x="1596140" y="4331059"/>
                  <a:ext cx="528597" cy="2528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 eaLnBrk="1" hangingPunct="1"/>
                  <a:r>
                    <a:rPr lang="en-US" sz="1900" b="1">
                      <a:latin typeface="Calibri" charset="0"/>
                      <a:cs typeface="Arial" charset="0"/>
                    </a:rPr>
                    <a:t>100-199</a:t>
                  </a:r>
                  <a:endParaRPr lang="en-US" sz="19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573281" y="4391820"/>
                  <a:ext cx="1284" cy="1587"/>
                </a:xfrm>
                <a:prstGeom prst="line">
                  <a:avLst/>
                </a:prstGeom>
                <a:noFill/>
                <a:ln w="0">
                  <a:solidFill>
                    <a:srgbClr val="DADC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Rectangle 25"/>
                <p:cNvSpPr>
                  <a:spLocks noChangeArrowheads="1"/>
                </p:cNvSpPr>
                <p:nvPr/>
              </p:nvSpPr>
              <p:spPr bwMode="auto">
                <a:xfrm>
                  <a:off x="1573280" y="4388645"/>
                  <a:ext cx="45719" cy="7937"/>
                </a:xfrm>
                <a:prstGeom prst="rect">
                  <a:avLst/>
                </a:prstGeom>
                <a:solidFill>
                  <a:srgbClr val="DADC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900"/>
                </a:p>
              </p:txBody>
            </p:sp>
          </p:grp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3683" y="2480624"/>
            <a:ext cx="9338379" cy="3831692"/>
          </a:xfrm>
          <a:prstGeom prst="rect">
            <a:avLst/>
          </a:prstGeom>
        </p:spPr>
      </p:pic>
      <p:pic>
        <p:nvPicPr>
          <p:cNvPr id="76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>
            <a:fillRect/>
          </a:stretch>
        </p:blipFill>
        <p:spPr bwMode="auto">
          <a:xfrm>
            <a:off x="1543121" y="6312316"/>
            <a:ext cx="3225800" cy="10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0588" r="6956" b="6078"/>
          <a:stretch/>
        </p:blipFill>
        <p:spPr bwMode="auto">
          <a:xfrm>
            <a:off x="592971" y="8377681"/>
            <a:ext cx="10232453" cy="501783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Bild 11" descr="wordml://85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478" y="10257237"/>
            <a:ext cx="7870037" cy="313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41871" y="4734081"/>
            <a:ext cx="6601944" cy="3009070"/>
          </a:xfrm>
          <a:prstGeom prst="rect">
            <a:avLst/>
          </a:prstGeom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1098" r="52249" b="16301"/>
          <a:stretch/>
        </p:blipFill>
        <p:spPr bwMode="auto">
          <a:xfrm>
            <a:off x="17137193" y="8085338"/>
            <a:ext cx="6216819" cy="531018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04042" y="8377680"/>
            <a:ext cx="5812141" cy="2204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852" tIns="108852" rIns="108852" bIns="108852" numCol="1" spcCol="90712" rtlCol="0" anchor="t">
            <a:spAutoFit/>
          </a:bodyPr>
          <a:lstStyle/>
          <a:p>
            <a:pPr algn="l" defTabSz="1088547" latinLnBrk="1"/>
            <a:r>
              <a:rPr lang="en-US" sz="4300" dirty="0">
                <a:solidFill>
                  <a:srgbClr val="002569"/>
                </a:solidFill>
              </a:rPr>
              <a:t>Persistent Identifiers and Personal data Protection</a:t>
            </a:r>
          </a:p>
        </p:txBody>
      </p:sp>
      <p:pic>
        <p:nvPicPr>
          <p:cNvPr id="80" name="Grafik 10" descr="dlr_signe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716" y="9466459"/>
            <a:ext cx="2357597" cy="158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254896" y="4381004"/>
            <a:ext cx="20579104" cy="5070351"/>
          </a:xfrm>
          <a:prstGeom prst="roundRect">
            <a:avLst>
              <a:gd name="adj" fmla="val 9037"/>
            </a:avLst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852" tIns="108852" rIns="108852" bIns="108852" numCol="1" spcCol="90712" rtlCol="0" anchor="ctr">
            <a:spAutoFit/>
          </a:bodyPr>
          <a:lstStyle/>
          <a:p>
            <a:pPr marL="680342" indent="-680342" algn="l" defTabSz="1088547" latinLnBrk="1">
              <a:buFont typeface="Arial" panose="020B0604020202020204" pitchFamily="34" charset="0"/>
              <a:buChar char="•"/>
            </a:pPr>
            <a:r>
              <a:rPr lang="en-GB" dirty="0"/>
              <a:t>Presentations from several agencies (ESA, NASA, DLR) on current </a:t>
            </a:r>
            <a:r>
              <a:rPr lang="en-GB" dirty="0" smtClean="0"/>
              <a:t>practices</a:t>
            </a:r>
            <a:endParaRPr lang="en-GB" dirty="0"/>
          </a:p>
          <a:p>
            <a:pPr marL="680342" indent="-680342" algn="l" defTabSz="1088547" latinLnBrk="1">
              <a:buFont typeface="Arial" panose="020B0604020202020204" pitchFamily="34" charset="0"/>
              <a:buChar char="•"/>
            </a:pPr>
            <a:r>
              <a:rPr lang="en-GB" dirty="0" smtClean="0"/>
              <a:t>Started work </a:t>
            </a:r>
            <a:r>
              <a:rPr lang="en-GB" dirty="0"/>
              <a:t>on best practice across interested agencies </a:t>
            </a:r>
          </a:p>
          <a:p>
            <a:pPr marL="680342" indent="-680342" algn="l" defTabSz="1088547" latinLnBrk="1">
              <a:buFont typeface="Arial" panose="020B0604020202020204" pitchFamily="34" charset="0"/>
              <a:buChar char="•"/>
            </a:pPr>
            <a:r>
              <a:rPr lang="en-GB" dirty="0"/>
              <a:t>Need to define purpose and choose a subset of metrics to structure inventory of EO Resources </a:t>
            </a:r>
          </a:p>
          <a:p>
            <a:pPr marL="680342" indent="-680342" algn="l" defTabSz="1088547" latinLnBrk="1">
              <a:buFont typeface="Arial" panose="020B0604020202020204" pitchFamily="34" charset="0"/>
              <a:buChar char="•"/>
            </a:pPr>
            <a:r>
              <a:rPr lang="en-GB" dirty="0"/>
              <a:t>WGISS action on </a:t>
            </a:r>
            <a:r>
              <a:rPr lang="en-GB" dirty="0" smtClean="0"/>
              <a:t>ESA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20792" y="31637"/>
            <a:ext cx="4881307" cy="1929819"/>
          </a:xfrm>
          <a:prstGeom prst="rect">
            <a:avLst/>
          </a:prstGeom>
        </p:spPr>
      </p:pic>
      <p:pic>
        <p:nvPicPr>
          <p:cNvPr id="36" name="ceos_logo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9762" y="0"/>
            <a:ext cx="4467382" cy="1889448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10"/>
          <p:cNvSpPr txBox="1">
            <a:spLocks/>
          </p:cNvSpPr>
          <p:nvPr/>
        </p:nvSpPr>
        <p:spPr>
          <a:xfrm>
            <a:off x="29892" y="1673424"/>
            <a:ext cx="5393356" cy="36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000000"/>
                </a:solidFill>
              </a:rPr>
              <a:t>Committee on Earth Observation Satellites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92" y="593304"/>
            <a:ext cx="18085150" cy="1274770"/>
          </a:xfrm>
        </p:spPr>
        <p:txBody>
          <a:bodyPr>
            <a:noAutofit/>
          </a:bodyPr>
          <a:lstStyle/>
          <a:p>
            <a:pPr algn="l"/>
            <a:r>
              <a:rPr lang="en-US" sz="9600" dirty="0"/>
              <a:t>Objectives of Panel Session</a:t>
            </a:r>
            <a:endParaRPr lang="en-GB" sz="9600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958752" y="2393504"/>
            <a:ext cx="22927403" cy="9649072"/>
          </a:xfrm>
          <a:ln w="76200" cmpd="tri">
            <a:noFill/>
            <a:prstDash val="solid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Helvetica"/>
                <a:cs typeface="Helvetica"/>
              </a:rPr>
              <a:t>Get an insight of current user metrics capturing approaches in the GEOSS Platform and by GEOSS data providers</a:t>
            </a:r>
          </a:p>
          <a:p>
            <a:pPr marL="0" indent="0">
              <a:buNone/>
            </a:pPr>
            <a:endParaRPr lang="en-US" sz="6000" dirty="0" smtClean="0">
              <a:latin typeface="Helvetica"/>
              <a:cs typeface="Helvetica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6000" dirty="0" smtClean="0">
                <a:latin typeface="Helvetica"/>
                <a:cs typeface="Helvetica"/>
              </a:rPr>
              <a:t>Collect and exchange feedback, experience and lessons learned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1491"/>
            <a:ext cx="24384000" cy="18535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0792" y="31637"/>
            <a:ext cx="4881307" cy="19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511803" y="6563660"/>
            <a:ext cx="9009572" cy="223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889869" y="9087343"/>
            <a:ext cx="5020016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err="1" smtClean="0"/>
              <a:t>Mirko.albani</a:t>
            </a:r>
            <a:r>
              <a:rPr dirty="0" err="1" smtClean="0"/>
              <a:t>@</a:t>
            </a:r>
            <a:r>
              <a:rPr lang="en-US" dirty="0" err="1" smtClean="0"/>
              <a:t>esa.int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52" y="737320"/>
            <a:ext cx="16281400" cy="8540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Points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96" y="2897560"/>
            <a:ext cx="23334133" cy="10312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200" dirty="0">
                <a:latin typeface="+mj-lt"/>
                <a:cs typeface="Helvetica"/>
              </a:rPr>
              <a:t>How to maintain visibility of and contact to user communities in such an evolving landscape and environment where downloading from central repositories is complemented/replaced by working within several different hosted environments?</a:t>
            </a:r>
          </a:p>
          <a:p>
            <a:pPr lvl="0"/>
            <a:r>
              <a:rPr lang="en-US" sz="3200" dirty="0" smtClean="0">
                <a:latin typeface="+mj-lt"/>
                <a:cs typeface="Helvetica"/>
              </a:rPr>
              <a:t>Open </a:t>
            </a:r>
            <a:r>
              <a:rPr lang="en-US" sz="3200" dirty="0">
                <a:latin typeface="+mj-lt"/>
                <a:cs typeface="Helvetica"/>
              </a:rPr>
              <a:t>data policies and fast registrations (i.e. few info from users) will increase difficulty to collect sufficient metrics. What is the right compromise</a:t>
            </a:r>
            <a:r>
              <a:rPr lang="en-US" sz="3200" dirty="0" smtClean="0">
                <a:latin typeface="+mj-lt"/>
                <a:cs typeface="Helvetica"/>
              </a:rPr>
              <a:t>? </a:t>
            </a:r>
            <a:r>
              <a:rPr lang="en-GB" sz="3200" dirty="0">
                <a:latin typeface="+mj-lt"/>
              </a:rPr>
              <a:t>What level of insight in their activities and data use are users happy to share? What incentives could be proposed</a:t>
            </a:r>
            <a:r>
              <a:rPr lang="en-GB" sz="3200" dirty="0" smtClean="0">
                <a:latin typeface="+mj-lt"/>
              </a:rPr>
              <a:t>?</a:t>
            </a:r>
            <a:endParaRPr lang="en-US" sz="3200" dirty="0">
              <a:latin typeface="+mj-lt"/>
              <a:cs typeface="Helvetica"/>
            </a:endParaRPr>
          </a:p>
          <a:p>
            <a:pPr lvl="0"/>
            <a:r>
              <a:rPr lang="en-GB" sz="3200" dirty="0">
                <a:latin typeface="+mj-lt"/>
              </a:rPr>
              <a:t>What can/should be done as part of the transactions within the cloud environment (monitoring) and what should be covered through user surveys</a:t>
            </a:r>
            <a:r>
              <a:rPr lang="en-GB" sz="3200" dirty="0" smtClean="0">
                <a:latin typeface="+mj-lt"/>
              </a:rPr>
              <a:t>? What information should be gathered by Cloud Providers?</a:t>
            </a:r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  <a:cs typeface="Helvetica"/>
              </a:rPr>
              <a:t>Should the </a:t>
            </a:r>
            <a:r>
              <a:rPr lang="en-US" sz="3200" dirty="0">
                <a:latin typeface="+mj-lt"/>
                <a:cs typeface="Helvetica"/>
              </a:rPr>
              <a:t>metrics be openly available? Or only be available to the data provider supplying the data?</a:t>
            </a:r>
          </a:p>
          <a:p>
            <a:r>
              <a:rPr lang="en-US" sz="3200" dirty="0" smtClean="0">
                <a:latin typeface="+mj-lt"/>
                <a:cs typeface="Helvetica"/>
              </a:rPr>
              <a:t>Which approaches </a:t>
            </a:r>
            <a:r>
              <a:rPr lang="en-US" sz="3200" dirty="0">
                <a:latin typeface="+mj-lt"/>
                <a:cs typeface="Helvetica"/>
              </a:rPr>
              <a:t>in the commercial/business environment and markets </a:t>
            </a:r>
            <a:r>
              <a:rPr lang="en-US" sz="3200" dirty="0" smtClean="0">
                <a:latin typeface="+mj-lt"/>
                <a:cs typeface="Helvetica"/>
              </a:rPr>
              <a:t>could be helpful to </a:t>
            </a:r>
            <a:r>
              <a:rPr lang="en-US" sz="3200" dirty="0">
                <a:latin typeface="+mj-lt"/>
                <a:cs typeface="Helvetica"/>
              </a:rPr>
              <a:t>gather ideas?</a:t>
            </a:r>
          </a:p>
          <a:p>
            <a:r>
              <a:rPr lang="en-US" sz="3200" dirty="0" smtClean="0">
                <a:latin typeface="+mj-lt"/>
                <a:cs typeface="Helvetica"/>
              </a:rPr>
              <a:t>Definition </a:t>
            </a:r>
            <a:r>
              <a:rPr lang="en-US" sz="3200" dirty="0">
                <a:latin typeface="+mj-lt"/>
                <a:cs typeface="Helvetica"/>
              </a:rPr>
              <a:t>of “Active users”: A registered user can be defined “Active User”? Perhaps better to measure user actions like Download, </a:t>
            </a:r>
            <a:r>
              <a:rPr lang="en-US" sz="3200" dirty="0" smtClean="0">
                <a:latin typeface="+mj-lt"/>
                <a:cs typeface="Helvetica"/>
              </a:rPr>
              <a:t>etc. Number </a:t>
            </a:r>
            <a:r>
              <a:rPr lang="en-US" sz="3200" dirty="0">
                <a:latin typeface="+mj-lt"/>
                <a:cs typeface="Helvetica"/>
              </a:rPr>
              <a:t>of active users := users returning more than once in the reporting period?</a:t>
            </a:r>
          </a:p>
          <a:p>
            <a:r>
              <a:rPr lang="en-US" sz="3200" dirty="0" smtClean="0">
                <a:latin typeface="+mj-lt"/>
                <a:cs typeface="Helvetica"/>
              </a:rPr>
              <a:t>Once </a:t>
            </a:r>
            <a:r>
              <a:rPr lang="en-US" sz="3200" dirty="0">
                <a:latin typeface="+mj-lt"/>
                <a:cs typeface="Helvetica"/>
              </a:rPr>
              <a:t>metrics are defined </a:t>
            </a:r>
            <a:r>
              <a:rPr lang="en-US" sz="3200" dirty="0" smtClean="0">
                <a:latin typeface="+mj-lt"/>
                <a:cs typeface="Helvetica"/>
              </a:rPr>
              <a:t>what are the best tools </a:t>
            </a:r>
            <a:r>
              <a:rPr lang="en-US" sz="3200" dirty="0">
                <a:latin typeface="+mj-lt"/>
                <a:cs typeface="Helvetica"/>
              </a:rPr>
              <a:t>and best </a:t>
            </a:r>
            <a:r>
              <a:rPr lang="en-US" sz="3200" dirty="0" smtClean="0">
                <a:latin typeface="+mj-lt"/>
                <a:cs typeface="Helvetica"/>
              </a:rPr>
              <a:t>ways </a:t>
            </a:r>
            <a:r>
              <a:rPr lang="en-US" sz="3200" dirty="0">
                <a:latin typeface="+mj-lt"/>
                <a:cs typeface="Helvetica"/>
              </a:rPr>
              <a:t>to collect them and to derive </a:t>
            </a:r>
            <a:r>
              <a:rPr lang="en-US" sz="3200" dirty="0" smtClean="0">
                <a:latin typeface="+mj-lt"/>
                <a:cs typeface="Helvetica"/>
              </a:rPr>
              <a:t>statistics?</a:t>
            </a:r>
            <a:endParaRPr lang="en-US" sz="3200" dirty="0">
              <a:latin typeface="+mj-lt"/>
              <a:cs typeface="Helvetica"/>
            </a:endParaRPr>
          </a:p>
          <a:p>
            <a:pPr marL="0" indent="0">
              <a:buNone/>
            </a:pPr>
            <a:endParaRPr lang="en-US" sz="3200" dirty="0">
              <a:latin typeface="+mj-lt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0792" y="31637"/>
            <a:ext cx="4881307" cy="1929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41491"/>
            <a:ext cx="24384000" cy="18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1491"/>
            <a:ext cx="24384000" cy="1853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0920" y="2829855"/>
            <a:ext cx="15000312" cy="10868905"/>
          </a:xfrm>
          <a:prstGeom prst="rect">
            <a:avLst/>
          </a:prstGeom>
          <a:solidFill>
            <a:schemeClr val="bg1"/>
          </a:solidFill>
        </p:spPr>
        <p:txBody>
          <a:bodyPr wrap="square" lIns="217709" tIns="108855" rIns="217709" bIns="108855" rtlCol="0">
            <a:spAutoFit/>
          </a:bodyPr>
          <a:lstStyle/>
          <a:p>
            <a:pPr algn="l"/>
            <a:r>
              <a:rPr lang="en-US" sz="4400" b="1" dirty="0" smtClean="0"/>
              <a:t>Technologic/Platform viewpoint:</a:t>
            </a:r>
          </a:p>
          <a:p>
            <a:pPr marL="680342" lvl="4" indent="-680342" algn="l">
              <a:buFont typeface="Wingdings" charset="2"/>
              <a:buChar char="²"/>
            </a:pPr>
            <a:r>
              <a:rPr lang="en-US" sz="3200" dirty="0"/>
              <a:t>To improve the access environment</a:t>
            </a:r>
          </a:p>
          <a:p>
            <a:pPr marL="680342" lvl="4" indent="-680342" algn="l">
              <a:buFont typeface="Wingdings" charset="2"/>
              <a:buChar char="²"/>
            </a:pPr>
            <a:r>
              <a:rPr lang="en-US" sz="3200" dirty="0"/>
              <a:t>To reduce lags in the access process</a:t>
            </a:r>
          </a:p>
          <a:p>
            <a:pPr marL="680342" lvl="4" indent="-680342" algn="l">
              <a:buFont typeface="Wingdings" charset="2"/>
              <a:buChar char="²"/>
            </a:pPr>
            <a:r>
              <a:rPr lang="en-US" sz="3200" dirty="0"/>
              <a:t>To improve resources management</a:t>
            </a:r>
          </a:p>
          <a:p>
            <a:pPr marL="680342" lvl="4" indent="-680342" algn="l">
              <a:buFont typeface="Wingdings" charset="2"/>
              <a:buChar char="²"/>
            </a:pPr>
            <a:r>
              <a:rPr lang="en-US" sz="3200" dirty="0"/>
              <a:t>To improve GUI and Interfaces</a:t>
            </a:r>
          </a:p>
          <a:p>
            <a:pPr algn="l"/>
            <a:endParaRPr lang="en-US" sz="4400" dirty="0"/>
          </a:p>
          <a:p>
            <a:pPr algn="l"/>
            <a:r>
              <a:rPr lang="en-US" sz="4400" b="1" dirty="0" smtClean="0"/>
              <a:t>Investments and ROI viewpoint:</a:t>
            </a:r>
          </a:p>
          <a:p>
            <a:pPr marL="680342" indent="-680342" algn="l">
              <a:buFont typeface="Wingdings" charset="2"/>
              <a:buChar char="²"/>
            </a:pPr>
            <a:r>
              <a:rPr lang="en-US" sz="3200" dirty="0"/>
              <a:t>To increase EO data </a:t>
            </a:r>
            <a:r>
              <a:rPr lang="en-US" sz="3200" dirty="0" smtClean="0"/>
              <a:t>usage</a:t>
            </a:r>
            <a:endParaRPr lang="en-US" sz="3200" dirty="0"/>
          </a:p>
          <a:p>
            <a:pPr marL="680342" indent="-680342" algn="l">
              <a:buFont typeface="Wingdings" charset="2"/>
              <a:buChar char="²"/>
            </a:pPr>
            <a:r>
              <a:rPr lang="en-US" sz="3200" dirty="0"/>
              <a:t>To include not-traditional users and countries</a:t>
            </a:r>
          </a:p>
          <a:p>
            <a:pPr marL="680342" indent="-680342" algn="l">
              <a:buFont typeface="Wingdings" charset="2"/>
              <a:buChar char="²"/>
            </a:pPr>
            <a:r>
              <a:rPr lang="en-US" sz="3200" dirty="0"/>
              <a:t>To improve and address funding</a:t>
            </a:r>
          </a:p>
          <a:p>
            <a:pPr algn="l"/>
            <a:endParaRPr lang="en-US" sz="4400" dirty="0" smtClean="0"/>
          </a:p>
          <a:p>
            <a:pPr algn="l"/>
            <a:r>
              <a:rPr lang="en-US" sz="4400" b="1" dirty="0" smtClean="0"/>
              <a:t>Earth Observation Data viewpoint:</a:t>
            </a:r>
          </a:p>
          <a:p>
            <a:pPr marL="680342" indent="-680342" algn="l">
              <a:buFont typeface="Wingdings" charset="2"/>
              <a:buChar char="²"/>
            </a:pPr>
            <a:r>
              <a:rPr lang="en-US" sz="3200" dirty="0"/>
              <a:t>To improve the data quality</a:t>
            </a:r>
          </a:p>
          <a:p>
            <a:pPr marL="680342" indent="-680342" algn="l">
              <a:buFont typeface="Wingdings" charset="2"/>
              <a:buChar char="²"/>
            </a:pPr>
            <a:r>
              <a:rPr lang="en-US" sz="3200" dirty="0"/>
              <a:t>To encourage new knowledge production</a:t>
            </a:r>
          </a:p>
          <a:p>
            <a:pPr algn="l"/>
            <a:endParaRPr lang="en-US" sz="4400" dirty="0"/>
          </a:p>
          <a:p>
            <a:pPr algn="l"/>
            <a:r>
              <a:rPr lang="en-US" sz="4400" b="1" dirty="0" smtClean="0"/>
              <a:t>User Engagement viewpoint:</a:t>
            </a:r>
          </a:p>
          <a:p>
            <a:pPr marL="680342" indent="-680342" algn="l">
              <a:buFont typeface="Wingdings" charset="2"/>
              <a:buChar char="²"/>
            </a:pPr>
            <a:r>
              <a:rPr lang="en-US" sz="3200" dirty="0"/>
              <a:t>To stimulate the scientific interest</a:t>
            </a:r>
          </a:p>
          <a:p>
            <a:pPr marL="680342" indent="-680342" algn="l">
              <a:buFont typeface="Wingdings" charset="2"/>
              <a:buChar char="²"/>
            </a:pPr>
            <a:r>
              <a:rPr lang="en-US" sz="3200" dirty="0"/>
              <a:t>To improve Citizen outreach</a:t>
            </a:r>
          </a:p>
          <a:p>
            <a:pPr marL="680342" indent="-680342" algn="l">
              <a:buFont typeface="Wingdings" charset="2"/>
              <a:buChar char="²"/>
            </a:pPr>
            <a:r>
              <a:rPr lang="en-US" sz="3200" dirty="0"/>
              <a:t>To simplify the access process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848" y="233264"/>
            <a:ext cx="21962440" cy="1440161"/>
          </a:xfrm>
        </p:spPr>
        <p:txBody>
          <a:bodyPr>
            <a:noAutofit/>
          </a:bodyPr>
          <a:lstStyle/>
          <a:p>
            <a:pPr algn="l"/>
            <a:r>
              <a:rPr lang="en-US" sz="9600" dirty="0"/>
              <a:t>User Metrics </a:t>
            </a:r>
            <a:r>
              <a:rPr lang="en-US" sz="9600" dirty="0" smtClean="0"/>
              <a:t>… WHY??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1" l="463" r="98380">
                        <a14:foregroundMark x1="36111" y1="44737" x2="36111" y2="44737"/>
                        <a14:foregroundMark x1="51389" y1="44737" x2="51389" y2="44737"/>
                        <a14:foregroundMark x1="24074" y1="44298" x2="24074" y2="44298"/>
                        <a14:foregroundMark x1="58102" y1="39254" x2="58102" y2="39254"/>
                        <a14:foregroundMark x1="59259" y1="46053" x2="59259" y2="46053"/>
                        <a14:backgroundMark x1="52778" y1="23904" x2="52778" y2="23904"/>
                        <a14:backgroundMark x1="43287" y1="17105" x2="43287" y2="17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4088" y="6785992"/>
            <a:ext cx="7315200" cy="579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9360" y="1795044"/>
            <a:ext cx="7554186" cy="958500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800" b="1" dirty="0">
                <a:solidFill>
                  <a:srgbClr val="4D4F53"/>
                </a:solidFill>
              </a:rPr>
              <a:t>… From different views … </a:t>
            </a: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9" t="6616" r="15419" b="4429"/>
          <a:stretch/>
        </p:blipFill>
        <p:spPr bwMode="auto">
          <a:xfrm>
            <a:off x="16008424" y="2465512"/>
            <a:ext cx="7069496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0792" y="31637"/>
            <a:ext cx="4881307" cy="19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1491"/>
            <a:ext cx="24384000" cy="1853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800" y="665312"/>
            <a:ext cx="18754595" cy="861774"/>
          </a:xfrm>
        </p:spPr>
        <p:txBody>
          <a:bodyPr>
            <a:noAutofit/>
          </a:bodyPr>
          <a:lstStyle/>
          <a:p>
            <a:pPr algn="l"/>
            <a:r>
              <a:rPr lang="en-US" sz="9600" dirty="0" smtClean="0"/>
              <a:t>EO Evolving Landscape </a:t>
            </a:r>
            <a:endParaRPr lang="en-US" sz="9600" dirty="0"/>
          </a:p>
        </p:txBody>
      </p:sp>
      <p:sp>
        <p:nvSpPr>
          <p:cNvPr id="9" name="Rectangle 8"/>
          <p:cNvSpPr/>
          <p:nvPr/>
        </p:nvSpPr>
        <p:spPr>
          <a:xfrm>
            <a:off x="598712" y="2204760"/>
            <a:ext cx="22970552" cy="10125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4400" dirty="0">
                <a:latin typeface="Helvetica"/>
                <a:cs typeface="Helvetica"/>
              </a:rPr>
              <a:t>EO user base is expanding rapidly, and includes a growing number of non-experts whose main interest is the easy transformation of data into information.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4400" dirty="0">
                <a:latin typeface="Helvetica"/>
                <a:cs typeface="Helvetica"/>
              </a:rPr>
              <a:t>Data volumes and diversity are also increasing rapidly, which requires alternatives to traditional data download dissemination schemes. </a:t>
            </a:r>
            <a:endParaRPr lang="en-US" sz="4400" dirty="0" smtClean="0">
              <a:latin typeface="Helvetica"/>
              <a:cs typeface="Helvetica"/>
            </a:endParaRPr>
          </a:p>
          <a:p>
            <a:pPr lvl="8" indent="0" algn="just">
              <a:spcBef>
                <a:spcPts val="1200"/>
              </a:spcBef>
              <a:spcAft>
                <a:spcPts val="1200"/>
              </a:spcAft>
            </a:pPr>
            <a:r>
              <a:rPr lang="en-US" sz="4400" dirty="0">
                <a:latin typeface="Helvetica"/>
                <a:cs typeface="Helvetica"/>
                <a:sym typeface="Wingdings"/>
              </a:rPr>
              <a:t>	</a:t>
            </a:r>
            <a:r>
              <a:rPr lang="en-US" sz="4400" dirty="0" smtClean="0">
                <a:latin typeface="Helvetica"/>
                <a:cs typeface="Helvetica"/>
                <a:sym typeface="Wingdings"/>
              </a:rPr>
              <a:t>	 Development of </a:t>
            </a:r>
            <a:r>
              <a:rPr lang="en-US" sz="4400" dirty="0" smtClean="0">
                <a:latin typeface="Helvetica"/>
                <a:cs typeface="Helvetica"/>
              </a:rPr>
              <a:t>easy</a:t>
            </a:r>
            <a:r>
              <a:rPr lang="en-US" sz="4400" dirty="0">
                <a:latin typeface="Helvetica"/>
                <a:cs typeface="Helvetica"/>
              </a:rPr>
              <a:t>-to-use </a:t>
            </a:r>
            <a:r>
              <a:rPr lang="en-US" sz="4400" dirty="0" smtClean="0">
                <a:latin typeface="Helvetica"/>
                <a:cs typeface="Helvetica"/>
              </a:rPr>
              <a:t>data analysis platforms </a:t>
            </a:r>
            <a:r>
              <a:rPr lang="en-US" sz="4400" dirty="0">
                <a:latin typeface="Helvetica"/>
                <a:cs typeface="Helvetica"/>
              </a:rPr>
              <a:t>and tools, such as </a:t>
            </a:r>
            <a:r>
              <a:rPr lang="en-US" sz="4400" dirty="0" smtClean="0">
                <a:latin typeface="Helvetica"/>
                <a:cs typeface="Helvetica"/>
              </a:rPr>
              <a:t>				Exploitation </a:t>
            </a:r>
            <a:r>
              <a:rPr lang="en-US" sz="4400" dirty="0">
                <a:latin typeface="Helvetica"/>
                <a:cs typeface="Helvetica"/>
              </a:rPr>
              <a:t>Platforms or Data Cubes, </a:t>
            </a:r>
            <a:r>
              <a:rPr lang="en-US" sz="4400" dirty="0" smtClean="0">
                <a:latin typeface="Helvetica"/>
                <a:cs typeface="Helvetica"/>
              </a:rPr>
              <a:t>by which </a:t>
            </a:r>
            <a:r>
              <a:rPr lang="en-US" sz="4400" dirty="0">
                <a:latin typeface="Helvetica"/>
                <a:cs typeface="Helvetica"/>
              </a:rPr>
              <a:t>users can access processed and </a:t>
            </a:r>
            <a:r>
              <a:rPr lang="en-US" sz="4400" dirty="0" smtClean="0">
                <a:latin typeface="Helvetica"/>
                <a:cs typeface="Helvetica"/>
              </a:rPr>
              <a:t>			</a:t>
            </a:r>
            <a:r>
              <a:rPr lang="en-US" sz="4400" dirty="0" err="1" smtClean="0">
                <a:latin typeface="Helvetica"/>
                <a:cs typeface="Helvetica"/>
              </a:rPr>
              <a:t>organised</a:t>
            </a:r>
            <a:r>
              <a:rPr lang="en-US" sz="4400" dirty="0" smtClean="0">
                <a:latin typeface="Helvetica"/>
                <a:cs typeface="Helvetica"/>
              </a:rPr>
              <a:t> </a:t>
            </a:r>
            <a:r>
              <a:rPr lang="en-US" sz="4400" dirty="0">
                <a:latin typeface="Helvetica"/>
                <a:cs typeface="Helvetica"/>
              </a:rPr>
              <a:t>data and tools for the </a:t>
            </a:r>
            <a:r>
              <a:rPr lang="en-US" sz="4400" dirty="0" smtClean="0">
                <a:latin typeface="Helvetica"/>
                <a:cs typeface="Helvetica"/>
              </a:rPr>
              <a:t>transformation </a:t>
            </a:r>
            <a:r>
              <a:rPr lang="en-US" sz="4400" dirty="0">
                <a:latin typeface="Helvetica"/>
                <a:cs typeface="Helvetica"/>
              </a:rPr>
              <a:t>of data into relevant information.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400" dirty="0">
                <a:latin typeface="Helvetica"/>
                <a:cs typeface="Helvetica"/>
                <a:sym typeface="Wingdings"/>
              </a:rPr>
              <a:t>	</a:t>
            </a:r>
            <a:r>
              <a:rPr lang="en-US" sz="4400" dirty="0" smtClean="0">
                <a:latin typeface="Helvetica"/>
                <a:cs typeface="Helvetica"/>
                <a:sym typeface="Wingdings"/>
              </a:rPr>
              <a:t>	 </a:t>
            </a:r>
            <a:r>
              <a:rPr lang="en-US" sz="4400" dirty="0" smtClean="0">
                <a:latin typeface="Helvetica"/>
                <a:cs typeface="Helvetica"/>
              </a:rPr>
              <a:t>Data </a:t>
            </a:r>
            <a:r>
              <a:rPr lang="en-US" sz="4400" dirty="0">
                <a:latin typeface="Helvetica"/>
                <a:cs typeface="Helvetica"/>
              </a:rPr>
              <a:t>platforms can co-exist or interact with an increasing number of EO data </a:t>
            </a:r>
            <a:r>
              <a:rPr lang="en-US" sz="4400" dirty="0" smtClean="0">
                <a:latin typeface="Helvetica"/>
                <a:cs typeface="Helvetica"/>
              </a:rPr>
              <a:t>			service </a:t>
            </a:r>
            <a:r>
              <a:rPr lang="en-US" sz="4400" dirty="0">
                <a:latin typeface="Helvetica"/>
                <a:cs typeface="Helvetica"/>
              </a:rPr>
              <a:t>environments maintained by large commercial cloud providers that have </a:t>
            </a:r>
            <a:r>
              <a:rPr lang="en-US" sz="4400" dirty="0" smtClean="0">
                <a:latin typeface="Helvetica"/>
                <a:cs typeface="Helvetica"/>
              </a:rPr>
              <a:t>			enormous </a:t>
            </a:r>
            <a:r>
              <a:rPr lang="en-US" sz="4400" dirty="0">
                <a:latin typeface="Helvetica"/>
                <a:cs typeface="Helvetica"/>
              </a:rPr>
              <a:t>capacities for data storage and processing.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4400" dirty="0">
                <a:latin typeface="Helvetica"/>
                <a:cs typeface="Helvetica"/>
              </a:rPr>
              <a:t>Only full commitment to user needs and expectations can assure that CEOS agency initiatives will be successful. Therefore, user acceptance and user behavior need to be rigorously measured in any </a:t>
            </a:r>
            <a:r>
              <a:rPr lang="en-US" sz="4400" dirty="0" smtClean="0">
                <a:latin typeface="Helvetica"/>
                <a:cs typeface="Helvetica"/>
              </a:rPr>
              <a:t>activity</a:t>
            </a:r>
            <a:r>
              <a:rPr lang="en-US" sz="4400" dirty="0">
                <a:latin typeface="Helvetica"/>
                <a:cs typeface="Helvetica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0792" y="31637"/>
            <a:ext cx="4881307" cy="19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800" y="737320"/>
            <a:ext cx="18754595" cy="861774"/>
          </a:xfrm>
        </p:spPr>
        <p:txBody>
          <a:bodyPr>
            <a:noAutofit/>
          </a:bodyPr>
          <a:lstStyle/>
          <a:p>
            <a:pPr algn="l"/>
            <a:r>
              <a:rPr lang="en-US" sz="9600" dirty="0" smtClean="0"/>
              <a:t>Overarching Objectives</a:t>
            </a:r>
            <a:endParaRPr lang="en-US" sz="9600" dirty="0"/>
          </a:p>
        </p:txBody>
      </p:sp>
      <p:sp>
        <p:nvSpPr>
          <p:cNvPr id="4" name="Rectangle 3"/>
          <p:cNvSpPr/>
          <p:nvPr/>
        </p:nvSpPr>
        <p:spPr>
          <a:xfrm>
            <a:off x="1822848" y="3833664"/>
            <a:ext cx="21098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Font typeface="Arial"/>
              <a:buChar char="•"/>
            </a:pPr>
            <a:r>
              <a:rPr lang="en-US" sz="7200" b="1" dirty="0" smtClean="0">
                <a:latin typeface="Helvetica"/>
                <a:cs typeface="Helvetica"/>
              </a:rPr>
              <a:t>Increase </a:t>
            </a:r>
            <a:r>
              <a:rPr lang="en-US" sz="7200" b="1" dirty="0">
                <a:latin typeface="Helvetica"/>
                <a:cs typeface="Helvetica"/>
              </a:rPr>
              <a:t>and foster the uptake of Earth Observation Data in term of Quantity and Quality</a:t>
            </a:r>
            <a:r>
              <a:rPr lang="en-US" sz="7200" b="1" dirty="0" smtClean="0">
                <a:latin typeface="Helvetica"/>
                <a:cs typeface="Helvetica"/>
              </a:rPr>
              <a:t>. </a:t>
            </a:r>
          </a:p>
          <a:p>
            <a:pPr marL="685800" indent="-685800" algn="l">
              <a:buFont typeface="Arial"/>
              <a:buChar char="•"/>
            </a:pPr>
            <a:endParaRPr lang="en-US" sz="7200" b="1" dirty="0" smtClean="0">
              <a:latin typeface="Helvetica"/>
              <a:cs typeface="Helvetica"/>
            </a:endParaRPr>
          </a:p>
          <a:p>
            <a:pPr marL="685800" indent="-685800" algn="l">
              <a:buFont typeface="Arial"/>
              <a:buChar char="•"/>
            </a:pPr>
            <a:r>
              <a:rPr lang="en-US" sz="7200" b="1" dirty="0" smtClean="0">
                <a:latin typeface="Helvetica"/>
                <a:cs typeface="Helvetica"/>
              </a:rPr>
              <a:t>Improve </a:t>
            </a:r>
            <a:r>
              <a:rPr lang="en-US" sz="7200" b="1" dirty="0">
                <a:latin typeface="Helvetica"/>
                <a:cs typeface="Helvetica"/>
              </a:rPr>
              <a:t>investment and ROI</a:t>
            </a:r>
            <a:r>
              <a:rPr lang="en-US" sz="7200" b="1" dirty="0" smtClean="0">
                <a:latin typeface="Helvetica"/>
                <a:cs typeface="Helvetica"/>
              </a:rPr>
              <a:t>.</a:t>
            </a:r>
            <a:endParaRPr lang="en-US" sz="7200" b="1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41491"/>
            <a:ext cx="24384000" cy="1853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0792" y="31637"/>
            <a:ext cx="4881307" cy="19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856" y="953344"/>
            <a:ext cx="18754595" cy="861774"/>
          </a:xfrm>
        </p:spPr>
        <p:txBody>
          <a:bodyPr>
            <a:noAutofit/>
          </a:bodyPr>
          <a:lstStyle/>
          <a:p>
            <a:pPr algn="l"/>
            <a:r>
              <a:rPr lang="en-US" sz="9600" dirty="0" smtClean="0"/>
              <a:t>User Metrics: challenges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744" y="2969568"/>
            <a:ext cx="22826536" cy="8280920"/>
          </a:xfrm>
          <a:ln w="76200" cmpd="tri">
            <a:noFill/>
            <a:prstDash val="solid"/>
          </a:ln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6000" b="1" dirty="0">
                <a:latin typeface="Helvetica"/>
                <a:cs typeface="Helvetica"/>
              </a:rPr>
              <a:t>H</a:t>
            </a:r>
            <a:r>
              <a:rPr lang="en-GB" sz="6000" b="1" dirty="0" smtClean="0">
                <a:latin typeface="Helvetica"/>
                <a:cs typeface="Helvetica"/>
              </a:rPr>
              <a:t>ow </a:t>
            </a:r>
            <a:r>
              <a:rPr lang="en-GB" sz="6000" b="1" dirty="0">
                <a:latin typeface="Helvetica"/>
                <a:cs typeface="Helvetica"/>
              </a:rPr>
              <a:t>to maintain visibility of and contact to user communities in </a:t>
            </a:r>
            <a:r>
              <a:rPr lang="en-GB" sz="6000" b="1" dirty="0" smtClean="0">
                <a:latin typeface="Helvetica"/>
                <a:cs typeface="Helvetica"/>
              </a:rPr>
              <a:t>such an evolving landscape and </a:t>
            </a:r>
            <a:r>
              <a:rPr lang="en-GB" sz="6000" b="1" dirty="0">
                <a:latin typeface="Helvetica"/>
                <a:cs typeface="Helvetica"/>
              </a:rPr>
              <a:t>environment where downloading </a:t>
            </a:r>
            <a:r>
              <a:rPr lang="en-GB" sz="6000" b="1" dirty="0" smtClean="0">
                <a:latin typeface="Helvetica"/>
                <a:cs typeface="Helvetica"/>
              </a:rPr>
              <a:t>from central repositories is complemented/replaced </a:t>
            </a:r>
            <a:r>
              <a:rPr lang="en-GB" sz="6000" b="1" dirty="0">
                <a:latin typeface="Helvetica"/>
                <a:cs typeface="Helvetica"/>
              </a:rPr>
              <a:t>by working within </a:t>
            </a:r>
            <a:r>
              <a:rPr lang="en-GB" sz="6000" b="1" dirty="0" smtClean="0">
                <a:latin typeface="Helvetica"/>
                <a:cs typeface="Helvetica"/>
              </a:rPr>
              <a:t>several different hosted environments</a:t>
            </a:r>
            <a:r>
              <a:rPr lang="en-GB" sz="6000" b="1" dirty="0">
                <a:latin typeface="Helvetica"/>
                <a:cs typeface="Helvetica"/>
              </a:rPr>
              <a:t>?</a:t>
            </a:r>
            <a:endParaRPr lang="en-GB" sz="6000" b="1" dirty="0" smtClean="0">
              <a:latin typeface="Helvetica"/>
              <a:cs typeface="Helvetica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3200" dirty="0">
              <a:latin typeface="Helvetica"/>
              <a:cs typeface="Helvetica"/>
            </a:endParaRPr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6000" b="1" dirty="0" smtClean="0">
                <a:latin typeface="Helvetica"/>
                <a:cs typeface="Helvetica"/>
              </a:rPr>
              <a:t>Beyond data usage, how </a:t>
            </a:r>
            <a:r>
              <a:rPr lang="en-GB" sz="6000" b="1" dirty="0">
                <a:latin typeface="Helvetica"/>
                <a:cs typeface="Helvetica"/>
              </a:rPr>
              <a:t>to </a:t>
            </a:r>
            <a:r>
              <a:rPr lang="en-GB" sz="6000" b="1" dirty="0" smtClean="0">
                <a:latin typeface="Helvetica"/>
                <a:cs typeface="Helvetica"/>
              </a:rPr>
              <a:t>capture user feedback and satisfaction? </a:t>
            </a:r>
            <a:endParaRPr lang="en-US" sz="6000" b="1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41491"/>
            <a:ext cx="24384000" cy="1853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0792" y="31637"/>
            <a:ext cx="4881307" cy="19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64" y="1025352"/>
            <a:ext cx="18754595" cy="861774"/>
          </a:xfrm>
        </p:spPr>
        <p:txBody>
          <a:bodyPr>
            <a:noAutofit/>
          </a:bodyPr>
          <a:lstStyle/>
          <a:p>
            <a:pPr algn="l"/>
            <a:r>
              <a:rPr lang="en-US" sz="9600" dirty="0" smtClean="0"/>
              <a:t>User Metrics: challenges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680" y="2393504"/>
            <a:ext cx="23503467" cy="10369152"/>
          </a:xfrm>
          <a:ln w="76200" cmpd="tri">
            <a:noFill/>
            <a:prstDash val="solid"/>
          </a:ln>
        </p:spPr>
        <p:txBody>
          <a:bodyPr>
            <a:noAutofit/>
          </a:bodyPr>
          <a:lstStyle/>
          <a:p>
            <a:pPr marL="571500" indent="-571500" algn="just" hangingPunct="0">
              <a:spcBef>
                <a:spcPts val="1200"/>
              </a:spcBef>
              <a:spcAft>
                <a:spcPts val="1200"/>
              </a:spcAft>
              <a:buSzTx/>
              <a:buFont typeface="Arial"/>
              <a:buChar char="•"/>
            </a:pPr>
            <a:r>
              <a:rPr lang="en-US" sz="4400" dirty="0"/>
              <a:t>Maintain investment in EO activities being able to measure the ROI through its use and value generation. </a:t>
            </a:r>
          </a:p>
          <a:p>
            <a:pPr marL="571500" indent="-571500" algn="just" hangingPunct="0">
              <a:spcBef>
                <a:spcPts val="1200"/>
              </a:spcBef>
              <a:spcAft>
                <a:spcPts val="1200"/>
              </a:spcAft>
              <a:buSzTx/>
              <a:buFont typeface="Arial"/>
              <a:buChar char="•"/>
            </a:pPr>
            <a:r>
              <a:rPr lang="en-US" sz="4400" dirty="0"/>
              <a:t>Consider many more third parties developing applications and business, along with massive automation and consumer use of open </a:t>
            </a:r>
            <a:r>
              <a:rPr lang="en-US" sz="4400" dirty="0" smtClean="0"/>
              <a:t>data.</a:t>
            </a:r>
            <a:endParaRPr lang="en-US" sz="4400" dirty="0"/>
          </a:p>
          <a:p>
            <a:pPr marL="571500" indent="-571500" algn="just" hangingPunct="0">
              <a:spcBef>
                <a:spcPts val="1200"/>
              </a:spcBef>
              <a:spcAft>
                <a:spcPts val="1200"/>
              </a:spcAft>
              <a:buSzTx/>
              <a:buFont typeface="Arial"/>
              <a:buChar char="•"/>
            </a:pPr>
            <a:r>
              <a:rPr lang="en-US" sz="4400" dirty="0" smtClean="0"/>
              <a:t>Increased </a:t>
            </a:r>
            <a:r>
              <a:rPr lang="en-US" sz="4400" dirty="0"/>
              <a:t>difficulty to collect metrics necessary for administrative reporting using things like user logins or agency portal </a:t>
            </a:r>
            <a:r>
              <a:rPr lang="en-US" sz="4400" dirty="0" smtClean="0"/>
              <a:t>access.</a:t>
            </a:r>
            <a:endParaRPr lang="en-US" sz="4400" dirty="0"/>
          </a:p>
          <a:p>
            <a:pPr marL="571500" indent="-571500" algn="just" hangingPunct="0">
              <a:spcBef>
                <a:spcPts val="1200"/>
              </a:spcBef>
              <a:spcAft>
                <a:spcPts val="1200"/>
              </a:spcAft>
              <a:buSzTx/>
              <a:buFont typeface="Arial"/>
              <a:buChar char="•"/>
            </a:pPr>
            <a:r>
              <a:rPr lang="en-US" sz="4400" dirty="0"/>
              <a:t>Consider to use alternate methods to gather such information whilst respecting privacy issues and remaining true to the principle of open data</a:t>
            </a:r>
            <a:r>
              <a:rPr lang="en-US" sz="4400" dirty="0" smtClean="0"/>
              <a:t>.</a:t>
            </a:r>
            <a:endParaRPr lang="en-US" sz="4400" dirty="0"/>
          </a:p>
          <a:p>
            <a:pPr marL="571500" indent="-571500" algn="just" hangingPunct="0">
              <a:spcBef>
                <a:spcPts val="1200"/>
              </a:spcBef>
              <a:spcAft>
                <a:spcPts val="1200"/>
              </a:spcAft>
              <a:buSzTx/>
              <a:buFont typeface="Arial"/>
              <a:buChar char="•"/>
            </a:pPr>
            <a:r>
              <a:rPr lang="en-US" sz="4400" dirty="0"/>
              <a:t>The risk to EO data becoming an anonymous contributor to major applications outcomes is high as increasing use sees it become taken for granted.              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1491"/>
            <a:ext cx="24384000" cy="1853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0792" y="31637"/>
            <a:ext cx="4881307" cy="19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1491"/>
            <a:ext cx="24384000" cy="1853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72" y="233264"/>
            <a:ext cx="20666296" cy="1538882"/>
          </a:xfrm>
        </p:spPr>
        <p:txBody>
          <a:bodyPr>
            <a:noAutofit/>
          </a:bodyPr>
          <a:lstStyle/>
          <a:p>
            <a:r>
              <a:rPr lang="en-US" sz="8000" dirty="0">
                <a:latin typeface="+mj-lt"/>
              </a:rPr>
              <a:t>User Metrics </a:t>
            </a:r>
            <a:r>
              <a:rPr lang="en-US" sz="8000" dirty="0" smtClean="0">
                <a:latin typeface="+mj-lt"/>
              </a:rPr>
              <a:t>… WHAT? Initial excerpt</a:t>
            </a:r>
            <a:r>
              <a:rPr lang="mr-IN" sz="8000" dirty="0" smtClean="0">
                <a:latin typeface="+mj-lt"/>
              </a:rPr>
              <a:t>…</a:t>
            </a:r>
            <a:endParaRPr lang="en-US" sz="8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267" y="1745432"/>
            <a:ext cx="16720285" cy="10881215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marL="680342" indent="-680342" algn="l">
              <a:lnSpc>
                <a:spcPct val="140000"/>
              </a:lnSpc>
              <a:buFont typeface="Wingdings" charset="2"/>
              <a:buChar char="Ø"/>
            </a:pPr>
            <a:r>
              <a:rPr lang="en-US" sz="4400" dirty="0" smtClean="0"/>
              <a:t>Earth </a:t>
            </a:r>
            <a:r>
              <a:rPr lang="en-US" sz="4400" dirty="0"/>
              <a:t>Observation Data </a:t>
            </a:r>
            <a:r>
              <a:rPr lang="en-US" sz="4400" dirty="0" smtClean="0"/>
              <a:t>Metrics: 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Use of data to create new information/knowledge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Time series requests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Data downloaded (size and numbers)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Domain/Area of interest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Location/Country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Mission/Sensors data request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Age of Datasets (versions)</a:t>
            </a:r>
          </a:p>
          <a:p>
            <a:pPr marL="680342" indent="-680342" algn="l">
              <a:lnSpc>
                <a:spcPct val="140000"/>
              </a:lnSpc>
              <a:buFont typeface="Wingdings" charset="2"/>
              <a:buChar char="Ø"/>
            </a:pPr>
            <a:r>
              <a:rPr lang="en-US" sz="4400" b="1" dirty="0" smtClean="0"/>
              <a:t>Web/Platform Metrics: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Number of new registrations (new users acquisition)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Number of downloads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Average session duration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Average resolution time as regards issues that affect the users directly (keep this low to prevent rapid user disaffection)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Average number of downloaded/accessed resources per day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Percentage of accesses from mobile devices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Session duration and interval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Retention Time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/>
              <a:t>Errors handling and management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8148" l="256" r="99233">
                        <a14:foregroundMark x1="55243" y1="41799" x2="55243" y2="417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9752" y="4193704"/>
            <a:ext cx="4413952" cy="3200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2B1CE2-6012-ED49-8EB4-3DDB6B2453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592" y="4769768"/>
            <a:ext cx="5861368" cy="640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0792" y="31637"/>
            <a:ext cx="4881307" cy="19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20" y="593304"/>
            <a:ext cx="22322480" cy="1538882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User Metrics … WHAT?    Initial excerpt</a:t>
            </a:r>
            <a:r>
              <a:rPr lang="mr-IN" sz="8000" dirty="0"/>
              <a:t>…</a:t>
            </a:r>
            <a:endParaRPr lang="en-US" sz="9600" dirty="0"/>
          </a:p>
        </p:txBody>
      </p:sp>
      <p:sp>
        <p:nvSpPr>
          <p:cNvPr id="5" name="Rectangle 4"/>
          <p:cNvSpPr/>
          <p:nvPr/>
        </p:nvSpPr>
        <p:spPr>
          <a:xfrm>
            <a:off x="880535" y="2465512"/>
            <a:ext cx="12751626" cy="10167175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marL="680342" indent="-680342" algn="l">
              <a:lnSpc>
                <a:spcPct val="140000"/>
              </a:lnSpc>
              <a:buFont typeface="Wingdings" charset="2"/>
              <a:buChar char="Ø"/>
            </a:pPr>
            <a:r>
              <a:rPr lang="en-US" sz="4800" b="1" dirty="0" smtClean="0"/>
              <a:t>User </a:t>
            </a:r>
            <a:r>
              <a:rPr lang="en-US" sz="4800" b="1" dirty="0"/>
              <a:t>Engagement </a:t>
            </a:r>
            <a:r>
              <a:rPr lang="en-US" sz="4800" b="1" dirty="0" smtClean="0"/>
              <a:t>Metrics: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Number of active users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Number of registered users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Web referral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Cited pages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Number of scientific presentations/publications/project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Number of mentions 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Social listening services might be used</a:t>
            </a:r>
          </a:p>
          <a:p>
            <a:pPr marL="680342" indent="-680342" algn="l">
              <a:lnSpc>
                <a:spcPct val="140000"/>
              </a:lnSpc>
              <a:buFont typeface="Wingdings" charset="2"/>
              <a:buChar char="Ø"/>
            </a:pPr>
            <a:r>
              <a:rPr lang="en-US" sz="4800" b="1" dirty="0" smtClean="0"/>
              <a:t>User Satisfaction Metrics</a:t>
            </a:r>
            <a:r>
              <a:rPr lang="en-US" sz="4800" dirty="0" smtClean="0"/>
              <a:t>:</a:t>
            </a:r>
          </a:p>
          <a:p>
            <a:pPr marL="1768890" lvl="2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Rate of positive user feedbacks, i.e. number of positive feedbacks divided by the total number of feedbacks</a:t>
            </a:r>
          </a:p>
          <a:p>
            <a:pPr marL="1768890" lvl="2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Likes </a:t>
            </a:r>
          </a:p>
          <a:p>
            <a:pPr algn="l">
              <a:lnSpc>
                <a:spcPct val="140000"/>
              </a:lnSpc>
            </a:pP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8148" l="256" r="99233">
                        <a14:foregroundMark x1="55243" y1="41799" x2="55243" y2="417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8104" y="3113584"/>
            <a:ext cx="4413952" cy="3200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6216" y="9378280"/>
            <a:ext cx="5112568" cy="300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0632" y="5417840"/>
            <a:ext cx="5929066" cy="3480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841491"/>
            <a:ext cx="24384000" cy="1853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20792" y="31637"/>
            <a:ext cx="4881307" cy="19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768" y="593304"/>
            <a:ext cx="23281232" cy="904280"/>
          </a:xfrm>
        </p:spPr>
        <p:txBody>
          <a:bodyPr>
            <a:noAutofit/>
          </a:bodyPr>
          <a:lstStyle/>
          <a:p>
            <a:pPr algn="l"/>
            <a:r>
              <a:rPr lang="en-US" sz="9600" dirty="0"/>
              <a:t>User Metrics </a:t>
            </a:r>
            <a:r>
              <a:rPr lang="en-US" sz="9600" dirty="0" smtClean="0"/>
              <a:t>… WHEN??</a:t>
            </a:r>
            <a:endParaRPr lang="en-US" sz="9600" dirty="0"/>
          </a:p>
        </p:txBody>
      </p:sp>
      <p:sp>
        <p:nvSpPr>
          <p:cNvPr id="3" name="Rectangle 2"/>
          <p:cNvSpPr/>
          <p:nvPr/>
        </p:nvSpPr>
        <p:spPr>
          <a:xfrm>
            <a:off x="958752" y="1899141"/>
            <a:ext cx="14833648" cy="10614477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marL="680342" indent="-680342" algn="l">
              <a:lnSpc>
                <a:spcPct val="140000"/>
              </a:lnSpc>
              <a:buFont typeface="Wingdings" charset="2"/>
              <a:buChar char="Ø"/>
            </a:pPr>
            <a:r>
              <a:rPr lang="en-US" sz="4400" dirty="0" smtClean="0"/>
              <a:t>Implicitly (During the registration): 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Self-registration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Registration with approval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Registration requiring evaluation 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…</a:t>
            </a:r>
          </a:p>
          <a:p>
            <a:pPr marL="680342" indent="-680342" algn="l">
              <a:lnSpc>
                <a:spcPct val="140000"/>
              </a:lnSpc>
              <a:buFont typeface="Wingdings" charset="2"/>
              <a:buChar char="Ø"/>
            </a:pPr>
            <a:r>
              <a:rPr lang="en-US" sz="4400" dirty="0" smtClean="0"/>
              <a:t>Implicitly (During the user activities): 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Downloading activities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Topic and Data Search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Documentation consultation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…</a:t>
            </a:r>
          </a:p>
          <a:p>
            <a:pPr marL="680342" indent="-680342" algn="l">
              <a:lnSpc>
                <a:spcPct val="140000"/>
              </a:lnSpc>
              <a:buFont typeface="Wingdings" charset="2"/>
              <a:buChar char="Ø"/>
            </a:pPr>
            <a:r>
              <a:rPr lang="en-US" sz="4400" dirty="0" smtClean="0"/>
              <a:t>Explicitly: (After the end of the process)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Survey and questionnaire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/>
              <a:t>Like</a:t>
            </a:r>
          </a:p>
          <a:p>
            <a:pPr marL="1768890" lvl="1" indent="-680342" algn="l">
              <a:lnSpc>
                <a:spcPct val="140000"/>
              </a:lnSpc>
              <a:buFont typeface="Wingdings" charset="2"/>
              <a:buChar char="§"/>
            </a:pPr>
            <a:r>
              <a:rPr lang="en-US" sz="3200" dirty="0" smtClean="0"/>
              <a:t>…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224" y="3329608"/>
            <a:ext cx="7938472" cy="370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4408" y="7866112"/>
            <a:ext cx="5976664" cy="405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41491"/>
            <a:ext cx="24384000" cy="1853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0792" y="31637"/>
            <a:ext cx="4881307" cy="19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951</Words>
  <Application>Microsoft Office PowerPoint</Application>
  <PresentationFormat>Custom</PresentationFormat>
  <Paragraphs>140</Paragraphs>
  <Slides>14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White</vt:lpstr>
      <vt:lpstr>PowerPoint Presentation</vt:lpstr>
      <vt:lpstr>User Metrics … WHY??</vt:lpstr>
      <vt:lpstr>EO Evolving Landscape </vt:lpstr>
      <vt:lpstr>Overarching Objectives</vt:lpstr>
      <vt:lpstr>User Metrics: challenges</vt:lpstr>
      <vt:lpstr>User Metrics: challenges</vt:lpstr>
      <vt:lpstr>User Metrics … WHAT? Initial excerpt…</vt:lpstr>
      <vt:lpstr>User Metrics … WHAT?    Initial excerpt…</vt:lpstr>
      <vt:lpstr>User Metrics … WHEN??</vt:lpstr>
      <vt:lpstr>CEOS: User Metrics</vt:lpstr>
      <vt:lpstr>CEOS WGISS - User Metrics</vt:lpstr>
      <vt:lpstr>Objectives of Panel Session</vt:lpstr>
      <vt:lpstr>PowerPoint Presentation</vt:lpstr>
      <vt:lpstr>Points for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Paola De Salvo</cp:lastModifiedBy>
  <cp:revision>129</cp:revision>
  <dcterms:modified xsi:type="dcterms:W3CDTF">2018-04-30T07:20:16Z</dcterms:modified>
</cp:coreProperties>
</file>