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3" r:id="rId4"/>
    <p:sldId id="271" r:id="rId5"/>
    <p:sldId id="272" r:id="rId6"/>
    <p:sldId id="265" r:id="rId7"/>
    <p:sldId id="264" r:id="rId8"/>
    <p:sldId id="266" r:id="rId9"/>
    <p:sldId id="273" r:id="rId10"/>
    <p:sldId id="268" r:id="rId11"/>
    <p:sldId id="27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2" autoAdjust="0"/>
    <p:restoredTop sz="94660"/>
  </p:normalViewPr>
  <p:slideViewPr>
    <p:cSldViewPr>
      <p:cViewPr>
        <p:scale>
          <a:sx n="52" d="100"/>
          <a:sy n="52" d="100"/>
        </p:scale>
        <p:origin x="-120" y="-15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7.png"/><Relationship Id="rId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775853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The GOS</a:t>
            </a:r>
            <a:r>
              <a:rPr lang="it-IT" b="1" baseline="30000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4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M </a:t>
            </a:r>
            <a:r>
              <a:rPr lang="it-IT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mirror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lang="it-IT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portal</a:t>
            </a:r>
            <a:endParaRPr b="1" dirty="0">
              <a:solidFill>
                <a:schemeClr val="accent1">
                  <a:lumMod val="75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7944" y="2875798"/>
            <a:ext cx="11514300" cy="796440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26704" y="4595842"/>
            <a:ext cx="107654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Reuse of </a:t>
            </a:r>
            <a: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GEOSS </a:t>
            </a: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Portal </a:t>
            </a:r>
            <a: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functionalities</a:t>
            </a: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GOS</a:t>
            </a:r>
            <a:r>
              <a:rPr lang="en-GB" sz="4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M Portal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 with GEOSS 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Look &amp; Feel for a ‘one portal’ experience.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Better </a:t>
            </a:r>
            <a:r>
              <a:rPr lang="en-GB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serve the </a:t>
            </a:r>
            <a:r>
              <a:rPr lang="en-GB" sz="48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scientific</a:t>
            </a:r>
            <a:r>
              <a:rPr lang="en-GB" sz="48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4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implementation</a:t>
            </a:r>
            <a:endParaRPr lang="en-GB" sz="4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191828" y="2245638"/>
            <a:ext cx="8520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</a:rPr>
              <a:t>http://</a:t>
            </a:r>
            <a:r>
              <a:rPr lang="en-GB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www.geoportal.org/community/gos4m</a:t>
            </a:r>
          </a:p>
        </p:txBody>
      </p:sp>
    </p:spTree>
    <p:extLst>
      <p:ext uri="{BB962C8B-B14F-4D97-AF65-F5344CB8AC3E}">
        <p14:creationId xmlns:p14="http://schemas.microsoft.com/office/powerpoint/2010/main" val="33096488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909543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The GOS</a:t>
            </a:r>
            <a:r>
              <a:rPr lang="it-IT" b="1" baseline="30000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4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M </a:t>
            </a:r>
            <a:r>
              <a:rPr lang="it-IT" b="1" dirty="0" err="1" smtClean="0">
                <a:solidFill>
                  <a:srgbClr val="C00000"/>
                </a:solidFill>
                <a:latin typeface="Arial"/>
                <a:ea typeface="Arial"/>
                <a:cs typeface="Arial"/>
              </a:rPr>
              <a:t>monitoring</a:t>
            </a:r>
            <a:r>
              <a:rPr lang="it-IT" b="1" dirty="0" smtClean="0">
                <a:solidFill>
                  <a:srgbClr val="C00000"/>
                </a:solidFill>
                <a:latin typeface="Arial"/>
                <a:ea typeface="Arial"/>
                <a:cs typeface="Arial"/>
              </a:rPr>
              <a:t> </a:t>
            </a:r>
            <a:r>
              <a:rPr lang="it-IT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portal</a:t>
            </a:r>
            <a:endParaRPr b="1" dirty="0">
              <a:solidFill>
                <a:schemeClr val="accent1">
                  <a:lumMod val="7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70720" y="3545632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Powered </a:t>
            </a:r>
            <a:r>
              <a:rPr lang="en-GB" sz="4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endParaRPr lang="en-GB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4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</a:t>
            </a:r>
            <a:r>
              <a:rPr lang="en-US" sz="4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available information</a:t>
            </a:r>
            <a:endParaRPr lang="en-US" sz="4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Give </a:t>
            </a:r>
            <a:r>
              <a:rPr lang="en-GB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information/statistic</a:t>
            </a:r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 on monitoring sites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4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</a:t>
            </a:r>
            <a:r>
              <a:rPr lang="en-GB" sz="4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tools</a:t>
            </a:r>
            <a:r>
              <a:rPr lang="en-GB" sz="4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analysis</a:t>
            </a:r>
          </a:p>
        </p:txBody>
      </p:sp>
      <p:sp>
        <p:nvSpPr>
          <p:cNvPr id="2" name="Rettangolo 1"/>
          <p:cNvSpPr/>
          <p:nvPr/>
        </p:nvSpPr>
        <p:spPr>
          <a:xfrm>
            <a:off x="3384740" y="2245638"/>
            <a:ext cx="4134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solidFill>
                  <a:srgbClr val="C00000"/>
                </a:solidFill>
              </a:rPr>
              <a:t>under development</a:t>
            </a:r>
            <a:endParaRPr lang="en-GB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19" y="2970784"/>
            <a:ext cx="13897544" cy="659753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56" y="9810328"/>
            <a:ext cx="1526477" cy="167233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93" y="9833943"/>
            <a:ext cx="1526477" cy="167233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930" y="9810328"/>
            <a:ext cx="1526477" cy="167233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67" y="9833942"/>
            <a:ext cx="1526477" cy="167233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04" y="9810327"/>
            <a:ext cx="1526477" cy="167233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619" y="9833942"/>
            <a:ext cx="1526477" cy="167233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278" y="9833942"/>
            <a:ext cx="1526481" cy="167234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941" y="9833942"/>
            <a:ext cx="1526477" cy="167233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120" y="3617246"/>
            <a:ext cx="2260663" cy="736297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19" name="Gruppo 18"/>
          <p:cNvGrpSpPr/>
          <p:nvPr/>
        </p:nvGrpSpPr>
        <p:grpSpPr>
          <a:xfrm>
            <a:off x="12160025" y="3434017"/>
            <a:ext cx="11265308" cy="3534634"/>
            <a:chOff x="12160025" y="3434017"/>
            <a:chExt cx="11265308" cy="3534634"/>
          </a:xfrm>
        </p:grpSpPr>
        <p:sp>
          <p:nvSpPr>
            <p:cNvPr id="6" name="CasellaDiTesto 5"/>
            <p:cNvSpPr txBox="1"/>
            <p:nvPr/>
          </p:nvSpPr>
          <p:spPr>
            <a:xfrm rot="19800000">
              <a:off x="12160025" y="6096617"/>
              <a:ext cx="3731792" cy="872034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5000" b="1" i="0" u="none" strike="noStrike" cap="none" spc="0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observation</a:t>
              </a:r>
              <a:endParaRPr kumimoji="0" lang="en-GB" sz="50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 rot="19800000">
              <a:off x="20014142" y="6096617"/>
              <a:ext cx="3411191" cy="872034"/>
            </a:xfrm>
            <a:prstGeom prst="rect">
              <a:avLst/>
            </a:prstGeom>
            <a:solidFill>
              <a:srgbClr val="00206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5000" b="1" i="0" u="none" strike="noStrike" cap="none" spc="0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knowledge</a:t>
              </a:r>
              <a:endParaRPr kumimoji="0" lang="en-GB" sz="50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" name="Freccia circolare in giù 16"/>
            <p:cNvSpPr/>
            <p:nvPr/>
          </p:nvSpPr>
          <p:spPr>
            <a:xfrm>
              <a:off x="13362676" y="3434017"/>
              <a:ext cx="8262372" cy="2253650"/>
            </a:xfrm>
            <a:prstGeom prst="curvedDownArrow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3755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87931"/>
            <a:ext cx="6290668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6">
                    <a:lumOff val="-21524"/>
                  </a:schemeClr>
                </a:solidFill>
              </a:rPr>
              <a:t>section title </a:t>
            </a:r>
            <a:r>
              <a:rPr>
                <a:solidFill>
                  <a:srgbClr val="A6AAA9"/>
                </a:solidFill>
              </a:rPr>
              <a:t>/</a:t>
            </a:r>
            <a:r>
              <a:t> </a:t>
            </a:r>
            <a:r>
              <a:rPr>
                <a:solidFill>
                  <a:schemeClr val="accent1"/>
                </a:solidFill>
              </a:rPr>
              <a:t>slide title</a:t>
            </a: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2092243" y="5467123"/>
            <a:ext cx="4589398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 err="1" smtClean="0">
                <a:solidFill>
                  <a:srgbClr val="FFFF00"/>
                </a:solidFill>
              </a:rPr>
              <a:t>Thank</a:t>
            </a:r>
            <a:r>
              <a:rPr lang="fr-CH" dirty="0" smtClean="0">
                <a:solidFill>
                  <a:srgbClr val="FFFF00"/>
                </a:solidFill>
              </a:rPr>
              <a:t> </a:t>
            </a:r>
            <a:r>
              <a:rPr lang="fr-CH" dirty="0" err="1" smtClean="0">
                <a:solidFill>
                  <a:srgbClr val="FFFF00"/>
                </a:solidFill>
              </a:rPr>
              <a:t>you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5" name="Shape 139"/>
          <p:cNvSpPr/>
          <p:nvPr/>
        </p:nvSpPr>
        <p:spPr>
          <a:xfrm>
            <a:off x="4067858" y="8156095"/>
            <a:ext cx="403475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6000" dirty="0" smtClean="0">
                <a:solidFill>
                  <a:schemeClr val="bg1"/>
                </a:solidFill>
              </a:rPr>
              <a:t>gos4m.org</a:t>
            </a:r>
            <a:endParaRPr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938145" y="4553744"/>
            <a:ext cx="20028437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8800" dirty="0"/>
              <a:t>GOS</a:t>
            </a:r>
            <a:r>
              <a:rPr lang="en-US" sz="8800" baseline="30000" dirty="0"/>
              <a:t>4</a:t>
            </a:r>
            <a:r>
              <a:rPr lang="en-US" sz="8800" dirty="0"/>
              <a:t>M: the GEO Flagship to support the Minamata Convention on Mercury</a:t>
            </a:r>
            <a:endParaRPr sz="8800" dirty="0"/>
          </a:p>
        </p:txBody>
      </p:sp>
      <p:sp>
        <p:nvSpPr>
          <p:cNvPr id="124" name="Shape 124"/>
          <p:cNvSpPr/>
          <p:nvPr/>
        </p:nvSpPr>
        <p:spPr>
          <a:xfrm>
            <a:off x="1938145" y="8226152"/>
            <a:ext cx="12019316" cy="142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smtClean="0"/>
              <a:t>Sergio </a:t>
            </a:r>
            <a:r>
              <a:rPr lang="it-IT" dirty="0" err="1" smtClean="0"/>
              <a:t>Cinnirella</a:t>
            </a:r>
            <a:r>
              <a:rPr lang="it-IT" dirty="0" smtClean="0"/>
              <a:t> &amp; Nicola </a:t>
            </a:r>
            <a:r>
              <a:rPr lang="it-IT" dirty="0" err="1" smtClean="0"/>
              <a:t>Pirrone</a:t>
            </a:r>
            <a:endParaRPr lang="it-IT" dirty="0" smtClean="0"/>
          </a:p>
          <a:p>
            <a:r>
              <a:rPr lang="it-IT" i="1" dirty="0" smtClean="0"/>
              <a:t>CNR-</a:t>
            </a:r>
            <a:r>
              <a:rPr lang="it-IT" i="1" dirty="0" err="1" smtClean="0"/>
              <a:t>Istitute</a:t>
            </a:r>
            <a:r>
              <a:rPr lang="it-IT" i="1" dirty="0" smtClean="0"/>
              <a:t> of </a:t>
            </a:r>
            <a:r>
              <a:rPr lang="it-IT" i="1" dirty="0" err="1" smtClean="0"/>
              <a:t>Atmospheric</a:t>
            </a:r>
            <a:r>
              <a:rPr lang="it-IT" i="1" dirty="0" smtClean="0"/>
              <a:t> </a:t>
            </a:r>
            <a:r>
              <a:rPr lang="it-IT" i="1" dirty="0" err="1" smtClean="0"/>
              <a:t>Pollution</a:t>
            </a:r>
            <a:r>
              <a:rPr lang="it-IT" i="1" dirty="0" smtClean="0"/>
              <a:t> </a:t>
            </a:r>
            <a:r>
              <a:rPr lang="it-IT" i="1" dirty="0" err="1" smtClean="0"/>
              <a:t>Research</a:t>
            </a:r>
            <a:endParaRPr i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675907"/>
            <a:ext cx="13486064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The Global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Observation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System for Mercury</a:t>
            </a:r>
          </a:p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(GOS</a:t>
            </a:r>
            <a:r>
              <a:rPr lang="it-IT" b="1" baseline="300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M)</a:t>
            </a:r>
          </a:p>
        </p:txBody>
      </p:sp>
      <p:sp>
        <p:nvSpPr>
          <p:cNvPr id="3" name="TextBox 8"/>
          <p:cNvSpPr txBox="1"/>
          <p:nvPr/>
        </p:nvSpPr>
        <p:spPr>
          <a:xfrm>
            <a:off x="922524" y="3457433"/>
            <a:ext cx="1365938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Calibri" panose="020F0502020204030204" pitchFamily="34" charset="0"/>
              </a:rPr>
              <a:t>It is </a:t>
            </a:r>
            <a:r>
              <a:rPr lang="en-US" dirty="0">
                <a:latin typeface="Calibri" panose="020F0502020204030204" pitchFamily="34" charset="0"/>
              </a:rPr>
              <a:t>aimed to support the UN Global Partnership on Mercury Fate and Transport Research (UN F&amp;T) of the UN environment in the </a:t>
            </a:r>
            <a:r>
              <a:rPr lang="en-US" b="1" dirty="0">
                <a:latin typeface="Calibri" panose="020F0502020204030204" pitchFamily="34" charset="0"/>
              </a:rPr>
              <a:t>implementation of the </a:t>
            </a:r>
            <a:r>
              <a:rPr lang="en-US" b="1" dirty="0" err="1">
                <a:latin typeface="Calibri" panose="020F0502020204030204" pitchFamily="34" charset="0"/>
              </a:rPr>
              <a:t>Minamata</a:t>
            </a:r>
            <a:r>
              <a:rPr lang="en-US" b="1" dirty="0">
                <a:latin typeface="Calibri" panose="020F0502020204030204" pitchFamily="34" charset="0"/>
              </a:rPr>
              <a:t> Convention </a:t>
            </a:r>
            <a:r>
              <a:rPr lang="en-US" dirty="0">
                <a:latin typeface="Calibri" panose="020F0502020204030204" pitchFamily="34" charset="0"/>
              </a:rPr>
              <a:t>by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providing globally distributed mercury monitoring data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for air, marine and terrestrial ecosystems and validated regional and global scale models. </a:t>
            </a:r>
            <a:r>
              <a:rPr lang="en-US" dirty="0" smtClean="0">
                <a:latin typeface="Calibri" panose="020F0502020204030204" pitchFamily="34" charset="0"/>
              </a:rPr>
              <a:t>It </a:t>
            </a:r>
            <a:r>
              <a:rPr lang="en-US" dirty="0">
                <a:latin typeface="Calibri" panose="020F0502020204030204" pitchFamily="34" charset="0"/>
              </a:rPr>
              <a:t>will support UN environment  and Nations to assess the effectiveness of </a:t>
            </a:r>
            <a:r>
              <a:rPr lang="en-US" dirty="0" smtClean="0">
                <a:latin typeface="Calibri" panose="020F0502020204030204" pitchFamily="34" charset="0"/>
              </a:rPr>
              <a:t>measures that </a:t>
            </a:r>
            <a:r>
              <a:rPr lang="en-US" dirty="0">
                <a:latin typeface="Calibri" panose="020F0502020204030204" pitchFamily="34" charset="0"/>
              </a:rPr>
              <a:t>will be </a:t>
            </a:r>
            <a:r>
              <a:rPr lang="en-US" dirty="0" smtClean="0">
                <a:latin typeface="Calibri" panose="020F0502020204030204" pitchFamily="34" charset="0"/>
              </a:rPr>
              <a:t>undertaken.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416" y="6966086"/>
            <a:ext cx="7170934" cy="21580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9182" y="4072831"/>
            <a:ext cx="5945402" cy="278824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7"/>
            <a:ext cx="1198885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Mercury Observation around the Globe</a:t>
            </a:r>
          </a:p>
        </p:txBody>
      </p:sp>
      <p:sp>
        <p:nvSpPr>
          <p:cNvPr id="3" name="TextBox 8"/>
          <p:cNvSpPr txBox="1"/>
          <p:nvPr/>
        </p:nvSpPr>
        <p:spPr>
          <a:xfrm>
            <a:off x="922524" y="2807672"/>
            <a:ext cx="104773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Calibri" panose="020F0502020204030204" pitchFamily="34" charset="0"/>
              </a:rPr>
              <a:t>The long story of mercury monitoring was stretched to a breaking point in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</a:rPr>
              <a:t>2010</a:t>
            </a:r>
            <a:r>
              <a:rPr lang="en-US" dirty="0">
                <a:latin typeface="Calibri" panose="020F0502020204030204" pitchFamily="34" charset="0"/>
              </a:rPr>
              <a:t> when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</a:rPr>
              <a:t>EC funded GMOS </a:t>
            </a:r>
            <a:r>
              <a:rPr lang="en-US" dirty="0">
                <a:latin typeface="Calibri" panose="020F0502020204030204" pitchFamily="34" charset="0"/>
              </a:rPr>
              <a:t>(Global Mercury Observation System) </a:t>
            </a:r>
            <a:r>
              <a:rPr lang="en-US" dirty="0" smtClean="0">
                <a:latin typeface="Calibri" panose="020F0502020204030204" pitchFamily="34" charset="0"/>
              </a:rPr>
              <a:t>project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660" y="7263681"/>
            <a:ext cx="3534100" cy="1494494"/>
          </a:xfrm>
          <a:prstGeom prst="rect">
            <a:avLst/>
          </a:prstGeom>
        </p:spPr>
      </p:pic>
      <p:pic>
        <p:nvPicPr>
          <p:cNvPr id="9" name="Immagine 8" descr="sdi_frontp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16736" y="2886618"/>
            <a:ext cx="3361577" cy="850898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4423" y="6574400"/>
            <a:ext cx="3758840" cy="266968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8290" y="8609962"/>
            <a:ext cx="3758840" cy="2385319"/>
          </a:xfrm>
          <a:prstGeom prst="rect">
            <a:avLst/>
          </a:prstGeom>
        </p:spPr>
      </p:pic>
      <p:sp>
        <p:nvSpPr>
          <p:cNvPr id="13" name="Freccia a destra 12"/>
          <p:cNvSpPr/>
          <p:nvPr/>
        </p:nvSpPr>
        <p:spPr>
          <a:xfrm>
            <a:off x="9270081" y="7652786"/>
            <a:ext cx="1646895" cy="716284"/>
          </a:xfrm>
          <a:prstGeom prst="rightArrow">
            <a:avLst>
              <a:gd name="adj1" fmla="val 50000"/>
              <a:gd name="adj2" fmla="val 486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4651145" y="9129992"/>
            <a:ext cx="52923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www.gmos.eu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6" name="Freccia a destra 15"/>
          <p:cNvSpPr/>
          <p:nvPr/>
        </p:nvSpPr>
        <p:spPr>
          <a:xfrm>
            <a:off x="16872520" y="6880159"/>
            <a:ext cx="1646895" cy="716284"/>
          </a:xfrm>
          <a:prstGeom prst="rightArrow">
            <a:avLst>
              <a:gd name="adj1" fmla="val 50000"/>
              <a:gd name="adj2" fmla="val 486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8290" y="5008398"/>
            <a:ext cx="3758840" cy="244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046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206420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GMOS and GEO Work Plans 2009-2015 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922524" y="2897560"/>
            <a:ext cx="130696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</a:rPr>
              <a:t>GMOS was part of the </a:t>
            </a:r>
            <a:r>
              <a:rPr lang="en-US" b="1" dirty="0">
                <a:latin typeface="Calibri" panose="020F0502020204030204" pitchFamily="34" charset="0"/>
              </a:rPr>
              <a:t>Task HE-02 "Tracking Pollutants"</a:t>
            </a:r>
            <a:r>
              <a:rPr lang="en-US" dirty="0">
                <a:latin typeface="Calibri" panose="020F0502020204030204" pitchFamily="34" charset="0"/>
              </a:rPr>
              <a:t> aimed to develop a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global observation system for mercury </a:t>
            </a:r>
            <a:r>
              <a:rPr lang="en-US" dirty="0" smtClean="0">
                <a:latin typeface="Calibri" panose="020F0502020204030204" pitchFamily="34" charset="0"/>
              </a:rPr>
              <a:t> &amp;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POPs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336" y="4697760"/>
            <a:ext cx="7181874" cy="538640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602" y="5993904"/>
            <a:ext cx="7106043" cy="532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299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408926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Users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’ </a:t>
            </a:r>
            <a:r>
              <a:rPr lang="it-IT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needs</a:t>
            </a:r>
            <a:endParaRPr b="1" dirty="0">
              <a:solidFill>
                <a:schemeClr val="accent1">
                  <a:lumMod val="7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670720" y="2393504"/>
            <a:ext cx="13537504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integrate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existing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mercury monitoring networks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increase the </a:t>
            </a: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availability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quality of EO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support </a:t>
            </a: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harmonized metadata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 develop </a:t>
            </a: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advanced services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endorse full and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open </a:t>
            </a: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access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of EO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 broaden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GEOSS and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Copernicus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user base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 engage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relevant </a:t>
            </a: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user communities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To support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environment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Nations to evaluate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effectiveness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measures undertaken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224" y="3653644"/>
            <a:ext cx="9803464" cy="6408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85697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059104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In-</a:t>
            </a:r>
            <a:r>
              <a:rPr lang="it-IT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kind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lang="it-IT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support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 to GOS</a:t>
            </a:r>
            <a:r>
              <a:rPr lang="it-IT" b="1" baseline="30000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4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M from EU</a:t>
            </a:r>
            <a:endParaRPr b="1" dirty="0">
              <a:solidFill>
                <a:schemeClr val="accent1">
                  <a:lumMod val="7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" name="TextBox 6"/>
          <p:cNvSpPr txBox="1"/>
          <p:nvPr/>
        </p:nvSpPr>
        <p:spPr>
          <a:xfrm>
            <a:off x="926107" y="2491638"/>
            <a:ext cx="10945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Integrated Global Observing System for Persistent 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Pollutant (</a:t>
            </a:r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IGOSP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 project of  ERA-PLANET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2625214" y="4497230"/>
            <a:ext cx="6165431" cy="6177053"/>
            <a:chOff x="35496" y="2276872"/>
            <a:chExt cx="3744416" cy="352839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2276872"/>
              <a:ext cx="3285291" cy="3528392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013176"/>
              <a:ext cx="827585" cy="42223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182" y="2615704"/>
              <a:ext cx="1064104" cy="385356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2627784" y="5085184"/>
              <a:ext cx="1152128" cy="350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3" descr="C:\Users\User\Dropbox\SMURBS\3. Proposal\2.Graphs and Charts\LOGOS\logo_Era-Planet_smurbs_final_send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27784" y="4797152"/>
              <a:ext cx="1080120" cy="304896"/>
            </a:xfrm>
            <a:prstGeom prst="rect">
              <a:avLst/>
            </a:prstGeom>
            <a:noFill/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052" y="2708300"/>
              <a:ext cx="1049294" cy="285717"/>
            </a:xfrm>
            <a:prstGeom prst="rect">
              <a:avLst/>
            </a:prstGeom>
          </p:spPr>
        </p:pic>
      </p:grpSp>
      <p:sp>
        <p:nvSpPr>
          <p:cNvPr id="11" name="CasellaDiTesto 10"/>
          <p:cNvSpPr txBox="1"/>
          <p:nvPr/>
        </p:nvSpPr>
        <p:spPr>
          <a:xfrm>
            <a:off x="12562268" y="4289094"/>
            <a:ext cx="3355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10 M€ (11.7 M$)</a:t>
            </a:r>
          </a:p>
        </p:txBody>
      </p:sp>
      <p:cxnSp>
        <p:nvCxnSpPr>
          <p:cNvPr id="12" name="Connettore 2 11"/>
          <p:cNvCxnSpPr>
            <a:stCxn id="10" idx="3"/>
            <a:endCxn id="11" idx="1"/>
          </p:cNvCxnSpPr>
          <p:nvPr/>
        </p:nvCxnSpPr>
        <p:spPr>
          <a:xfrm flipV="1">
            <a:off x="8353373" y="4612260"/>
            <a:ext cx="4208895" cy="890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2992" y="5464875"/>
            <a:ext cx="7550593" cy="4473131"/>
          </a:xfrm>
          <a:prstGeom prst="rect">
            <a:avLst/>
          </a:prstGeom>
        </p:spPr>
      </p:pic>
      <p:cxnSp>
        <p:nvCxnSpPr>
          <p:cNvPr id="14" name="Connettore 2 13"/>
          <p:cNvCxnSpPr>
            <a:stCxn id="10" idx="3"/>
            <a:endCxn id="16" idx="1"/>
          </p:cNvCxnSpPr>
          <p:nvPr/>
        </p:nvCxnSpPr>
        <p:spPr>
          <a:xfrm>
            <a:off x="8353373" y="5502616"/>
            <a:ext cx="4362467" cy="4758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stCxn id="10" idx="3"/>
            <a:endCxn id="13" idx="1"/>
          </p:cNvCxnSpPr>
          <p:nvPr/>
        </p:nvCxnSpPr>
        <p:spPr>
          <a:xfrm>
            <a:off x="8353373" y="5502616"/>
            <a:ext cx="7549619" cy="2198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2715840" y="9938006"/>
            <a:ext cx="2385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Technology</a:t>
            </a:r>
            <a:endParaRPr lang="en-GB" sz="3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313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725679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Processing information</a:t>
            </a:r>
            <a:endParaRPr b="1" dirty="0">
              <a:solidFill>
                <a:schemeClr val="accent1">
                  <a:lumMod val="75000"/>
                </a:schemeClr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377629" y="2249488"/>
            <a:ext cx="11166299" cy="9370868"/>
            <a:chOff x="526704" y="2249488"/>
            <a:chExt cx="12390435" cy="9370868"/>
          </a:xfrm>
        </p:grpSpPr>
        <p:sp>
          <p:nvSpPr>
            <p:cNvPr id="2" name="Cilindro 1"/>
            <p:cNvSpPr/>
            <p:nvPr/>
          </p:nvSpPr>
          <p:spPr>
            <a:xfrm>
              <a:off x="4873511" y="9108375"/>
              <a:ext cx="3514768" cy="2511981"/>
            </a:xfrm>
            <a:prstGeom prst="can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1" i="0" u="none" strike="noStrike" cap="none" spc="0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Metadata</a:t>
              </a:r>
            </a:p>
            <a:p>
              <a:r>
                <a:rPr lang="en-GB" sz="3200" dirty="0" smtClean="0">
                  <a:solidFill>
                    <a:srgbClr val="FFFFFF"/>
                  </a:solidFill>
                </a:rPr>
                <a:t>(</a:t>
              </a:r>
              <a:r>
                <a:rPr lang="en-GB" sz="3200" dirty="0">
                  <a:solidFill>
                    <a:srgbClr val="FFFFFF"/>
                  </a:solidFill>
                </a:rPr>
                <a:t>ISO/TC211</a:t>
              </a:r>
              <a:r>
                <a:rPr lang="en-GB" sz="3200" dirty="0" smtClean="0">
                  <a:solidFill>
                    <a:srgbClr val="FFFFFF"/>
                  </a:solidFill>
                </a:rPr>
                <a:t>)</a:t>
              </a:r>
              <a:endParaRPr lang="en-GB" sz="3200" dirty="0">
                <a:solidFill>
                  <a:srgbClr val="FFFFFF"/>
                </a:solidFill>
              </a:endParaRPr>
            </a:p>
          </p:txBody>
        </p:sp>
        <p:grpSp>
          <p:nvGrpSpPr>
            <p:cNvPr id="18" name="Gruppo 17"/>
            <p:cNvGrpSpPr/>
            <p:nvPr/>
          </p:nvGrpSpPr>
          <p:grpSpPr>
            <a:xfrm>
              <a:off x="526704" y="2249488"/>
              <a:ext cx="12390435" cy="6952792"/>
              <a:chOff x="-29132" y="1469947"/>
              <a:chExt cx="12390435" cy="8529707"/>
            </a:xfrm>
          </p:grpSpPr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8159" y="3488053"/>
                <a:ext cx="1821359" cy="740636"/>
              </a:xfrm>
              <a:prstGeom prst="rect">
                <a:avLst/>
              </a:prstGeom>
            </p:spPr>
          </p:pic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4589" y="4056479"/>
                <a:ext cx="2352217" cy="838289"/>
              </a:xfrm>
              <a:prstGeom prst="rect">
                <a:avLst/>
              </a:prstGeom>
            </p:spPr>
          </p:pic>
          <p:pic>
            <p:nvPicPr>
              <p:cNvPr id="7" name="Immagine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1679" y="2517575"/>
                <a:ext cx="4800301" cy="693312"/>
              </a:xfrm>
              <a:prstGeom prst="rect">
                <a:avLst/>
              </a:prstGeom>
            </p:spPr>
          </p:pic>
          <p:pic>
            <p:nvPicPr>
              <p:cNvPr id="8" name="Immagine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7411" y="2892516"/>
                <a:ext cx="4244948" cy="318371"/>
              </a:xfrm>
              <a:prstGeom prst="rect">
                <a:avLst/>
              </a:prstGeom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6374" y="3820490"/>
                <a:ext cx="2277370" cy="655134"/>
              </a:xfrm>
              <a:prstGeom prst="rect">
                <a:avLst/>
              </a:prstGeom>
            </p:spPr>
          </p:pic>
          <p:pic>
            <p:nvPicPr>
              <p:cNvPr id="10" name="Immagine 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085" y="4567387"/>
                <a:ext cx="3030768" cy="468886"/>
              </a:xfrm>
              <a:prstGeom prst="rect">
                <a:avLst/>
              </a:prstGeom>
            </p:spPr>
          </p:pic>
          <p:pic>
            <p:nvPicPr>
              <p:cNvPr id="11" name="Immagine 1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072" y="3245854"/>
                <a:ext cx="4367504" cy="563936"/>
              </a:xfrm>
              <a:prstGeom prst="rect">
                <a:avLst/>
              </a:prstGeom>
            </p:spPr>
          </p:pic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7216" y="2088013"/>
                <a:ext cx="2555976" cy="670717"/>
              </a:xfrm>
              <a:prstGeom prst="rect">
                <a:avLst/>
              </a:prstGeom>
            </p:spPr>
          </p:pic>
          <p:sp>
            <p:nvSpPr>
              <p:cNvPr id="19" name="Forma 18"/>
              <p:cNvSpPr/>
              <p:nvPr/>
            </p:nvSpPr>
            <p:spPr>
              <a:xfrm>
                <a:off x="-29132" y="1469947"/>
                <a:ext cx="12390435" cy="8529707"/>
              </a:xfrm>
              <a:prstGeom prst="funnel">
                <a:avLst/>
              </a:pr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0" name="Freccia circolare in giù 19"/>
            <p:cNvSpPr/>
            <p:nvPr/>
          </p:nvSpPr>
          <p:spPr>
            <a:xfrm>
              <a:off x="5681348" y="6747968"/>
              <a:ext cx="2088232" cy="1080120"/>
            </a:xfrm>
            <a:prstGeom prst="curvedDownArrow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2" name="Freccia circolare in giù 21"/>
            <p:cNvSpPr/>
            <p:nvPr/>
          </p:nvSpPr>
          <p:spPr>
            <a:xfrm rot="10800000">
              <a:off x="5614854" y="8002261"/>
              <a:ext cx="2088232" cy="1080120"/>
            </a:xfrm>
            <a:prstGeom prst="curvedDownArrow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17234245" y="5192052"/>
            <a:ext cx="4147065" cy="6371936"/>
            <a:chOff x="17178882" y="5192052"/>
            <a:chExt cx="4147065" cy="6371936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78882" y="5192052"/>
              <a:ext cx="4147065" cy="1753704"/>
            </a:xfrm>
            <a:prstGeom prst="rect">
              <a:avLst/>
            </a:prstGeom>
          </p:spPr>
        </p:pic>
        <p:sp>
          <p:nvSpPr>
            <p:cNvPr id="23" name="Cilindro 22"/>
            <p:cNvSpPr/>
            <p:nvPr/>
          </p:nvSpPr>
          <p:spPr>
            <a:xfrm>
              <a:off x="17540091" y="9052007"/>
              <a:ext cx="3424648" cy="2511981"/>
            </a:xfrm>
            <a:prstGeom prst="can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1" i="0" u="none" strike="noStrike" cap="none" spc="0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Data &amp; Metadata</a:t>
              </a:r>
            </a:p>
            <a:p>
              <a:r>
                <a:rPr lang="en-GB" sz="3200" dirty="0" smtClean="0">
                  <a:solidFill>
                    <a:srgbClr val="FFFFFF"/>
                  </a:solidFill>
                </a:rPr>
                <a:t>(WMS, WFS</a:t>
              </a:r>
              <a:endParaRPr lang="en-GB" sz="3200" dirty="0">
                <a:solidFill>
                  <a:srgbClr val="FFFFFF"/>
                </a:solidFill>
              </a:endParaRPr>
            </a:p>
            <a:p>
              <a:r>
                <a:rPr lang="en-GB" sz="3200" dirty="0" smtClean="0">
                  <a:solidFill>
                    <a:srgbClr val="FFFFFF"/>
                  </a:solidFill>
                </a:rPr>
                <a:t>ISO/TC211)</a:t>
              </a:r>
              <a:endParaRPr kumimoji="0" lang="en-GB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Freccia in giù 20"/>
            <p:cNvSpPr/>
            <p:nvPr/>
          </p:nvSpPr>
          <p:spPr>
            <a:xfrm>
              <a:off x="18691891" y="7188988"/>
              <a:ext cx="1121045" cy="1782573"/>
            </a:xfrm>
            <a:prstGeom prst="downArrow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26" name="Immagin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52019" y="9315875"/>
            <a:ext cx="6205633" cy="202117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7" name="Freccia a destra 26"/>
          <p:cNvSpPr/>
          <p:nvPr/>
        </p:nvSpPr>
        <p:spPr>
          <a:xfrm>
            <a:off x="7991048" y="9727051"/>
            <a:ext cx="1512168" cy="1161892"/>
          </a:xfrm>
          <a:prstGeom prst="rightArrow">
            <a:avLst/>
          </a:prstGeom>
          <a:solidFill>
            <a:srgbClr val="FFFF00"/>
          </a:solidFill>
          <a:ln w="127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Freccia a destra 28"/>
          <p:cNvSpPr/>
          <p:nvPr/>
        </p:nvSpPr>
        <p:spPr>
          <a:xfrm rot="10800000">
            <a:off x="15776068" y="9727051"/>
            <a:ext cx="1512168" cy="1161892"/>
          </a:xfrm>
          <a:prstGeom prst="rightArrow">
            <a:avLst/>
          </a:prstGeom>
          <a:solidFill>
            <a:srgbClr val="FFFF00"/>
          </a:solidFill>
          <a:ln w="127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64363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618919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Resources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lang="it-IT" b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mapped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Arial"/>
              <a:ea typeface="Arial"/>
              <a:cs typeface="Arial"/>
            </a:endParaRPr>
          </a:p>
        </p:txBody>
      </p:sp>
      <p:graphicFrame>
        <p:nvGraphicFramePr>
          <p:cNvPr id="28" name="Tabel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808515"/>
              </p:ext>
            </p:extLst>
          </p:nvPr>
        </p:nvGraphicFramePr>
        <p:xfrm>
          <a:off x="3695056" y="2825552"/>
          <a:ext cx="14769378" cy="5909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6475"/>
                <a:gridCol w="3435625"/>
                <a:gridCol w="4627278"/>
              </a:tblGrid>
              <a:tr h="1154154">
                <a:tc>
                  <a:txBody>
                    <a:bodyPr/>
                    <a:lstStyle/>
                    <a:p>
                      <a:pPr algn="ctr"/>
                      <a:endParaRPr lang="en-GB" sz="5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5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Metadata</a:t>
                      </a:r>
                      <a:endParaRPr lang="en-GB" sz="5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000" dirty="0" smtClean="0"/>
                        <a:t>Map services</a:t>
                      </a:r>
                      <a:endParaRPr lang="en-GB" sz="5000" dirty="0"/>
                    </a:p>
                  </a:txBody>
                  <a:tcPr/>
                </a:tc>
              </a:tr>
              <a:tr h="668676">
                <a:tc>
                  <a:txBody>
                    <a:bodyPr/>
                    <a:lstStyle/>
                    <a:p>
                      <a:endParaRPr lang="en-GB" sz="5000" dirty="0" smtClean="0"/>
                    </a:p>
                    <a:p>
                      <a:endParaRPr lang="en-GB" sz="5000" dirty="0" smtClean="0"/>
                    </a:p>
                    <a:p>
                      <a:endParaRPr lang="en-GB" sz="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5000" dirty="0" smtClean="0"/>
                    </a:p>
                    <a:p>
                      <a:pPr algn="ctr"/>
                      <a:r>
                        <a:rPr lang="en-GB" sz="5000" dirty="0" smtClean="0"/>
                        <a:t>1300</a:t>
                      </a:r>
                      <a:endParaRPr lang="en-GB" sz="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5000" dirty="0" smtClean="0"/>
                    </a:p>
                    <a:p>
                      <a:pPr algn="ctr"/>
                      <a:r>
                        <a:rPr lang="en-GB" sz="5000" dirty="0" smtClean="0"/>
                        <a:t>879</a:t>
                      </a:r>
                      <a:endParaRPr lang="en-GB" sz="5000" dirty="0"/>
                    </a:p>
                  </a:txBody>
                  <a:tcPr/>
                </a:tc>
              </a:tr>
              <a:tr h="668676">
                <a:tc>
                  <a:txBody>
                    <a:bodyPr/>
                    <a:lstStyle/>
                    <a:p>
                      <a:endParaRPr lang="en-GB" sz="5000" dirty="0" smtClean="0"/>
                    </a:p>
                    <a:p>
                      <a:endParaRPr lang="en-GB" sz="5000" dirty="0" smtClean="0"/>
                    </a:p>
                    <a:p>
                      <a:endParaRPr lang="en-GB" sz="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5000" dirty="0" smtClean="0"/>
                    </a:p>
                    <a:p>
                      <a:pPr algn="ctr"/>
                      <a:r>
                        <a:rPr lang="en-GB" sz="5000" dirty="0" smtClean="0"/>
                        <a:t>746</a:t>
                      </a:r>
                      <a:endParaRPr lang="en-GB" sz="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5000" dirty="0" smtClean="0"/>
                    </a:p>
                    <a:p>
                      <a:pPr algn="ctr"/>
                      <a:r>
                        <a:rPr lang="en-GB" sz="5000" dirty="0" smtClean="0"/>
                        <a:t>n/a</a:t>
                      </a:r>
                      <a:endParaRPr lang="en-GB" sz="5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" name="Immagin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186" y="4265712"/>
            <a:ext cx="4147065" cy="1753704"/>
          </a:xfrm>
          <a:prstGeom prst="rect">
            <a:avLst/>
          </a:prstGeom>
        </p:spPr>
      </p:pic>
      <p:grpSp>
        <p:nvGrpSpPr>
          <p:cNvPr id="33" name="Gruppo 32"/>
          <p:cNvGrpSpPr/>
          <p:nvPr/>
        </p:nvGrpSpPr>
        <p:grpSpPr>
          <a:xfrm>
            <a:off x="5038186" y="6842760"/>
            <a:ext cx="5010185" cy="1368152"/>
            <a:chOff x="690072" y="2088013"/>
            <a:chExt cx="10492287" cy="2948260"/>
          </a:xfrm>
        </p:grpSpPr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59" y="3488053"/>
              <a:ext cx="1821359" cy="740636"/>
            </a:xfrm>
            <a:prstGeom prst="rect">
              <a:avLst/>
            </a:prstGeom>
          </p:spPr>
        </p:pic>
        <p:pic>
          <p:nvPicPr>
            <p:cNvPr id="37" name="Immagine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589" y="4056479"/>
              <a:ext cx="2352217" cy="838289"/>
            </a:xfrm>
            <a:prstGeom prst="rect">
              <a:avLst/>
            </a:prstGeom>
          </p:spPr>
        </p:pic>
        <p:pic>
          <p:nvPicPr>
            <p:cNvPr id="38" name="Immagin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679" y="2517575"/>
              <a:ext cx="4800301" cy="693312"/>
            </a:xfrm>
            <a:prstGeom prst="rect">
              <a:avLst/>
            </a:prstGeom>
          </p:spPr>
        </p:pic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411" y="2892516"/>
              <a:ext cx="4244948" cy="318371"/>
            </a:xfrm>
            <a:prstGeom prst="rect">
              <a:avLst/>
            </a:prstGeom>
          </p:spPr>
        </p:pic>
        <p:pic>
          <p:nvPicPr>
            <p:cNvPr id="40" name="Immagin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6374" y="3820490"/>
              <a:ext cx="2277370" cy="655134"/>
            </a:xfrm>
            <a:prstGeom prst="rect">
              <a:avLst/>
            </a:prstGeom>
          </p:spPr>
        </p:pic>
        <p:pic>
          <p:nvPicPr>
            <p:cNvPr id="41" name="Immagin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6085" y="4567387"/>
              <a:ext cx="3030768" cy="468886"/>
            </a:xfrm>
            <a:prstGeom prst="rect">
              <a:avLst/>
            </a:prstGeom>
          </p:spPr>
        </p:pic>
        <p:pic>
          <p:nvPicPr>
            <p:cNvPr id="42" name="Immagine 4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72" y="3245854"/>
              <a:ext cx="4367504" cy="563936"/>
            </a:xfrm>
            <a:prstGeom prst="rect">
              <a:avLst/>
            </a:prstGeom>
          </p:spPr>
        </p:pic>
        <p:pic>
          <p:nvPicPr>
            <p:cNvPr id="43" name="Immagine 4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216" y="2088013"/>
              <a:ext cx="2555976" cy="670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39087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320</Words>
  <Application>Microsoft Office PowerPoint</Application>
  <PresentationFormat>Custom</PresentationFormat>
  <Paragraphs>61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Paola De Salvo</cp:lastModifiedBy>
  <cp:revision>28</cp:revision>
  <dcterms:modified xsi:type="dcterms:W3CDTF">2018-04-30T07:29:42Z</dcterms:modified>
</cp:coreProperties>
</file>