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8" r:id="rId4"/>
    <p:sldId id="261" r:id="rId5"/>
    <p:sldId id="292" r:id="rId6"/>
    <p:sldId id="290" r:id="rId7"/>
    <p:sldId id="289" r:id="rId8"/>
    <p:sldId id="271" r:id="rId9"/>
    <p:sldId id="291" r:id="rId10"/>
    <p:sldId id="282" r:id="rId11"/>
    <p:sldId id="294" r:id="rId12"/>
    <p:sldId id="26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D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152" y="-6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2768B-E122-44DC-B15A-F1A85C3D003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E78513E-78C4-40A2-A61A-C93273DB95D5}">
      <dgm:prSet phldrT="[Text]" custT="1"/>
      <dgm:spPr/>
      <dgm:t>
        <a:bodyPr/>
        <a:lstStyle/>
        <a:p>
          <a:r>
            <a:rPr lang="en-GB" sz="24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Communities often use </a:t>
          </a:r>
          <a:r>
            <a:rPr lang="en-GB" sz="2400" b="1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their own Data and Portals </a:t>
          </a:r>
          <a:r>
            <a:rPr lang="en-GB" sz="2400" b="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and have </a:t>
          </a:r>
          <a:r>
            <a:rPr lang="en-GB" sz="2400" dirty="0" smtClean="0">
              <a:solidFill>
                <a:srgbClr val="2966A7"/>
              </a:solidFill>
              <a:latin typeface="Verdana"/>
              <a:cs typeface="Verdana"/>
            </a:rPr>
            <a:t>their </a:t>
          </a:r>
          <a:r>
            <a:rPr lang="en-GB" sz="2400" b="1" dirty="0" smtClean="0">
              <a:solidFill>
                <a:srgbClr val="2966A7"/>
              </a:solidFill>
              <a:latin typeface="Verdana"/>
              <a:cs typeface="Verdana"/>
            </a:rPr>
            <a:t>own specificities</a:t>
          </a:r>
          <a:endParaRPr lang="en-GB" sz="24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976EA859-65C7-4295-B300-8A201D4CAC55}" type="parTrans" cxnId="{7231D95A-013D-47E4-BB5F-7666169E7DCF}">
      <dgm:prSet/>
      <dgm:spPr/>
      <dgm:t>
        <a:bodyPr/>
        <a:lstStyle/>
        <a:p>
          <a:endParaRPr lang="en-GB"/>
        </a:p>
      </dgm:t>
    </dgm:pt>
    <dgm:pt modelId="{B6CDFDBE-08BE-435E-9FED-0E0857C6C21A}" type="sibTrans" cxnId="{7231D95A-013D-47E4-BB5F-7666169E7DCF}">
      <dgm:prSet/>
      <dgm:spPr/>
      <dgm:t>
        <a:bodyPr/>
        <a:lstStyle/>
        <a:p>
          <a:endParaRPr lang="en-GB"/>
        </a:p>
      </dgm:t>
    </dgm:pt>
    <dgm:pt modelId="{B35BD2A5-A1C5-49C9-9A16-065F217ECB68}">
      <dgm:prSet phldrT="[Text]" custT="1"/>
      <dgm:spPr/>
      <dgm:t>
        <a:bodyPr/>
        <a:lstStyle/>
        <a:p>
          <a:r>
            <a:rPr lang="en-GB" sz="24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GEOSS shall respond to Users’ needs</a:t>
          </a:r>
          <a:endParaRPr lang="en-GB" sz="24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D70D82FC-1E30-42CE-8D5B-D3757BBB2585}" type="parTrans" cxnId="{B6C5F3B1-122C-443A-930D-B0FA428DFB01}">
      <dgm:prSet/>
      <dgm:spPr/>
      <dgm:t>
        <a:bodyPr/>
        <a:lstStyle/>
        <a:p>
          <a:endParaRPr lang="en-GB"/>
        </a:p>
      </dgm:t>
    </dgm:pt>
    <dgm:pt modelId="{975EC8FC-6B50-4A35-917B-3C2DF59C5BC1}" type="sibTrans" cxnId="{B6C5F3B1-122C-443A-930D-B0FA428DFB01}">
      <dgm:prSet/>
      <dgm:spPr/>
      <dgm:t>
        <a:bodyPr/>
        <a:lstStyle/>
        <a:p>
          <a:endParaRPr lang="en-GB"/>
        </a:p>
      </dgm:t>
    </dgm:pt>
    <dgm:pt modelId="{50E5163F-D0FB-4741-8A83-273A80C06610}">
      <dgm:prSet phldrT="[Text]" custT="1"/>
      <dgm:spPr/>
      <dgm:t>
        <a:bodyPr/>
        <a:lstStyle/>
        <a:p>
          <a:r>
            <a:rPr lang="en-GB" sz="2400" b="0" dirty="0" smtClean="0">
              <a:solidFill>
                <a:srgbClr val="2966A7"/>
              </a:solidFill>
              <a:latin typeface="Verdana"/>
              <a:cs typeface="Verdana"/>
            </a:rPr>
            <a:t>A</a:t>
          </a:r>
          <a:r>
            <a:rPr lang="en-GB" sz="2400" b="1" dirty="0" smtClean="0">
              <a:solidFill>
                <a:srgbClr val="2966A7"/>
              </a:solidFill>
              <a:latin typeface="Verdana"/>
              <a:cs typeface="Verdana"/>
            </a:rPr>
            <a:t> </a:t>
          </a:r>
          <a:r>
            <a:rPr lang="en-GB" sz="2400" b="1" dirty="0" smtClean="0">
              <a:solidFill>
                <a:srgbClr val="2966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new concept </a:t>
          </a:r>
          <a:r>
            <a:rPr lang="en-GB" sz="2400" b="0" dirty="0" smtClean="0">
              <a:solidFill>
                <a:srgbClr val="2966A7"/>
              </a:solidFill>
              <a:latin typeface="Verdana"/>
              <a:cs typeface="Verdana"/>
            </a:rPr>
            <a:t>in supporting User Communities has been developed</a:t>
          </a:r>
          <a:endParaRPr lang="en-GB" sz="24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D5F32F0C-E149-40C0-8A11-94AA816CA7A6}" type="parTrans" cxnId="{2E7A91C0-C5FF-43F5-BC4A-076F0604AC57}">
      <dgm:prSet/>
      <dgm:spPr/>
      <dgm:t>
        <a:bodyPr/>
        <a:lstStyle/>
        <a:p>
          <a:endParaRPr lang="en-GB"/>
        </a:p>
      </dgm:t>
    </dgm:pt>
    <dgm:pt modelId="{6EB2BD6E-5F87-4EBC-86D0-74642558313A}" type="sibTrans" cxnId="{2E7A91C0-C5FF-43F5-BC4A-076F0604AC57}">
      <dgm:prSet/>
      <dgm:spPr/>
      <dgm:t>
        <a:bodyPr/>
        <a:lstStyle/>
        <a:p>
          <a:endParaRPr lang="en-GB"/>
        </a:p>
      </dgm:t>
    </dgm:pt>
    <dgm:pt modelId="{3243E52B-7FEE-478D-ADBC-51B1F0E7D381}" type="pres">
      <dgm:prSet presAssocID="{F292768B-E122-44DC-B15A-F1A85C3D003F}" presName="arrowDiagram" presStyleCnt="0">
        <dgm:presLayoutVars>
          <dgm:chMax val="5"/>
          <dgm:dir/>
          <dgm:resizeHandles val="exact"/>
        </dgm:presLayoutVars>
      </dgm:prSet>
      <dgm:spPr/>
    </dgm:pt>
    <dgm:pt modelId="{41A4B737-6D5E-4059-91F8-63CCEEBF3853}" type="pres">
      <dgm:prSet presAssocID="{F292768B-E122-44DC-B15A-F1A85C3D003F}" presName="arrow" presStyleLbl="bgShp" presStyleIdx="0" presStyleCnt="1" custLinFactNeighborX="1334" custLinFactNeighborY="-356"/>
      <dgm:spPr/>
    </dgm:pt>
    <dgm:pt modelId="{975200BE-4446-4798-8557-9080ACD0FB0C}" type="pres">
      <dgm:prSet presAssocID="{F292768B-E122-44DC-B15A-F1A85C3D003F}" presName="arrowDiagram3" presStyleCnt="0"/>
      <dgm:spPr/>
    </dgm:pt>
    <dgm:pt modelId="{CAF096F8-90ED-4A97-8B46-B94D883CC71D}" type="pres">
      <dgm:prSet presAssocID="{DE78513E-78C4-40A2-A61A-C93273DB95D5}" presName="bullet3a" presStyleLbl="node1" presStyleIdx="0" presStyleCnt="3"/>
      <dgm:spPr/>
    </dgm:pt>
    <dgm:pt modelId="{DE51DB5D-AD16-4EB5-A27D-448C62FAB08C}" type="pres">
      <dgm:prSet presAssocID="{DE78513E-78C4-40A2-A61A-C93273DB95D5}" presName="textBox3a" presStyleLbl="revTx" presStyleIdx="0" presStyleCnt="3" custScaleX="108354" custScaleY="627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F2CB6D-0627-47A8-8BEF-9FCB79FDB2CF}" type="pres">
      <dgm:prSet presAssocID="{B35BD2A5-A1C5-49C9-9A16-065F217ECB68}" presName="bullet3b" presStyleLbl="node1" presStyleIdx="1" presStyleCnt="3"/>
      <dgm:spPr/>
    </dgm:pt>
    <dgm:pt modelId="{2836BFDA-9C7C-4B20-B550-425F8CCBDCB9}" type="pres">
      <dgm:prSet presAssocID="{B35BD2A5-A1C5-49C9-9A16-065F217ECB68}" presName="textBox3b" presStyleLbl="revTx" presStyleIdx="1" presStyleCnt="3" custScaleX="109700" custScaleY="52976" custLinFactNeighborX="4731" custLinFactNeighborY="-188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8E729C-7DA8-40CC-B646-A1E9D54F7244}" type="pres">
      <dgm:prSet presAssocID="{50E5163F-D0FB-4741-8A83-273A80C06610}" presName="bullet3c" presStyleLbl="node1" presStyleIdx="2" presStyleCnt="3"/>
      <dgm:spPr/>
    </dgm:pt>
    <dgm:pt modelId="{993E6DB1-65D6-4021-AEB8-3E737D172231}" type="pres">
      <dgm:prSet presAssocID="{50E5163F-D0FB-4741-8A83-273A80C06610}" presName="textBox3c" presStyleLbl="revTx" presStyleIdx="2" presStyleCnt="3" custScaleX="148475" custScaleY="46447" custLinFactNeighborX="25875" custLinFactNeighborY="-213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5306D81-6701-487B-A827-7EB5C727765C}" type="presOf" srcId="{F292768B-E122-44DC-B15A-F1A85C3D003F}" destId="{3243E52B-7FEE-478D-ADBC-51B1F0E7D381}" srcOrd="0" destOrd="0" presId="urn:microsoft.com/office/officeart/2005/8/layout/arrow2"/>
    <dgm:cxn modelId="{32457D4C-FAAB-4060-9CF8-55F48A570F98}" type="presOf" srcId="{DE78513E-78C4-40A2-A61A-C93273DB95D5}" destId="{DE51DB5D-AD16-4EB5-A27D-448C62FAB08C}" srcOrd="0" destOrd="0" presId="urn:microsoft.com/office/officeart/2005/8/layout/arrow2"/>
    <dgm:cxn modelId="{82E4A1AA-C8B5-4C71-8240-D0A7AA5B0EE5}" type="presOf" srcId="{50E5163F-D0FB-4741-8A83-273A80C06610}" destId="{993E6DB1-65D6-4021-AEB8-3E737D172231}" srcOrd="0" destOrd="0" presId="urn:microsoft.com/office/officeart/2005/8/layout/arrow2"/>
    <dgm:cxn modelId="{2E7A91C0-C5FF-43F5-BC4A-076F0604AC57}" srcId="{F292768B-E122-44DC-B15A-F1A85C3D003F}" destId="{50E5163F-D0FB-4741-8A83-273A80C06610}" srcOrd="2" destOrd="0" parTransId="{D5F32F0C-E149-40C0-8A11-94AA816CA7A6}" sibTransId="{6EB2BD6E-5F87-4EBC-86D0-74642558313A}"/>
    <dgm:cxn modelId="{7231D95A-013D-47E4-BB5F-7666169E7DCF}" srcId="{F292768B-E122-44DC-B15A-F1A85C3D003F}" destId="{DE78513E-78C4-40A2-A61A-C93273DB95D5}" srcOrd="0" destOrd="0" parTransId="{976EA859-65C7-4295-B300-8A201D4CAC55}" sibTransId="{B6CDFDBE-08BE-435E-9FED-0E0857C6C21A}"/>
    <dgm:cxn modelId="{B6C5F3B1-122C-443A-930D-B0FA428DFB01}" srcId="{F292768B-E122-44DC-B15A-F1A85C3D003F}" destId="{B35BD2A5-A1C5-49C9-9A16-065F217ECB68}" srcOrd="1" destOrd="0" parTransId="{D70D82FC-1E30-42CE-8D5B-D3757BBB2585}" sibTransId="{975EC8FC-6B50-4A35-917B-3C2DF59C5BC1}"/>
    <dgm:cxn modelId="{F84F348B-4F5B-41F4-98F8-30F4B6BFD75C}" type="presOf" srcId="{B35BD2A5-A1C5-49C9-9A16-065F217ECB68}" destId="{2836BFDA-9C7C-4B20-B550-425F8CCBDCB9}" srcOrd="0" destOrd="0" presId="urn:microsoft.com/office/officeart/2005/8/layout/arrow2"/>
    <dgm:cxn modelId="{A5FD375A-F746-4C99-A142-A5BDC0F10EB7}" type="presParOf" srcId="{3243E52B-7FEE-478D-ADBC-51B1F0E7D381}" destId="{41A4B737-6D5E-4059-91F8-63CCEEBF3853}" srcOrd="0" destOrd="0" presId="urn:microsoft.com/office/officeart/2005/8/layout/arrow2"/>
    <dgm:cxn modelId="{03A0FC23-F967-46A2-9B7F-4C58A429CB49}" type="presParOf" srcId="{3243E52B-7FEE-478D-ADBC-51B1F0E7D381}" destId="{975200BE-4446-4798-8557-9080ACD0FB0C}" srcOrd="1" destOrd="0" presId="urn:microsoft.com/office/officeart/2005/8/layout/arrow2"/>
    <dgm:cxn modelId="{F78A15AB-A970-47D3-845E-055D6025E153}" type="presParOf" srcId="{975200BE-4446-4798-8557-9080ACD0FB0C}" destId="{CAF096F8-90ED-4A97-8B46-B94D883CC71D}" srcOrd="0" destOrd="0" presId="urn:microsoft.com/office/officeart/2005/8/layout/arrow2"/>
    <dgm:cxn modelId="{C23C57B3-013D-4767-9119-CD7FED27BC9B}" type="presParOf" srcId="{975200BE-4446-4798-8557-9080ACD0FB0C}" destId="{DE51DB5D-AD16-4EB5-A27D-448C62FAB08C}" srcOrd="1" destOrd="0" presId="urn:microsoft.com/office/officeart/2005/8/layout/arrow2"/>
    <dgm:cxn modelId="{AF15AA57-2DEA-4758-B04C-BA1A274E5BBE}" type="presParOf" srcId="{975200BE-4446-4798-8557-9080ACD0FB0C}" destId="{3CF2CB6D-0627-47A8-8BEF-9FCB79FDB2CF}" srcOrd="2" destOrd="0" presId="urn:microsoft.com/office/officeart/2005/8/layout/arrow2"/>
    <dgm:cxn modelId="{DC09B3B7-6CE8-4F01-9742-1E856D4E4C0F}" type="presParOf" srcId="{975200BE-4446-4798-8557-9080ACD0FB0C}" destId="{2836BFDA-9C7C-4B20-B550-425F8CCBDCB9}" srcOrd="3" destOrd="0" presId="urn:microsoft.com/office/officeart/2005/8/layout/arrow2"/>
    <dgm:cxn modelId="{F3FC08B1-8888-44DF-A391-DFBB19B1D951}" type="presParOf" srcId="{975200BE-4446-4798-8557-9080ACD0FB0C}" destId="{678E729C-7DA8-40CC-B646-A1E9D54F7244}" srcOrd="4" destOrd="0" presId="urn:microsoft.com/office/officeart/2005/8/layout/arrow2"/>
    <dgm:cxn modelId="{97B595AD-69F5-4923-A0D7-B65B5D74AA03}" type="presParOf" srcId="{975200BE-4446-4798-8557-9080ACD0FB0C}" destId="{993E6DB1-65D6-4021-AEB8-3E737D172231}" srcOrd="5" destOrd="0" presId="urn:microsoft.com/office/officeart/2005/8/layout/arrow2"/>
  </dgm:cxnLst>
  <dgm:bg>
    <a:noFill/>
  </dgm:bg>
  <dgm:whole>
    <a:ln>
      <a:solidFill>
        <a:srgbClr val="6BA3AB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B737-6D5E-4059-91F8-63CCEEBF3853}">
      <dsp:nvSpPr>
        <dsp:cNvPr id="0" name=""/>
        <dsp:cNvSpPr/>
      </dsp:nvSpPr>
      <dsp:spPr>
        <a:xfrm>
          <a:off x="1663325" y="0"/>
          <a:ext cx="9146617" cy="571663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096F8-90ED-4A97-8B46-B94D883CC71D}">
      <dsp:nvSpPr>
        <dsp:cNvPr id="0" name=""/>
        <dsp:cNvSpPr/>
      </dsp:nvSpPr>
      <dsp:spPr>
        <a:xfrm>
          <a:off x="2702930" y="3945622"/>
          <a:ext cx="237812" cy="237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1DB5D-AD16-4EB5-A27D-448C62FAB08C}">
      <dsp:nvSpPr>
        <dsp:cNvPr id="0" name=""/>
        <dsp:cNvSpPr/>
      </dsp:nvSpPr>
      <dsp:spPr>
        <a:xfrm>
          <a:off x="2732817" y="4372571"/>
          <a:ext cx="2309199" cy="103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1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Communities often use </a:t>
          </a:r>
          <a:r>
            <a:rPr lang="en-GB" sz="2400" b="1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their own Data and Portals </a:t>
          </a:r>
          <a:r>
            <a:rPr lang="en-GB" sz="2400" b="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and have </a:t>
          </a:r>
          <a:r>
            <a:rPr lang="en-GB" sz="2400" kern="1200" dirty="0" smtClean="0">
              <a:solidFill>
                <a:srgbClr val="2966A7"/>
              </a:solidFill>
              <a:latin typeface="Verdana"/>
              <a:cs typeface="Verdana"/>
            </a:rPr>
            <a:t>their </a:t>
          </a:r>
          <a:r>
            <a:rPr lang="en-GB" sz="2400" b="1" kern="1200" dirty="0" smtClean="0">
              <a:solidFill>
                <a:srgbClr val="2966A7"/>
              </a:solidFill>
              <a:latin typeface="Verdana"/>
              <a:cs typeface="Verdana"/>
            </a:rPr>
            <a:t>own specificities</a:t>
          </a:r>
          <a:endParaRPr lang="en-GB" sz="24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2732817" y="4372571"/>
        <a:ext cx="2309199" cy="1036020"/>
      </dsp:txXfrm>
    </dsp:sp>
    <dsp:sp modelId="{3CF2CB6D-0627-47A8-8BEF-9FCB79FDB2CF}">
      <dsp:nvSpPr>
        <dsp:cNvPr id="0" name=""/>
        <dsp:cNvSpPr/>
      </dsp:nvSpPr>
      <dsp:spPr>
        <a:xfrm>
          <a:off x="4802078" y="2391840"/>
          <a:ext cx="429891" cy="429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6BFDA-9C7C-4B20-B550-425F8CCBDCB9}">
      <dsp:nvSpPr>
        <dsp:cNvPr id="0" name=""/>
        <dsp:cNvSpPr/>
      </dsp:nvSpPr>
      <dsp:spPr>
        <a:xfrm>
          <a:off x="5014412" y="2753197"/>
          <a:ext cx="2408121" cy="1647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9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GEOSS shall respond to Users’ needs</a:t>
          </a:r>
          <a:endParaRPr lang="en-GB" sz="24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5014412" y="2753197"/>
        <a:ext cx="2408121" cy="1647474"/>
      </dsp:txXfrm>
    </dsp:sp>
    <dsp:sp modelId="{678E729C-7DA8-40CC-B646-A1E9D54F7244}">
      <dsp:nvSpPr>
        <dsp:cNvPr id="0" name=""/>
        <dsp:cNvSpPr/>
      </dsp:nvSpPr>
      <dsp:spPr>
        <a:xfrm>
          <a:off x="7326545" y="1446308"/>
          <a:ext cx="594530" cy="594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E6DB1-65D6-4021-AEB8-3E737D172231}">
      <dsp:nvSpPr>
        <dsp:cNvPr id="0" name=""/>
        <dsp:cNvSpPr/>
      </dsp:nvSpPr>
      <dsp:spPr>
        <a:xfrm>
          <a:off x="7659756" y="1961118"/>
          <a:ext cx="3259305" cy="184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02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solidFill>
                <a:srgbClr val="2966A7"/>
              </a:solidFill>
              <a:latin typeface="Verdana"/>
              <a:cs typeface="Verdana"/>
            </a:rPr>
            <a:t>A</a:t>
          </a:r>
          <a:r>
            <a:rPr lang="en-GB" sz="2400" b="1" kern="1200" dirty="0" smtClean="0">
              <a:solidFill>
                <a:srgbClr val="2966A7"/>
              </a:solidFill>
              <a:latin typeface="Verdana"/>
              <a:cs typeface="Verdana"/>
            </a:rPr>
            <a:t> </a:t>
          </a:r>
          <a:r>
            <a:rPr lang="en-GB" sz="2400" b="1" kern="1200" dirty="0" smtClean="0">
              <a:solidFill>
                <a:srgbClr val="2966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new concept </a:t>
          </a:r>
          <a:r>
            <a:rPr lang="en-GB" sz="2400" b="0" kern="1200" dirty="0" smtClean="0">
              <a:solidFill>
                <a:srgbClr val="2966A7"/>
              </a:solidFill>
              <a:latin typeface="Verdana"/>
              <a:cs typeface="Verdana"/>
            </a:rPr>
            <a:t>in supporting User Communities has been developed</a:t>
          </a:r>
          <a:endParaRPr lang="en-GB" sz="24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7659756" y="1961118"/>
        <a:ext cx="3259305" cy="1845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5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GEO</a:t>
            </a:r>
            <a:r>
              <a:rPr lang="en-US" baseline="0" dirty="0" smtClean="0"/>
              <a:t> Respond to the requirements, e.g. via implementation of Initiatives/Flagships/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A1AB990-A0BF-B343-AEF8-60EFAB4063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fld id="{ABBBB7FE-13B7-4DD2-ADC5-DAE400427CDC}" type="datetimeFigureOut">
              <a:rPr lang="en-US" smtClean="0"/>
              <a:t>30/04/2018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29EE0D81-C31B-4741-A19D-E1B58644C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12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10.png"/><Relationship Id="rId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tiff"/><Relationship Id="rId3" Type="http://schemas.openxmlformats.org/officeDocument/2006/relationships/image" Target="../media/image31.png"/><Relationship Id="rId21" Type="http://schemas.openxmlformats.org/officeDocument/2006/relationships/image" Target="../media/image49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tiff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tiff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12316718" y="1839888"/>
            <a:ext cx="5879061" cy="4226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664957" y="4320762"/>
            <a:ext cx="5320427" cy="1457118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400" i="1" dirty="0">
                <a:solidFill>
                  <a:srgbClr val="2966A7"/>
                </a:solidFill>
              </a:rPr>
              <a:t>To reuse the GEOSS Portal as a whole, tailored to </a:t>
            </a:r>
            <a:r>
              <a:rPr lang="en-GB" sz="2400" i="1" dirty="0" smtClean="0">
                <a:solidFill>
                  <a:srgbClr val="2966A7"/>
                </a:solidFill>
              </a:rPr>
              <a:t>resources, </a:t>
            </a:r>
            <a:r>
              <a:rPr lang="en-GB" sz="2400" i="1" dirty="0">
                <a:solidFill>
                  <a:srgbClr val="2966A7"/>
                </a:solidFill>
              </a:rPr>
              <a:t>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68556" y="3055438"/>
            <a:ext cx="3322403" cy="666112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GB" sz="2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2806" y="2206930"/>
            <a:ext cx="2327413" cy="20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6206784" y="1839888"/>
            <a:ext cx="5879061" cy="4226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6534435" y="4324794"/>
            <a:ext cx="5320427" cy="1457118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4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85848" y="3055438"/>
            <a:ext cx="3453221" cy="666112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GB" sz="2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595" y="2206930"/>
            <a:ext cx="2327413" cy="20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96851" y="1839888"/>
            <a:ext cx="5879061" cy="4226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403912" y="4323878"/>
            <a:ext cx="5320427" cy="1457118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4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08544" y="3055438"/>
            <a:ext cx="3102352" cy="666112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GB" sz="2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92" y="2206268"/>
            <a:ext cx="2327413" cy="20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18426648" y="1838974"/>
            <a:ext cx="5879061" cy="4226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18795480" y="4324794"/>
            <a:ext cx="5320427" cy="1457118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4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4400" dirty="0"/>
          </a:p>
        </p:txBody>
      </p:sp>
      <p:sp>
        <p:nvSpPr>
          <p:cNvPr id="72" name="TextBox 71"/>
          <p:cNvSpPr txBox="1"/>
          <p:nvPr/>
        </p:nvSpPr>
        <p:spPr>
          <a:xfrm>
            <a:off x="21024142" y="3055438"/>
            <a:ext cx="2485103" cy="666112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2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251" y="2204214"/>
            <a:ext cx="2327413" cy="20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18528924" y="6137920"/>
            <a:ext cx="5801048" cy="33627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1030964" y="7104413"/>
            <a:ext cx="2906237" cy="666112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GB" sz="2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8704" y="6345375"/>
            <a:ext cx="2327413" cy="21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18791157" y="8487651"/>
            <a:ext cx="5320427" cy="895438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5924" y="402831"/>
            <a:ext cx="20516589" cy="1543275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8600" b="1" dirty="0">
                <a:solidFill>
                  <a:srgbClr val="137B67"/>
                </a:solidFill>
                <a:latin typeface="Calibri" panose="020F0502020204030204" pitchFamily="34" charset="0"/>
              </a:rPr>
              <a:t>Moving towards a User-Centric      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066528" y="5467938"/>
            <a:ext cx="17770437" cy="7248232"/>
            <a:chOff x="535575" y="859963"/>
            <a:chExt cx="6663914" cy="362411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575" y="859963"/>
              <a:ext cx="4170844" cy="1732207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 rot="19030566">
              <a:off x="627259" y="1604081"/>
              <a:ext cx="1309316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070C0"/>
                  </a:solidFill>
                </a:rPr>
                <a:t>Disaster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3055" y="1774175"/>
              <a:ext cx="4198148" cy="167925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 rot="19030566">
              <a:off x="1995595" y="2595359"/>
              <a:ext cx="1309316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0070C0"/>
                  </a:solidFill>
                </a:rPr>
                <a:t>Water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3998" y="2727918"/>
              <a:ext cx="4105491" cy="90669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188155" y="3699249"/>
              <a:ext cx="387622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GLOBAL OBSERVATION SYSTEM FOR MERCURY (GOS4M)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192165" y="5767726"/>
            <a:ext cx="17089067" cy="7132008"/>
            <a:chOff x="477080" y="1897545"/>
            <a:chExt cx="6408400" cy="356600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0859" y="1902230"/>
              <a:ext cx="4169581" cy="112778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896401" y="1897545"/>
              <a:ext cx="1527363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GEO CRADLE</a:t>
              </a:r>
            </a:p>
          </p:txBody>
        </p:sp>
        <p:pic>
          <p:nvPicPr>
            <p:cNvPr id="88" name="E0D431C1-9F64-4395-8567-D9278701881B" descr="1D89F941-701D-4736-8114-D5741E3DE14B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6037" y="3176262"/>
              <a:ext cx="3409443" cy="185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>
              <a:off x="2604476" y="3176262"/>
              <a:ext cx="893702" cy="1835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78466" y="3094493"/>
              <a:ext cx="1683731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GEOSS CHILE</a:t>
              </a:r>
            </a:p>
          </p:txBody>
        </p:sp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080" y="3742309"/>
              <a:ext cx="4292977" cy="172124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6162021" y="4840856"/>
            <a:ext cx="15914148" cy="9449986"/>
            <a:chOff x="875408" y="735870"/>
            <a:chExt cx="6833243" cy="4426733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2055" y="1443056"/>
              <a:ext cx="3926596" cy="190118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167260" y="4773332"/>
              <a:ext cx="4803648" cy="389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GEO </a:t>
              </a:r>
              <a:r>
                <a:rPr lang="en-US" sz="4800" dirty="0" smtClean="0">
                  <a:solidFill>
                    <a:srgbClr val="0070C0"/>
                  </a:solidFill>
                </a:rPr>
                <a:t>Wetlands Community Portal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408" y="735870"/>
              <a:ext cx="3965998" cy="1955329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178" y="2874417"/>
              <a:ext cx="4006014" cy="1943738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4199112" y="4607065"/>
            <a:ext cx="21436688" cy="8813038"/>
            <a:chOff x="1800103" y="507535"/>
            <a:chExt cx="6616443" cy="4406519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4913" y="2958993"/>
              <a:ext cx="4086850" cy="1955061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4142773" y="4377936"/>
              <a:ext cx="3523004" cy="415499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GOS4M </a:t>
              </a:r>
              <a:r>
                <a:rPr lang="en-US" sz="4800" dirty="0" smtClean="0">
                  <a:solidFill>
                    <a:srgbClr val="0070C0"/>
                  </a:solidFill>
                </a:rPr>
                <a:t>Community Portal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0103" y="1478173"/>
              <a:ext cx="3825702" cy="1843151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1910947" y="2680016"/>
              <a:ext cx="3390816" cy="415499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ENERGIC </a:t>
              </a:r>
              <a:r>
                <a:rPr lang="en-US" sz="4800" dirty="0" smtClean="0">
                  <a:solidFill>
                    <a:srgbClr val="0070C0"/>
                  </a:solidFill>
                </a:rPr>
                <a:t>Open Data Portal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4301746" y="507535"/>
              <a:ext cx="4114800" cy="1934856"/>
              <a:chOff x="3950205" y="12289536"/>
              <a:chExt cx="13478256" cy="6620256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0208" y="12289536"/>
                <a:ext cx="13478256" cy="662025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65008" y="15343632"/>
                <a:ext cx="5541264" cy="475488"/>
              </a:xfrm>
              <a:prstGeom prst="rect">
                <a:avLst/>
              </a:prstGeom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4377035" y="1806704"/>
              <a:ext cx="3953204" cy="415499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70C0"/>
                  </a:solidFill>
                </a:rPr>
                <a:t>GEO-GNOME </a:t>
              </a:r>
              <a:r>
                <a:rPr lang="en-US" sz="4800" dirty="0" smtClean="0">
                  <a:solidFill>
                    <a:srgbClr val="0070C0"/>
                  </a:solidFill>
                </a:rPr>
                <a:t>Community Portal</a:t>
              </a:r>
              <a:endParaRPr lang="en-US" sz="4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4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422800" y="8350144"/>
            <a:ext cx="5117782" cy="505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946" y="477965"/>
            <a:ext cx="3788168" cy="14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2" y="1939200"/>
            <a:ext cx="10228077" cy="9695824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247B66"/>
                </a:solidFill>
              </a:rPr>
              <a:t>Agile development approach.</a:t>
            </a:r>
          </a:p>
          <a:p>
            <a:r>
              <a:rPr lang="en-US" sz="4000" dirty="0" smtClean="0">
                <a:solidFill>
                  <a:srgbClr val="247B66"/>
                </a:solidFill>
              </a:rPr>
              <a:t>Based on repetitive circle of enhancements</a:t>
            </a:r>
          </a:p>
          <a:p>
            <a:r>
              <a:rPr lang="en-US" sz="4000" dirty="0" smtClean="0">
                <a:solidFill>
                  <a:srgbClr val="247B66"/>
                </a:solidFill>
              </a:rPr>
              <a:t>With a </a:t>
            </a:r>
            <a:r>
              <a:rPr lang="en-US" sz="4000" i="1" dirty="0" smtClean="0">
                <a:solidFill>
                  <a:srgbClr val="247B66"/>
                </a:solidFill>
              </a:rPr>
              <a:t>full emersion </a:t>
            </a:r>
            <a:r>
              <a:rPr lang="en-US" sz="4000" dirty="0" smtClean="0">
                <a:solidFill>
                  <a:srgbClr val="247B66"/>
                </a:solidFill>
              </a:rPr>
              <a:t>of the GEOSS Users: developers and end-users (with different backgrounds)</a:t>
            </a:r>
          </a:p>
          <a:p>
            <a:r>
              <a:rPr lang="en-US" sz="4000" dirty="0" smtClean="0">
                <a:solidFill>
                  <a:srgbClr val="247B66"/>
                </a:solidFill>
              </a:rPr>
              <a:t>In coordination with relevant stakeholders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67"/>
          <a:stretch/>
        </p:blipFill>
        <p:spPr bwMode="auto">
          <a:xfrm>
            <a:off x="10942463" y="185211"/>
            <a:ext cx="13441539" cy="1214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67568" y="4180619"/>
            <a:ext cx="1026230" cy="1015657"/>
          </a:xfrm>
          <a:prstGeom prst="rect">
            <a:avLst/>
          </a:prstGeom>
          <a:noFill/>
        </p:spPr>
        <p:txBody>
          <a:bodyPr wrap="none" lIns="243834" tIns="121917" rIns="243834" bIns="121917" rtlCol="0">
            <a:spAutoFit/>
          </a:bodyPr>
          <a:lstStyle/>
          <a:p>
            <a:r>
              <a:rPr lang="en-US" i="1" dirty="0" smtClean="0">
                <a:solidFill>
                  <a:srgbClr val="247B66"/>
                </a:solidFill>
              </a:rPr>
              <a:t>1.</a:t>
            </a:r>
            <a:endParaRPr lang="en-US" i="1" dirty="0">
              <a:solidFill>
                <a:srgbClr val="247B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36333" y="4401800"/>
            <a:ext cx="1026230" cy="1015657"/>
          </a:xfrm>
          <a:prstGeom prst="rect">
            <a:avLst/>
          </a:prstGeom>
          <a:noFill/>
        </p:spPr>
        <p:txBody>
          <a:bodyPr wrap="none" lIns="243834" tIns="121917" rIns="243834" bIns="121917" rtlCol="0">
            <a:spAutoFit/>
          </a:bodyPr>
          <a:lstStyle/>
          <a:p>
            <a:r>
              <a:rPr lang="en-US" i="1" dirty="0" smtClean="0">
                <a:solidFill>
                  <a:srgbClr val="247B66"/>
                </a:solidFill>
              </a:rPr>
              <a:t>2.</a:t>
            </a:r>
            <a:endParaRPr lang="en-US" i="1" dirty="0">
              <a:solidFill>
                <a:srgbClr val="247B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70520" y="8671304"/>
            <a:ext cx="1026230" cy="1015657"/>
          </a:xfrm>
          <a:prstGeom prst="rect">
            <a:avLst/>
          </a:prstGeom>
          <a:noFill/>
        </p:spPr>
        <p:txBody>
          <a:bodyPr wrap="none" lIns="243834" tIns="121917" rIns="243834" bIns="121917" rtlCol="0">
            <a:spAutoFit/>
          </a:bodyPr>
          <a:lstStyle/>
          <a:p>
            <a:r>
              <a:rPr lang="en-US" i="1" dirty="0" smtClean="0">
                <a:solidFill>
                  <a:srgbClr val="247B66"/>
                </a:solidFill>
              </a:rPr>
              <a:t>3.</a:t>
            </a:r>
            <a:endParaRPr lang="en-US" i="1" dirty="0">
              <a:solidFill>
                <a:srgbClr val="247B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24" y="233264"/>
            <a:ext cx="10646539" cy="1989551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137B67"/>
                </a:solidFill>
                <a:latin typeface="Calibri" panose="020F0502020204030204" pitchFamily="34" charset="0"/>
              </a:rPr>
              <a:t>Approach</a:t>
            </a:r>
            <a:endParaRPr lang="en-US" sz="11500" b="1" dirty="0">
              <a:solidFill>
                <a:srgbClr val="137B67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7944" y="7578080"/>
            <a:ext cx="292364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GEOSS Platform ready for operations</a:t>
            </a:r>
            <a:endParaRPr lang="en-US" sz="32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62563" y="1889448"/>
            <a:ext cx="2978709" cy="25123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96856" y="4441150"/>
            <a:ext cx="3744416" cy="9763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62563" y="6257691"/>
            <a:ext cx="2978709" cy="25123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764125" y="3145624"/>
            <a:ext cx="2708795" cy="9763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663232" y="8082136"/>
            <a:ext cx="3457760" cy="388843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55897" y="5412195"/>
            <a:ext cx="6407336" cy="42541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80243" y="1401294"/>
            <a:ext cx="4500389" cy="40161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14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52" y="377280"/>
            <a:ext cx="7765928" cy="26562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3200401"/>
            <a:ext cx="21945600" cy="8483598"/>
          </a:xfrm>
          <a:prstGeom prst="rect">
            <a:avLst/>
          </a:prstGeom>
        </p:spPr>
        <p:txBody>
          <a:bodyPr lIns="217709" tIns="108855" rIns="217709" bIns="10885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à"/>
            </a:pPr>
            <a:r>
              <a:rPr lang="en-US" sz="5200" dirty="0">
                <a:solidFill>
                  <a:srgbClr val="137B67"/>
                </a:solidFill>
              </a:rPr>
              <a:t>A User Centric Approach</a:t>
            </a:r>
          </a:p>
          <a:p>
            <a:pPr marL="0" indent="0">
              <a:buNone/>
            </a:pPr>
            <a:r>
              <a:rPr lang="en-US" sz="5200" dirty="0" smtClean="0">
                <a:solidFill>
                  <a:srgbClr val="137B67"/>
                </a:solidFill>
                <a:sym typeface="Wingdings"/>
              </a:rPr>
              <a:t></a:t>
            </a:r>
            <a:r>
              <a:rPr lang="en-US" sz="5200" dirty="0" smtClean="0">
                <a:solidFill>
                  <a:srgbClr val="137B67"/>
                </a:solidFill>
              </a:rPr>
              <a:t>Build </a:t>
            </a:r>
            <a:r>
              <a:rPr lang="en-US" sz="5200" dirty="0">
                <a:solidFill>
                  <a:srgbClr val="137B67"/>
                </a:solidFill>
              </a:rPr>
              <a:t>around three pillars</a:t>
            </a:r>
          </a:p>
        </p:txBody>
      </p:sp>
      <p:sp>
        <p:nvSpPr>
          <p:cNvPr id="7" name="Oval 6"/>
          <p:cNvSpPr/>
          <p:nvPr/>
        </p:nvSpPr>
        <p:spPr>
          <a:xfrm>
            <a:off x="8159552" y="3200401"/>
            <a:ext cx="15748251" cy="891418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001111" y="5213089"/>
            <a:ext cx="2906692" cy="727667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6780" y="5681684"/>
            <a:ext cx="2810933" cy="272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gcolagneli\Google Drive\ESRIN\EMSS_2015\GEO\2017\Presentation\Plenary\Pictures\geoss_check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6414" y="6078100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50772" y="5239369"/>
            <a:ext cx="3522244" cy="1235499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</a:t>
            </a:r>
          </a:p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Status Checker</a:t>
            </a:r>
          </a:p>
        </p:txBody>
      </p:sp>
      <p:pic>
        <p:nvPicPr>
          <p:cNvPr id="12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310" y="8675270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50772" y="8418754"/>
            <a:ext cx="3515833" cy="1235499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Yellow </a:t>
            </a:r>
          </a:p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Pages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95454" y="8286181"/>
            <a:ext cx="3469346" cy="727667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15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2638" y="7263045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201806" y="9627411"/>
            <a:ext cx="2765628" cy="727667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17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9539" y="7285915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359412" y="3546154"/>
            <a:ext cx="3283397" cy="727667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19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2638" y="3909988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348079" y="4993161"/>
            <a:ext cx="3023711" cy="727667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GB" sz="33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21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1806" y="5546500"/>
            <a:ext cx="2810933" cy="27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19252870" y="8710731"/>
            <a:ext cx="4883736" cy="47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gcolagneli\Google Drive\ESRIN\EMSS_2015\GEO\2017\Presentation\Plenary\Pictures\you_insid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864">
            <a:off x="15743773" y="10140351"/>
            <a:ext cx="3814763" cy="37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51603" y="5402970"/>
            <a:ext cx="3338944" cy="3917376"/>
            <a:chOff x="6780022" y="1544264"/>
            <a:chExt cx="1252104" cy="1469016"/>
          </a:xfrm>
        </p:grpSpPr>
        <p:pic>
          <p:nvPicPr>
            <p:cNvPr id="25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Reuse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57165" y="6531809"/>
            <a:ext cx="3338944" cy="3917378"/>
            <a:chOff x="7834006" y="3057092"/>
            <a:chExt cx="1252104" cy="1469017"/>
          </a:xfrm>
        </p:grpSpPr>
        <p:pic>
          <p:nvPicPr>
            <p:cNvPr id="28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5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Collaborate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2723" y="7481056"/>
            <a:ext cx="3338944" cy="3917376"/>
            <a:chOff x="7307470" y="2304880"/>
            <a:chExt cx="1252104" cy="1469016"/>
          </a:xfrm>
        </p:grpSpPr>
        <p:pic>
          <p:nvPicPr>
            <p:cNvPr id="31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Customise</a:t>
              </a:r>
            </a:p>
          </p:txBody>
        </p:sp>
      </p:grpSp>
      <p:sp>
        <p:nvSpPr>
          <p:cNvPr id="142" name="Shape 142"/>
          <p:cNvSpPr/>
          <p:nvPr/>
        </p:nvSpPr>
        <p:spPr>
          <a:xfrm>
            <a:off x="3263008" y="10026352"/>
            <a:ext cx="7587012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500" dirty="0" smtClean="0"/>
              <a:t>Thank</a:t>
            </a:r>
            <a:r>
              <a:rPr lang="en-GB" sz="12500" dirty="0"/>
              <a:t> </a:t>
            </a:r>
            <a:r>
              <a:rPr sz="12500" dirty="0" smtClean="0"/>
              <a:t>you</a:t>
            </a:r>
            <a:endParaRPr sz="125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3" grpId="0"/>
      <p:bldP spid="14" grpId="0"/>
      <p:bldP spid="16" grpId="0"/>
      <p:bldP spid="18" grpId="0"/>
      <p:bldP spid="20" grpId="0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9057"/>
          </a:xfrm>
          <a:prstGeom prst="rect">
            <a:avLst/>
          </a:prstGeom>
        </p:spPr>
      </p:pic>
      <p:sp>
        <p:nvSpPr>
          <p:cNvPr id="128" name="Shape 128"/>
          <p:cNvSpPr/>
          <p:nvPr/>
        </p:nvSpPr>
        <p:spPr>
          <a:xfrm>
            <a:off x="1238572" y="3773374"/>
            <a:ext cx="2039500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Session </a:t>
            </a:r>
            <a:r>
              <a:rPr lang="fr-CH" dirty="0"/>
              <a:t>8</a:t>
            </a:r>
            <a:r>
              <a:rPr dirty="0" smtClean="0"/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fr-CH" dirty="0" smtClean="0">
                <a:solidFill>
                  <a:schemeClr val="accent1"/>
                </a:solidFill>
              </a:rPr>
              <a:t>User-</a:t>
            </a:r>
            <a:r>
              <a:rPr lang="fr-CH" dirty="0" err="1" smtClean="0">
                <a:solidFill>
                  <a:schemeClr val="accent1"/>
                </a:solidFill>
              </a:rPr>
              <a:t>Centered</a:t>
            </a:r>
            <a:r>
              <a:rPr lang="fr-CH" dirty="0" smtClean="0">
                <a:solidFill>
                  <a:schemeClr val="accent1"/>
                </a:solidFill>
              </a:rPr>
              <a:t> GEOSS: The </a:t>
            </a:r>
            <a:r>
              <a:rPr lang="fr-CH" dirty="0" err="1" smtClean="0">
                <a:solidFill>
                  <a:schemeClr val="accent1"/>
                </a:solidFill>
              </a:rPr>
              <a:t>customized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dynamic</a:t>
            </a:r>
            <a:r>
              <a:rPr lang="fr-CH" dirty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approach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238572" y="6268095"/>
            <a:ext cx="628396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moderator </a:t>
            </a:r>
            <a:endParaRPr dirty="0">
              <a:solidFill>
                <a:srgbClr val="A6AAA9"/>
              </a:solidFill>
            </a:endParaRP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1"/>
                </a:solidFill>
              </a:rPr>
              <a:t>Guido </a:t>
            </a:r>
            <a:r>
              <a:rPr lang="fr-CH" b="1" dirty="0" err="1">
                <a:solidFill>
                  <a:schemeClr val="accent1"/>
                </a:solidFill>
              </a:rPr>
              <a:t>Colangeli</a:t>
            </a:r>
            <a:r>
              <a:rPr lang="fr-CH" dirty="0">
                <a:solidFill>
                  <a:schemeClr val="accent1"/>
                </a:solidFill>
              </a:rPr>
              <a:t>, </a:t>
            </a:r>
            <a:r>
              <a:rPr lang="fr-CH" dirty="0">
                <a:solidFill>
                  <a:srgbClr val="B0971C"/>
                </a:solidFill>
              </a:rPr>
              <a:t>ESA</a:t>
            </a:r>
          </a:p>
        </p:txBody>
      </p:sp>
      <p:sp>
        <p:nvSpPr>
          <p:cNvPr id="130" name="Shape 130"/>
          <p:cNvSpPr/>
          <p:nvPr/>
        </p:nvSpPr>
        <p:spPr>
          <a:xfrm>
            <a:off x="7755466" y="6176185"/>
            <a:ext cx="11803259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speakers </a:t>
            </a:r>
            <a:endParaRPr dirty="0">
              <a:solidFill>
                <a:srgbClr val="A6AAA9"/>
              </a:solidFill>
            </a:endParaRP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 smtClean="0">
                <a:solidFill>
                  <a:schemeClr val="accent1"/>
                </a:solidFill>
              </a:rPr>
              <a:t>Paola </a:t>
            </a:r>
            <a:r>
              <a:rPr lang="fr-CH" b="1" dirty="0" smtClean="0">
                <a:solidFill>
                  <a:schemeClr val="accent1"/>
                </a:solidFill>
              </a:rPr>
              <a:t>De </a:t>
            </a:r>
            <a:r>
              <a:rPr lang="fr-CH" b="1" dirty="0" err="1" smtClean="0">
                <a:solidFill>
                  <a:schemeClr val="accent1"/>
                </a:solidFill>
              </a:rPr>
              <a:t>Salvo</a:t>
            </a:r>
            <a:r>
              <a:rPr dirty="0" smtClean="0">
                <a:solidFill>
                  <a:schemeClr val="accent1"/>
                </a:solidFill>
              </a:rPr>
              <a:t>, </a:t>
            </a:r>
            <a:r>
              <a:rPr lang="fr-CH" dirty="0" smtClean="0">
                <a:solidFill>
                  <a:srgbClr val="B0971C"/>
                </a:solidFill>
              </a:rPr>
              <a:t>GEO</a:t>
            </a: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 smtClean="0">
                <a:solidFill>
                  <a:schemeClr val="accent1"/>
                </a:solidFill>
              </a:rPr>
              <a:t>Roberto </a:t>
            </a:r>
            <a:r>
              <a:rPr lang="fr-CH" b="1" dirty="0" err="1" smtClean="0">
                <a:solidFill>
                  <a:schemeClr val="accent1"/>
                </a:solidFill>
              </a:rPr>
              <a:t>Roncella</a:t>
            </a:r>
            <a:r>
              <a:rPr dirty="0" smtClean="0">
                <a:solidFill>
                  <a:schemeClr val="accent1"/>
                </a:solidFill>
              </a:rPr>
              <a:t>, </a:t>
            </a:r>
            <a:r>
              <a:rPr lang="fr-CH" dirty="0" smtClean="0">
                <a:solidFill>
                  <a:srgbClr val="B0971C"/>
                </a:solidFill>
              </a:rPr>
              <a:t>CNR</a:t>
            </a:r>
            <a:endParaRPr dirty="0" smtClean="0">
              <a:solidFill>
                <a:srgbClr val="B0971C"/>
              </a:solidFill>
            </a:endParaRP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 smtClean="0">
                <a:solidFill>
                  <a:schemeClr val="accent1"/>
                </a:solidFill>
              </a:rPr>
              <a:t>Ketil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b="1" dirty="0" err="1" smtClean="0">
                <a:solidFill>
                  <a:schemeClr val="accent1"/>
                </a:solidFill>
              </a:rPr>
              <a:t>Koop-Jakobsen</a:t>
            </a:r>
            <a:r>
              <a:rPr dirty="0" smtClean="0">
                <a:solidFill>
                  <a:schemeClr val="accent1"/>
                </a:solidFill>
              </a:rPr>
              <a:t>, </a:t>
            </a:r>
            <a:r>
              <a:rPr lang="fr-CH" dirty="0" err="1" smtClean="0">
                <a:solidFill>
                  <a:srgbClr val="B0971C"/>
                </a:solidFill>
              </a:rPr>
              <a:t>Atlantos</a:t>
            </a:r>
            <a:endParaRPr lang="fr-CH" dirty="0" smtClean="0">
              <a:solidFill>
                <a:srgbClr val="B0971C"/>
              </a:solidFill>
            </a:endParaRP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 smtClean="0">
                <a:solidFill>
                  <a:schemeClr val="accent1"/>
                </a:solidFill>
              </a:rPr>
              <a:t>Stephan </a:t>
            </a:r>
            <a:r>
              <a:rPr lang="fr-CH" b="1" dirty="0" smtClean="0">
                <a:solidFill>
                  <a:schemeClr val="accent1"/>
                </a:solidFill>
              </a:rPr>
              <a:t>Dietrich</a:t>
            </a:r>
            <a:endParaRPr lang="fr-CH" dirty="0" smtClean="0">
              <a:solidFill>
                <a:schemeClr val="accent1"/>
              </a:solidFill>
            </a:endParaRPr>
          </a:p>
          <a:p>
            <a:pPr algn="l">
              <a:defRPr sz="3500">
                <a:solidFill>
                  <a:srgbClr val="3B1F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 smtClean="0">
                <a:solidFill>
                  <a:schemeClr val="accent1"/>
                </a:solidFill>
              </a:rPr>
              <a:t>Eliana</a:t>
            </a:r>
            <a:r>
              <a:rPr lang="fr-CH" b="1" dirty="0" smtClean="0">
                <a:solidFill>
                  <a:schemeClr val="accent1"/>
                </a:solidFill>
              </a:rPr>
              <a:t> </a:t>
            </a:r>
            <a:r>
              <a:rPr lang="fr-CH" b="1" dirty="0" err="1" smtClean="0">
                <a:solidFill>
                  <a:schemeClr val="accent1"/>
                </a:solidFill>
              </a:rPr>
              <a:t>Lisanti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8572" y="4841776"/>
            <a:ext cx="5363173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H" sz="3500" dirty="0" err="1">
                <a:solidFill>
                  <a:srgbClr val="3B1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Slido</a:t>
            </a:r>
            <a:r>
              <a:rPr lang="fr-CH" sz="3500" dirty="0">
                <a:solidFill>
                  <a:srgbClr val="3B1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</a:t>
            </a:r>
            <a:r>
              <a:rPr lang="fr-CH" sz="3500" dirty="0" smtClean="0">
                <a:solidFill>
                  <a:srgbClr val="3B1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2May_Session8</a:t>
            </a:r>
            <a:endParaRPr lang="fr-CH" sz="3500" dirty="0">
              <a:solidFill>
                <a:srgbClr val="3B1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01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938145" y="4409728"/>
            <a:ext cx="13596671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0400" dirty="0" smtClean="0"/>
              <a:t>The GEOSS </a:t>
            </a:r>
            <a:r>
              <a:rPr lang="en-GB" sz="10400" dirty="0"/>
              <a:t>Platform </a:t>
            </a:r>
            <a:endParaRPr lang="en-GB" sz="10400" dirty="0" smtClean="0"/>
          </a:p>
          <a:p>
            <a:r>
              <a:rPr lang="en-GB" sz="10400" dirty="0" smtClean="0"/>
              <a:t>User </a:t>
            </a:r>
            <a:r>
              <a:rPr lang="en-GB" sz="10400" dirty="0" smtClean="0"/>
              <a:t>Centric </a:t>
            </a:r>
            <a:r>
              <a:rPr lang="en-GB" sz="10400" dirty="0" smtClean="0"/>
              <a:t>Approach</a:t>
            </a:r>
            <a:endParaRPr sz="104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5429371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Guido Colangeli, ESA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598712" y="2935015"/>
            <a:ext cx="2361862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St. Petersburg, </a:t>
            </a:r>
            <a:r>
              <a:rPr lang="fr-CH" dirty="0" err="1" smtClean="0"/>
              <a:t>Russia</a:t>
            </a:r>
            <a:endParaRPr lang="fr-CH" dirty="0" smtClean="0"/>
          </a:p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 smtClean="0"/>
              <a:t>November</a:t>
            </a:r>
            <a:r>
              <a:rPr lang="fr-CH" dirty="0" smtClean="0"/>
              <a:t> 9</a:t>
            </a:r>
            <a:r>
              <a:rPr lang="fr-CH" sz="5400" dirty="0" smtClean="0"/>
              <a:t>th</a:t>
            </a:r>
            <a:r>
              <a:rPr lang="fr-CH" dirty="0" smtClean="0"/>
              <a:t>, 2016 -	11:37 Zulu </a:t>
            </a:r>
            <a:endParaRPr dirty="0"/>
          </a:p>
        </p:txBody>
      </p:sp>
      <p:sp>
        <p:nvSpPr>
          <p:cNvPr id="5" name="Shape 139"/>
          <p:cNvSpPr/>
          <p:nvPr/>
        </p:nvSpPr>
        <p:spPr>
          <a:xfrm>
            <a:off x="670720" y="5393060"/>
            <a:ext cx="2361862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A </a:t>
            </a:r>
            <a:r>
              <a:rPr lang="en-GB" dirty="0" smtClean="0"/>
              <a:t>gentleman </a:t>
            </a:r>
            <a:r>
              <a:rPr lang="fr-CH" dirty="0" err="1" smtClean="0"/>
              <a:t>approaches</a:t>
            </a:r>
            <a:r>
              <a:rPr lang="fr-CH" dirty="0" smtClean="0"/>
              <a:t> </a:t>
            </a:r>
          </a:p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/>
              <a:t> </a:t>
            </a:r>
            <a:r>
              <a:rPr lang="fr-CH" dirty="0" smtClean="0"/>
              <a:t>              the ESA </a:t>
            </a:r>
            <a:r>
              <a:rPr lang="fr-CH" dirty="0" err="1" smtClean="0"/>
              <a:t>booth</a:t>
            </a:r>
            <a:r>
              <a:rPr lang="fr-CH" dirty="0" smtClean="0"/>
              <a:t> at the GEO-XIII</a:t>
            </a:r>
            <a:endParaRPr dirty="0"/>
          </a:p>
        </p:txBody>
      </p:sp>
      <p:sp>
        <p:nvSpPr>
          <p:cNvPr id="6" name="Shape 139"/>
          <p:cNvSpPr/>
          <p:nvPr/>
        </p:nvSpPr>
        <p:spPr>
          <a:xfrm>
            <a:off x="598712" y="7916242"/>
            <a:ext cx="23618624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i="1" dirty="0" smtClean="0">
                <a:solidFill>
                  <a:srgbClr val="FFFF00"/>
                </a:solidFill>
              </a:rPr>
              <a:t>«I </a:t>
            </a:r>
            <a:r>
              <a:rPr lang="fr-CH" i="1" dirty="0" err="1" smtClean="0">
                <a:solidFill>
                  <a:srgbClr val="FFFF00"/>
                </a:solidFill>
              </a:rPr>
              <a:t>saw</a:t>
            </a:r>
            <a:r>
              <a:rPr lang="fr-CH" i="1" dirty="0" smtClean="0">
                <a:solidFill>
                  <a:srgbClr val="FFFF00"/>
                </a:solidFill>
              </a:rPr>
              <a:t> the GEOSS Portal </a:t>
            </a:r>
            <a:r>
              <a:rPr lang="fr-CH" i="1" dirty="0" err="1" smtClean="0">
                <a:solidFill>
                  <a:srgbClr val="FFFF00"/>
                </a:solidFill>
              </a:rPr>
              <a:t>demonstration</a:t>
            </a:r>
            <a:r>
              <a:rPr lang="fr-CH" i="1" dirty="0" smtClean="0">
                <a:solidFill>
                  <a:srgbClr val="FFFF00"/>
                </a:solidFill>
              </a:rPr>
              <a:t>. 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i="1" dirty="0">
                <a:solidFill>
                  <a:srgbClr val="FFFF00"/>
                </a:solidFill>
              </a:rPr>
              <a:t>	</a:t>
            </a:r>
            <a:r>
              <a:rPr lang="fr-CH" i="1" dirty="0" err="1" smtClean="0">
                <a:solidFill>
                  <a:srgbClr val="FFFF00"/>
                </a:solidFill>
              </a:rPr>
              <a:t>It’s</a:t>
            </a:r>
            <a:r>
              <a:rPr lang="fr-CH" i="1" dirty="0" smtClean="0">
                <a:solidFill>
                  <a:srgbClr val="FFFF00"/>
                </a:solidFill>
              </a:rPr>
              <a:t> </a:t>
            </a:r>
            <a:r>
              <a:rPr lang="fr-CH" i="1" dirty="0" err="1" smtClean="0">
                <a:solidFill>
                  <a:srgbClr val="FFFF00"/>
                </a:solidFill>
              </a:rPr>
              <a:t>just</a:t>
            </a:r>
            <a:r>
              <a:rPr lang="fr-CH" i="1" dirty="0">
                <a:solidFill>
                  <a:srgbClr val="FFFF00"/>
                </a:solidFill>
              </a:rPr>
              <a:t> </a:t>
            </a:r>
            <a:r>
              <a:rPr lang="fr-CH" i="1" dirty="0" err="1" smtClean="0">
                <a:solidFill>
                  <a:srgbClr val="FFFF00"/>
                </a:solidFill>
              </a:rPr>
              <a:t>what</a:t>
            </a:r>
            <a:r>
              <a:rPr lang="fr-CH" i="1" dirty="0" smtClean="0">
                <a:solidFill>
                  <a:srgbClr val="FFFF00"/>
                </a:solidFill>
              </a:rPr>
              <a:t> I </a:t>
            </a:r>
            <a:r>
              <a:rPr lang="fr-CH" i="1" dirty="0" err="1" smtClean="0">
                <a:solidFill>
                  <a:srgbClr val="FFFF00"/>
                </a:solidFill>
              </a:rPr>
              <a:t>need</a:t>
            </a:r>
            <a:r>
              <a:rPr lang="fr-CH" i="1" dirty="0" smtClean="0">
                <a:solidFill>
                  <a:srgbClr val="FFFF00"/>
                </a:solidFill>
              </a:rPr>
              <a:t> for </a:t>
            </a:r>
            <a:r>
              <a:rPr lang="fr-CH" i="1" dirty="0" err="1" smtClean="0">
                <a:solidFill>
                  <a:srgbClr val="FFFF00"/>
                </a:solidFill>
              </a:rPr>
              <a:t>my</a:t>
            </a:r>
            <a:r>
              <a:rPr lang="fr-CH" i="1" dirty="0" smtClean="0">
                <a:solidFill>
                  <a:srgbClr val="FFFF00"/>
                </a:solidFill>
              </a:rPr>
              <a:t> </a:t>
            </a:r>
            <a:r>
              <a:rPr lang="fr-CH" i="1" dirty="0" err="1" smtClean="0">
                <a:solidFill>
                  <a:srgbClr val="FFFF00"/>
                </a:solidFill>
              </a:rPr>
              <a:t>Community</a:t>
            </a:r>
            <a:r>
              <a:rPr lang="fr-CH" i="1" dirty="0" smtClean="0">
                <a:solidFill>
                  <a:srgbClr val="FFFF00"/>
                </a:solidFill>
              </a:rPr>
              <a:t>. 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i="1" dirty="0">
                <a:solidFill>
                  <a:srgbClr val="FFFF00"/>
                </a:solidFill>
              </a:rPr>
              <a:t>	</a:t>
            </a:r>
            <a:r>
              <a:rPr lang="fr-CH" i="1" dirty="0" smtClean="0">
                <a:solidFill>
                  <a:srgbClr val="FFFF00"/>
                </a:solidFill>
              </a:rPr>
              <a:t>Can </a:t>
            </a:r>
            <a:r>
              <a:rPr lang="fr-CH" i="1" dirty="0" err="1" smtClean="0">
                <a:solidFill>
                  <a:srgbClr val="FFFF00"/>
                </a:solidFill>
              </a:rPr>
              <a:t>we</a:t>
            </a:r>
            <a:r>
              <a:rPr lang="fr-CH" i="1" dirty="0" smtClean="0">
                <a:solidFill>
                  <a:srgbClr val="FFFF00"/>
                </a:solidFill>
              </a:rPr>
              <a:t> </a:t>
            </a:r>
            <a:r>
              <a:rPr lang="fr-CH" i="1" dirty="0" err="1" smtClean="0">
                <a:solidFill>
                  <a:srgbClr val="FFFF00"/>
                </a:solidFill>
              </a:rPr>
              <a:t>reuse</a:t>
            </a:r>
            <a:r>
              <a:rPr lang="fr-CH" i="1" dirty="0" smtClean="0">
                <a:solidFill>
                  <a:srgbClr val="FFFF00"/>
                </a:solidFill>
              </a:rPr>
              <a:t> </a:t>
            </a:r>
            <a:r>
              <a:rPr lang="fr-CH" i="1" dirty="0" err="1" smtClean="0">
                <a:solidFill>
                  <a:srgbClr val="FFFF00"/>
                </a:solidFill>
              </a:rPr>
              <a:t>it</a:t>
            </a:r>
            <a:r>
              <a:rPr lang="fr-CH" i="1" dirty="0" smtClean="0">
                <a:solidFill>
                  <a:srgbClr val="FFFF00"/>
                </a:solidFill>
              </a:rPr>
              <a:t>?»</a:t>
            </a:r>
            <a:endParaRPr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 animBg="1"/>
      <p:bldP spid="5" grpId="0" build="p" animBg="1"/>
      <p:bldP spid="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2240" y="2560320"/>
            <a:ext cx="16418560" cy="70916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118360"/>
            <a:ext cx="24103133" cy="7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84400" y="3368040"/>
            <a:ext cx="2915403" cy="531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731760" y="2341880"/>
            <a:ext cx="16276320" cy="1026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1099801" y="3368040"/>
            <a:ext cx="5841997" cy="531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941799" y="3368040"/>
            <a:ext cx="4114803" cy="531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1056601" y="3446780"/>
            <a:ext cx="3124200" cy="531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946" y="477965"/>
            <a:ext cx="3788168" cy="14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2319761" y="5861756"/>
            <a:ext cx="10676371" cy="5708536"/>
          </a:xfrm>
          <a:prstGeom prst="ellipse">
            <a:avLst/>
          </a:prstGeom>
          <a:solidFill>
            <a:srgbClr val="DBEE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400964" y="6559704"/>
            <a:ext cx="3296461" cy="2653280"/>
            <a:chOff x="3854817" y="3028200"/>
            <a:chExt cx="1390191" cy="1984868"/>
          </a:xfrm>
        </p:grpSpPr>
        <p:sp>
          <p:nvSpPr>
            <p:cNvPr id="43" name="Rectangle 42"/>
            <p:cNvSpPr/>
            <p:nvPr/>
          </p:nvSpPr>
          <p:spPr>
            <a:xfrm>
              <a:off x="4694037" y="3373750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00972" y="3028200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02313" y="3930322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54817" y="3390535"/>
              <a:ext cx="1191692" cy="16225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855" y="3545635"/>
            <a:ext cx="20949944" cy="7882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430591" y="6396649"/>
            <a:ext cx="1589661" cy="3421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2496807" y="9613901"/>
            <a:ext cx="211667" cy="266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754022" y="5888657"/>
            <a:ext cx="9085301" cy="557571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0411126" y="10360398"/>
            <a:ext cx="2425413" cy="1258888"/>
            <a:chOff x="7076533" y="3597319"/>
            <a:chExt cx="784613" cy="7993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7078079" y="3597319"/>
              <a:ext cx="781520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51"/>
          <p:cNvSpPr/>
          <p:nvPr/>
        </p:nvSpPr>
        <p:spPr>
          <a:xfrm>
            <a:off x="14826868" y="3419335"/>
            <a:ext cx="8748488" cy="24423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12429067" y="7493001"/>
            <a:ext cx="4859867" cy="3136902"/>
          </a:xfrm>
          <a:prstGeom prst="chord">
            <a:avLst>
              <a:gd name="adj1" fmla="val 9021586"/>
              <a:gd name="adj2" fmla="val 10097665"/>
            </a:avLst>
          </a:prstGeom>
          <a:solidFill>
            <a:srgbClr val="DBEEF4"/>
          </a:solidFill>
          <a:ln>
            <a:solidFill>
              <a:srgbClr val="DBEE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662023" y="5612877"/>
            <a:ext cx="1589661" cy="3421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657667" y="9268413"/>
            <a:ext cx="2976293" cy="798286"/>
            <a:chOff x="4746625" y="4634205"/>
            <a:chExt cx="1116110" cy="399142"/>
          </a:xfrm>
        </p:grpSpPr>
        <p:sp>
          <p:nvSpPr>
            <p:cNvPr id="8" name="Rectangle 7"/>
            <p:cNvSpPr/>
            <p:nvPr/>
          </p:nvSpPr>
          <p:spPr>
            <a:xfrm>
              <a:off x="4794250" y="4743450"/>
              <a:ext cx="44450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03775" y="4765675"/>
              <a:ext cx="8255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768850" y="4768850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46625" y="4727575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045791" y="4634205"/>
              <a:ext cx="816944" cy="3991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15022987" y="6214191"/>
            <a:ext cx="2178517" cy="79828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3282439">
            <a:off x="14392092" y="5697038"/>
            <a:ext cx="1316926" cy="1839776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15145447" y="2821985"/>
            <a:ext cx="8152824" cy="2351650"/>
          </a:xfrm>
          <a:prstGeom prst="cloudCallout">
            <a:avLst>
              <a:gd name="adj1" fmla="val -48141"/>
              <a:gd name="adj2" fmla="val 69500"/>
            </a:avLst>
          </a:prstGeom>
          <a:gradFill flip="none" rotWithShape="1">
            <a:gsLst>
              <a:gs pos="0">
                <a:srgbClr val="68A1A8"/>
              </a:gs>
              <a:gs pos="100000">
                <a:srgbClr val="FFFFFF"/>
              </a:gs>
            </a:gsLst>
            <a:lin ang="0" scaled="1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855" rIns="0" bIns="108855" rtlCol="0" anchor="ctr"/>
          <a:lstStyle/>
          <a:p>
            <a:pPr algn="ctr"/>
            <a:r>
              <a:rPr lang="en-US" dirty="0" smtClean="0">
                <a:solidFill>
                  <a:srgbClr val="2966A7"/>
                </a:solidFill>
              </a:rPr>
              <a:t>I need data for </a:t>
            </a:r>
            <a:r>
              <a:rPr lang="en-US" sz="5700" b="1" i="1" dirty="0">
                <a:solidFill>
                  <a:srgbClr val="2966A7"/>
                </a:solidFill>
              </a:rPr>
              <a:t>my community</a:t>
            </a:r>
            <a:r>
              <a:rPr lang="mr-IN" dirty="0" smtClean="0">
                <a:solidFill>
                  <a:srgbClr val="2966A7"/>
                </a:solidFill>
              </a:rPr>
              <a:t>…</a:t>
            </a:r>
            <a:endParaRPr lang="en-US" dirty="0">
              <a:solidFill>
                <a:srgbClr val="2966A7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6650585" y="5690993"/>
            <a:ext cx="7118040" cy="6490554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l"/>
            <a:r>
              <a:rPr lang="en-US" sz="3600" dirty="0">
                <a:solidFill>
                  <a:srgbClr val="2966A7"/>
                </a:solidFill>
              </a:rPr>
              <a:t>I want to use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search parameters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language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Selected</a:t>
            </a:r>
            <a:r>
              <a:rPr lang="en-US" sz="3600" dirty="0">
                <a:solidFill>
                  <a:srgbClr val="2966A7"/>
                </a:solidFill>
              </a:rPr>
              <a:t> GEOSS data-sources (</a:t>
            </a:r>
            <a:r>
              <a:rPr lang="en-US" sz="3600" i="1" dirty="0">
                <a:solidFill>
                  <a:srgbClr val="2966A7"/>
                </a:solidFill>
              </a:rPr>
              <a:t>and no others</a:t>
            </a:r>
            <a:r>
              <a:rPr lang="mr-IN" sz="3600" i="1" dirty="0">
                <a:solidFill>
                  <a:srgbClr val="2966A7"/>
                </a:solidFill>
              </a:rPr>
              <a:t>…</a:t>
            </a:r>
            <a:r>
              <a:rPr lang="en-US" sz="3600" dirty="0">
                <a:solidFill>
                  <a:srgbClr val="2966A7"/>
                </a:solidFill>
              </a:rPr>
              <a:t>)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dirty="0">
                <a:solidFill>
                  <a:srgbClr val="2966A7"/>
                </a:solidFill>
              </a:rPr>
              <a:t>GEOSS and </a:t>
            </a: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data sources (</a:t>
            </a:r>
            <a:r>
              <a:rPr lang="en-US" sz="3600" i="1" dirty="0">
                <a:solidFill>
                  <a:srgbClr val="2966A7"/>
                </a:solidFill>
              </a:rPr>
              <a:t>combine</a:t>
            </a:r>
            <a:r>
              <a:rPr lang="en-US" sz="3600" dirty="0">
                <a:solidFill>
                  <a:srgbClr val="2966A7"/>
                </a:solidFill>
              </a:rPr>
              <a:t>)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dirty="0">
                <a:solidFill>
                  <a:srgbClr val="2966A7"/>
                </a:solidFill>
              </a:rPr>
              <a:t>Functionality of interest </a:t>
            </a:r>
            <a:r>
              <a:rPr lang="en-US" sz="3600" b="1" dirty="0">
                <a:solidFill>
                  <a:srgbClr val="2966A7"/>
                </a:solidFill>
              </a:rPr>
              <a:t>to me</a:t>
            </a:r>
            <a:r>
              <a:rPr lang="mr-IN" sz="3600" dirty="0">
                <a:solidFill>
                  <a:srgbClr val="2966A7"/>
                </a:solidFill>
              </a:rPr>
              <a:t>…</a:t>
            </a:r>
            <a:endParaRPr lang="en-US" sz="3600" dirty="0">
              <a:solidFill>
                <a:srgbClr val="2966A7"/>
              </a:solidFill>
            </a:endParaRP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graphical user interface / portal </a:t>
            </a:r>
            <a:r>
              <a:rPr lang="mr-IN" sz="3600" dirty="0">
                <a:solidFill>
                  <a:srgbClr val="2966A7"/>
                </a:solidFill>
              </a:rPr>
              <a:t>…</a:t>
            </a:r>
            <a:endParaRPr lang="en-US" sz="3600" dirty="0">
              <a:solidFill>
                <a:srgbClr val="2966A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56717" y="11099985"/>
            <a:ext cx="6146907" cy="353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924" y="11068138"/>
            <a:ext cx="1652963" cy="3646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208" y="11079499"/>
            <a:ext cx="2381280" cy="353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8579" y="1496886"/>
            <a:ext cx="24384000" cy="1143166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It’s all about what the users need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5924" y="402831"/>
            <a:ext cx="20516589" cy="1543275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8600" b="1" dirty="0">
                <a:solidFill>
                  <a:srgbClr val="24539E"/>
                </a:solidFill>
                <a:latin typeface="Calibri" panose="020F0502020204030204" pitchFamily="34" charset="0"/>
              </a:rPr>
              <a:t>Moving towards a User-Centric      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4491"/>
            <a:ext cx="3788168" cy="11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6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-2" y="-1"/>
            <a:ext cx="24384003" cy="12402962"/>
            <a:chOff x="0" y="0"/>
            <a:chExt cx="9000635" cy="5832981"/>
          </a:xfrm>
        </p:grpSpPr>
        <p:pic>
          <p:nvPicPr>
            <p:cNvPr id="6" name="Picture 5" descr="sba_bes_banner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08376" cy="1950720"/>
            </a:xfrm>
            <a:prstGeom prst="rect">
              <a:avLst/>
            </a:prstGeom>
          </p:spPr>
        </p:pic>
        <p:pic>
          <p:nvPicPr>
            <p:cNvPr id="7" name="Picture 6" descr="sba_dr_banne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816" y="0"/>
              <a:ext cx="3008376" cy="1950720"/>
            </a:xfrm>
            <a:prstGeom prst="rect">
              <a:avLst/>
            </a:prstGeom>
          </p:spPr>
        </p:pic>
        <p:pic>
          <p:nvPicPr>
            <p:cNvPr id="8" name="Picture 7" descr="sba_emrm_bann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668" y="0"/>
              <a:ext cx="3008376" cy="1950720"/>
            </a:xfrm>
            <a:prstGeom prst="rect">
              <a:avLst/>
            </a:prstGeom>
          </p:spPr>
        </p:pic>
        <p:pic>
          <p:nvPicPr>
            <p:cNvPr id="9" name="Picture 8" descr="sba_fssa_bann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6610"/>
              <a:ext cx="3008376" cy="1950720"/>
            </a:xfrm>
            <a:prstGeom prst="rect">
              <a:avLst/>
            </a:prstGeom>
          </p:spPr>
        </p:pic>
        <p:pic>
          <p:nvPicPr>
            <p:cNvPr id="10" name="Picture 9" descr="sba_itm_banner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1946610"/>
              <a:ext cx="3008376" cy="1950720"/>
            </a:xfrm>
            <a:prstGeom prst="rect">
              <a:avLst/>
            </a:prstGeom>
          </p:spPr>
        </p:pic>
        <p:pic>
          <p:nvPicPr>
            <p:cNvPr id="11" name="Picture 10" descr="sba_phs_banne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259" y="1946611"/>
              <a:ext cx="3008376" cy="1950720"/>
            </a:xfrm>
            <a:prstGeom prst="rect">
              <a:avLst/>
            </a:prstGeom>
          </p:spPr>
        </p:pic>
        <p:pic>
          <p:nvPicPr>
            <p:cNvPr id="12" name="Picture 11" descr="sba_sud_banner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82261"/>
              <a:ext cx="3008376" cy="1950720"/>
            </a:xfrm>
            <a:prstGeom prst="rect">
              <a:avLst/>
            </a:prstGeom>
          </p:spPr>
        </p:pic>
        <p:pic>
          <p:nvPicPr>
            <p:cNvPr id="13" name="Picture 12" descr="sba_wrm_banner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3882261"/>
              <a:ext cx="3008376" cy="195072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6603983" y="10290679"/>
            <a:ext cx="7780019" cy="228193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6700" b="1" dirty="0">
                <a:solidFill>
                  <a:srgbClr val="0B1930"/>
                </a:solidFill>
                <a:latin typeface="Calibri" panose="020F0502020204030204" pitchFamily="34" charset="0"/>
              </a:rPr>
              <a:t>Societal Benefit </a:t>
            </a:r>
          </a:p>
          <a:p>
            <a:pPr algn="ctr"/>
            <a:r>
              <a:rPr lang="en-US" sz="6700" b="1" dirty="0">
                <a:solidFill>
                  <a:srgbClr val="0B1930"/>
                </a:solidFill>
                <a:latin typeface="Calibri" panose="020F0502020204030204" pitchFamily="34" charset="0"/>
              </a:rPr>
              <a:t>Areas</a:t>
            </a:r>
          </a:p>
        </p:txBody>
      </p:sp>
      <p:pic>
        <p:nvPicPr>
          <p:cNvPr id="15" name="Picture 14" descr="Unknow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6260" y="8363205"/>
            <a:ext cx="5248333" cy="20944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51147" y="2519680"/>
            <a:ext cx="921173" cy="755904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518069" y="2490457"/>
            <a:ext cx="19826128" cy="6750526"/>
            <a:chOff x="1319276" y="1245228"/>
            <a:chExt cx="7434798" cy="3375263"/>
          </a:xfrm>
        </p:grpSpPr>
        <p:pic>
          <p:nvPicPr>
            <p:cNvPr id="18" name="Picture 17" descr="sba_wrm_header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4323140"/>
              <a:ext cx="5078814" cy="297351"/>
            </a:xfrm>
            <a:prstGeom prst="rect">
              <a:avLst/>
            </a:prstGeom>
          </p:spPr>
        </p:pic>
        <p:pic>
          <p:nvPicPr>
            <p:cNvPr id="19" name="Picture 18" descr="sba_sud_header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884251"/>
              <a:ext cx="5339005" cy="297351"/>
            </a:xfrm>
            <a:prstGeom prst="rect">
              <a:avLst/>
            </a:prstGeom>
          </p:spPr>
        </p:pic>
        <p:pic>
          <p:nvPicPr>
            <p:cNvPr id="20" name="Picture 19" descr="sba_phs_heade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445362"/>
              <a:ext cx="4443972" cy="297351"/>
            </a:xfrm>
            <a:prstGeom prst="rect">
              <a:avLst/>
            </a:prstGeom>
          </p:spPr>
        </p:pic>
        <p:pic>
          <p:nvPicPr>
            <p:cNvPr id="21" name="Picture 20" descr="sba_itm_heade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006732"/>
              <a:ext cx="7434798" cy="297091"/>
            </a:xfrm>
            <a:prstGeom prst="rect">
              <a:avLst/>
            </a:prstGeom>
          </p:spPr>
        </p:pic>
        <p:pic>
          <p:nvPicPr>
            <p:cNvPr id="22" name="Picture 21" descr="sba_fssa_heade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561895"/>
              <a:ext cx="6847081" cy="303299"/>
            </a:xfrm>
            <a:prstGeom prst="rect">
              <a:avLst/>
            </a:prstGeom>
          </p:spPr>
        </p:pic>
        <p:pic>
          <p:nvPicPr>
            <p:cNvPr id="23" name="Picture 22" descr="sba_emrm_heade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123006"/>
              <a:ext cx="6816861" cy="297351"/>
            </a:xfrm>
            <a:prstGeom prst="rect">
              <a:avLst/>
            </a:prstGeom>
          </p:spPr>
        </p:pic>
        <p:pic>
          <p:nvPicPr>
            <p:cNvPr id="24" name="Picture 23" descr="sba_dr_header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1684117"/>
              <a:ext cx="3465670" cy="297351"/>
            </a:xfrm>
            <a:prstGeom prst="rect">
              <a:avLst/>
            </a:prstGeom>
          </p:spPr>
        </p:pic>
        <p:pic>
          <p:nvPicPr>
            <p:cNvPr id="25" name="Picture 24" descr="sba_bes_header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7" y="1245228"/>
              <a:ext cx="6587897" cy="29735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576320" y="9306561"/>
            <a:ext cx="6096000" cy="969496"/>
            <a:chOff x="1341120" y="4653280"/>
            <a:chExt cx="2286000" cy="484748"/>
          </a:xfrm>
        </p:grpSpPr>
        <p:sp>
          <p:nvSpPr>
            <p:cNvPr id="27" name="Rectangle 26"/>
            <p:cNvSpPr/>
            <p:nvPr/>
          </p:nvSpPr>
          <p:spPr>
            <a:xfrm>
              <a:off x="1341120" y="4765040"/>
              <a:ext cx="228600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57703" y="4653280"/>
              <a:ext cx="99859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700" dirty="0" smtClean="0">
                  <a:solidFill>
                    <a:schemeClr val="bg1">
                      <a:lumMod val="50000"/>
                    </a:schemeClr>
                  </a:solidFill>
                </a:rPr>
                <a:t>Climate</a:t>
              </a:r>
              <a:endParaRPr lang="en-US" sz="5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9" r="-31731"/>
            <a:stretch/>
          </p:blipFill>
          <p:spPr>
            <a:xfrm>
              <a:off x="1351280" y="4765041"/>
              <a:ext cx="701040" cy="269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839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391" y="434500"/>
            <a:ext cx="5625363" cy="22464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440828" y="6084808"/>
            <a:ext cx="4934888" cy="4541208"/>
            <a:chOff x="6022757" y="2617033"/>
            <a:chExt cx="1850583" cy="2270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4" descr="Geoglam_Logo_Text-Bigger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757" y="2617033"/>
              <a:ext cx="1620158" cy="496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103" y="3095881"/>
              <a:ext cx="1267474" cy="12342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707" y="3415301"/>
              <a:ext cx="1205633" cy="118883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243" y="3866991"/>
              <a:ext cx="1262269" cy="102064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335056" y="3570354"/>
            <a:ext cx="4181648" cy="2335986"/>
            <a:chOff x="2952378" y="1973196"/>
            <a:chExt cx="1165778" cy="1167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 descr="8da4c70ed7a1c8a768e3753251eb3539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3060" y="2234024"/>
              <a:ext cx="907165" cy="907165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2952378" y="1973196"/>
              <a:ext cx="1165778" cy="1105652"/>
              <a:chOff x="3107101" y="2038841"/>
              <a:chExt cx="1429358" cy="117272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7101" y="2038841"/>
                <a:ext cx="1429358" cy="353862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59019" y="2452575"/>
                <a:ext cx="958445" cy="758987"/>
              </a:xfrm>
              <a:prstGeom prst="rect">
                <a:avLst/>
              </a:prstGeom>
              <a:solidFill>
                <a:srgbClr val="66A79C">
                  <a:alpha val="34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900" dirty="0">
                    <a:solidFill>
                      <a:srgbClr val="06438D"/>
                    </a:solidFill>
                  </a:rPr>
                  <a:t>Biodiversity </a:t>
                </a:r>
              </a:p>
              <a:p>
                <a:r>
                  <a:rPr lang="en-US" sz="2900" dirty="0">
                    <a:solidFill>
                      <a:srgbClr val="06438D"/>
                    </a:solidFill>
                  </a:rPr>
                  <a:t>     Observation </a:t>
                </a:r>
              </a:p>
              <a:p>
                <a:r>
                  <a:rPr lang="en-US" sz="2900" dirty="0">
                    <a:solidFill>
                      <a:srgbClr val="06438D"/>
                    </a:solidFill>
                  </a:rPr>
                  <a:t>           Network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76595" y="9552873"/>
            <a:ext cx="7395232" cy="2206414"/>
            <a:chOff x="2420342" y="4980773"/>
            <a:chExt cx="2773212" cy="11032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42" y="5375266"/>
              <a:ext cx="2773212" cy="708714"/>
            </a:xfrm>
            <a:prstGeom prst="rect">
              <a:avLst/>
            </a:prstGeom>
          </p:spPr>
        </p:pic>
        <p:pic>
          <p:nvPicPr>
            <p:cNvPr id="36" name="Picture 35" descr="coldregions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06" y="4980773"/>
              <a:ext cx="1853367" cy="62087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44744" y="7491534"/>
            <a:ext cx="4242699" cy="2426476"/>
            <a:chOff x="3852127" y="3605298"/>
            <a:chExt cx="1591012" cy="12132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 descr="gsnl_header_log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7940" y="3605298"/>
              <a:ext cx="1245272" cy="56737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3852127" y="4102955"/>
              <a:ext cx="1591012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900" dirty="0" err="1">
                  <a:solidFill>
                    <a:srgbClr val="234B9A"/>
                  </a:solidFill>
                  <a:sym typeface="Wingdings"/>
                </a:rPr>
                <a:t>Geohazard</a:t>
              </a:r>
              <a:r>
                <a:rPr lang="en-US" sz="2900" dirty="0">
                  <a:solidFill>
                    <a:srgbClr val="234B9A"/>
                  </a:solidFill>
                  <a:sym typeface="Wingdings"/>
                </a:rPr>
                <a:t> Supersites </a:t>
              </a:r>
            </a:p>
            <a:p>
              <a:pPr algn="ctr"/>
              <a:r>
                <a:rPr lang="en-US" sz="2900" dirty="0">
                  <a:solidFill>
                    <a:srgbClr val="234B9A"/>
                  </a:solidFill>
                  <a:sym typeface="Wingdings"/>
                </a:rPr>
                <a:t>and Natural</a:t>
              </a:r>
            </a:p>
            <a:p>
              <a:pPr algn="ctr"/>
              <a:r>
                <a:rPr lang="en-US" sz="2900" dirty="0">
                  <a:solidFill>
                    <a:srgbClr val="234B9A"/>
                  </a:solidFill>
                  <a:sym typeface="Wingdings"/>
                </a:rPr>
                <a:t> Laboratory Initiative</a:t>
              </a:r>
              <a:endParaRPr lang="en-US" sz="2900" dirty="0">
                <a:solidFill>
                  <a:srgbClr val="234B9A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0" y="5753233"/>
            <a:ext cx="4686037" cy="1605710"/>
            <a:chOff x="7633374" y="2805867"/>
            <a:chExt cx="1757264" cy="8028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40" descr="gos4m_logo-400x250.pn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13"/>
            <a:stretch/>
          </p:blipFill>
          <p:spPr>
            <a:xfrm>
              <a:off x="7724286" y="2805867"/>
              <a:ext cx="1519587" cy="69794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7633374" y="3116279"/>
              <a:ext cx="175726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900" dirty="0">
                  <a:solidFill>
                    <a:srgbClr val="234B9A"/>
                  </a:solidFill>
                  <a:sym typeface="Wingdings"/>
                </a:rPr>
                <a:t>The Global Observation System for Mercury</a:t>
              </a:r>
              <a:endParaRPr lang="en-US" sz="2900" dirty="0">
                <a:solidFill>
                  <a:srgbClr val="234B9A"/>
                </a:solidFill>
              </a:endParaRPr>
            </a:p>
          </p:txBody>
        </p:sp>
      </p:grpSp>
      <p:pic>
        <p:nvPicPr>
          <p:cNvPr id="43" name="Picture 42" descr="Blue-Planet-Geo-logo-500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29"/>
          <a:stretch/>
        </p:blipFill>
        <p:spPr>
          <a:xfrm>
            <a:off x="1291676" y="3783757"/>
            <a:ext cx="3496424" cy="1234486"/>
          </a:xfrm>
          <a:prstGeom prst="rect">
            <a:avLst/>
          </a:prstGeom>
        </p:spPr>
      </p:pic>
      <p:pic>
        <p:nvPicPr>
          <p:cNvPr id="44" name="Picture 43" descr="AmeriGEOSS.tiff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>
            <a:off x="11790832" y="2257220"/>
            <a:ext cx="5195472" cy="8345956"/>
          </a:xfrm>
          <a:prstGeom prst="roundRect">
            <a:avLst>
              <a:gd name="adj" fmla="val 1990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5" name="Picture 44" descr="AfriGEOSS.tiff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2746" y="4031199"/>
            <a:ext cx="5782653" cy="9188206"/>
          </a:xfrm>
          <a:prstGeom prst="roundRect">
            <a:avLst>
              <a:gd name="adj" fmla="val 1907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6" name="Picture 45" descr="AOGEOSS.tif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1560" y="2404200"/>
            <a:ext cx="4959904" cy="7908512"/>
          </a:xfrm>
          <a:prstGeom prst="roundRect">
            <a:avLst>
              <a:gd name="adj" fmla="val 226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7" name="Picture 46" descr="EuroGEOSS.tiff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89010" y="4329010"/>
            <a:ext cx="5376941" cy="8424432"/>
          </a:xfrm>
          <a:prstGeom prst="roundRect">
            <a:avLst>
              <a:gd name="adj" fmla="val 2449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8" name="Picture 47" descr="Unknown-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443" y="7114924"/>
            <a:ext cx="4056032" cy="1428268"/>
          </a:xfrm>
          <a:prstGeom prst="rect">
            <a:avLst/>
          </a:prstGeom>
        </p:spPr>
      </p:pic>
      <p:pic>
        <p:nvPicPr>
          <p:cNvPr id="49" name="Picture 48" descr="Unknown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6" y="10474365"/>
            <a:ext cx="4384736" cy="1773238"/>
          </a:xfrm>
          <a:prstGeom prst="rect">
            <a:avLst/>
          </a:prstGeom>
        </p:spPr>
      </p:pic>
      <p:pic>
        <p:nvPicPr>
          <p:cNvPr id="50" name="Picture 49" descr="images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12" y="4684187"/>
            <a:ext cx="3428208" cy="147170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597581" y="2437261"/>
            <a:ext cx="0" cy="9800350"/>
          </a:xfrm>
          <a:prstGeom prst="line">
            <a:avLst/>
          </a:prstGeom>
          <a:ln>
            <a:solidFill>
              <a:srgbClr val="6E8A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55457" y="435876"/>
            <a:ext cx="16358146" cy="2286000"/>
          </a:xfrm>
        </p:spPr>
        <p:txBody>
          <a:bodyPr/>
          <a:lstStyle/>
          <a:p>
            <a:pPr algn="l">
              <a:tabLst>
                <a:tab pos="5132804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 Initiatives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9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2319761" y="5861756"/>
            <a:ext cx="10676371" cy="5708536"/>
          </a:xfrm>
          <a:prstGeom prst="ellipse">
            <a:avLst/>
          </a:prstGeom>
          <a:solidFill>
            <a:srgbClr val="DBEE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3518" y="5220665"/>
            <a:ext cx="1630565" cy="9406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430591" y="6396649"/>
            <a:ext cx="1589661" cy="3421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754022" y="5888657"/>
            <a:ext cx="9085301" cy="557571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0411126" y="10360398"/>
            <a:ext cx="2425413" cy="1258888"/>
            <a:chOff x="7076533" y="3597319"/>
            <a:chExt cx="784613" cy="7993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7078079" y="3597319"/>
              <a:ext cx="781520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51"/>
          <p:cNvSpPr/>
          <p:nvPr/>
        </p:nvSpPr>
        <p:spPr>
          <a:xfrm>
            <a:off x="14826868" y="3419335"/>
            <a:ext cx="8748488" cy="24423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12429067" y="7493001"/>
            <a:ext cx="4859867" cy="3136902"/>
          </a:xfrm>
          <a:prstGeom prst="chord">
            <a:avLst>
              <a:gd name="adj1" fmla="val 9021586"/>
              <a:gd name="adj2" fmla="val 10097665"/>
            </a:avLst>
          </a:prstGeom>
          <a:solidFill>
            <a:srgbClr val="DBEEF4"/>
          </a:solidFill>
          <a:ln>
            <a:solidFill>
              <a:srgbClr val="DBEE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662023" y="5612877"/>
            <a:ext cx="1589661" cy="3421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657667" y="9268413"/>
            <a:ext cx="2976293" cy="798286"/>
            <a:chOff x="4746625" y="4634205"/>
            <a:chExt cx="1116110" cy="399142"/>
          </a:xfrm>
        </p:grpSpPr>
        <p:sp>
          <p:nvSpPr>
            <p:cNvPr id="8" name="Rectangle 7"/>
            <p:cNvSpPr/>
            <p:nvPr/>
          </p:nvSpPr>
          <p:spPr>
            <a:xfrm>
              <a:off x="4794250" y="4743450"/>
              <a:ext cx="44450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03775" y="4765675"/>
              <a:ext cx="8255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768850" y="4768850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46625" y="4727575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045791" y="4634205"/>
              <a:ext cx="816944" cy="3991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15022987" y="6214191"/>
            <a:ext cx="2178517" cy="79828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3282439">
            <a:off x="14392092" y="5697038"/>
            <a:ext cx="1316926" cy="1839776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15145447" y="2821985"/>
            <a:ext cx="8152824" cy="2351650"/>
          </a:xfrm>
          <a:prstGeom prst="cloudCallout">
            <a:avLst>
              <a:gd name="adj1" fmla="val -48141"/>
              <a:gd name="adj2" fmla="val 69500"/>
            </a:avLst>
          </a:prstGeom>
          <a:gradFill flip="none" rotWithShape="1">
            <a:gsLst>
              <a:gs pos="0">
                <a:srgbClr val="68A1A8"/>
              </a:gs>
              <a:gs pos="100000">
                <a:srgbClr val="FFFFFF"/>
              </a:gs>
            </a:gsLst>
            <a:lin ang="0" scaled="1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855" rIns="0" bIns="108855" rtlCol="0" anchor="ctr"/>
          <a:lstStyle/>
          <a:p>
            <a:pPr algn="ctr"/>
            <a:r>
              <a:rPr lang="en-US" dirty="0" smtClean="0">
                <a:solidFill>
                  <a:srgbClr val="2966A7"/>
                </a:solidFill>
              </a:rPr>
              <a:t>I need data for </a:t>
            </a:r>
            <a:r>
              <a:rPr lang="en-US" sz="5700" b="1" i="1" dirty="0">
                <a:solidFill>
                  <a:srgbClr val="2966A7"/>
                </a:solidFill>
              </a:rPr>
              <a:t>my community</a:t>
            </a:r>
            <a:r>
              <a:rPr lang="mr-IN" dirty="0" smtClean="0">
                <a:solidFill>
                  <a:srgbClr val="2966A7"/>
                </a:solidFill>
              </a:rPr>
              <a:t>…</a:t>
            </a:r>
            <a:endParaRPr lang="en-US" dirty="0">
              <a:solidFill>
                <a:srgbClr val="2966A7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6650585" y="5690993"/>
            <a:ext cx="7118040" cy="6490554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l"/>
            <a:r>
              <a:rPr lang="en-US" sz="3600" dirty="0">
                <a:solidFill>
                  <a:srgbClr val="2966A7"/>
                </a:solidFill>
              </a:rPr>
              <a:t>I want to use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search parameters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language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To me </a:t>
            </a:r>
            <a:r>
              <a:rPr lang="en-US" sz="3600" dirty="0">
                <a:solidFill>
                  <a:srgbClr val="2966A7"/>
                </a:solidFill>
              </a:rPr>
              <a:t>known GEOSS data-sources (</a:t>
            </a:r>
            <a:r>
              <a:rPr lang="en-US" sz="3600" i="1" dirty="0">
                <a:solidFill>
                  <a:srgbClr val="2966A7"/>
                </a:solidFill>
              </a:rPr>
              <a:t>and no others</a:t>
            </a:r>
            <a:r>
              <a:rPr lang="mr-IN" sz="3600" i="1" dirty="0">
                <a:solidFill>
                  <a:srgbClr val="2966A7"/>
                </a:solidFill>
              </a:rPr>
              <a:t>…</a:t>
            </a:r>
            <a:r>
              <a:rPr lang="en-US" sz="3600" dirty="0">
                <a:solidFill>
                  <a:srgbClr val="2966A7"/>
                </a:solidFill>
              </a:rPr>
              <a:t>)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dirty="0">
                <a:solidFill>
                  <a:srgbClr val="2966A7"/>
                </a:solidFill>
              </a:rPr>
              <a:t>GEOSS and </a:t>
            </a: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data sources (</a:t>
            </a:r>
            <a:r>
              <a:rPr lang="en-US" sz="3600" i="1" dirty="0">
                <a:solidFill>
                  <a:srgbClr val="2966A7"/>
                </a:solidFill>
              </a:rPr>
              <a:t>combine</a:t>
            </a:r>
            <a:r>
              <a:rPr lang="en-US" sz="3600" dirty="0">
                <a:solidFill>
                  <a:srgbClr val="2966A7"/>
                </a:solidFill>
              </a:rPr>
              <a:t>)</a:t>
            </a:r>
          </a:p>
          <a:p>
            <a:pPr marL="680342" indent="-680342" algn="l">
              <a:buFont typeface="Arial"/>
              <a:buChar char="•"/>
            </a:pPr>
            <a:r>
              <a:rPr lang="en-US" sz="3600" dirty="0">
                <a:solidFill>
                  <a:srgbClr val="2966A7"/>
                </a:solidFill>
              </a:rPr>
              <a:t>Functionality of interest </a:t>
            </a:r>
            <a:r>
              <a:rPr lang="en-US" sz="3600" b="1" dirty="0">
                <a:solidFill>
                  <a:srgbClr val="2966A7"/>
                </a:solidFill>
              </a:rPr>
              <a:t>to me</a:t>
            </a:r>
            <a:r>
              <a:rPr lang="mr-IN" sz="3600" dirty="0">
                <a:solidFill>
                  <a:srgbClr val="2966A7"/>
                </a:solidFill>
              </a:rPr>
              <a:t>…</a:t>
            </a:r>
            <a:endParaRPr lang="en-US" sz="3600" dirty="0">
              <a:solidFill>
                <a:srgbClr val="2966A7"/>
              </a:solidFill>
            </a:endParaRPr>
          </a:p>
          <a:p>
            <a:pPr marL="680342" indent="-680342" algn="l">
              <a:buFont typeface="Arial"/>
              <a:buChar char="•"/>
            </a:pPr>
            <a:r>
              <a:rPr lang="en-US" sz="3600" b="1" i="1" dirty="0">
                <a:solidFill>
                  <a:srgbClr val="2966A7"/>
                </a:solidFill>
              </a:rPr>
              <a:t>My</a:t>
            </a:r>
            <a:r>
              <a:rPr lang="en-US" sz="3600" dirty="0">
                <a:solidFill>
                  <a:srgbClr val="2966A7"/>
                </a:solidFill>
              </a:rPr>
              <a:t> graphical user interface / portal </a:t>
            </a:r>
            <a:r>
              <a:rPr lang="mr-IN" sz="3600" dirty="0">
                <a:solidFill>
                  <a:srgbClr val="2966A7"/>
                </a:solidFill>
              </a:rPr>
              <a:t>…</a:t>
            </a:r>
            <a:endParaRPr lang="en-US" sz="3600" dirty="0">
              <a:solidFill>
                <a:srgbClr val="2966A7"/>
              </a:solidFill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058217595"/>
              </p:ext>
            </p:extLst>
          </p:nvPr>
        </p:nvGraphicFramePr>
        <p:xfrm>
          <a:off x="2569081" y="6337046"/>
          <a:ext cx="12229237" cy="5716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632352" y="4630022"/>
            <a:ext cx="3338944" cy="3917376"/>
            <a:chOff x="6780022" y="1544264"/>
            <a:chExt cx="1252104" cy="1469016"/>
          </a:xfrm>
        </p:grpSpPr>
        <p:pic>
          <p:nvPicPr>
            <p:cNvPr id="37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Reuse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39800" y="4089142"/>
            <a:ext cx="3338944" cy="3917376"/>
            <a:chOff x="7307470" y="2304880"/>
            <a:chExt cx="1252104" cy="1469016"/>
          </a:xfrm>
        </p:grpSpPr>
        <p:pic>
          <p:nvPicPr>
            <p:cNvPr id="40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Customise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644819" y="3642330"/>
            <a:ext cx="3338944" cy="3917376"/>
            <a:chOff x="7834006" y="3057092"/>
            <a:chExt cx="1252104" cy="1469016"/>
          </a:xfrm>
        </p:grpSpPr>
        <p:pic>
          <p:nvPicPr>
            <p:cNvPr id="47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4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300" dirty="0"/>
                <a:t>Collaborate</a:t>
              </a:r>
            </a:p>
          </p:txBody>
        </p:sp>
      </p:grpSp>
      <p:sp>
        <p:nvSpPr>
          <p:cNvPr id="62" name="Rounded Rectangle 61"/>
          <p:cNvSpPr/>
          <p:nvPr/>
        </p:nvSpPr>
        <p:spPr>
          <a:xfrm rot="20650384">
            <a:off x="972069" y="6636271"/>
            <a:ext cx="10096960" cy="1716706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US" sz="6000" b="1" i="1" dirty="0" smtClean="0">
                <a:solidFill>
                  <a:srgbClr val="2966A7"/>
                </a:solidFill>
              </a:rPr>
              <a:t>Tailored</a:t>
            </a:r>
            <a:r>
              <a:rPr lang="en-US" sz="6000" dirty="0" smtClean="0">
                <a:solidFill>
                  <a:srgbClr val="2966A7"/>
                </a:solidFill>
              </a:rPr>
              <a:t> </a:t>
            </a:r>
            <a:r>
              <a:rPr lang="mr-IN" sz="6000" dirty="0">
                <a:solidFill>
                  <a:srgbClr val="2966A7"/>
                </a:solidFill>
              </a:rPr>
              <a:t>–</a:t>
            </a:r>
            <a:r>
              <a:rPr lang="en-US" sz="6000" dirty="0">
                <a:solidFill>
                  <a:srgbClr val="2966A7"/>
                </a:solidFill>
              </a:rPr>
              <a:t> </a:t>
            </a:r>
            <a:r>
              <a:rPr lang="en-US" sz="6000" b="1" i="1" dirty="0">
                <a:solidFill>
                  <a:srgbClr val="2966A7"/>
                </a:solidFill>
              </a:rPr>
              <a:t>user-centric </a:t>
            </a:r>
            <a:r>
              <a:rPr lang="en-US" sz="6000" dirty="0">
                <a:solidFill>
                  <a:srgbClr val="2966A7"/>
                </a:solidFill>
              </a:rPr>
              <a:t>approach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" y="402831"/>
            <a:ext cx="20516589" cy="1543275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ctr"/>
            <a:r>
              <a:rPr lang="en-US" sz="8600" b="1" dirty="0">
                <a:solidFill>
                  <a:srgbClr val="24539E"/>
                </a:solidFill>
                <a:latin typeface="Calibri" panose="020F0502020204030204" pitchFamily="34" charset="0"/>
              </a:rPr>
              <a:t>Moving towards a User-Centric      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946" y="477965"/>
            <a:ext cx="3788168" cy="14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41A4B737-6D5E-4059-91F8-63CCEEBF3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graphicEl>
                                              <a:dgm id="{41A4B737-6D5E-4059-91F8-63CCEEBF3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CAF096F8-90ED-4A97-8B46-B94D883CC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graphicEl>
                                              <a:dgm id="{CAF096F8-90ED-4A97-8B46-B94D883CC7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DE51DB5D-AD16-4EB5-A27D-448C62FAB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graphicEl>
                                              <a:dgm id="{DE51DB5D-AD16-4EB5-A27D-448C62FAB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3CF2CB6D-0627-47A8-8BEF-9FCB79FDB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graphicEl>
                                              <a:dgm id="{3CF2CB6D-0627-47A8-8BEF-9FCB79FDB2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2836BFDA-9C7C-4B20-B550-425F8CCBD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graphicEl>
                                              <a:dgm id="{2836BFDA-9C7C-4B20-B550-425F8CCBDC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678E729C-7DA8-40CC-B646-A1E9D54F7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graphicEl>
                                              <a:dgm id="{678E729C-7DA8-40CC-B646-A1E9D54F7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993E6DB1-65D6-4021-AEB8-3E737D172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graphicEl>
                                              <a:dgm id="{993E6DB1-65D6-4021-AEB8-3E737D172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Sub>
          <a:bldDgm bld="one"/>
        </p:bldSub>
      </p:bldGraphic>
      <p:bldP spid="6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452</Words>
  <Application>Microsoft Office PowerPoint</Application>
  <PresentationFormat>Custom</PresentationFormat>
  <Paragraphs>103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Initiatives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26</cp:revision>
  <dcterms:modified xsi:type="dcterms:W3CDTF">2018-04-30T07:46:38Z</dcterms:modified>
</cp:coreProperties>
</file>