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3" r:id="rId4"/>
    <p:sldId id="265" r:id="rId5"/>
    <p:sldId id="272" r:id="rId6"/>
    <p:sldId id="268" r:id="rId7"/>
    <p:sldId id="269" r:id="rId8"/>
    <p:sldId id="262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08" y="-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8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62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eos.org/document_management/Working_Groups/WGISS/Interest_Groups/OpenSearch/CEOS%20Open%20Search%20Developer%20Guide%20v2.0D3.pdf" TargetMode="External"/><Relationship Id="rId5" Type="http://schemas.openxmlformats.org/officeDocument/2006/relationships/hyperlink" Target="http://ceos.org/document_management/Working_Groups/WGISS/Interest_Groups/OpenSearch/CEOS-OPENSEARCH-BP-V1.2.pdf" TargetMode="External"/><Relationship Id="rId4" Type="http://schemas.openxmlformats.org/officeDocument/2006/relationships/hyperlink" Target="http://ceos.org/ourwork/workinggroups/wgiss/acces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eos.org/ourwork/workinggroups/wgiss/access/fedeo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iki.services.eoportal.org/tiki-index.php?page=FedE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edeo.esa.int/opensearch/description.xml" TargetMode="External"/><Relationship Id="rId5" Type="http://schemas.openxmlformats.org/officeDocument/2006/relationships/hyperlink" Target="http://fedeo.esa.int/opensearch/readme.html" TargetMode="External"/><Relationship Id="rId4" Type="http://schemas.openxmlformats.org/officeDocument/2006/relationships/hyperlink" Target="https://eoportal.org/web/eoportal/fede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.della.vecchia@esa.i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Yves.Coene@spacebel.be" TargetMode="External"/><Relationship Id="rId5" Type="http://schemas.openxmlformats.org/officeDocument/2006/relationships/hyperlink" Target="mailto:Mirko.albani@esa.int" TargetMode="External"/><Relationship Id="rId4" Type="http://schemas.openxmlformats.org/officeDocument/2006/relationships/hyperlink" Target="mailto:Damiano.guerrucci@esa.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tle slides-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874431" y="6312833"/>
            <a:ext cx="17554486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000" dirty="0"/>
              <a:t>Federated Earth Observation (</a:t>
            </a:r>
            <a:r>
              <a:rPr lang="en-GB" sz="8000" dirty="0" err="1"/>
              <a:t>FedEO</a:t>
            </a:r>
            <a:r>
              <a:rPr lang="en-GB" sz="8000" dirty="0" smtClean="0"/>
              <a:t>)</a:t>
            </a:r>
            <a:endParaRPr lang="en-GB" sz="8000" dirty="0"/>
          </a:p>
        </p:txBody>
      </p:sp>
      <p:sp>
        <p:nvSpPr>
          <p:cNvPr id="124" name="Shape 124"/>
          <p:cNvSpPr/>
          <p:nvPr/>
        </p:nvSpPr>
        <p:spPr>
          <a:xfrm>
            <a:off x="1938144" y="7989254"/>
            <a:ext cx="12990159" cy="1965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it-IT" dirty="0"/>
              <a:t>A. Della Vecchia, D. Guerrucci, M. Albani (ESA)</a:t>
            </a:r>
          </a:p>
          <a:p>
            <a:pPr>
              <a:lnSpc>
                <a:spcPct val="150000"/>
              </a:lnSpc>
            </a:pPr>
            <a:r>
              <a:rPr lang="it-IT" dirty="0"/>
              <a:t>Yves Coene (Spacebel</a:t>
            </a:r>
            <a:r>
              <a:rPr lang="it-IT" dirty="0" smtClean="0"/>
              <a:t>)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64" y="4121696"/>
            <a:ext cx="13188772" cy="75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hape 145"/>
          <p:cNvSpPr/>
          <p:nvPr/>
        </p:nvSpPr>
        <p:spPr>
          <a:xfrm>
            <a:off x="742728" y="1060628"/>
            <a:ext cx="1576553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>
                <a:solidFill>
                  <a:schemeClr val="accent6">
                    <a:lumOff val="-21524"/>
                  </a:schemeClr>
                </a:solidFill>
              </a:rPr>
              <a:t>FedEO</a:t>
            </a: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: Federated Earth Observation Gateway System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2728" y="2537520"/>
            <a:ext cx="21890432" cy="69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3200" dirty="0" err="1" smtClean="0">
                <a:solidFill>
                  <a:srgbClr val="0070C0"/>
                </a:solidFill>
                <a:ea typeface="+mj-ea"/>
              </a:rPr>
              <a:t>FedEO</a:t>
            </a:r>
            <a:r>
              <a:rPr lang="en-US" sz="3200" dirty="0" smtClean="0"/>
              <a:t> = </a:t>
            </a:r>
            <a:r>
              <a:rPr lang="en-US" sz="3200" u="sng" dirty="0" smtClean="0">
                <a:solidFill>
                  <a:srgbClr val="0070C0"/>
                </a:solidFill>
                <a:ea typeface="+mj-ea"/>
              </a:rPr>
              <a:t>Fed</a:t>
            </a:r>
            <a:r>
              <a:rPr lang="en-US" sz="3200" dirty="0" smtClean="0"/>
              <a:t>erated </a:t>
            </a:r>
            <a:r>
              <a:rPr lang="en-US" sz="3200" u="sng" dirty="0" smtClean="0">
                <a:solidFill>
                  <a:srgbClr val="0070C0"/>
                </a:solidFill>
                <a:ea typeface="+mj-ea"/>
              </a:rPr>
              <a:t>E</a:t>
            </a:r>
            <a:r>
              <a:rPr lang="en-US" sz="3200" dirty="0" smtClean="0"/>
              <a:t>arth </a:t>
            </a:r>
            <a:r>
              <a:rPr lang="en-US" sz="3200" u="sng" dirty="0" smtClean="0">
                <a:solidFill>
                  <a:srgbClr val="0070C0"/>
                </a:solidFill>
                <a:ea typeface="+mj-ea"/>
              </a:rPr>
              <a:t>O</a:t>
            </a:r>
            <a:r>
              <a:rPr lang="en-US" sz="3200" dirty="0" smtClean="0"/>
              <a:t>bservation missions access </a:t>
            </a:r>
          </a:p>
          <a:p>
            <a:pPr algn="l" hangingPunct="1"/>
            <a:endParaRPr lang="en-US" sz="3200" dirty="0" smtClean="0"/>
          </a:p>
          <a:p>
            <a:pPr algn="l" hangingPunct="1"/>
            <a:r>
              <a:rPr lang="en-US" sz="3200" dirty="0" smtClean="0"/>
              <a:t>The </a:t>
            </a:r>
            <a:r>
              <a:rPr lang="en-US" sz="3200" dirty="0" err="1" smtClean="0"/>
              <a:t>FedEO</a:t>
            </a:r>
            <a:r>
              <a:rPr lang="en-US" sz="3200" dirty="0" smtClean="0"/>
              <a:t> system provides a unique entry point to a growing number of scientific catalogues and services for, but not limited to, EO European missions</a:t>
            </a:r>
          </a:p>
          <a:p>
            <a:pPr hangingPunct="1"/>
            <a:endParaRPr lang="en-GB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742728" y="1060628"/>
            <a:ext cx="636873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>
                <a:solidFill>
                  <a:schemeClr val="accent6">
                    <a:lumOff val="-21524"/>
                  </a:schemeClr>
                </a:solidFill>
              </a:rPr>
              <a:t>Architecture Overview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2728" y="2537520"/>
            <a:ext cx="21890432" cy="69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GB" altLang="en-US" sz="3600" dirty="0" err="1"/>
              <a:t>FedEO</a:t>
            </a:r>
            <a:r>
              <a:rPr lang="en-GB" altLang="en-US" sz="3600" dirty="0"/>
              <a:t> is based on highly </a:t>
            </a:r>
            <a:r>
              <a:rPr lang="en-GB" altLang="en-US" sz="3600" dirty="0" smtClean="0"/>
              <a:t>modular, standardised and interoperable SW </a:t>
            </a:r>
            <a:r>
              <a:rPr lang="en-GB" altLang="en-US" sz="3600" dirty="0"/>
              <a:t>architecture. </a:t>
            </a:r>
          </a:p>
          <a:p>
            <a:endParaRPr lang="en-GB" altLang="en-US" sz="3600" dirty="0"/>
          </a:p>
          <a:p>
            <a:endParaRPr lang="en-GB" altLang="en-US" sz="3600" dirty="0"/>
          </a:p>
          <a:p>
            <a:endParaRPr lang="en-GB" altLang="en-US" sz="3600" dirty="0"/>
          </a:p>
          <a:p>
            <a:endParaRPr lang="en-GB" altLang="en-US" sz="3600" dirty="0"/>
          </a:p>
          <a:p>
            <a:endParaRPr lang="en-GB" altLang="en-US" sz="3600" dirty="0"/>
          </a:p>
          <a:p>
            <a:endParaRPr lang="en-GB" altLang="en-US" sz="3600" dirty="0"/>
          </a:p>
          <a:p>
            <a:endParaRPr lang="en-GB" altLang="en-US" sz="3600" dirty="0"/>
          </a:p>
          <a:p>
            <a:endParaRPr lang="en-GB" altLang="en-US" sz="3600" dirty="0"/>
          </a:p>
          <a:p>
            <a:endParaRPr lang="en-GB" sz="3600" dirty="0"/>
          </a:p>
        </p:txBody>
      </p:sp>
      <p:sp>
        <p:nvSpPr>
          <p:cNvPr id="21" name="Rounded Rectangle 20"/>
          <p:cNvSpPr/>
          <p:nvPr/>
        </p:nvSpPr>
        <p:spPr>
          <a:xfrm>
            <a:off x="9942647" y="3977680"/>
            <a:ext cx="5042157" cy="1168501"/>
          </a:xfrm>
          <a:prstGeom prst="roundRect">
            <a:avLst>
              <a:gd name="adj" fmla="val 0"/>
            </a:avLst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b="1" dirty="0"/>
              <a:t>Client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942647" y="5753215"/>
            <a:ext cx="5042157" cy="1168501"/>
          </a:xfrm>
          <a:prstGeom prst="roundRect">
            <a:avLst>
              <a:gd name="adj" fmla="val 0"/>
            </a:avLst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b="1" dirty="0"/>
              <a:t>Gateway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395873" y="7361007"/>
            <a:ext cx="5045081" cy="1022875"/>
          </a:xfrm>
          <a:prstGeom prst="roundRect">
            <a:avLst>
              <a:gd name="adj" fmla="val 0"/>
            </a:avLst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b="1" dirty="0"/>
              <a:t>Collection Catalogue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486495" y="7361007"/>
            <a:ext cx="5045081" cy="1022878"/>
          </a:xfrm>
          <a:prstGeom prst="roundRect">
            <a:avLst>
              <a:gd name="adj" fmla="val 0"/>
            </a:avLst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b="1" dirty="0" smtClean="0"/>
              <a:t>Product Catalogue</a:t>
            </a:r>
            <a:endParaRPr lang="en-GB" sz="22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6395873" y="9135854"/>
            <a:ext cx="5045081" cy="1754594"/>
          </a:xfrm>
          <a:prstGeom prst="roundRect">
            <a:avLst>
              <a:gd name="adj" fmla="val 0"/>
            </a:avLst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b="1" dirty="0"/>
              <a:t>Collection Metadata Ingestion Tool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486495" y="9135854"/>
            <a:ext cx="5045081" cy="1754594"/>
          </a:xfrm>
          <a:prstGeom prst="roundRect">
            <a:avLst>
              <a:gd name="adj" fmla="val 0"/>
            </a:avLst>
          </a:prstGeom>
          <a:ln w="9525">
            <a:beve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b="1" dirty="0"/>
              <a:t>Product Metadata Ingestion Tool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692719" y="5465462"/>
            <a:ext cx="15796607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48321" y="8800418"/>
            <a:ext cx="15796607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132101" y="5997236"/>
            <a:ext cx="26372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–"/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200" b="1" i="1" dirty="0" smtClean="0">
                <a:solidFill>
                  <a:schemeClr val="tx1"/>
                </a:solidFill>
              </a:rPr>
              <a:t>Metadata Layer</a:t>
            </a:r>
            <a:endParaRPr lang="en-GB" altLang="en-US" sz="2200" b="1" i="1" dirty="0">
              <a:solidFill>
                <a:schemeClr val="tx1"/>
              </a:solidFill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1622346" y="4055114"/>
            <a:ext cx="31967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–"/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200" b="1" i="1" dirty="0" smtClean="0">
                <a:solidFill>
                  <a:schemeClr val="tx1"/>
                </a:solidFill>
              </a:rPr>
              <a:t>Visualization Layer</a:t>
            </a:r>
            <a:endParaRPr lang="en-GB" altLang="en-US" sz="2200" b="1" i="1" dirty="0">
              <a:solidFill>
                <a:schemeClr val="tx1"/>
              </a:solidFill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2800553" y="9400235"/>
            <a:ext cx="19014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–"/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200" b="1" i="1" dirty="0" smtClean="0">
                <a:solidFill>
                  <a:schemeClr val="tx1"/>
                </a:solidFill>
              </a:rPr>
              <a:t>Data Layer</a:t>
            </a:r>
            <a:endParaRPr lang="en-GB" altLang="en-US" sz="2200" b="1" i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072320" y="5489848"/>
            <a:ext cx="8662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Standardised Catalogue Interfaces: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OGC OpenSearch Specification [OGC13-026r8], [OGC 10-032r8]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CEOS OpenSearch Best Practice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672720" y="7210489"/>
            <a:ext cx="8662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Standardised Product Metadata Model: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EOP O&amp;M Metadata model [OGC10-157r4]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2768" y="7210489"/>
            <a:ext cx="8662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Standardised Collection Metadata Model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ISO 19139-2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9543" y="5489848"/>
            <a:ext cx="4453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Interoperable Metadata Encoding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DIF-10, ISO 19115-3, ISO MENDS</a:t>
            </a:r>
          </a:p>
        </p:txBody>
      </p:sp>
    </p:spTree>
    <p:extLst>
      <p:ext uri="{BB962C8B-B14F-4D97-AF65-F5344CB8AC3E}">
        <p14:creationId xmlns:p14="http://schemas.microsoft.com/office/powerpoint/2010/main" val="1260146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742728" y="1060628"/>
            <a:ext cx="861133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Client – </a:t>
            </a:r>
            <a:r>
              <a:rPr lang="en-US" dirty="0" err="1">
                <a:solidFill>
                  <a:schemeClr val="accent6">
                    <a:lumOff val="-21524"/>
                  </a:schemeClr>
                </a:solidFill>
              </a:rPr>
              <a:t>FedEO</a:t>
            </a: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 Landing Page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167" y="2037788"/>
            <a:ext cx="8844313" cy="5285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52" y="3154607"/>
            <a:ext cx="5671820" cy="33658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344" y="8235507"/>
            <a:ext cx="5708312" cy="28541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6610" y="7732809"/>
            <a:ext cx="4337837" cy="35134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39975" y="4481736"/>
            <a:ext cx="7064049" cy="4092277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5872672" y="4837513"/>
            <a:ext cx="1854832" cy="192775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0"/>
          </p:cNvCxnSpPr>
          <p:nvPr/>
        </p:nvCxnSpPr>
        <p:spPr>
          <a:xfrm flipV="1">
            <a:off x="6757500" y="7249039"/>
            <a:ext cx="3187365" cy="98646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" idx="0"/>
          </p:cNvCxnSpPr>
          <p:nvPr/>
        </p:nvCxnSpPr>
        <p:spPr>
          <a:xfrm flipH="1" flipV="1">
            <a:off x="12762683" y="7146032"/>
            <a:ext cx="1292846" cy="58677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1"/>
          </p:cNvCxnSpPr>
          <p:nvPr/>
        </p:nvCxnSpPr>
        <p:spPr>
          <a:xfrm flipH="1">
            <a:off x="15360352" y="6527875"/>
            <a:ext cx="1579623" cy="54614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985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742728" y="1060629"/>
            <a:ext cx="740587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>
                <a:solidFill>
                  <a:schemeClr val="accent6">
                    <a:lumOff val="-21524"/>
                  </a:schemeClr>
                </a:solidFill>
              </a:rPr>
              <a:t>CEOS WGISS Objectives</a:t>
            </a:r>
            <a:endParaRPr lang="en-GB" alt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2728" y="2537520"/>
            <a:ext cx="13033448" cy="9073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2400" dirty="0" smtClean="0">
                <a:hlinkClick r:id="rId4"/>
              </a:rPr>
              <a:t>CEOS Working </a:t>
            </a:r>
            <a:r>
              <a:rPr lang="en-US" sz="2400" dirty="0">
                <a:hlinkClick r:id="rId4"/>
              </a:rPr>
              <a:t>Group on Information Systems and </a:t>
            </a:r>
            <a:r>
              <a:rPr lang="en-US" sz="2400" dirty="0" smtClean="0">
                <a:hlinkClick r:id="rId4"/>
              </a:rPr>
              <a:t>Services (WGISS)</a:t>
            </a:r>
            <a:r>
              <a:rPr lang="en-US" sz="2400" dirty="0" smtClean="0"/>
              <a:t> aims to:</a:t>
            </a:r>
            <a:endParaRPr lang="en-GB" altLang="en-US" sz="2400" dirty="0"/>
          </a:p>
          <a:p>
            <a:pPr marL="714375" indent="-349250" algn="just">
              <a:lnSpc>
                <a:spcPct val="120000"/>
              </a:lnSpc>
              <a:buFontTx/>
              <a:buChar char="-"/>
            </a:pPr>
            <a:r>
              <a:rPr lang="en-GB" altLang="en-US" sz="2400" dirty="0" smtClean="0"/>
              <a:t>Create and demonstrate prototypes to support CEOS and Group of Earth Observation (GEO) scenarios</a:t>
            </a:r>
          </a:p>
          <a:p>
            <a:pPr marL="714375" indent="-349250" algn="just">
              <a:lnSpc>
                <a:spcPct val="120000"/>
              </a:lnSpc>
              <a:buFontTx/>
              <a:buChar char="-"/>
            </a:pPr>
            <a:r>
              <a:rPr lang="en-GB" altLang="en-US" sz="2400" dirty="0" smtClean="0"/>
              <a:t>Management of EO data and metadata, including creation of information systems and delivery of interoperable services</a:t>
            </a:r>
          </a:p>
          <a:p>
            <a:pPr algn="just">
              <a:lnSpc>
                <a:spcPct val="120000"/>
              </a:lnSpc>
            </a:pPr>
            <a:endParaRPr lang="en-GB" altLang="en-US" sz="2400" dirty="0"/>
          </a:p>
          <a:p>
            <a:pPr algn="just">
              <a:lnSpc>
                <a:spcPct val="120000"/>
              </a:lnSpc>
            </a:pPr>
            <a:endParaRPr lang="en-GB" altLang="en-US" sz="2400" dirty="0"/>
          </a:p>
          <a:p>
            <a:pPr algn="just">
              <a:lnSpc>
                <a:spcPct val="120000"/>
              </a:lnSpc>
            </a:pPr>
            <a:r>
              <a:rPr lang="en-US" altLang="en-US" sz="2400" dirty="0">
                <a:hlinkClick r:id="rId4"/>
              </a:rPr>
              <a:t>WGISS Connected Assets System Level Team </a:t>
            </a:r>
            <a:r>
              <a:rPr lang="en-US" altLang="en-US" sz="2400" dirty="0" smtClean="0"/>
              <a:t>aims </a:t>
            </a:r>
            <a:r>
              <a:rPr lang="en-US" altLang="en-US" sz="2400" dirty="0"/>
              <a:t>to </a:t>
            </a:r>
            <a:r>
              <a:rPr lang="en-US" altLang="en-US" sz="2400" dirty="0" smtClean="0"/>
              <a:t>analyze </a:t>
            </a:r>
            <a:r>
              <a:rPr lang="en-US" altLang="en-US" sz="2400" dirty="0"/>
              <a:t>the CEOS Data Assets, identify interoperability issues, propose solutions and feed CEOS </a:t>
            </a:r>
            <a:r>
              <a:rPr lang="en-US" altLang="en-US" sz="2400" dirty="0" smtClean="0"/>
              <a:t>standardization </a:t>
            </a:r>
            <a:r>
              <a:rPr lang="en-US" altLang="en-US" sz="2400" dirty="0"/>
              <a:t>initiatives in synergies with OGC </a:t>
            </a:r>
            <a:r>
              <a:rPr lang="en-US" altLang="en-US" sz="2400" dirty="0" smtClean="0"/>
              <a:t>activities:</a:t>
            </a:r>
          </a:p>
          <a:p>
            <a:pPr algn="just">
              <a:lnSpc>
                <a:spcPct val="120000"/>
              </a:lnSpc>
            </a:pPr>
            <a:endParaRPr lang="en-US" altLang="en-US" sz="2400" dirty="0"/>
          </a:p>
          <a:p>
            <a:pPr marL="714375" indent="-349250" algn="just">
              <a:lnSpc>
                <a:spcPct val="120000"/>
              </a:lnSpc>
              <a:buFontTx/>
              <a:buChar char="-"/>
            </a:pPr>
            <a:r>
              <a:rPr lang="en-GB" altLang="en-US" sz="2400" dirty="0"/>
              <a:t>Consolidation and finalization of </a:t>
            </a:r>
            <a:r>
              <a:rPr lang="en-GB" altLang="en-US" sz="2400" dirty="0">
                <a:hlinkClick r:id="rId5"/>
              </a:rPr>
              <a:t>CEOS OpenSearch Best Practice </a:t>
            </a:r>
            <a:r>
              <a:rPr lang="en-GB" altLang="en-US" sz="2400" dirty="0"/>
              <a:t>document</a:t>
            </a:r>
          </a:p>
          <a:p>
            <a:pPr marL="714375" indent="-349250" algn="just">
              <a:lnSpc>
                <a:spcPct val="120000"/>
              </a:lnSpc>
              <a:buFontTx/>
              <a:buChar char="-"/>
            </a:pPr>
            <a:r>
              <a:rPr lang="en-GB" altLang="en-US" sz="2400" dirty="0"/>
              <a:t>Updating of the </a:t>
            </a:r>
            <a:r>
              <a:rPr lang="en-GB" altLang="en-US" sz="2400" dirty="0">
                <a:hlinkClick r:id="rId6"/>
              </a:rPr>
              <a:t>CEOS Developer Guide </a:t>
            </a:r>
            <a:r>
              <a:rPr lang="en-GB" altLang="en-US" sz="2400" dirty="0"/>
              <a:t>document in accordance with the BP finalisation </a:t>
            </a:r>
          </a:p>
          <a:p>
            <a:pPr marL="714375" indent="-349250" algn="just">
              <a:lnSpc>
                <a:spcPct val="120000"/>
              </a:lnSpc>
              <a:buFontTx/>
              <a:buChar char="-"/>
            </a:pPr>
            <a:r>
              <a:rPr lang="en-GB" altLang="en-US" sz="2400" dirty="0"/>
              <a:t>Start discussion about </a:t>
            </a:r>
            <a:r>
              <a:rPr lang="en-GB" altLang="en-US" sz="2400" b="1" dirty="0"/>
              <a:t>CEOS OpenSearch Conformance Tests</a:t>
            </a:r>
            <a:r>
              <a:rPr lang="en-GB" altLang="en-US" sz="2400" dirty="0"/>
              <a:t> </a:t>
            </a:r>
            <a:r>
              <a:rPr lang="en-GB" altLang="en-US" sz="2400" dirty="0" smtClean="0"/>
              <a:t>document (in Q2 2018)</a:t>
            </a:r>
            <a:endParaRPr lang="en-GB" altLang="en-US" sz="2400" dirty="0"/>
          </a:p>
          <a:p>
            <a:pPr algn="just">
              <a:lnSpc>
                <a:spcPct val="120000"/>
              </a:lnSpc>
            </a:pPr>
            <a:endParaRPr lang="en-GB" sz="2400" dirty="0" smtClean="0"/>
          </a:p>
          <a:p>
            <a:pPr algn="just">
              <a:lnSpc>
                <a:spcPct val="120000"/>
              </a:lnSpc>
            </a:pPr>
            <a:endParaRPr lang="en-GB" sz="2400" dirty="0"/>
          </a:p>
          <a:p>
            <a:pPr algn="just">
              <a:lnSpc>
                <a:spcPct val="120000"/>
              </a:lnSpc>
            </a:pPr>
            <a:r>
              <a:rPr lang="en-GB" sz="2400" b="1" i="1" dirty="0" smtClean="0">
                <a:solidFill>
                  <a:schemeClr val="tx1"/>
                </a:solidFill>
              </a:rPr>
              <a:t>Next steps to be discussed:</a:t>
            </a:r>
          </a:p>
          <a:p>
            <a:pPr marL="714375" indent="-349250" algn="just">
              <a:lnSpc>
                <a:spcPct val="120000"/>
              </a:lnSpc>
              <a:buFontTx/>
              <a:buChar char="-"/>
            </a:pPr>
            <a:r>
              <a:rPr lang="en-GB" sz="2400" i="1" dirty="0">
                <a:solidFill>
                  <a:schemeClr val="tx1"/>
                </a:solidFill>
              </a:rPr>
              <a:t>Definition of Virtual Collection </a:t>
            </a:r>
            <a:r>
              <a:rPr lang="en-GB" sz="2400" i="1" dirty="0" smtClean="0">
                <a:solidFill>
                  <a:schemeClr val="tx1"/>
                </a:solidFill>
              </a:rPr>
              <a:t>(e.g., Thematic collections, heterogeneous data collections)</a:t>
            </a:r>
            <a:endParaRPr lang="en-GB" sz="2400" i="1" dirty="0">
              <a:solidFill>
                <a:schemeClr val="tx1"/>
              </a:solidFill>
            </a:endParaRPr>
          </a:p>
          <a:p>
            <a:pPr marL="714375" indent="-349250" algn="just">
              <a:lnSpc>
                <a:spcPct val="120000"/>
              </a:lnSpc>
              <a:buFontTx/>
              <a:buChar char="-"/>
            </a:pPr>
            <a:r>
              <a:rPr lang="en-GB" sz="2400" i="1" dirty="0" smtClean="0">
                <a:solidFill>
                  <a:schemeClr val="tx1"/>
                </a:solidFill>
              </a:rPr>
              <a:t>Federation with non </a:t>
            </a:r>
            <a:r>
              <a:rPr lang="en-GB" sz="2400" i="1" dirty="0">
                <a:solidFill>
                  <a:schemeClr val="tx1"/>
                </a:solidFill>
              </a:rPr>
              <a:t>Earth Observation </a:t>
            </a:r>
            <a:r>
              <a:rPr lang="en-GB" sz="2400" i="1" dirty="0" smtClean="0">
                <a:solidFill>
                  <a:schemeClr val="tx1"/>
                </a:solidFill>
              </a:rPr>
              <a:t>data providers (e.g., in-situ data)</a:t>
            </a:r>
            <a:endParaRPr lang="en-GB" sz="2400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176" y="3003480"/>
            <a:ext cx="10393837" cy="73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34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742728" y="1060629"/>
            <a:ext cx="999793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>
                <a:solidFill>
                  <a:schemeClr val="accent6">
                    <a:lumOff val="-21524"/>
                  </a:schemeClr>
                </a:solidFill>
              </a:rPr>
              <a:t>FedEO</a:t>
            </a: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 Current Operational Set-up</a:t>
            </a:r>
            <a:endParaRPr lang="en-GB" alt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2728" y="2537520"/>
            <a:ext cx="22394488" cy="8136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just"/>
            <a:endParaRPr lang="en-GB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2728" y="2537520"/>
            <a:ext cx="22178464" cy="8136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 b="1" dirty="0" err="1"/>
              <a:t>FedEO</a:t>
            </a:r>
            <a:r>
              <a:rPr lang="en-US" sz="2800" b="1" dirty="0"/>
              <a:t> Client Portal</a:t>
            </a:r>
          </a:p>
          <a:p>
            <a:pPr marL="449263" indent="36512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u="sng" dirty="0">
                <a:hlinkClick r:id="rId4"/>
              </a:rPr>
              <a:t>https://eoportal.org/web/eoportal/fedeo</a:t>
            </a:r>
            <a:endParaRPr lang="en-US" sz="2800" i="1" u="sng" dirty="0"/>
          </a:p>
          <a:p>
            <a:pPr algn="l">
              <a:lnSpc>
                <a:spcPct val="150000"/>
              </a:lnSpc>
            </a:pPr>
            <a:endParaRPr lang="en-US" sz="2800" dirty="0"/>
          </a:p>
          <a:p>
            <a:pPr algn="l">
              <a:lnSpc>
                <a:spcPct val="150000"/>
              </a:lnSpc>
            </a:pPr>
            <a:r>
              <a:rPr lang="en-US" sz="2800" b="1" dirty="0" err="1"/>
              <a:t>FedEO</a:t>
            </a:r>
            <a:r>
              <a:rPr lang="en-US" sz="2800" b="1" dirty="0"/>
              <a:t> Readme Web Page</a:t>
            </a:r>
          </a:p>
          <a:p>
            <a:pPr marL="449263" indent="36512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u="sng" dirty="0">
                <a:hlinkClick r:id="rId5"/>
              </a:rPr>
              <a:t>http://fedeo.esa.int/opensearch/readme.html</a:t>
            </a:r>
            <a:endParaRPr lang="en-US" sz="2800" i="1" u="sng" dirty="0"/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algn="l">
              <a:lnSpc>
                <a:spcPct val="150000"/>
              </a:lnSpc>
            </a:pPr>
            <a:r>
              <a:rPr lang="en-US" sz="2800" b="1" dirty="0" err="1" smtClean="0"/>
              <a:t>FedEO</a:t>
            </a:r>
            <a:r>
              <a:rPr lang="en-US" sz="2800" b="1" dirty="0" smtClean="0"/>
              <a:t> </a:t>
            </a:r>
            <a:r>
              <a:rPr lang="en-US" sz="2800" b="1" dirty="0"/>
              <a:t>OpenSearch Description Document (OSDD)</a:t>
            </a:r>
            <a:endParaRPr lang="en-US" sz="2800" dirty="0"/>
          </a:p>
          <a:p>
            <a:pPr marL="449263" indent="36512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u="sng" dirty="0">
                <a:hlinkClick r:id="rId6"/>
              </a:rPr>
              <a:t>http://fedeo.esa.int/opensearch/description.xml</a:t>
            </a:r>
            <a:endParaRPr lang="en-US" sz="2800" i="1" u="sng" dirty="0"/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i="1" u="sng" dirty="0"/>
          </a:p>
          <a:p>
            <a:pPr algn="l">
              <a:lnSpc>
                <a:spcPct val="150000"/>
              </a:lnSpc>
            </a:pPr>
            <a:r>
              <a:rPr lang="en-US" sz="2800" b="1" dirty="0" err="1"/>
              <a:t>FedEO</a:t>
            </a:r>
            <a:r>
              <a:rPr lang="en-US" sz="2800" b="1" dirty="0"/>
              <a:t> documentation and information</a:t>
            </a:r>
            <a:endParaRPr lang="en-US" sz="2800" dirty="0"/>
          </a:p>
          <a:p>
            <a:pPr marL="449263" indent="36512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u="sng" dirty="0">
                <a:hlinkClick r:id="rId7"/>
              </a:rPr>
              <a:t>https://</a:t>
            </a:r>
            <a:r>
              <a:rPr lang="en-US" sz="2800" i="1" u="sng" dirty="0" smtClean="0">
                <a:hlinkClick r:id="rId7"/>
              </a:rPr>
              <a:t>wiki.services.eoportal.org/tiki-index.php?page=FedEO</a:t>
            </a:r>
            <a:r>
              <a:rPr lang="en-US" sz="2800" i="1" u="sng" dirty="0" smtClean="0"/>
              <a:t> </a:t>
            </a:r>
            <a:endParaRPr lang="en-US" sz="2800" i="1" u="sng" dirty="0"/>
          </a:p>
          <a:p>
            <a:pPr marL="449263" indent="36512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u="sng" dirty="0">
                <a:hlinkClick r:id="rId8"/>
              </a:rPr>
              <a:t>http://ceos.org/ourwork/workinggroups/wgiss/access/fedeo</a:t>
            </a:r>
            <a:r>
              <a:rPr lang="en-US" sz="2800" i="1" u="sng" dirty="0" smtClean="0">
                <a:hlinkClick r:id="rId8"/>
              </a:rPr>
              <a:t>/</a:t>
            </a:r>
            <a:r>
              <a:rPr lang="en-US" sz="2800" i="1" u="sng" dirty="0" smtClean="0"/>
              <a:t> </a:t>
            </a:r>
            <a:endParaRPr 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1157702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511803" y="6563660"/>
            <a:ext cx="9009572" cy="223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Thank you</a:t>
            </a:r>
          </a:p>
        </p:txBody>
      </p:sp>
      <p:sp>
        <p:nvSpPr>
          <p:cNvPr id="143" name="Shape 143"/>
          <p:cNvSpPr/>
          <p:nvPr/>
        </p:nvSpPr>
        <p:spPr>
          <a:xfrm>
            <a:off x="1889869" y="8984168"/>
            <a:ext cx="6998711" cy="262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>
                <a:hlinkClick r:id="rId3"/>
              </a:rPr>
              <a:t>andrea.della.vecchia@esa.int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damiano.guerrucci@esa.int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mirko.albani@esa.int</a:t>
            </a:r>
            <a:endParaRPr lang="en-GB" dirty="0" smtClean="0"/>
          </a:p>
          <a:p>
            <a:r>
              <a:rPr lang="en-GB" dirty="0" smtClean="0">
                <a:hlinkClick r:id="rId6"/>
              </a:rPr>
              <a:t>yves.coene@spacebel.be</a:t>
            </a:r>
            <a:r>
              <a:rPr lang="en-GB" dirty="0" smtClean="0"/>
              <a:t> 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346</Words>
  <Application>Microsoft Office PowerPoint</Application>
  <PresentationFormat>Custom</PresentationFormat>
  <Paragraphs>69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 Salvo</dc:creator>
  <cp:lastModifiedBy>Paola De Salvo</cp:lastModifiedBy>
  <cp:revision>14</cp:revision>
  <dcterms:modified xsi:type="dcterms:W3CDTF">2018-04-24T13:39:40Z</dcterms:modified>
</cp:coreProperties>
</file>