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8" r:id="rId3"/>
    <p:sldId id="263" r:id="rId4"/>
    <p:sldId id="273" r:id="rId5"/>
    <p:sldId id="274" r:id="rId6"/>
    <p:sldId id="276" r:id="rId7"/>
    <p:sldId id="278" r:id="rId8"/>
    <p:sldId id="282" r:id="rId9"/>
    <p:sldId id="279" r:id="rId10"/>
    <p:sldId id="275" r:id="rId11"/>
    <p:sldId id="277" r:id="rId12"/>
    <p:sldId id="284" r:id="rId13"/>
    <p:sldId id="262" r:id="rId14"/>
    <p:sldId id="257" r:id="rId15"/>
  </p:sldIdLst>
  <p:sldSz cx="24384000" cy="13716000"/>
  <p:notesSz cx="6797675"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xmlns="">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061" autoAdjust="0"/>
  </p:normalViewPr>
  <p:slideViewPr>
    <p:cSldViewPr>
      <p:cViewPr>
        <p:scale>
          <a:sx n="46" d="100"/>
          <a:sy n="46" d="100"/>
        </p:scale>
        <p:origin x="-672" y="-72"/>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90488" y="744538"/>
            <a:ext cx="6616700" cy="3722687"/>
          </a:xfrm>
          <a:prstGeom prst="rect">
            <a:avLst/>
          </a:prstGeom>
        </p:spPr>
        <p:txBody>
          <a:bodyPr/>
          <a:lstStyle/>
          <a:p>
            <a:endParaRPr/>
          </a:p>
        </p:txBody>
      </p:sp>
      <p:sp>
        <p:nvSpPr>
          <p:cNvPr id="117" name="Shape 117"/>
          <p:cNvSpPr>
            <a:spLocks noGrp="1"/>
          </p:cNvSpPr>
          <p:nvPr>
            <p:ph type="body" sz="quarter" idx="1"/>
          </p:nvPr>
        </p:nvSpPr>
        <p:spPr>
          <a:xfrm>
            <a:off x="906357" y="4715153"/>
            <a:ext cx="4984962" cy="4466987"/>
          </a:xfrm>
          <a:prstGeom prst="rect">
            <a:avLst/>
          </a:prstGeom>
        </p:spPr>
        <p:txBody>
          <a:bodyPr/>
          <a:lstStyle/>
          <a:p>
            <a:endParaRPr/>
          </a:p>
        </p:txBody>
      </p:sp>
    </p:spTree>
    <p:extLst>
      <p:ext uri="{BB962C8B-B14F-4D97-AF65-F5344CB8AC3E}">
        <p14:creationId xmlns:p14="http://schemas.microsoft.com/office/powerpoint/2010/main" val="167505739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Persistent_identifier"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en.wikipedia.org/wiki/Digital_object_identifier#cite_note-iso-1" TargetMode="External"/><Relationship Id="rId4" Type="http://schemas.openxmlformats.org/officeDocument/2006/relationships/hyperlink" Target="https://en.wikipedia.org/wiki/ISO"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fr-FR"/>
          </a:p>
        </p:txBody>
      </p:sp>
    </p:spTree>
    <p:extLst>
      <p:ext uri="{BB962C8B-B14F-4D97-AF65-F5344CB8AC3E}">
        <p14:creationId xmlns:p14="http://schemas.microsoft.com/office/powerpoint/2010/main" val="2394121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sz="1200" dirty="0" smtClean="0"/>
              <a:t>Now, the 2</a:t>
            </a:r>
            <a:r>
              <a:rPr lang="en-US" sz="1200" baseline="30000" dirty="0" smtClean="0"/>
              <a:t>nd</a:t>
            </a:r>
            <a:r>
              <a:rPr lang="en-US" sz="1200" dirty="0" smtClean="0"/>
              <a:t> main</a:t>
            </a:r>
            <a:r>
              <a:rPr lang="en-US" sz="1200" baseline="0" dirty="0" smtClean="0"/>
              <a:t> aspect of WINS</a:t>
            </a:r>
            <a:endParaRPr lang="en-US" sz="1200" dirty="0" smtClean="0"/>
          </a:p>
          <a:p>
            <a:endParaRPr lang="en-US" sz="1200" dirty="0" smtClean="0"/>
          </a:p>
          <a:p>
            <a:r>
              <a:rPr lang="en-US" sz="1200" dirty="0" smtClean="0"/>
              <a:t>To complement the georeferenced</a:t>
            </a:r>
            <a:r>
              <a:rPr lang="en-US" sz="1200" baseline="0" dirty="0" smtClean="0"/>
              <a:t> database and the visualization tool through maps, WINS offers a more general knowledge sharing platform. A sort of online library. </a:t>
            </a:r>
          </a:p>
          <a:p>
            <a:r>
              <a:rPr lang="en-US" sz="1200" baseline="0" dirty="0" smtClean="0"/>
              <a:t>Similarly to the maps and layers, this pillar is based on open-access, to reduce the knowledge-access gap.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Further enhance transparency and traceability, we have also implemented a DOI. </a:t>
            </a:r>
            <a:r>
              <a:rPr lang="en-US" sz="1200" dirty="0" smtClean="0"/>
              <a:t>or </a:t>
            </a:r>
            <a:r>
              <a:rPr lang="en-US" sz="1200" b="1" dirty="0" smtClean="0"/>
              <a:t>Digital Object Identifier. It is </a:t>
            </a:r>
            <a:r>
              <a:rPr lang="en-US" sz="1200" dirty="0" smtClean="0"/>
              <a:t>a </a:t>
            </a:r>
            <a:r>
              <a:rPr lang="en-US" sz="1200" dirty="0" smtClean="0">
                <a:hlinkClick r:id="rId3" tooltip="Persistent identifier"/>
              </a:rPr>
              <a:t>persistent identifier</a:t>
            </a:r>
            <a:r>
              <a:rPr lang="en-US" sz="1200" dirty="0" smtClean="0"/>
              <a:t> used to uniquely identify objects in</a:t>
            </a:r>
            <a:r>
              <a:rPr lang="en-US" sz="1200" baseline="0" dirty="0" smtClean="0"/>
              <a:t> a </a:t>
            </a:r>
            <a:r>
              <a:rPr lang="en-US" sz="1200" dirty="0" smtClean="0"/>
              <a:t>standardized format.</a:t>
            </a:r>
            <a:r>
              <a:rPr lang="en-US" sz="1200"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It is like an ISBN for books </a:t>
            </a:r>
            <a:r>
              <a:rPr lang="en-US" sz="1200" dirty="0" smtClean="0"/>
              <a:t>by the International Organization for Standardization (</a:t>
            </a:r>
            <a:r>
              <a:rPr lang="en-US" sz="1200" dirty="0" smtClean="0">
                <a:hlinkClick r:id="rId4" tooltip="ISO"/>
              </a:rPr>
              <a:t>ISO</a:t>
            </a:r>
            <a:r>
              <a:rPr lang="en-US" sz="1200" dirty="0" smtClean="0"/>
              <a:t>).</a:t>
            </a:r>
            <a:r>
              <a:rPr lang="en-US" sz="1200" baseline="30000" dirty="0" smtClean="0">
                <a:hlinkClick r:id="rId5"/>
              </a:rPr>
              <a:t>[1]</a:t>
            </a:r>
            <a:r>
              <a:rPr lang="en-US" sz="1200" dirty="0" smtClean="0"/>
              <a:t> DOIs are in wide use to identify academic, professional, and government information, such as journal articles, research reports and data sets, and official publications though they also have been used to identify other types of information resources, such as commercial videos.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This allows for an accurate identification and crediting of any contribution, and easy later sharing.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This will allows</a:t>
            </a:r>
            <a:r>
              <a:rPr lang="en-US" sz="1200" b="1" baseline="0" dirty="0" smtClean="0"/>
              <a:t> us to track the maps and any other digital document uploaded on WINS and later on used </a:t>
            </a:r>
            <a:endParaRPr lang="en-US" sz="1200" b="1" dirty="0" smtClean="0"/>
          </a:p>
        </p:txBody>
      </p:sp>
    </p:spTree>
    <p:extLst>
      <p:ext uri="{BB962C8B-B14F-4D97-AF65-F5344CB8AC3E}">
        <p14:creationId xmlns:p14="http://schemas.microsoft.com/office/powerpoint/2010/main" val="3665470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sz="1200" dirty="0" smtClean="0"/>
              <a:t>Last but certainly not least, WINS</a:t>
            </a:r>
            <a:r>
              <a:rPr lang="en-US" sz="1200" baseline="0" dirty="0" smtClean="0"/>
              <a:t> offers a networking hub to its contributors. </a:t>
            </a:r>
          </a:p>
          <a:p>
            <a:endParaRPr lang="en-US" sz="1200" baseline="0" dirty="0" smtClean="0"/>
          </a:p>
          <a:p>
            <a:r>
              <a:rPr lang="en-US" sz="1200" baseline="0" dirty="0" smtClean="0"/>
              <a:t>The idea is really to contribute to building capacity through this online community of practice, where various water stakeholders can connect and share their experience in different groups, which are really online working spaces. </a:t>
            </a:r>
            <a:endParaRPr lang="fr-FR" sz="1200" dirty="0" smtClean="0"/>
          </a:p>
        </p:txBody>
      </p:sp>
    </p:spTree>
    <p:extLst>
      <p:ext uri="{BB962C8B-B14F-4D97-AF65-F5344CB8AC3E}">
        <p14:creationId xmlns:p14="http://schemas.microsoft.com/office/powerpoint/2010/main" val="3069239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031187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79596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fr-FR"/>
          </a:p>
        </p:txBody>
      </p:sp>
    </p:spTree>
    <p:extLst>
      <p:ext uri="{BB962C8B-B14F-4D97-AF65-F5344CB8AC3E}">
        <p14:creationId xmlns:p14="http://schemas.microsoft.com/office/powerpoint/2010/main" val="1381981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fr-FR"/>
          </a:p>
        </p:txBody>
      </p:sp>
    </p:spTree>
    <p:extLst>
      <p:ext uri="{BB962C8B-B14F-4D97-AF65-F5344CB8AC3E}">
        <p14:creationId xmlns:p14="http://schemas.microsoft.com/office/powerpoint/2010/main" val="4283492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sz="1200" i="0" dirty="0" smtClean="0"/>
              <a:t>WINS is a open-access</a:t>
            </a:r>
            <a:r>
              <a:rPr lang="en-US" sz="1200" i="0" baseline="0" dirty="0" smtClean="0"/>
              <a:t> and participative online platform, which aims at sharing water-related information and bridging water </a:t>
            </a:r>
            <a:r>
              <a:rPr lang="en-US" sz="1200" i="0" kern="1200" baseline="0" dirty="0" smtClean="0">
                <a:solidFill>
                  <a:schemeClr val="tx1"/>
                </a:solidFill>
                <a:latin typeface="Helvetica Neue"/>
                <a:ea typeface="Helvetica Neue"/>
                <a:cs typeface="Helvetica Neue"/>
                <a:sym typeface="Helvetica Neue"/>
              </a:rPr>
              <a:t>stakeholders to support decision-making and build capacity. It builds on </a:t>
            </a:r>
            <a:r>
              <a:rPr lang="en-US" sz="1200" i="0" kern="1200" baseline="0" dirty="0" err="1" smtClean="0">
                <a:solidFill>
                  <a:schemeClr val="tx1"/>
                </a:solidFill>
                <a:latin typeface="Helvetica Neue"/>
                <a:ea typeface="Helvetica Neue"/>
                <a:cs typeface="Helvetica Neue"/>
                <a:sym typeface="Helvetica Neue"/>
              </a:rPr>
              <a:t>Geonode</a:t>
            </a:r>
            <a:r>
              <a:rPr lang="en-US" sz="1200" i="0" kern="1200" baseline="0" dirty="0" smtClean="0">
                <a:solidFill>
                  <a:schemeClr val="tx1"/>
                </a:solidFill>
                <a:latin typeface="Helvetica Neue"/>
                <a:ea typeface="Helvetica Neue"/>
                <a:cs typeface="Helvetica Neue"/>
                <a:sym typeface="Helvetica Neue"/>
              </a:rPr>
              <a:t>, and has been customized to fit the needs of IHP.</a:t>
            </a:r>
          </a:p>
          <a:p>
            <a:endParaRPr lang="en-US" sz="1200" i="0" kern="1200" baseline="0" dirty="0" smtClean="0">
              <a:solidFill>
                <a:schemeClr val="tx1"/>
              </a:solidFill>
              <a:latin typeface="Helvetica Neue"/>
              <a:ea typeface="Helvetica Neue"/>
              <a:cs typeface="Helvetica Neue"/>
              <a:sym typeface="Helvetica Neue"/>
            </a:endParaRPr>
          </a:p>
          <a:p>
            <a:r>
              <a:rPr lang="en-US" sz="1200" dirty="0" smtClean="0"/>
              <a:t>The idea</a:t>
            </a:r>
            <a:r>
              <a:rPr lang="en-US" sz="1200" baseline="0" dirty="0" smtClean="0"/>
              <a:t> is to offer the possibility to contributors (whether they are representatives of Member States, NGOs, organizations, specific projects, or the civil society) to share data and information, share knowledge on the platform, and connect with their counterparts. </a:t>
            </a:r>
          </a:p>
        </p:txBody>
      </p:sp>
    </p:spTree>
    <p:extLst>
      <p:ext uri="{BB962C8B-B14F-4D97-AF65-F5344CB8AC3E}">
        <p14:creationId xmlns:p14="http://schemas.microsoft.com/office/powerpoint/2010/main" val="3550868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355927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Helvetica Neue"/>
                <a:ea typeface="Helvetica Neue"/>
                <a:cs typeface="Helvetica Neue"/>
                <a:sym typeface="Helvetica Neue"/>
              </a:rPr>
              <a:t>So first, the georeferenced information database.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 kern="1200" smtClean="0">
              <a:solidFill>
                <a:schemeClr val="tx1"/>
              </a:solidFill>
              <a:effectLst/>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Helvetica Neue"/>
                <a:ea typeface="Helvetica Neue"/>
                <a:cs typeface="Helvetica Neue"/>
                <a:sym typeface="Helvetica Neue"/>
              </a:rPr>
              <a:t>WINS allows to </a:t>
            </a:r>
            <a:r>
              <a:rPr lang="en-US" altLang="en-US" sz="1200" kern="1200" dirty="0" smtClean="0">
                <a:solidFill>
                  <a:schemeClr val="tx1"/>
                </a:solidFill>
                <a:effectLst/>
                <a:latin typeface="Helvetica Neue"/>
                <a:ea typeface="Helvetica Neue"/>
                <a:cs typeface="Helvetica Neue"/>
                <a:sym typeface="Trebuchet MS" pitchFamily="34" charset="0"/>
              </a:rPr>
              <a:t>store, combine from several sources, and share open data on water resources, at all levels (whether it be local, regional, global). </a:t>
            </a:r>
            <a:r>
              <a:rPr lang="en-US" sz="1200" kern="1200" dirty="0" smtClean="0">
                <a:solidFill>
                  <a:schemeClr val="tx1"/>
                </a:solidFill>
                <a:effectLst/>
                <a:latin typeface="Helvetica Neue"/>
                <a:ea typeface="Helvetica Neue"/>
                <a:cs typeface="Helvetica Neue"/>
                <a:sym typeface="Helvetica Neue"/>
              </a:rPr>
              <a:t>It allows to visualize data</a:t>
            </a:r>
            <a:r>
              <a:rPr lang="en-US" sz="1200" kern="1200" baseline="0" dirty="0" smtClean="0">
                <a:solidFill>
                  <a:schemeClr val="tx1"/>
                </a:solidFill>
                <a:effectLst/>
                <a:latin typeface="Helvetica Neue"/>
                <a:ea typeface="Helvetica Neue"/>
                <a:cs typeface="Helvetica Neue"/>
                <a:sym typeface="Helvetica Neue"/>
              </a:rPr>
              <a:t> and information through maps, in a form that </a:t>
            </a:r>
            <a:r>
              <a:rPr lang="en-US" sz="1200" kern="1200" dirty="0" smtClean="0">
                <a:solidFill>
                  <a:schemeClr val="tx1"/>
                </a:solidFill>
                <a:effectLst/>
                <a:latin typeface="Helvetica Neue"/>
                <a:ea typeface="Helvetica Neue"/>
                <a:cs typeface="Helvetica Neue"/>
                <a:sym typeface="Helvetica Neue"/>
              </a:rPr>
              <a:t>can be easily</a:t>
            </a:r>
            <a:r>
              <a:rPr lang="en-US" sz="1200" kern="1200" baseline="0" dirty="0" smtClean="0">
                <a:solidFill>
                  <a:schemeClr val="tx1"/>
                </a:solidFill>
                <a:effectLst/>
                <a:latin typeface="Helvetica Neue"/>
                <a:ea typeface="Helvetica Neue"/>
                <a:cs typeface="Helvetica Neue"/>
                <a:sym typeface="Helvetica Neue"/>
              </a:rPr>
              <a:t> </a:t>
            </a:r>
            <a:r>
              <a:rPr lang="en-US" sz="1200" kern="1200" dirty="0" smtClean="0">
                <a:solidFill>
                  <a:schemeClr val="tx1"/>
                </a:solidFill>
                <a:effectLst/>
                <a:latin typeface="Helvetica Neue"/>
                <a:ea typeface="Helvetica Neue"/>
                <a:cs typeface="Helvetica Neue"/>
                <a:sym typeface="Helvetica Neue"/>
              </a:rPr>
              <a:t>understood and</a:t>
            </a:r>
            <a:r>
              <a:rPr lang="en-US" sz="1200" kern="1200" baseline="0" dirty="0" smtClean="0">
                <a:solidFill>
                  <a:schemeClr val="tx1"/>
                </a:solidFill>
                <a:effectLst/>
                <a:latin typeface="Helvetica Neue"/>
                <a:ea typeface="Helvetica Neue"/>
                <a:cs typeface="Helvetica Neue"/>
                <a:sym typeface="Helvetica Neue"/>
              </a:rPr>
              <a:t> it provides </a:t>
            </a:r>
            <a:r>
              <a:rPr lang="en-US" sz="1200" kern="1200" dirty="0" smtClean="0">
                <a:solidFill>
                  <a:schemeClr val="tx1"/>
                </a:solidFill>
                <a:effectLst/>
                <a:latin typeface="Helvetica Neue"/>
                <a:ea typeface="Helvetica Neue"/>
                <a:cs typeface="Helvetica Neue"/>
                <a:sym typeface="Helvetica Neue"/>
              </a:rPr>
              <a:t>clear and straightforward information.  In that sense,</a:t>
            </a:r>
            <a:r>
              <a:rPr lang="en-US" sz="1200" kern="1200" baseline="0" dirty="0" smtClean="0">
                <a:solidFill>
                  <a:schemeClr val="tx1"/>
                </a:solidFill>
                <a:effectLst/>
                <a:latin typeface="Helvetica Neue"/>
                <a:ea typeface="Helvetica Neue"/>
                <a:cs typeface="Helvetica Neue"/>
                <a:sym typeface="Helvetica Neue"/>
              </a:rPr>
              <a:t> this georeferenced database provides </a:t>
            </a:r>
            <a:r>
              <a:rPr lang="en-US" sz="1200" kern="1200" dirty="0" smtClean="0">
                <a:solidFill>
                  <a:schemeClr val="tx1"/>
                </a:solidFill>
                <a:effectLst/>
                <a:latin typeface="Helvetica Neue"/>
                <a:ea typeface="Helvetica Neue"/>
                <a:cs typeface="Helvetica Neue"/>
                <a:sym typeface="Helvetica Neue"/>
              </a:rPr>
              <a:t>a sound basis for decision-making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Helvetica Neue"/>
              <a:ea typeface="Helvetica Neue"/>
              <a:cs typeface="Helvetica Neue"/>
              <a:sym typeface="Helvetica Neue"/>
            </a:endParaRPr>
          </a:p>
          <a:p>
            <a:r>
              <a:rPr lang="en-US" sz="1200" dirty="0" smtClean="0"/>
              <a:t>Data</a:t>
            </a:r>
            <a:r>
              <a:rPr lang="en-US" sz="1200" baseline="0" dirty="0" smtClean="0"/>
              <a:t> are in the form of layers, which are georeferenced. This means that all information has coordinates, which allow to locate the information on the surface of the earth.  Layers are uploaded on the platform by contributors. Unless otherwise specified, they can be freely viewed and downloaded by anyone using the platform, without an account. As a result, you can export the data in different formats, both data format (</a:t>
            </a:r>
            <a:r>
              <a:rPr lang="en-US" sz="1200" baseline="0" dirty="0" err="1" smtClean="0"/>
              <a:t>shapefiles</a:t>
            </a:r>
            <a:r>
              <a:rPr lang="en-US" sz="1200" baseline="0" dirty="0" smtClean="0"/>
              <a:t>, GML, </a:t>
            </a:r>
            <a:r>
              <a:rPr lang="en-US" sz="1200" baseline="0" dirty="0" err="1" smtClean="0"/>
              <a:t>GeoJSON</a:t>
            </a:r>
            <a:r>
              <a:rPr lang="en-US" sz="1200" baseline="0" dirty="0" smtClean="0"/>
              <a:t>) and images (pdf, jpeg,..). </a:t>
            </a:r>
          </a:p>
          <a:p>
            <a:r>
              <a:rPr lang="en-US" sz="1200" baseline="0" dirty="0" smtClean="0"/>
              <a:t>Perhaps more interestingly, those layers, as the name would suggest, can be overlaid to create maps.  By superimposing different layers, new information can emerge, and be tailored to the needs of the user.  Similarly to the layers, the maps can be published on WINS by contributors, and can be exported/downloaded in image format by anyone else. </a:t>
            </a:r>
            <a:endParaRPr lang="fr-FR"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smtClean="0"/>
          </a:p>
        </p:txBody>
      </p:sp>
    </p:spTree>
    <p:extLst>
      <p:ext uri="{BB962C8B-B14F-4D97-AF65-F5344CB8AC3E}">
        <p14:creationId xmlns:p14="http://schemas.microsoft.com/office/powerpoint/2010/main" val="3498267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sz="1100" dirty="0" smtClean="0"/>
              <a:t>Retrieve information</a:t>
            </a:r>
            <a:endParaRPr lang="es-ES" sz="1100" dirty="0"/>
          </a:p>
        </p:txBody>
      </p:sp>
    </p:spTree>
    <p:extLst>
      <p:ext uri="{BB962C8B-B14F-4D97-AF65-F5344CB8AC3E}">
        <p14:creationId xmlns:p14="http://schemas.microsoft.com/office/powerpoint/2010/main" val="4007090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Helvetica Neue"/>
                <a:ea typeface="Helvetica Neue"/>
                <a:cs typeface="Helvetica Neue"/>
                <a:sym typeface="Helvetica Neue"/>
              </a:rPr>
              <a:t>This layer shows NASA's Earth Observing-1 (EO-1) satellite images of Pakistan on August 11, 2010, after two weeks of flooding had devastated the country.</a:t>
            </a:r>
          </a:p>
          <a:p>
            <a:r>
              <a:rPr lang="en-US" sz="1200" b="0" i="0" kern="1200" dirty="0" smtClean="0">
                <a:solidFill>
                  <a:schemeClr val="tx1"/>
                </a:solidFill>
                <a:effectLst/>
                <a:latin typeface="Helvetica Neue"/>
                <a:ea typeface="Helvetica Neue"/>
                <a:cs typeface="Helvetica Neue"/>
                <a:sym typeface="Helvetica Neue"/>
              </a:rPr>
              <a:t>In particular, the World heritage site of</a:t>
            </a:r>
            <a:r>
              <a:rPr lang="en-US" sz="1200" b="0" i="0" kern="1200" baseline="0" dirty="0" smtClean="0">
                <a:solidFill>
                  <a:schemeClr val="tx1"/>
                </a:solidFill>
                <a:effectLst/>
                <a:latin typeface="Helvetica Neue"/>
                <a:ea typeface="Helvetica Neue"/>
                <a:cs typeface="Helvetica Neue"/>
                <a:sym typeface="Helvetica Neue"/>
              </a:rPr>
              <a:t> </a:t>
            </a:r>
            <a:r>
              <a:rPr lang="fr-FR" sz="1200" dirty="0" err="1" smtClean="0"/>
              <a:t>Moenjodaro</a:t>
            </a:r>
            <a:r>
              <a:rPr lang="fr-FR" sz="1200" dirty="0" smtClean="0"/>
              <a:t> </a:t>
            </a:r>
            <a:r>
              <a:rPr lang="fr-FR" sz="1200" dirty="0" err="1" smtClean="0"/>
              <a:t>is</a:t>
            </a:r>
            <a:r>
              <a:rPr lang="fr-FR" sz="1200" dirty="0" smtClean="0"/>
              <a:t> </a:t>
            </a:r>
            <a:r>
              <a:rPr lang="fr-FR" sz="1200" dirty="0" err="1" smtClean="0"/>
              <a:t>highlighted</a:t>
            </a:r>
            <a:r>
              <a:rPr lang="fr-FR" sz="1200" dirty="0" smtClean="0"/>
              <a:t> as </a:t>
            </a:r>
            <a:r>
              <a:rPr lang="fr-FR" sz="1200" dirty="0" err="1" smtClean="0"/>
              <a:t>locate</a:t>
            </a:r>
            <a:r>
              <a:rPr lang="fr-FR" sz="1200" baseline="0" dirty="0" err="1" smtClean="0"/>
              <a:t>d</a:t>
            </a:r>
            <a:r>
              <a:rPr lang="fr-FR" sz="1200" baseline="0" dirty="0" smtClean="0"/>
              <a:t> </a:t>
            </a:r>
            <a:r>
              <a:rPr lang="fr-FR" sz="1200" baseline="0" dirty="0" err="1" smtClean="0"/>
              <a:t>within</a:t>
            </a:r>
            <a:r>
              <a:rPr lang="fr-FR" sz="1200" baseline="0" dirty="0" smtClean="0"/>
              <a:t> the </a:t>
            </a:r>
            <a:r>
              <a:rPr lang="fr-FR" sz="1200" baseline="0" dirty="0" err="1" smtClean="0"/>
              <a:t>flooded</a:t>
            </a:r>
            <a:r>
              <a:rPr lang="fr-FR" sz="1200" baseline="0" dirty="0" smtClean="0"/>
              <a:t> area. </a:t>
            </a:r>
            <a:endParaRPr lang="en-US" sz="1200" b="0" i="0" kern="1200" dirty="0" smtClean="0">
              <a:solidFill>
                <a:schemeClr val="tx1"/>
              </a:solidFill>
              <a:effectLst/>
              <a:latin typeface="Helvetica Neue"/>
              <a:ea typeface="Helvetica Neue"/>
              <a:cs typeface="Helvetica Neue"/>
              <a:sym typeface="Helvetica Neue"/>
            </a:endParaRPr>
          </a:p>
          <a:p>
            <a:r>
              <a:rPr lang="en-US" sz="1200" b="0" i="0" kern="1200" dirty="0" smtClean="0">
                <a:solidFill>
                  <a:schemeClr val="tx1"/>
                </a:solidFill>
                <a:effectLst/>
                <a:latin typeface="Helvetica Neue"/>
                <a:ea typeface="Helvetica Neue"/>
                <a:cs typeface="Helvetica Neue"/>
                <a:sym typeface="Helvetica Neue"/>
              </a:rPr>
              <a:t>By early August 2010, two weeks of devastating monsoon rains had transformed the landscape of Pakistan, pushing rivers over their banks, inundating villages, washing away bridges and roads, destroying crops, and killing livestock. By August 12, 2010, more than 1,600 people had perished, according to news reports, and the United Nations Office for the Coordination of Humanitarian Affairs (OCHA) estimated that more than 14 million people had been affected in some way.</a:t>
            </a:r>
          </a:p>
          <a:p>
            <a:endParaRPr lang="en-US" sz="1200" b="0" i="0" kern="1200" dirty="0" smtClean="0">
              <a:solidFill>
                <a:schemeClr val="tx1"/>
              </a:solidFill>
              <a:effectLst/>
              <a:latin typeface="Helvetica Neue"/>
              <a:ea typeface="Helvetica Neue"/>
              <a:cs typeface="Helvetica Neue"/>
              <a:sym typeface="Helvetica Neue"/>
            </a:endParaRPr>
          </a:p>
          <a:p>
            <a:r>
              <a:rPr lang="en-US" sz="1200" b="0" i="0" kern="1200" dirty="0" smtClean="0">
                <a:solidFill>
                  <a:schemeClr val="tx1"/>
                </a:solidFill>
                <a:effectLst/>
                <a:latin typeface="Helvetica Neue"/>
                <a:ea typeface="Helvetica Neue"/>
                <a:cs typeface="Helvetica Neue"/>
                <a:sym typeface="Helvetica Neue"/>
              </a:rPr>
              <a:t>https://www.smithsonianmag.com/smart-news/flooding-in-pakistan-threatens-remains-of-4500-year-old-civilization-36140843/ </a:t>
            </a:r>
          </a:p>
        </p:txBody>
      </p:sp>
    </p:spTree>
    <p:extLst>
      <p:ext uri="{BB962C8B-B14F-4D97-AF65-F5344CB8AC3E}">
        <p14:creationId xmlns:p14="http://schemas.microsoft.com/office/powerpoint/2010/main" val="2721947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Helvetica Neue"/>
                <a:ea typeface="Helvetica Neue"/>
                <a:cs typeface="Helvetica Neue"/>
                <a:sym typeface="Helvetica Neue"/>
              </a:rPr>
              <a:t>This layer shows NASA's Earth Observing-1 (EO-1) satellite images of Ayutthaya (Thailand) flood on October 23, 2011. Flooding forced the closure of manufacturing plants in Ayutthaya, according to news reports.</a:t>
            </a:r>
          </a:p>
          <a:p>
            <a:r>
              <a:rPr lang="en-US" sz="1200" b="0" i="0" kern="1200" dirty="0" smtClean="0">
                <a:solidFill>
                  <a:schemeClr val="tx1"/>
                </a:solidFill>
                <a:effectLst/>
                <a:latin typeface="Helvetica Neue"/>
                <a:ea typeface="Helvetica Neue"/>
                <a:cs typeface="Helvetica Neue"/>
                <a:sym typeface="Helvetica Neue"/>
              </a:rPr>
              <a:t>The city is a UNESCO World Heritage site. On 12 October 2011, UNESCO Bangkok announced a planned assessment of flood damage to Ayutthaya, requested by the government of Thailand.</a:t>
            </a:r>
          </a:p>
          <a:p>
            <a:endParaRPr lang="en-US" sz="1200" dirty="0" smtClean="0"/>
          </a:p>
          <a:p>
            <a:r>
              <a:rPr lang="en-US" sz="1200" dirty="0" smtClean="0"/>
              <a:t>https://www.express.co.uk/news/uk/735962/Ancient-Thailand-city-Ayutthaya-Unesco-world-heritage-site-danger-floods-ruins-Buddha </a:t>
            </a:r>
          </a:p>
        </p:txBody>
      </p:sp>
    </p:spTree>
    <p:extLst>
      <p:ext uri="{BB962C8B-B14F-4D97-AF65-F5344CB8AC3E}">
        <p14:creationId xmlns:p14="http://schemas.microsoft.com/office/powerpoint/2010/main" val="2687264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sz="1200" dirty="0" smtClean="0"/>
              <a:t>Data</a:t>
            </a:r>
            <a:r>
              <a:rPr lang="en-US" sz="1200" baseline="0" dirty="0" smtClean="0"/>
              <a:t> are in the form of layers, which are georeferenced. This means that all information has coordinates, which allow to locate the information on the surface of the earth. </a:t>
            </a:r>
          </a:p>
          <a:p>
            <a:endParaRPr lang="en-US" sz="1200" baseline="0" dirty="0" smtClean="0"/>
          </a:p>
          <a:p>
            <a:r>
              <a:rPr lang="en-US" sz="1200" baseline="0" dirty="0" smtClean="0"/>
              <a:t>Layers are uploaded on the platform by contributors. Unless otherwise specified, they can be freely viewed and downloaded by anyone using the platform, without an account. As a result, you can export the data in different formats, both data format (</a:t>
            </a:r>
            <a:r>
              <a:rPr lang="en-US" sz="1200" baseline="0" dirty="0" err="1" smtClean="0"/>
              <a:t>shapefiles</a:t>
            </a:r>
            <a:r>
              <a:rPr lang="en-US" sz="1200" baseline="0" dirty="0" smtClean="0"/>
              <a:t>, GML, </a:t>
            </a:r>
            <a:r>
              <a:rPr lang="en-US" sz="1200" baseline="0" dirty="0" err="1" smtClean="0"/>
              <a:t>GeoJSON</a:t>
            </a:r>
            <a:r>
              <a:rPr lang="en-US" sz="1200" baseline="0" dirty="0" smtClean="0"/>
              <a:t>) and images (pdf, jpeg,..). </a:t>
            </a:r>
          </a:p>
          <a:p>
            <a:endParaRPr lang="en-US" sz="1200" baseline="0" dirty="0" smtClean="0"/>
          </a:p>
          <a:p>
            <a:r>
              <a:rPr lang="en-US" sz="1200" baseline="0" dirty="0" smtClean="0"/>
              <a:t>Perhaps more interestingly, those layers, as the name would suggest, can be overlaid to create maps. </a:t>
            </a:r>
          </a:p>
          <a:p>
            <a:r>
              <a:rPr lang="en-US" sz="1200" baseline="0" dirty="0" smtClean="0"/>
              <a:t>By superimposing different layers, new information can emerge, and be tailored to the needs of the user. </a:t>
            </a:r>
          </a:p>
          <a:p>
            <a:r>
              <a:rPr lang="en-US" sz="1200" baseline="0" dirty="0" smtClean="0"/>
              <a:t>Similarly to the layers, the maps can be published on WINS by contributors, and can be exported/downloaded in image format by anyone else. </a:t>
            </a:r>
            <a:endParaRPr lang="fr-FR" sz="1200" dirty="0" smtClean="0"/>
          </a:p>
        </p:txBody>
      </p:sp>
    </p:spTree>
    <p:extLst>
      <p:ext uri="{BB962C8B-B14F-4D97-AF65-F5344CB8AC3E}">
        <p14:creationId xmlns:p14="http://schemas.microsoft.com/office/powerpoint/2010/main" val="1728624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778000" y="2298700"/>
            <a:ext cx="20828000" cy="4648200"/>
          </a:xfrm>
          <a:prstGeom prst="rect">
            <a:avLst/>
          </a:prstGeom>
        </p:spPr>
        <p:txBody>
          <a:bodyPr anchor="b"/>
          <a:lstStyle/>
          <a:p>
            <a:r>
              <a:t>Title Text</a:t>
            </a:r>
          </a:p>
        </p:txBody>
      </p:sp>
      <p:sp>
        <p:nvSpPr>
          <p:cNvPr id="12" name="Shape 12"/>
          <p:cNvSpPr>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a:lvl1pPr>
          </a:lstStyle>
          <a:p>
            <a:r>
              <a:t>–Johnny Appleseed</a:t>
            </a:r>
          </a:p>
        </p:txBody>
      </p:sp>
      <p:sp>
        <p:nvSpPr>
          <p:cNvPr id="94" name="Shape 94"/>
          <p:cNvSpPr>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635000" y="9448800"/>
            <a:ext cx="23114000" cy="2006600"/>
          </a:xfrm>
          <a:prstGeom prst="rect">
            <a:avLst/>
          </a:prstGeom>
        </p:spPr>
        <p:txBody>
          <a:bodyPr anchor="b"/>
          <a:lstStyle/>
          <a:p>
            <a:r>
              <a:t>Title Text</a:t>
            </a:r>
          </a:p>
        </p:txBody>
      </p:sp>
      <p:sp>
        <p:nvSpPr>
          <p:cNvPr id="22" name="Shape 22"/>
          <p:cNvSpPr>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778000" y="4533900"/>
            <a:ext cx="20828000" cy="46482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3165980" y="1104900"/>
            <a:ext cx="9525001" cy="115062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Shape 85"/>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689100" y="9525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2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9" name="title slides-15.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7" y="0"/>
            <a:ext cx="24378567" cy="13716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5" name="Shape 145"/>
          <p:cNvSpPr/>
          <p:nvPr/>
        </p:nvSpPr>
        <p:spPr>
          <a:xfrm>
            <a:off x="922524" y="809328"/>
            <a:ext cx="14365820"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defRPr>
                <a:latin typeface="Arial"/>
                <a:ea typeface="Arial"/>
                <a:cs typeface="Arial"/>
                <a:sym typeface="Arial"/>
              </a:defRPr>
            </a:pPr>
            <a:r>
              <a:rPr lang="fr-FR" dirty="0" smtClean="0">
                <a:solidFill>
                  <a:schemeClr val="accent6">
                    <a:lumOff val="-21524"/>
                  </a:schemeClr>
                </a:solidFill>
              </a:rPr>
              <a:t>A </a:t>
            </a:r>
            <a:r>
              <a:rPr lang="fr-FR" dirty="0" err="1">
                <a:solidFill>
                  <a:schemeClr val="accent6">
                    <a:lumOff val="-21524"/>
                  </a:schemeClr>
                </a:solidFill>
              </a:rPr>
              <a:t>knowledge</a:t>
            </a:r>
            <a:r>
              <a:rPr lang="fr-FR" dirty="0">
                <a:solidFill>
                  <a:schemeClr val="accent6">
                    <a:lumOff val="-21524"/>
                  </a:schemeClr>
                </a:solidFill>
              </a:rPr>
              <a:t> sharing </a:t>
            </a:r>
            <a:r>
              <a:rPr lang="fr-FR" dirty="0" err="1" smtClean="0">
                <a:solidFill>
                  <a:schemeClr val="accent6">
                    <a:lumOff val="-21524"/>
                  </a:schemeClr>
                </a:solidFill>
              </a:rPr>
              <a:t>tool</a:t>
            </a:r>
            <a:endParaRPr lang="fr-FR" dirty="0">
              <a:solidFill>
                <a:schemeClr val="accent6">
                  <a:lumOff val="-21524"/>
                </a:schemeClr>
              </a:solidFill>
            </a:endParaRPr>
          </a:p>
        </p:txBody>
      </p:sp>
      <p:pic>
        <p:nvPicPr>
          <p:cNvPr id="3" name="Picture 2"/>
          <p:cNvPicPr>
            <a:picLocks noChangeAspect="1"/>
          </p:cNvPicPr>
          <p:nvPr/>
        </p:nvPicPr>
        <p:blipFill rotWithShape="1">
          <a:blip r:embed="rId4"/>
          <a:srcRect t="27288"/>
          <a:stretch/>
        </p:blipFill>
        <p:spPr>
          <a:xfrm>
            <a:off x="1264959" y="4367046"/>
            <a:ext cx="8273976" cy="7243482"/>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4" name="Group 3"/>
          <p:cNvGrpSpPr/>
          <p:nvPr/>
        </p:nvGrpSpPr>
        <p:grpSpPr>
          <a:xfrm>
            <a:off x="15379679" y="2707219"/>
            <a:ext cx="8696254" cy="9600720"/>
            <a:chOff x="7444133" y="912649"/>
            <a:chExt cx="4348127" cy="4800360"/>
          </a:xfrm>
        </p:grpSpPr>
        <p:grpSp>
          <p:nvGrpSpPr>
            <p:cNvPr id="5" name="Group 4"/>
            <p:cNvGrpSpPr/>
            <p:nvPr/>
          </p:nvGrpSpPr>
          <p:grpSpPr>
            <a:xfrm>
              <a:off x="7444133" y="912649"/>
              <a:ext cx="4185259" cy="4004447"/>
              <a:chOff x="7677215" y="1166168"/>
              <a:chExt cx="4185259" cy="4004447"/>
            </a:xfrm>
          </p:grpSpPr>
          <p:pic>
            <p:nvPicPr>
              <p:cNvPr id="7" name="Picture 6"/>
              <p:cNvPicPr>
                <a:picLocks noChangeAspect="1"/>
              </p:cNvPicPr>
              <p:nvPr/>
            </p:nvPicPr>
            <p:blipFill>
              <a:blip r:embed="rId5"/>
              <a:stretch>
                <a:fillRect/>
              </a:stretch>
            </p:blipFill>
            <p:spPr>
              <a:xfrm>
                <a:off x="7677215" y="1166168"/>
                <a:ext cx="4185259" cy="4004447"/>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8" name="Rounded Rectangle 7"/>
              <p:cNvSpPr/>
              <p:nvPr/>
            </p:nvSpPr>
            <p:spPr>
              <a:xfrm>
                <a:off x="8396288" y="3055326"/>
                <a:ext cx="1485900" cy="159095"/>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grpSp>
        <p:pic>
          <p:nvPicPr>
            <p:cNvPr id="6" name="Picture 5"/>
            <p:cNvPicPr>
              <a:picLocks noChangeAspect="1"/>
            </p:cNvPicPr>
            <p:nvPr/>
          </p:nvPicPr>
          <p:blipFill>
            <a:blip r:embed="rId6"/>
            <a:stretch>
              <a:fillRect/>
            </a:stretch>
          </p:blipFill>
          <p:spPr>
            <a:xfrm>
              <a:off x="10171047" y="3414580"/>
              <a:ext cx="1621213" cy="2298429"/>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sp>
        <p:nvSpPr>
          <p:cNvPr id="9" name="TextBox 8"/>
          <p:cNvSpPr txBox="1"/>
          <p:nvPr/>
        </p:nvSpPr>
        <p:spPr>
          <a:xfrm>
            <a:off x="1109236" y="2173931"/>
            <a:ext cx="8585422" cy="2193115"/>
          </a:xfrm>
          <a:prstGeom prst="rect">
            <a:avLst/>
          </a:prstGeom>
          <a:noFill/>
        </p:spPr>
        <p:txBody>
          <a:bodyPr wrap="square" rtlCol="0">
            <a:normAutofit fontScale="77500" lnSpcReduction="20000"/>
          </a:bodyPr>
          <a:lstStyle/>
          <a:p>
            <a:pPr algn="l"/>
            <a:r>
              <a:rPr lang="en-US" sz="5600" b="1" dirty="0" smtClean="0">
                <a:solidFill>
                  <a:schemeClr val="tx1"/>
                </a:solidFill>
                <a:latin typeface="+mj-lt"/>
              </a:rPr>
              <a:t>Storing of several </a:t>
            </a:r>
            <a:r>
              <a:rPr lang="en-US" sz="5600" b="1" dirty="0">
                <a:latin typeface="+mj-lt"/>
              </a:rPr>
              <a:t>types of </a:t>
            </a:r>
            <a:r>
              <a:rPr lang="en-US" sz="5600" b="1" dirty="0" smtClean="0">
                <a:latin typeface="+mj-lt"/>
              </a:rPr>
              <a:t>documents: </a:t>
            </a:r>
            <a:r>
              <a:rPr lang="en-US" sz="5600" b="1" dirty="0">
                <a:solidFill>
                  <a:schemeClr val="accent4"/>
                </a:solidFill>
                <a:latin typeface="+mj-lt"/>
              </a:rPr>
              <a:t>INSTITUTIONAL MEMORY </a:t>
            </a:r>
            <a:endParaRPr lang="en-US" sz="5600" b="1" dirty="0" smtClean="0">
              <a:solidFill>
                <a:schemeClr val="accent4"/>
              </a:solidFill>
              <a:latin typeface="+mj-lt"/>
            </a:endParaRPr>
          </a:p>
          <a:p>
            <a:pPr algn="l"/>
            <a:r>
              <a:rPr lang="en-US" sz="5600" b="1" dirty="0" smtClean="0">
                <a:solidFill>
                  <a:schemeClr val="tx1"/>
                </a:solidFill>
                <a:latin typeface="+mj-lt"/>
              </a:rPr>
              <a:t>Can be viewed and downloaded</a:t>
            </a:r>
            <a:endParaRPr lang="en-US" sz="5600" b="1" dirty="0">
              <a:solidFill>
                <a:schemeClr val="tx1"/>
              </a:solidFill>
              <a:latin typeface="+mj-lt"/>
            </a:endParaRPr>
          </a:p>
        </p:txBody>
      </p:sp>
      <p:pic>
        <p:nvPicPr>
          <p:cNvPr id="10" name="Picture 2" descr="DOI logo.sv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09693" y="4078954"/>
            <a:ext cx="3067078" cy="3067078"/>
          </a:xfrm>
          <a:prstGeom prst="rect">
            <a:avLst/>
          </a:prstGeom>
          <a:noFill/>
          <a:extLst>
            <a:ext uri="{909E8E84-426E-40DD-AFC4-6F175D3DCCD1}">
              <a14:hiddenFill xmlns:a14="http://schemas.microsoft.com/office/drawing/2010/main">
                <a:solidFill>
                  <a:srgbClr val="FFFFFF"/>
                </a:solidFill>
              </a14:hiddenFill>
            </a:ext>
          </a:extLst>
        </p:spPr>
      </p:pic>
      <p:sp>
        <p:nvSpPr>
          <p:cNvPr id="11" name="Circular Arrow 10"/>
          <p:cNvSpPr/>
          <p:nvPr/>
        </p:nvSpPr>
        <p:spPr>
          <a:xfrm rot="2002615">
            <a:off x="8972709" y="671686"/>
            <a:ext cx="4725194" cy="5611010"/>
          </a:xfrm>
          <a:prstGeom prst="circularArrow">
            <a:avLst>
              <a:gd name="adj1" fmla="val 5593"/>
              <a:gd name="adj2" fmla="val 907923"/>
              <a:gd name="adj3" fmla="val 20179866"/>
              <a:gd name="adj4" fmla="val 11176535"/>
              <a:gd name="adj5" fmla="val 10887"/>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solidFill>
                <a:schemeClr val="tx1"/>
              </a:solidFill>
            </a:endParaRPr>
          </a:p>
        </p:txBody>
      </p:sp>
      <p:sp>
        <p:nvSpPr>
          <p:cNvPr id="12" name="TextBox 11"/>
          <p:cNvSpPr txBox="1"/>
          <p:nvPr/>
        </p:nvSpPr>
        <p:spPr>
          <a:xfrm>
            <a:off x="9750117" y="7507579"/>
            <a:ext cx="5302117" cy="3526886"/>
          </a:xfrm>
          <a:prstGeom prst="rect">
            <a:avLst/>
          </a:prstGeom>
          <a:noFill/>
        </p:spPr>
        <p:txBody>
          <a:bodyPr wrap="square" rtlCol="0">
            <a:normAutofit fontScale="62500" lnSpcReduction="20000"/>
          </a:bodyPr>
          <a:lstStyle/>
          <a:p>
            <a:pPr algn="ctr"/>
            <a:r>
              <a:rPr lang="en-US" sz="7200" b="1" dirty="0"/>
              <a:t>Transparency and traceability: </a:t>
            </a:r>
          </a:p>
          <a:p>
            <a:pPr algn="ctr"/>
            <a:r>
              <a:rPr lang="en-US" sz="7200" b="1" dirty="0"/>
              <a:t>A unique </a:t>
            </a:r>
            <a:r>
              <a:rPr lang="en-US" sz="7200" b="1" dirty="0">
                <a:solidFill>
                  <a:schemeClr val="accent4"/>
                </a:solidFill>
              </a:rPr>
              <a:t>Digital Object Identifier </a:t>
            </a:r>
            <a:r>
              <a:rPr lang="en-US" sz="7200" b="1" dirty="0"/>
              <a:t>is embedded in the metadata </a:t>
            </a:r>
          </a:p>
        </p:txBody>
      </p:sp>
      <p:sp>
        <p:nvSpPr>
          <p:cNvPr id="13" name="Circular Arrow 12"/>
          <p:cNvSpPr/>
          <p:nvPr/>
        </p:nvSpPr>
        <p:spPr>
          <a:xfrm rot="1363282" flipV="1">
            <a:off x="12515454" y="8598300"/>
            <a:ext cx="4112254" cy="4888844"/>
          </a:xfrm>
          <a:prstGeom prst="circularArrow">
            <a:avLst>
              <a:gd name="adj1" fmla="val 5593"/>
              <a:gd name="adj2" fmla="val 907923"/>
              <a:gd name="adj3" fmla="val 20179866"/>
              <a:gd name="adj4" fmla="val 12172814"/>
              <a:gd name="adj5" fmla="val 10887"/>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0000">
              <a:solidFill>
                <a:schemeClr val="tx1"/>
              </a:solidFill>
            </a:endParaRPr>
          </a:p>
        </p:txBody>
      </p:sp>
      <p:sp>
        <p:nvSpPr>
          <p:cNvPr id="14" name="TextBox 13"/>
          <p:cNvSpPr txBox="1"/>
          <p:nvPr/>
        </p:nvSpPr>
        <p:spPr>
          <a:xfrm>
            <a:off x="15029799" y="10741357"/>
            <a:ext cx="5698598" cy="1738341"/>
          </a:xfrm>
          <a:prstGeom prst="rect">
            <a:avLst/>
          </a:prstGeom>
          <a:noFill/>
        </p:spPr>
        <p:txBody>
          <a:bodyPr wrap="square" rtlCol="0">
            <a:normAutofit fontScale="77500" lnSpcReduction="20000"/>
          </a:bodyPr>
          <a:lstStyle/>
          <a:p>
            <a:pPr algn="r"/>
            <a:r>
              <a:rPr lang="en-US" sz="5600" b="1" dirty="0">
                <a:latin typeface="+mj-lt"/>
              </a:rPr>
              <a:t>True ID card for any document shared</a:t>
            </a:r>
          </a:p>
        </p:txBody>
      </p:sp>
    </p:spTree>
    <p:extLst>
      <p:ext uri="{BB962C8B-B14F-4D97-AF65-F5344CB8AC3E}">
        <p14:creationId xmlns:p14="http://schemas.microsoft.com/office/powerpoint/2010/main" val="1843351587"/>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5" name="Shape 145"/>
          <p:cNvSpPr/>
          <p:nvPr/>
        </p:nvSpPr>
        <p:spPr>
          <a:xfrm>
            <a:off x="922524" y="782025"/>
            <a:ext cx="5051063"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a:latin typeface="Arial"/>
                <a:ea typeface="Arial"/>
                <a:cs typeface="Arial"/>
                <a:sym typeface="Arial"/>
              </a:defRPr>
            </a:pPr>
            <a:r>
              <a:rPr lang="en-US" dirty="0" smtClean="0">
                <a:solidFill>
                  <a:schemeClr val="accent6">
                    <a:lumOff val="-21524"/>
                  </a:schemeClr>
                </a:solidFill>
              </a:rPr>
              <a:t>A networking hub</a:t>
            </a:r>
            <a:endParaRPr dirty="0">
              <a:solidFill>
                <a:schemeClr val="accent1"/>
              </a:solidFill>
            </a:endParaRPr>
          </a:p>
        </p:txBody>
      </p:sp>
      <p:sp>
        <p:nvSpPr>
          <p:cNvPr id="3" name="TextBox 2"/>
          <p:cNvSpPr txBox="1"/>
          <p:nvPr/>
        </p:nvSpPr>
        <p:spPr>
          <a:xfrm>
            <a:off x="889573" y="2003982"/>
            <a:ext cx="5116191" cy="1600848"/>
          </a:xfrm>
          <a:prstGeom prst="rect">
            <a:avLst/>
          </a:prstGeom>
          <a:noFill/>
        </p:spPr>
        <p:txBody>
          <a:bodyPr wrap="square" rtlCol="0">
            <a:normAutofit fontScale="70000" lnSpcReduction="20000"/>
          </a:bodyPr>
          <a:lstStyle/>
          <a:p>
            <a:r>
              <a:rPr lang="en-US" sz="5600" b="1" dirty="0">
                <a:latin typeface="+mj-lt"/>
                <a:sym typeface="Wingdings" panose="05000000000000000000" pitchFamily="2" charset="2"/>
              </a:rPr>
              <a:t>Groups are administered </a:t>
            </a:r>
            <a:r>
              <a:rPr lang="en-US" sz="5600" b="1" dirty="0" smtClean="0">
                <a:latin typeface="+mj-lt"/>
                <a:sym typeface="Wingdings" panose="05000000000000000000" pitchFamily="2" charset="2"/>
              </a:rPr>
              <a:t>by a </a:t>
            </a:r>
            <a:r>
              <a:rPr lang="en-US" sz="5600" b="1" dirty="0" smtClean="0">
                <a:solidFill>
                  <a:schemeClr val="accent4"/>
                </a:solidFill>
                <a:latin typeface="+mj-lt"/>
              </a:rPr>
              <a:t>MANAGER</a:t>
            </a:r>
            <a:endParaRPr lang="en-US" sz="5600" b="1" dirty="0">
              <a:solidFill>
                <a:schemeClr val="accent4"/>
              </a:solidFill>
              <a:latin typeface="+mj-lt"/>
              <a:sym typeface="Wingdings" panose="05000000000000000000" pitchFamily="2" charset="2"/>
            </a:endParaRPr>
          </a:p>
        </p:txBody>
      </p:sp>
      <p:grpSp>
        <p:nvGrpSpPr>
          <p:cNvPr id="4" name="Group 3"/>
          <p:cNvGrpSpPr>
            <a:grpSpLocks noChangeAspect="1"/>
          </p:cNvGrpSpPr>
          <p:nvPr/>
        </p:nvGrpSpPr>
        <p:grpSpPr>
          <a:xfrm>
            <a:off x="7223448" y="17240"/>
            <a:ext cx="8806890" cy="6174178"/>
            <a:chOff x="287304" y="1001123"/>
            <a:chExt cx="4449268" cy="3313351"/>
          </a:xfrm>
        </p:grpSpPr>
        <p:pic>
          <p:nvPicPr>
            <p:cNvPr id="5" name="Picture 4"/>
            <p:cNvPicPr>
              <a:picLocks noChangeAspect="1"/>
            </p:cNvPicPr>
            <p:nvPr/>
          </p:nvPicPr>
          <p:blipFill>
            <a:blip r:embed="rId4"/>
            <a:stretch>
              <a:fillRect/>
            </a:stretch>
          </p:blipFill>
          <p:spPr>
            <a:xfrm>
              <a:off x="319422" y="1399029"/>
              <a:ext cx="4417150" cy="2915445"/>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5"/>
            <a:srcRect l="59718" t="21987" r="32111" b="65132"/>
            <a:stretch/>
          </p:blipFill>
          <p:spPr>
            <a:xfrm>
              <a:off x="4246643" y="1879998"/>
              <a:ext cx="342900" cy="259080"/>
            </a:xfrm>
            <a:prstGeom prst="rect">
              <a:avLst/>
            </a:prstGeom>
            <a:ln>
              <a:noFill/>
            </a:ln>
            <a:effectLst/>
          </p:spPr>
        </p:pic>
        <p:sp>
          <p:nvSpPr>
            <p:cNvPr id="7" name="Oval 6"/>
            <p:cNvSpPr/>
            <p:nvPr/>
          </p:nvSpPr>
          <p:spPr>
            <a:xfrm>
              <a:off x="2920282" y="1350037"/>
              <a:ext cx="1170166" cy="3766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8" name="TextBox 7"/>
            <p:cNvSpPr txBox="1"/>
            <p:nvPr/>
          </p:nvSpPr>
          <p:spPr>
            <a:xfrm>
              <a:off x="1816998" y="1001123"/>
              <a:ext cx="1050662" cy="300709"/>
            </a:xfrm>
            <a:prstGeom prst="rect">
              <a:avLst/>
            </a:prstGeom>
            <a:noFill/>
          </p:spPr>
          <p:txBody>
            <a:bodyPr wrap="none" rtlCol="0">
              <a:noAutofit/>
            </a:bodyPr>
            <a:lstStyle/>
            <a:p>
              <a:r>
                <a:rPr lang="en-US" sz="3200" b="1" dirty="0">
                  <a:solidFill>
                    <a:srgbClr val="FF0000"/>
                  </a:solidFill>
                </a:rPr>
                <a:t>Username</a:t>
              </a:r>
              <a:endParaRPr lang="fr-FR" sz="3200" b="1" dirty="0">
                <a:solidFill>
                  <a:srgbClr val="FF0000"/>
                </a:solidFill>
              </a:endParaRPr>
            </a:p>
          </p:txBody>
        </p:sp>
        <p:cxnSp>
          <p:nvCxnSpPr>
            <p:cNvPr id="9" name="Straight Arrow Connector 8"/>
            <p:cNvCxnSpPr>
              <a:stCxn id="8" idx="2"/>
              <a:endCxn id="7" idx="1"/>
            </p:cNvCxnSpPr>
            <p:nvPr/>
          </p:nvCxnSpPr>
          <p:spPr>
            <a:xfrm>
              <a:off x="2342329" y="1301832"/>
              <a:ext cx="749320" cy="1033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191000" y="1812859"/>
              <a:ext cx="487680" cy="3893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11" name="TextBox 10"/>
            <p:cNvSpPr txBox="1"/>
            <p:nvPr/>
          </p:nvSpPr>
          <p:spPr>
            <a:xfrm>
              <a:off x="2804769" y="2738720"/>
              <a:ext cx="1748433" cy="299533"/>
            </a:xfrm>
            <a:prstGeom prst="rect">
              <a:avLst/>
            </a:prstGeom>
            <a:noFill/>
          </p:spPr>
          <p:txBody>
            <a:bodyPr wrap="none" rtlCol="0">
              <a:noAutofit/>
            </a:bodyPr>
            <a:lstStyle/>
            <a:p>
              <a:r>
                <a:rPr lang="en-US" sz="3200" b="1" dirty="0">
                  <a:solidFill>
                    <a:srgbClr val="FF0000"/>
                  </a:solidFill>
                </a:rPr>
                <a:t>Groups membership</a:t>
              </a:r>
              <a:endParaRPr lang="fr-FR" sz="3200" b="1" dirty="0">
                <a:solidFill>
                  <a:srgbClr val="FF0000"/>
                </a:solidFill>
              </a:endParaRPr>
            </a:p>
          </p:txBody>
        </p:sp>
        <p:cxnSp>
          <p:nvCxnSpPr>
            <p:cNvPr id="12" name="Straight Arrow Connector 11"/>
            <p:cNvCxnSpPr>
              <a:stCxn id="11" idx="0"/>
              <a:endCxn id="10" idx="4"/>
            </p:cNvCxnSpPr>
            <p:nvPr/>
          </p:nvCxnSpPr>
          <p:spPr>
            <a:xfrm flipV="1">
              <a:off x="3678986" y="2202180"/>
              <a:ext cx="755854" cy="5365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281281" y="3034929"/>
              <a:ext cx="684723" cy="2019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14" name="TextBox 13"/>
            <p:cNvSpPr txBox="1"/>
            <p:nvPr/>
          </p:nvSpPr>
          <p:spPr>
            <a:xfrm>
              <a:off x="287304" y="3491092"/>
              <a:ext cx="1529694" cy="760457"/>
            </a:xfrm>
            <a:prstGeom prst="rect">
              <a:avLst/>
            </a:prstGeom>
            <a:noFill/>
          </p:spPr>
          <p:txBody>
            <a:bodyPr wrap="square" rtlCol="0">
              <a:noAutofit/>
            </a:bodyPr>
            <a:lstStyle/>
            <a:p>
              <a:pPr algn="ctr"/>
              <a:r>
                <a:rPr lang="en-US" sz="3200" b="1" dirty="0">
                  <a:solidFill>
                    <a:srgbClr val="FF0000"/>
                  </a:solidFill>
                </a:rPr>
                <a:t>Details on the profile and  activities</a:t>
              </a:r>
              <a:endParaRPr lang="fr-FR" sz="3200" b="1" dirty="0">
                <a:solidFill>
                  <a:srgbClr val="FF0000"/>
                </a:solidFill>
              </a:endParaRPr>
            </a:p>
          </p:txBody>
        </p:sp>
        <p:cxnSp>
          <p:nvCxnSpPr>
            <p:cNvPr id="15" name="Straight Arrow Connector 14"/>
            <p:cNvCxnSpPr>
              <a:stCxn id="14" idx="0"/>
              <a:endCxn id="13" idx="4"/>
            </p:cNvCxnSpPr>
            <p:nvPr/>
          </p:nvCxnSpPr>
          <p:spPr>
            <a:xfrm flipV="1">
              <a:off x="1052151" y="3236835"/>
              <a:ext cx="571491" cy="2542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a:grpSpLocks noChangeAspect="1"/>
          </p:cNvGrpSpPr>
          <p:nvPr/>
        </p:nvGrpSpPr>
        <p:grpSpPr>
          <a:xfrm>
            <a:off x="889574" y="3569039"/>
            <a:ext cx="5116190" cy="7983941"/>
            <a:chOff x="890082" y="1065798"/>
            <a:chExt cx="3081798" cy="4809222"/>
          </a:xfrm>
        </p:grpSpPr>
        <p:pic>
          <p:nvPicPr>
            <p:cNvPr id="17" name="Picture 16"/>
            <p:cNvPicPr>
              <a:picLocks noChangeAspect="1"/>
            </p:cNvPicPr>
            <p:nvPr/>
          </p:nvPicPr>
          <p:blipFill rotWithShape="1">
            <a:blip r:embed="rId6"/>
            <a:srcRect r="11346" b="12506"/>
            <a:stretch/>
          </p:blipFill>
          <p:spPr>
            <a:xfrm>
              <a:off x="890082" y="1065798"/>
              <a:ext cx="3081798" cy="4809222"/>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8" name="Picture 17"/>
            <p:cNvPicPr>
              <a:picLocks/>
            </p:cNvPicPr>
            <p:nvPr/>
          </p:nvPicPr>
          <p:blipFill rotWithShape="1">
            <a:blip r:embed="rId7"/>
            <a:srcRect l="1104" r="4251"/>
            <a:stretch/>
          </p:blipFill>
          <p:spPr>
            <a:xfrm>
              <a:off x="928687" y="1841609"/>
              <a:ext cx="2951111" cy="648000"/>
            </a:xfrm>
            <a:prstGeom prst="rect">
              <a:avLst/>
            </a:prstGeom>
          </p:spPr>
        </p:pic>
      </p:grpSp>
      <p:pic>
        <p:nvPicPr>
          <p:cNvPr id="19" name="Picture 18"/>
          <p:cNvPicPr>
            <a:picLocks noChangeAspect="1"/>
          </p:cNvPicPr>
          <p:nvPr/>
        </p:nvPicPr>
        <p:blipFill>
          <a:blip r:embed="rId8"/>
          <a:stretch>
            <a:fillRect/>
          </a:stretch>
        </p:blipFill>
        <p:spPr>
          <a:xfrm>
            <a:off x="18150872" y="4624740"/>
            <a:ext cx="5400006" cy="6590687"/>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0" name="Circular Arrow 19"/>
          <p:cNvSpPr/>
          <p:nvPr/>
        </p:nvSpPr>
        <p:spPr>
          <a:xfrm rot="4776090">
            <a:off x="14555336" y="6452056"/>
            <a:ext cx="2242646" cy="2564606"/>
          </a:xfrm>
          <a:prstGeom prst="circularArrow">
            <a:avLst>
              <a:gd name="adj1" fmla="val 9953"/>
              <a:gd name="adj2" fmla="val 1247762"/>
              <a:gd name="adj3" fmla="val 20005782"/>
              <a:gd name="adj4" fmla="val 10420204"/>
              <a:gd name="adj5" fmla="val 16271"/>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0000">
              <a:solidFill>
                <a:schemeClr val="tx1"/>
              </a:solidFill>
            </a:endParaRPr>
          </a:p>
        </p:txBody>
      </p:sp>
      <p:sp>
        <p:nvSpPr>
          <p:cNvPr id="21" name="TextBox 20"/>
          <p:cNvSpPr txBox="1"/>
          <p:nvPr/>
        </p:nvSpPr>
        <p:spPr>
          <a:xfrm>
            <a:off x="7778186" y="6372538"/>
            <a:ext cx="7760988" cy="1141357"/>
          </a:xfrm>
          <a:prstGeom prst="rect">
            <a:avLst/>
          </a:prstGeom>
          <a:noFill/>
        </p:spPr>
        <p:txBody>
          <a:bodyPr wrap="square" rtlCol="0">
            <a:normAutofit fontScale="55000" lnSpcReduction="20000"/>
          </a:bodyPr>
          <a:lstStyle/>
          <a:p>
            <a:pPr algn="ctr"/>
            <a:r>
              <a:rPr lang="en-US" sz="7200" b="1" dirty="0">
                <a:latin typeface="+mj-lt"/>
              </a:rPr>
              <a:t>In groups, contributors can connect with each others</a:t>
            </a:r>
          </a:p>
        </p:txBody>
      </p:sp>
      <p:grpSp>
        <p:nvGrpSpPr>
          <p:cNvPr id="22" name="Group 21"/>
          <p:cNvGrpSpPr>
            <a:grpSpLocks noChangeAspect="1"/>
          </p:cNvGrpSpPr>
          <p:nvPr/>
        </p:nvGrpSpPr>
        <p:grpSpPr>
          <a:xfrm>
            <a:off x="9239672" y="8551039"/>
            <a:ext cx="6142608" cy="3260604"/>
            <a:chOff x="218174" y="2049483"/>
            <a:chExt cx="8568740" cy="4548438"/>
          </a:xfrm>
        </p:grpSpPr>
        <p:pic>
          <p:nvPicPr>
            <p:cNvPr id="23" name="Picture 22"/>
            <p:cNvPicPr>
              <a:picLocks noChangeAspect="1"/>
            </p:cNvPicPr>
            <p:nvPr/>
          </p:nvPicPr>
          <p:blipFill>
            <a:blip r:embed="rId9"/>
            <a:stretch>
              <a:fillRect/>
            </a:stretch>
          </p:blipFill>
          <p:spPr>
            <a:xfrm>
              <a:off x="218174" y="2049483"/>
              <a:ext cx="8568740" cy="4548438"/>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4" name="Rectangle 23"/>
            <p:cNvSpPr/>
            <p:nvPr/>
          </p:nvSpPr>
          <p:spPr>
            <a:xfrm>
              <a:off x="5586413" y="5050631"/>
              <a:ext cx="1743075" cy="283369"/>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25" name="TextBox 24"/>
            <p:cNvSpPr txBox="1"/>
            <p:nvPr/>
          </p:nvSpPr>
          <p:spPr>
            <a:xfrm>
              <a:off x="4819008" y="5036344"/>
              <a:ext cx="2180681" cy="729875"/>
            </a:xfrm>
            <a:prstGeom prst="rect">
              <a:avLst/>
            </a:prstGeom>
            <a:noFill/>
          </p:spPr>
          <p:txBody>
            <a:bodyPr wrap="none" rtlCol="0">
              <a:spAutoFit/>
            </a:bodyPr>
            <a:lstStyle/>
            <a:p>
              <a:r>
                <a:rPr lang="en-US" sz="2800" dirty="0">
                  <a:solidFill>
                    <a:schemeClr val="bg2">
                      <a:lumMod val="50000"/>
                    </a:schemeClr>
                  </a:solidFill>
                </a:rPr>
                <a:t>Hello, …</a:t>
              </a:r>
              <a:endParaRPr lang="fr-FR" sz="2800" dirty="0">
                <a:solidFill>
                  <a:schemeClr val="bg2">
                    <a:lumMod val="50000"/>
                  </a:schemeClr>
                </a:solidFill>
              </a:endParaRPr>
            </a:p>
          </p:txBody>
        </p:sp>
        <p:pic>
          <p:nvPicPr>
            <p:cNvPr id="26" name="Picture 25"/>
            <p:cNvPicPr>
              <a:picLocks noChangeAspect="1"/>
            </p:cNvPicPr>
            <p:nvPr/>
          </p:nvPicPr>
          <p:blipFill>
            <a:blip r:embed="rId10"/>
            <a:stretch>
              <a:fillRect/>
            </a:stretch>
          </p:blipFill>
          <p:spPr>
            <a:xfrm>
              <a:off x="2432476" y="5711031"/>
              <a:ext cx="1224000" cy="328084"/>
            </a:xfrm>
            <a:prstGeom prst="rect">
              <a:avLst/>
            </a:prstGeom>
          </p:spPr>
        </p:pic>
      </p:grpSp>
      <p:sp>
        <p:nvSpPr>
          <p:cNvPr id="27" name="Circular Arrow 26"/>
          <p:cNvSpPr/>
          <p:nvPr/>
        </p:nvSpPr>
        <p:spPr>
          <a:xfrm flipV="1">
            <a:off x="4843528" y="5065913"/>
            <a:ext cx="3898872" cy="4178040"/>
          </a:xfrm>
          <a:prstGeom prst="circularArrow">
            <a:avLst>
              <a:gd name="adj1" fmla="val 5593"/>
              <a:gd name="adj2" fmla="val 907923"/>
              <a:gd name="adj3" fmla="val 20179866"/>
              <a:gd name="adj4" fmla="val 13132221"/>
              <a:gd name="adj5" fmla="val 10887"/>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0000">
              <a:solidFill>
                <a:schemeClr val="tx1"/>
              </a:solidFill>
            </a:endParaRPr>
          </a:p>
        </p:txBody>
      </p:sp>
      <p:sp>
        <p:nvSpPr>
          <p:cNvPr id="28" name="TextBox 27"/>
          <p:cNvSpPr txBox="1"/>
          <p:nvPr/>
        </p:nvSpPr>
        <p:spPr>
          <a:xfrm>
            <a:off x="9239672" y="7954823"/>
            <a:ext cx="6142608" cy="591095"/>
          </a:xfrm>
          <a:prstGeom prst="rect">
            <a:avLst/>
          </a:prstGeom>
          <a:noFill/>
        </p:spPr>
        <p:txBody>
          <a:bodyPr wrap="square" rtlCol="0">
            <a:normAutofit fontScale="55000" lnSpcReduction="20000"/>
          </a:bodyPr>
          <a:lstStyle/>
          <a:p>
            <a:pPr algn="ctr"/>
            <a:r>
              <a:rPr lang="en-US" sz="7200" b="1" dirty="0">
                <a:latin typeface="+mj-lt"/>
              </a:rPr>
              <a:t>Exchange messages </a:t>
            </a:r>
          </a:p>
        </p:txBody>
      </p:sp>
      <p:sp>
        <p:nvSpPr>
          <p:cNvPr id="29" name="TextBox 28"/>
          <p:cNvSpPr txBox="1"/>
          <p:nvPr/>
        </p:nvSpPr>
        <p:spPr>
          <a:xfrm>
            <a:off x="17639941" y="3481428"/>
            <a:ext cx="6286022" cy="1146649"/>
          </a:xfrm>
          <a:prstGeom prst="rect">
            <a:avLst/>
          </a:prstGeom>
          <a:noFill/>
        </p:spPr>
        <p:txBody>
          <a:bodyPr wrap="square" rtlCol="0">
            <a:normAutofit fontScale="55000" lnSpcReduction="20000"/>
          </a:bodyPr>
          <a:lstStyle/>
          <a:p>
            <a:pPr algn="ctr"/>
            <a:r>
              <a:rPr lang="en-US" sz="7200" b="1" dirty="0">
                <a:latin typeface="+mj-lt"/>
              </a:rPr>
              <a:t>Update on each other’s work and contributions </a:t>
            </a:r>
          </a:p>
        </p:txBody>
      </p:sp>
      <p:sp>
        <p:nvSpPr>
          <p:cNvPr id="32" name="Circular Arrow 31"/>
          <p:cNvSpPr/>
          <p:nvPr/>
        </p:nvSpPr>
        <p:spPr>
          <a:xfrm>
            <a:off x="15186567" y="1404591"/>
            <a:ext cx="2987431" cy="4140943"/>
          </a:xfrm>
          <a:prstGeom prst="circularArrow">
            <a:avLst>
              <a:gd name="adj1" fmla="val 5593"/>
              <a:gd name="adj2" fmla="val 1405853"/>
              <a:gd name="adj3" fmla="val 20179866"/>
              <a:gd name="adj4" fmla="val 15225702"/>
              <a:gd name="adj5" fmla="val 10887"/>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0000">
              <a:solidFill>
                <a:schemeClr val="tx1"/>
              </a:solidFill>
            </a:endParaRPr>
          </a:p>
        </p:txBody>
      </p:sp>
    </p:spTree>
    <p:extLst>
      <p:ext uri="{BB962C8B-B14F-4D97-AF65-F5344CB8AC3E}">
        <p14:creationId xmlns:p14="http://schemas.microsoft.com/office/powerpoint/2010/main" val="2196036472"/>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5" name="Shape 145"/>
          <p:cNvSpPr/>
          <p:nvPr/>
        </p:nvSpPr>
        <p:spPr>
          <a:xfrm>
            <a:off x="922524" y="782025"/>
            <a:ext cx="9751067"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a:latin typeface="Arial"/>
                <a:ea typeface="Arial"/>
                <a:cs typeface="Arial"/>
                <a:sym typeface="Arial"/>
              </a:defRPr>
            </a:pPr>
            <a:r>
              <a:rPr lang="en-US" dirty="0" smtClean="0">
                <a:solidFill>
                  <a:schemeClr val="accent6">
                    <a:lumOff val="-21524"/>
                  </a:schemeClr>
                </a:solidFill>
              </a:rPr>
              <a:t>In conclusion, WINS contribute to:</a:t>
            </a:r>
            <a:endParaRPr dirty="0">
              <a:solidFill>
                <a:schemeClr val="accent1"/>
              </a:solidFill>
            </a:endParaRPr>
          </a:p>
        </p:txBody>
      </p:sp>
      <p:sp>
        <p:nvSpPr>
          <p:cNvPr id="3" name="Rectangle 2"/>
          <p:cNvSpPr/>
          <p:nvPr/>
        </p:nvSpPr>
        <p:spPr>
          <a:xfrm>
            <a:off x="2038872" y="2897560"/>
            <a:ext cx="19969330" cy="9059334"/>
          </a:xfrm>
          <a:prstGeom prst="rect">
            <a:avLst/>
          </a:prstGeom>
        </p:spPr>
        <p:txBody>
          <a:bodyPr wrap="square">
            <a:normAutofit fontScale="85000" lnSpcReduction="20000"/>
          </a:bodyPr>
          <a:lstStyle/>
          <a:p>
            <a:pPr marL="1143000" indent="-1143000" algn="just">
              <a:spcBef>
                <a:spcPts val="3600"/>
              </a:spcBef>
              <a:spcAft>
                <a:spcPts val="1200"/>
              </a:spcAft>
              <a:buFont typeface="Arial" panose="020B0604020202020204" pitchFamily="34" charset="0"/>
              <a:buChar char="•"/>
            </a:pPr>
            <a:r>
              <a:rPr lang="en-US" sz="7200" dirty="0">
                <a:solidFill>
                  <a:srgbClr val="333333"/>
                </a:solidFill>
                <a:latin typeface="Arial" panose="020B0604020202020204" pitchFamily="34" charset="0"/>
                <a:ea typeface="MS Mincho" panose="02020609040205080304" pitchFamily="49" charset="-128"/>
                <a:cs typeface="Times New Roman" panose="02020603050405020304" pitchFamily="18" charset="0"/>
              </a:rPr>
              <a:t>Worldwide efforts towards sound, </a:t>
            </a:r>
            <a:r>
              <a:rPr lang="en-US" sz="7200" b="1" dirty="0">
                <a:solidFill>
                  <a:schemeClr val="accent4"/>
                </a:solidFill>
                <a:latin typeface="Arial" panose="020B0604020202020204" pitchFamily="34" charset="0"/>
                <a:ea typeface="MS Mincho" panose="02020609040205080304" pitchFamily="49" charset="-128"/>
                <a:cs typeface="Times New Roman" panose="02020603050405020304" pitchFamily="18" charset="0"/>
              </a:rPr>
              <a:t>science-based management </a:t>
            </a:r>
            <a:r>
              <a:rPr lang="en-US" sz="7200" dirty="0">
                <a:solidFill>
                  <a:srgbClr val="333333"/>
                </a:solidFill>
                <a:latin typeface="Arial" panose="020B0604020202020204" pitchFamily="34" charset="0"/>
                <a:ea typeface="MS Mincho" panose="02020609040205080304" pitchFamily="49" charset="-128"/>
                <a:cs typeface="Times New Roman" panose="02020603050405020304" pitchFamily="18" charset="0"/>
              </a:rPr>
              <a:t>of water resources</a:t>
            </a:r>
          </a:p>
          <a:p>
            <a:pPr marL="1143000" indent="-1143000" algn="just">
              <a:spcBef>
                <a:spcPts val="3600"/>
              </a:spcBef>
              <a:spcAft>
                <a:spcPts val="1200"/>
              </a:spcAft>
              <a:buFont typeface="Arial" panose="020B0604020202020204" pitchFamily="34" charset="0"/>
              <a:buChar char="•"/>
            </a:pPr>
            <a:r>
              <a:rPr lang="en-US" sz="7200" dirty="0">
                <a:solidFill>
                  <a:srgbClr val="333333"/>
                </a:solidFill>
                <a:latin typeface="Arial" panose="020B0604020202020204" pitchFamily="34" charset="0"/>
                <a:ea typeface="MS Mincho" panose="02020609040205080304" pitchFamily="49" charset="-128"/>
                <a:cs typeface="Times New Roman" panose="02020603050405020304" pitchFamily="18" charset="0"/>
              </a:rPr>
              <a:t>Bringing different water stakeholders (agencies, Member States, etc.) </a:t>
            </a:r>
            <a:r>
              <a:rPr lang="en-US" sz="7200" b="1" dirty="0">
                <a:solidFill>
                  <a:schemeClr val="accent4"/>
                </a:solidFill>
                <a:latin typeface="Arial" panose="020B0604020202020204" pitchFamily="34" charset="0"/>
                <a:ea typeface="MS Mincho" panose="02020609040205080304" pitchFamily="49" charset="-128"/>
                <a:cs typeface="Times New Roman" panose="02020603050405020304" pitchFamily="18" charset="0"/>
              </a:rPr>
              <a:t>together to produce and circulate knowledge</a:t>
            </a:r>
          </a:p>
          <a:p>
            <a:pPr marL="1143000" indent="-1143000" algn="just">
              <a:spcBef>
                <a:spcPts val="3600"/>
              </a:spcBef>
              <a:spcAft>
                <a:spcPts val="1200"/>
              </a:spcAft>
              <a:buFont typeface="Arial" panose="020B0604020202020204" pitchFamily="34" charset="0"/>
              <a:buChar char="•"/>
            </a:pPr>
            <a:r>
              <a:rPr lang="en-US" sz="7200" b="1" dirty="0">
                <a:solidFill>
                  <a:schemeClr val="accent4"/>
                </a:solidFill>
                <a:latin typeface="Arial" panose="020B0604020202020204" pitchFamily="34" charset="0"/>
                <a:ea typeface="MS Mincho" panose="02020609040205080304" pitchFamily="49" charset="-128"/>
                <a:cs typeface="Times New Roman" panose="02020603050405020304" pitchFamily="18" charset="0"/>
              </a:rPr>
              <a:t>Visualizing and sharing </a:t>
            </a:r>
            <a:r>
              <a:rPr lang="en-US" sz="7200" dirty="0">
                <a:solidFill>
                  <a:srgbClr val="333333"/>
                </a:solidFill>
                <a:latin typeface="Arial" panose="020B0604020202020204" pitchFamily="34" charset="0"/>
                <a:ea typeface="MS Mincho" panose="02020609040205080304" pitchFamily="49" charset="-128"/>
                <a:cs typeface="Times New Roman" panose="02020603050405020304" pitchFamily="18" charset="0"/>
              </a:rPr>
              <a:t>clear and understandable water-related information</a:t>
            </a:r>
          </a:p>
          <a:p>
            <a:pPr marL="1143000" indent="-1143000" algn="just">
              <a:spcBef>
                <a:spcPts val="3600"/>
              </a:spcBef>
              <a:spcAft>
                <a:spcPts val="1200"/>
              </a:spcAft>
              <a:buFont typeface="Arial" panose="020B0604020202020204" pitchFamily="34" charset="0"/>
              <a:buChar char="•"/>
            </a:pPr>
            <a:r>
              <a:rPr lang="en-US" sz="7200" dirty="0">
                <a:solidFill>
                  <a:srgbClr val="333333"/>
                </a:solidFill>
                <a:latin typeface="Arial" panose="020B0604020202020204" pitchFamily="34" charset="0"/>
                <a:ea typeface="MS Mincho" panose="02020609040205080304" pitchFamily="49" charset="-128"/>
                <a:cs typeface="Times New Roman" panose="02020603050405020304" pitchFamily="18" charset="0"/>
              </a:rPr>
              <a:t>Feeding </a:t>
            </a:r>
            <a:r>
              <a:rPr lang="en-US" sz="7200" b="1" dirty="0">
                <a:solidFill>
                  <a:schemeClr val="accent4"/>
                </a:solidFill>
                <a:latin typeface="Arial" panose="020B0604020202020204" pitchFamily="34" charset="0"/>
                <a:ea typeface="MS Mincho" panose="02020609040205080304" pitchFamily="49" charset="-128"/>
                <a:cs typeface="Times New Roman" panose="02020603050405020304" pitchFamily="18" charset="0"/>
              </a:rPr>
              <a:t>decision-making and policy </a:t>
            </a:r>
            <a:r>
              <a:rPr lang="en-US" sz="7200" b="1" dirty="0" smtClean="0">
                <a:solidFill>
                  <a:schemeClr val="accent4"/>
                </a:solidFill>
                <a:latin typeface="Arial" panose="020B0604020202020204" pitchFamily="34" charset="0"/>
                <a:ea typeface="MS Mincho" panose="02020609040205080304" pitchFamily="49" charset="-128"/>
                <a:cs typeface="Times New Roman" panose="02020603050405020304" pitchFamily="18" charset="0"/>
              </a:rPr>
              <a:t>recommend-</a:t>
            </a:r>
            <a:r>
              <a:rPr lang="en-US" sz="7200" b="1" dirty="0" err="1" smtClean="0">
                <a:solidFill>
                  <a:schemeClr val="accent4"/>
                </a:solidFill>
                <a:latin typeface="Arial" panose="020B0604020202020204" pitchFamily="34" charset="0"/>
                <a:ea typeface="MS Mincho" panose="02020609040205080304" pitchFamily="49" charset="-128"/>
                <a:cs typeface="Times New Roman" panose="02020603050405020304" pitchFamily="18" charset="0"/>
              </a:rPr>
              <a:t>dations</a:t>
            </a:r>
            <a:endParaRPr lang="fr-FR" sz="8000" b="1" dirty="0">
              <a:solidFill>
                <a:schemeClr val="accent4"/>
              </a:solidFill>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93357361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2" name="Shape 142"/>
          <p:cNvSpPr/>
          <p:nvPr/>
        </p:nvSpPr>
        <p:spPr>
          <a:xfrm>
            <a:off x="1511803" y="6563660"/>
            <a:ext cx="9009572" cy="223637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5000">
                <a:solidFill>
                  <a:schemeClr val="accent6">
                    <a:lumOff val="-21524"/>
                  </a:schemeClr>
                </a:solidFill>
                <a:latin typeface="Arial"/>
                <a:ea typeface="Arial"/>
                <a:cs typeface="Arial"/>
                <a:sym typeface="Arial"/>
              </a:defRPr>
            </a:lvl1pPr>
          </a:lstStyle>
          <a:p>
            <a:r>
              <a:t>Thank you</a:t>
            </a:r>
          </a:p>
        </p:txBody>
      </p:sp>
      <p:sp>
        <p:nvSpPr>
          <p:cNvPr id="143" name="Shape 143"/>
          <p:cNvSpPr/>
          <p:nvPr/>
        </p:nvSpPr>
        <p:spPr>
          <a:xfrm>
            <a:off x="1966864" y="9865206"/>
            <a:ext cx="6941003" cy="7335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100">
                <a:solidFill>
                  <a:schemeClr val="accent1">
                    <a:hueOff val="273562"/>
                    <a:satOff val="2937"/>
                    <a:lumOff val="-22233"/>
                  </a:schemeClr>
                </a:solidFill>
                <a:latin typeface="Arial"/>
                <a:ea typeface="Arial"/>
                <a:cs typeface="Arial"/>
                <a:sym typeface="Arial"/>
              </a:defRPr>
            </a:lvl1pPr>
          </a:lstStyle>
          <a:p>
            <a:r>
              <a:rPr lang="en-US" dirty="0" smtClean="0"/>
              <a:t>y.filali-meknassi@unesco.org</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1" name="title slides-16.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7" y="0"/>
            <a:ext cx="24378566" cy="13716000"/>
          </a:xfrm>
          <a:prstGeom prst="rect">
            <a:avLst/>
          </a:prstGeom>
          <a:ln w="12700">
            <a:miter lim="400000"/>
          </a:ln>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3" name="Shape 123"/>
          <p:cNvSpPr/>
          <p:nvPr/>
        </p:nvSpPr>
        <p:spPr>
          <a:xfrm>
            <a:off x="1938145" y="2753544"/>
            <a:ext cx="20262967" cy="554509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normAutofit fontScale="92500" lnSpcReduction="10000"/>
          </a:bodyPr>
          <a:lstStyle>
            <a:lvl1pPr algn="l">
              <a:defRPr sz="15000">
                <a:solidFill>
                  <a:schemeClr val="accent6">
                    <a:lumOff val="-21524"/>
                  </a:schemeClr>
                </a:solidFill>
                <a:latin typeface="Arial"/>
                <a:ea typeface="Arial"/>
                <a:cs typeface="Arial"/>
                <a:sym typeface="Arial"/>
              </a:defRPr>
            </a:lvl1pPr>
          </a:lstStyle>
          <a:p>
            <a:pPr>
              <a:spcAft>
                <a:spcPts val="3600"/>
              </a:spcAft>
            </a:pPr>
            <a:r>
              <a:rPr lang="en-US" sz="11500" dirty="0"/>
              <a:t>The Water Information Network System </a:t>
            </a:r>
            <a:r>
              <a:rPr lang="en-US" sz="11500" dirty="0" smtClean="0"/>
              <a:t>- WINS</a:t>
            </a:r>
          </a:p>
          <a:p>
            <a:r>
              <a:rPr lang="en-US" sz="8000" dirty="0" smtClean="0"/>
              <a:t>Sharing </a:t>
            </a:r>
            <a:r>
              <a:rPr lang="en-US" sz="8000" dirty="0"/>
              <a:t>knowledge, Building capacity, Connecting people</a:t>
            </a:r>
          </a:p>
        </p:txBody>
      </p:sp>
      <p:sp>
        <p:nvSpPr>
          <p:cNvPr id="124" name="Shape 124"/>
          <p:cNvSpPr/>
          <p:nvPr/>
        </p:nvSpPr>
        <p:spPr>
          <a:xfrm>
            <a:off x="1938145" y="8802697"/>
            <a:ext cx="12323887" cy="208775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300">
                <a:solidFill>
                  <a:schemeClr val="accent1"/>
                </a:solidFill>
                <a:latin typeface="Arial"/>
                <a:ea typeface="Arial"/>
                <a:cs typeface="Arial"/>
                <a:sym typeface="Arial"/>
              </a:defRPr>
            </a:lvl1pPr>
          </a:lstStyle>
          <a:p>
            <a:r>
              <a:rPr lang="en-US" b="1" dirty="0" smtClean="0"/>
              <a:t>Youssef </a:t>
            </a:r>
            <a:r>
              <a:rPr lang="en-US" b="1" dirty="0" err="1" smtClean="0"/>
              <a:t>Filali-Meknassi</a:t>
            </a:r>
            <a:endParaRPr lang="en-US" b="1" dirty="0" smtClean="0"/>
          </a:p>
          <a:p>
            <a:r>
              <a:rPr lang="en-US" dirty="0" err="1" smtClean="0"/>
              <a:t>Programme</a:t>
            </a:r>
            <a:r>
              <a:rPr lang="en-US" dirty="0" smtClean="0"/>
              <a:t> Specialist </a:t>
            </a:r>
          </a:p>
          <a:p>
            <a:r>
              <a:rPr lang="en-US" dirty="0" smtClean="0"/>
              <a:t>International Hydrological </a:t>
            </a:r>
            <a:r>
              <a:rPr lang="en-US" dirty="0" err="1" smtClean="0"/>
              <a:t>Programme</a:t>
            </a:r>
            <a:r>
              <a:rPr lang="en-US" dirty="0" smtClean="0"/>
              <a:t> – UNESCO</a:t>
            </a:r>
            <a:endParaRPr dirty="0"/>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1" name="Group 10"/>
          <p:cNvGrpSpPr>
            <a:grpSpLocks noChangeAspect="1"/>
          </p:cNvGrpSpPr>
          <p:nvPr/>
        </p:nvGrpSpPr>
        <p:grpSpPr>
          <a:xfrm>
            <a:off x="454696" y="161256"/>
            <a:ext cx="15498806" cy="11416325"/>
            <a:chOff x="3036853" y="-1"/>
            <a:chExt cx="17672890" cy="13017742"/>
          </a:xfrm>
        </p:grpSpPr>
        <p:grpSp>
          <p:nvGrpSpPr>
            <p:cNvPr id="3" name="Group 2"/>
            <p:cNvGrpSpPr>
              <a:grpSpLocks noChangeAspect="1"/>
            </p:cNvGrpSpPr>
            <p:nvPr/>
          </p:nvGrpSpPr>
          <p:grpSpPr>
            <a:xfrm>
              <a:off x="3036853" y="-1"/>
              <a:ext cx="17672890" cy="13017742"/>
              <a:chOff x="259614" y="505045"/>
              <a:chExt cx="8624772" cy="6352954"/>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5515"/>
              <a:stretch/>
            </p:blipFill>
            <p:spPr>
              <a:xfrm>
                <a:off x="259614" y="1064028"/>
                <a:ext cx="8624772" cy="5793971"/>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88889"/>
              <a:stretch/>
            </p:blipFill>
            <p:spPr>
              <a:xfrm>
                <a:off x="259614" y="505045"/>
                <a:ext cx="8624772" cy="762000"/>
              </a:xfrm>
              <a:prstGeom prst="rect">
                <a:avLst/>
              </a:prstGeom>
            </p:spPr>
          </p:pic>
        </p:grpSp>
        <p:pic>
          <p:nvPicPr>
            <p:cNvPr id="2" name="Picture 1"/>
            <p:cNvPicPr>
              <a:picLocks noChangeAspect="1"/>
            </p:cNvPicPr>
            <p:nvPr/>
          </p:nvPicPr>
          <p:blipFill>
            <a:blip r:embed="rId5"/>
            <a:stretch>
              <a:fillRect/>
            </a:stretch>
          </p:blipFill>
          <p:spPr>
            <a:xfrm>
              <a:off x="5495256" y="9667343"/>
              <a:ext cx="2516250" cy="595954"/>
            </a:xfrm>
            <a:prstGeom prst="rect">
              <a:avLst/>
            </a:prstGeom>
          </p:spPr>
        </p:pic>
        <p:pic>
          <p:nvPicPr>
            <p:cNvPr id="9" name="Picture 8"/>
            <p:cNvPicPr>
              <a:picLocks noChangeAspect="1"/>
            </p:cNvPicPr>
            <p:nvPr/>
          </p:nvPicPr>
          <p:blipFill>
            <a:blip r:embed="rId6"/>
            <a:stretch>
              <a:fillRect/>
            </a:stretch>
          </p:blipFill>
          <p:spPr>
            <a:xfrm>
              <a:off x="11156022" y="9666312"/>
              <a:ext cx="1612042" cy="598016"/>
            </a:xfrm>
            <a:prstGeom prst="rect">
              <a:avLst/>
            </a:prstGeom>
          </p:spPr>
        </p:pic>
        <p:pic>
          <p:nvPicPr>
            <p:cNvPr id="10" name="Picture 9"/>
            <p:cNvPicPr>
              <a:picLocks noChangeAspect="1"/>
            </p:cNvPicPr>
            <p:nvPr/>
          </p:nvPicPr>
          <p:blipFill>
            <a:blip r:embed="rId7"/>
            <a:stretch>
              <a:fillRect/>
            </a:stretch>
          </p:blipFill>
          <p:spPr>
            <a:xfrm>
              <a:off x="15912580" y="9704068"/>
              <a:ext cx="2232000" cy="538308"/>
            </a:xfrm>
            <a:prstGeom prst="rect">
              <a:avLst/>
            </a:prstGeom>
          </p:spPr>
        </p:pic>
      </p:grpSp>
      <p:sp>
        <p:nvSpPr>
          <p:cNvPr id="13" name="Rectangle 12"/>
          <p:cNvSpPr/>
          <p:nvPr/>
        </p:nvSpPr>
        <p:spPr>
          <a:xfrm>
            <a:off x="16152440" y="5129808"/>
            <a:ext cx="8063426" cy="830997"/>
          </a:xfrm>
          <a:prstGeom prst="rect">
            <a:avLst/>
          </a:prstGeom>
        </p:spPr>
        <p:txBody>
          <a:bodyPr wrap="none">
            <a:spAutoFit/>
          </a:bodyPr>
          <a:lstStyle/>
          <a:p>
            <a:pPr algn="ctr"/>
            <a:r>
              <a:rPr lang="en-US" sz="4800" b="1" dirty="0"/>
              <a:t>http://ihp-wins.unesco.org/</a:t>
            </a: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8857633" y="4710096"/>
            <a:ext cx="7201821" cy="5761457"/>
          </a:xfrm>
          <a:prstGeom prst="rect">
            <a:avLst/>
          </a:prstGeom>
        </p:spPr>
      </p:pic>
      <p:sp>
        <p:nvSpPr>
          <p:cNvPr id="145" name="Shape 145"/>
          <p:cNvSpPr/>
          <p:nvPr/>
        </p:nvSpPr>
        <p:spPr>
          <a:xfrm>
            <a:off x="922524" y="809328"/>
            <a:ext cx="16052471"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a:latin typeface="Arial"/>
                <a:ea typeface="Arial"/>
                <a:cs typeface="Arial"/>
                <a:sym typeface="Arial"/>
              </a:defRPr>
            </a:pPr>
            <a:r>
              <a:rPr lang="en-US" dirty="0" smtClean="0">
                <a:solidFill>
                  <a:schemeClr val="accent6">
                    <a:lumOff val="-21524"/>
                  </a:schemeClr>
                </a:solidFill>
              </a:rPr>
              <a:t>What is the Water Information Network System (WINS)?</a:t>
            </a:r>
            <a:endParaRPr dirty="0">
              <a:solidFill>
                <a:schemeClr val="accent1"/>
              </a:solidFill>
            </a:endParaRPr>
          </a:p>
        </p:txBody>
      </p:sp>
      <p:sp>
        <p:nvSpPr>
          <p:cNvPr id="3" name="Subtitle 2"/>
          <p:cNvSpPr txBox="1">
            <a:spLocks/>
          </p:cNvSpPr>
          <p:nvPr/>
        </p:nvSpPr>
        <p:spPr>
          <a:xfrm>
            <a:off x="1212436" y="2321496"/>
            <a:ext cx="21882354" cy="2501229"/>
          </a:xfrm>
          <a:prstGeom prst="rect">
            <a:avLst/>
          </a:prstGeom>
          <a:noFill/>
        </p:spPr>
        <p:txBody>
          <a:bodyPr vert="horz" lIns="182880" tIns="91440" rIns="182880" bIns="9144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8800" b="1" dirty="0">
                <a:solidFill>
                  <a:schemeClr val="accent4"/>
                </a:solidFill>
                <a:sym typeface="Wingdings" panose="05000000000000000000" pitchFamily="2" charset="2"/>
              </a:rPr>
              <a:t>Online participatory platform for sharing data, information and knowledge on water</a:t>
            </a:r>
            <a:endParaRPr lang="en-US" sz="8800" b="1" dirty="0">
              <a:solidFill>
                <a:schemeClr val="accent4"/>
              </a:solidFill>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9216" y="5925398"/>
            <a:ext cx="3737434" cy="5465604"/>
          </a:xfrm>
          <a:prstGeom prst="rect">
            <a:avLst/>
          </a:prstGeom>
        </p:spPr>
      </p:pic>
      <p:sp>
        <p:nvSpPr>
          <p:cNvPr id="6" name="Rectangle 5"/>
          <p:cNvSpPr/>
          <p:nvPr/>
        </p:nvSpPr>
        <p:spPr>
          <a:xfrm>
            <a:off x="18058560" y="5630652"/>
            <a:ext cx="5646091" cy="1709115"/>
          </a:xfrm>
          <a:prstGeom prst="rect">
            <a:avLst/>
          </a:prstGeom>
        </p:spPr>
        <p:txBody>
          <a:bodyPr wrap="square">
            <a:noAutofit/>
          </a:bodyPr>
          <a:lstStyle/>
          <a:p>
            <a:pPr lvl="1" algn="r"/>
            <a:r>
              <a:rPr lang="en-GB" altLang="en-US" sz="5600" b="1" dirty="0">
                <a:sym typeface="Trebuchet MS" pitchFamily="34" charset="0"/>
              </a:rPr>
              <a:t>A networking hub</a:t>
            </a:r>
          </a:p>
        </p:txBody>
      </p:sp>
      <p:sp>
        <p:nvSpPr>
          <p:cNvPr id="7" name="Rectangle 6"/>
          <p:cNvSpPr/>
          <p:nvPr/>
        </p:nvSpPr>
        <p:spPr>
          <a:xfrm>
            <a:off x="330231" y="5112010"/>
            <a:ext cx="5936003" cy="2493648"/>
          </a:xfrm>
          <a:prstGeom prst="rect">
            <a:avLst/>
          </a:prstGeom>
        </p:spPr>
        <p:txBody>
          <a:bodyPr wrap="square">
            <a:normAutofit lnSpcReduction="10000"/>
          </a:bodyPr>
          <a:lstStyle/>
          <a:p>
            <a:pPr algn="l"/>
            <a:r>
              <a:rPr lang="en-GB" altLang="en-US" sz="5600" b="1" dirty="0">
                <a:ea typeface="Trebuchet MS" pitchFamily="34" charset="0"/>
                <a:cs typeface="Trebuchet MS" pitchFamily="34" charset="0"/>
                <a:sym typeface="Trebuchet MS" pitchFamily="34" charset="0"/>
              </a:rPr>
              <a:t>A georeferenced information database</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11950" y="6358834"/>
            <a:ext cx="8672050" cy="5681078"/>
          </a:xfrm>
          <a:prstGeom prst="rect">
            <a:avLst/>
          </a:prstGeom>
        </p:spPr>
      </p:pic>
      <p:sp>
        <p:nvSpPr>
          <p:cNvPr id="9" name="Rectangle 8"/>
          <p:cNvSpPr/>
          <p:nvPr/>
        </p:nvSpPr>
        <p:spPr>
          <a:xfrm>
            <a:off x="7946650" y="8252997"/>
            <a:ext cx="5401887" cy="2304256"/>
          </a:xfrm>
          <a:prstGeom prst="rect">
            <a:avLst/>
          </a:prstGeom>
        </p:spPr>
        <p:txBody>
          <a:bodyPr wrap="square">
            <a:noAutofit/>
          </a:bodyPr>
          <a:lstStyle/>
          <a:p>
            <a:pPr lvl="1" algn="r"/>
            <a:r>
              <a:rPr lang="en-GB" altLang="en-US" sz="5600" b="1" dirty="0">
                <a:sym typeface="Trebuchet MS" pitchFamily="34" charset="0"/>
              </a:rPr>
              <a:t>A knowledge sharing platform</a:t>
            </a:r>
          </a:p>
        </p:txBody>
      </p:sp>
    </p:spTree>
    <p:extLst>
      <p:ext uri="{BB962C8B-B14F-4D97-AF65-F5344CB8AC3E}">
        <p14:creationId xmlns:p14="http://schemas.microsoft.com/office/powerpoint/2010/main" val="597589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5" name="Shape 145"/>
          <p:cNvSpPr/>
          <p:nvPr/>
        </p:nvSpPr>
        <p:spPr>
          <a:xfrm>
            <a:off x="922524" y="809328"/>
            <a:ext cx="16049265"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lgn="l">
              <a:defRPr>
                <a:latin typeface="Arial"/>
                <a:ea typeface="Arial"/>
                <a:cs typeface="Arial"/>
                <a:sym typeface="Arial"/>
              </a:defRPr>
            </a:pPr>
            <a:r>
              <a:rPr lang="en-US" dirty="0" smtClean="0">
                <a:solidFill>
                  <a:schemeClr val="accent6">
                    <a:lumOff val="-21524"/>
                  </a:schemeClr>
                </a:solidFill>
              </a:rPr>
              <a:t>A georeferenced </a:t>
            </a:r>
            <a:r>
              <a:rPr lang="en-US" dirty="0">
                <a:solidFill>
                  <a:schemeClr val="accent6">
                    <a:lumOff val="-21524"/>
                  </a:schemeClr>
                </a:solidFill>
              </a:rPr>
              <a:t>information </a:t>
            </a:r>
            <a:r>
              <a:rPr lang="en-US" dirty="0" smtClean="0">
                <a:solidFill>
                  <a:schemeClr val="accent6">
                    <a:lumOff val="-21524"/>
                  </a:schemeClr>
                </a:solidFill>
              </a:rPr>
              <a:t>database – </a:t>
            </a:r>
            <a:r>
              <a:rPr lang="fr-FR" dirty="0" err="1" smtClean="0">
                <a:solidFill>
                  <a:srgbClr val="0365C0"/>
                </a:solidFill>
                <a:latin typeface="Arial"/>
                <a:cs typeface="Arial"/>
                <a:sym typeface="Arial"/>
              </a:rPr>
              <a:t>Accessing</a:t>
            </a:r>
            <a:r>
              <a:rPr lang="fr-FR" dirty="0" smtClean="0">
                <a:solidFill>
                  <a:srgbClr val="0365C0"/>
                </a:solidFill>
                <a:latin typeface="Arial"/>
                <a:cs typeface="Arial"/>
                <a:sym typeface="Arial"/>
              </a:rPr>
              <a:t> data</a:t>
            </a:r>
            <a:endParaRPr lang="fr-FR" dirty="0">
              <a:solidFill>
                <a:srgbClr val="0365C0"/>
              </a:solidFill>
              <a:latin typeface="Arial"/>
              <a:cs typeface="Arial"/>
              <a:sym typeface="Arial"/>
            </a:endParaRPr>
          </a:p>
        </p:txBody>
      </p:sp>
      <p:pic>
        <p:nvPicPr>
          <p:cNvPr id="3" name="Picture 2"/>
          <p:cNvPicPr>
            <a:picLocks noChangeAspect="1"/>
          </p:cNvPicPr>
          <p:nvPr/>
        </p:nvPicPr>
        <p:blipFill>
          <a:blip r:embed="rId4"/>
          <a:stretch>
            <a:fillRect/>
          </a:stretch>
        </p:blipFill>
        <p:spPr>
          <a:xfrm>
            <a:off x="4578394" y="2251040"/>
            <a:ext cx="13492856" cy="9064432"/>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 name="TextBox 3"/>
          <p:cNvSpPr txBox="1"/>
          <p:nvPr/>
        </p:nvSpPr>
        <p:spPr>
          <a:xfrm>
            <a:off x="-849684" y="2987480"/>
            <a:ext cx="5120804" cy="3152524"/>
          </a:xfrm>
          <a:prstGeom prst="rect">
            <a:avLst/>
          </a:prstGeom>
          <a:solidFill>
            <a:schemeClr val="bg1">
              <a:alpha val="49000"/>
            </a:schemeClr>
          </a:solidFill>
        </p:spPr>
        <p:txBody>
          <a:bodyPr wrap="square" rtlCol="0">
            <a:normAutofit fontScale="40000" lnSpcReduction="20000"/>
          </a:bodyPr>
          <a:lstStyle/>
          <a:p>
            <a:pPr algn="r"/>
            <a:r>
              <a:rPr lang="en-US" sz="10000" b="1" dirty="0">
                <a:latin typeface="+mj-lt"/>
              </a:rPr>
              <a:t>Map viewer with several tools for analysis </a:t>
            </a:r>
          </a:p>
          <a:p>
            <a:pPr algn="r"/>
            <a:r>
              <a:rPr lang="en-US" sz="10000" b="1" dirty="0">
                <a:latin typeface="+mj-lt"/>
              </a:rPr>
              <a:t>Able to retrieve information from the layers</a:t>
            </a:r>
            <a:endParaRPr lang="fr-FR" sz="10000" b="1" dirty="0">
              <a:latin typeface="+mj-lt"/>
            </a:endParaRPr>
          </a:p>
        </p:txBody>
      </p:sp>
      <p:sp>
        <p:nvSpPr>
          <p:cNvPr id="5" name="TextBox 4"/>
          <p:cNvSpPr txBox="1"/>
          <p:nvPr/>
        </p:nvSpPr>
        <p:spPr>
          <a:xfrm>
            <a:off x="-121368" y="9886871"/>
            <a:ext cx="4299399" cy="1219601"/>
          </a:xfrm>
          <a:prstGeom prst="rect">
            <a:avLst/>
          </a:prstGeom>
          <a:noFill/>
        </p:spPr>
        <p:txBody>
          <a:bodyPr wrap="square" rtlCol="0">
            <a:normAutofit fontScale="40000" lnSpcReduction="20000"/>
          </a:bodyPr>
          <a:lstStyle/>
          <a:p>
            <a:pPr algn="r"/>
            <a:r>
              <a:rPr lang="en-US" sz="10000" b="1" dirty="0">
                <a:latin typeface="+mj-lt"/>
              </a:rPr>
              <a:t>Standardized metadata</a:t>
            </a:r>
            <a:endParaRPr lang="fr-FR" sz="10000" b="1" dirty="0">
              <a:latin typeface="+mj-lt"/>
            </a:endParaRPr>
          </a:p>
        </p:txBody>
      </p:sp>
      <p:sp>
        <p:nvSpPr>
          <p:cNvPr id="6" name="Circular Arrow 5"/>
          <p:cNvSpPr/>
          <p:nvPr/>
        </p:nvSpPr>
        <p:spPr>
          <a:xfrm rot="2124249" flipV="1">
            <a:off x="2062894" y="3203204"/>
            <a:ext cx="3908500" cy="5306066"/>
          </a:xfrm>
          <a:prstGeom prst="circularArrow">
            <a:avLst>
              <a:gd name="adj1" fmla="val 5593"/>
              <a:gd name="adj2" fmla="val 907923"/>
              <a:gd name="adj3" fmla="val 20179866"/>
              <a:gd name="adj4" fmla="val 13427770"/>
              <a:gd name="adj5" fmla="val 10887"/>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solidFill>
                <a:schemeClr val="tx1"/>
              </a:solidFill>
            </a:endParaRPr>
          </a:p>
        </p:txBody>
      </p:sp>
      <p:sp>
        <p:nvSpPr>
          <p:cNvPr id="7" name="Circular Arrow 6"/>
          <p:cNvSpPr/>
          <p:nvPr/>
        </p:nvSpPr>
        <p:spPr>
          <a:xfrm rot="9458731" flipH="1" flipV="1">
            <a:off x="1422921" y="8561441"/>
            <a:ext cx="4466640" cy="3513912"/>
          </a:xfrm>
          <a:prstGeom prst="circularArrow">
            <a:avLst>
              <a:gd name="adj1" fmla="val 5593"/>
              <a:gd name="adj2" fmla="val 907923"/>
              <a:gd name="adj3" fmla="val 20179866"/>
              <a:gd name="adj4" fmla="val 13481402"/>
              <a:gd name="adj5" fmla="val 10887"/>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0000">
              <a:solidFill>
                <a:schemeClr val="tx1"/>
              </a:solidFill>
            </a:endParaRPr>
          </a:p>
        </p:txBody>
      </p:sp>
      <p:sp>
        <p:nvSpPr>
          <p:cNvPr id="9" name="TextBox 8"/>
          <p:cNvSpPr txBox="1"/>
          <p:nvPr/>
        </p:nvSpPr>
        <p:spPr>
          <a:xfrm>
            <a:off x="18479218" y="3274837"/>
            <a:ext cx="4946030" cy="2564831"/>
          </a:xfrm>
          <a:prstGeom prst="rect">
            <a:avLst/>
          </a:prstGeom>
          <a:solidFill>
            <a:schemeClr val="bg1">
              <a:alpha val="49000"/>
            </a:schemeClr>
          </a:solidFill>
        </p:spPr>
        <p:txBody>
          <a:bodyPr wrap="square" rtlCol="0">
            <a:normAutofit fontScale="40000" lnSpcReduction="20000"/>
          </a:bodyPr>
          <a:lstStyle>
            <a:defPPr>
              <a:defRPr lang="pt-BR"/>
            </a:defPPr>
            <a:lvl1pPr>
              <a:defRPr b="1">
                <a:latin typeface="+mj-lt"/>
              </a:defRPr>
            </a:lvl1pPr>
          </a:lstStyle>
          <a:p>
            <a:pPr algn="l"/>
            <a:r>
              <a:rPr lang="en-US" sz="10000" dirty="0"/>
              <a:t>Open-access information that are freely available for download </a:t>
            </a:r>
            <a:endParaRPr lang="fr-FR" sz="10000" dirty="0"/>
          </a:p>
        </p:txBody>
      </p:sp>
      <p:sp>
        <p:nvSpPr>
          <p:cNvPr id="10" name="Circular Arrow 9"/>
          <p:cNvSpPr/>
          <p:nvPr/>
        </p:nvSpPr>
        <p:spPr>
          <a:xfrm rot="10800000">
            <a:off x="16684982" y="4732133"/>
            <a:ext cx="2667138" cy="3227646"/>
          </a:xfrm>
          <a:prstGeom prst="circularArrow">
            <a:avLst>
              <a:gd name="adj1" fmla="val 7381"/>
              <a:gd name="adj2" fmla="val 907923"/>
              <a:gd name="adj3" fmla="val 20008700"/>
              <a:gd name="adj4" fmla="val 15189659"/>
              <a:gd name="adj5" fmla="val 10887"/>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0000">
              <a:solidFill>
                <a:schemeClr val="tx1"/>
              </a:solidFill>
            </a:endParaRPr>
          </a:p>
        </p:txBody>
      </p:sp>
      <p:sp>
        <p:nvSpPr>
          <p:cNvPr id="11" name="TextBox 10"/>
          <p:cNvSpPr txBox="1"/>
          <p:nvPr/>
        </p:nvSpPr>
        <p:spPr>
          <a:xfrm>
            <a:off x="18479218" y="5770394"/>
            <a:ext cx="5592502" cy="2677314"/>
          </a:xfrm>
          <a:prstGeom prst="rect">
            <a:avLst/>
          </a:prstGeom>
          <a:solidFill>
            <a:schemeClr val="bg1">
              <a:alpha val="49000"/>
            </a:schemeClr>
          </a:solidFill>
        </p:spPr>
        <p:txBody>
          <a:bodyPr wrap="square" rtlCol="0">
            <a:normAutofit fontScale="40000" lnSpcReduction="20000"/>
          </a:bodyPr>
          <a:lstStyle>
            <a:defPPr>
              <a:defRPr lang="pt-BR"/>
            </a:defPPr>
            <a:lvl1pPr algn="r">
              <a:defRPr b="1">
                <a:latin typeface="+mj-lt"/>
              </a:defRPr>
            </a:lvl1pPr>
          </a:lstStyle>
          <a:p>
            <a:pPr algn="l"/>
            <a:r>
              <a:rPr lang="en-US" sz="10000" dirty="0"/>
              <a:t>Possibility to combine those layers with other information to create new maps</a:t>
            </a:r>
            <a:endParaRPr lang="fr-FR" sz="10000" dirty="0"/>
          </a:p>
        </p:txBody>
      </p:sp>
      <p:sp>
        <p:nvSpPr>
          <p:cNvPr id="12" name="TextBox 11"/>
          <p:cNvSpPr txBox="1"/>
          <p:nvPr/>
        </p:nvSpPr>
        <p:spPr>
          <a:xfrm>
            <a:off x="18479218" y="8447708"/>
            <a:ext cx="4286040" cy="2537345"/>
          </a:xfrm>
          <a:prstGeom prst="rect">
            <a:avLst/>
          </a:prstGeom>
          <a:solidFill>
            <a:schemeClr val="bg1">
              <a:alpha val="49000"/>
            </a:schemeClr>
          </a:solidFill>
        </p:spPr>
        <p:txBody>
          <a:bodyPr wrap="square" rtlCol="0">
            <a:normAutofit fontScale="40000" lnSpcReduction="20000"/>
          </a:bodyPr>
          <a:lstStyle>
            <a:defPPr>
              <a:defRPr lang="pt-BR"/>
            </a:defPPr>
            <a:lvl1pPr algn="r">
              <a:defRPr b="1">
                <a:latin typeface="+mj-lt"/>
              </a:defRPr>
            </a:lvl1pPr>
          </a:lstStyle>
          <a:p>
            <a:pPr algn="l"/>
            <a:r>
              <a:rPr lang="en-US" sz="10000" dirty="0"/>
              <a:t>More information on the contributors who shared this map</a:t>
            </a:r>
            <a:endParaRPr lang="fr-FR" sz="10000" dirty="0"/>
          </a:p>
        </p:txBody>
      </p:sp>
      <p:sp>
        <p:nvSpPr>
          <p:cNvPr id="13" name="Circular Arrow 12"/>
          <p:cNvSpPr/>
          <p:nvPr/>
        </p:nvSpPr>
        <p:spPr>
          <a:xfrm rot="9246193">
            <a:off x="17234754" y="9045931"/>
            <a:ext cx="2080959" cy="3004211"/>
          </a:xfrm>
          <a:prstGeom prst="circularArrow">
            <a:avLst>
              <a:gd name="adj1" fmla="val 8394"/>
              <a:gd name="adj2" fmla="val 907923"/>
              <a:gd name="adj3" fmla="val 21363419"/>
              <a:gd name="adj4" fmla="val 14111550"/>
              <a:gd name="adj5" fmla="val 11689"/>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0000">
              <a:solidFill>
                <a:schemeClr val="tx1"/>
              </a:solidFill>
            </a:endParaRPr>
          </a:p>
        </p:txBody>
      </p:sp>
      <p:sp>
        <p:nvSpPr>
          <p:cNvPr id="8" name="Circular Arrow 7"/>
          <p:cNvSpPr/>
          <p:nvPr/>
        </p:nvSpPr>
        <p:spPr>
          <a:xfrm rot="12349262" flipV="1">
            <a:off x="16917438" y="2321331"/>
            <a:ext cx="2472396" cy="3270088"/>
          </a:xfrm>
          <a:prstGeom prst="circularArrow">
            <a:avLst>
              <a:gd name="adj1" fmla="val 7040"/>
              <a:gd name="adj2" fmla="val 1466569"/>
              <a:gd name="adj3" fmla="val 19449780"/>
              <a:gd name="adj4" fmla="val 14977923"/>
              <a:gd name="adj5" fmla="val 105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0000">
              <a:solidFill>
                <a:schemeClr val="tx1"/>
              </a:solidFill>
            </a:endParaRPr>
          </a:p>
        </p:txBody>
      </p:sp>
    </p:spTree>
    <p:extLst>
      <p:ext uri="{BB962C8B-B14F-4D97-AF65-F5344CB8AC3E}">
        <p14:creationId xmlns:p14="http://schemas.microsoft.com/office/powerpoint/2010/main" val="94669458"/>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t="1160"/>
          <a:stretch/>
        </p:blipFill>
        <p:spPr>
          <a:xfrm>
            <a:off x="2038872" y="2033464"/>
            <a:ext cx="15913768" cy="9440804"/>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45" name="Shape 145"/>
          <p:cNvSpPr/>
          <p:nvPr/>
        </p:nvSpPr>
        <p:spPr>
          <a:xfrm>
            <a:off x="922524" y="809328"/>
            <a:ext cx="16049265"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lgn="l">
              <a:defRPr>
                <a:latin typeface="Arial"/>
                <a:ea typeface="Arial"/>
                <a:cs typeface="Arial"/>
                <a:sym typeface="Arial"/>
              </a:defRPr>
            </a:pPr>
            <a:r>
              <a:rPr lang="en-US" dirty="0">
                <a:solidFill>
                  <a:schemeClr val="accent6">
                    <a:lumOff val="-21524"/>
                  </a:schemeClr>
                </a:solidFill>
              </a:rPr>
              <a:t>A georeferenced information database – </a:t>
            </a:r>
            <a:r>
              <a:rPr lang="fr-FR" dirty="0" err="1">
                <a:solidFill>
                  <a:srgbClr val="0365C0"/>
                </a:solidFill>
                <a:latin typeface="Arial"/>
                <a:cs typeface="Arial"/>
                <a:sym typeface="Arial"/>
              </a:rPr>
              <a:t>Accessing</a:t>
            </a:r>
            <a:r>
              <a:rPr lang="fr-FR" dirty="0">
                <a:solidFill>
                  <a:srgbClr val="0365C0"/>
                </a:solidFill>
                <a:latin typeface="Arial"/>
                <a:cs typeface="Arial"/>
                <a:sym typeface="Arial"/>
              </a:rPr>
              <a:t> data</a:t>
            </a:r>
          </a:p>
        </p:txBody>
      </p:sp>
    </p:spTree>
    <p:extLst>
      <p:ext uri="{BB962C8B-B14F-4D97-AF65-F5344CB8AC3E}">
        <p14:creationId xmlns:p14="http://schemas.microsoft.com/office/powerpoint/2010/main" val="62061388"/>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 name="Shape 145"/>
          <p:cNvSpPr/>
          <p:nvPr/>
        </p:nvSpPr>
        <p:spPr>
          <a:xfrm>
            <a:off x="922524" y="888690"/>
            <a:ext cx="16886100" cy="164147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lvl="0" algn="l">
              <a:defRPr>
                <a:latin typeface="Arial"/>
                <a:ea typeface="Arial"/>
                <a:cs typeface="Arial"/>
                <a:sym typeface="Arial"/>
              </a:defRPr>
            </a:pPr>
            <a:r>
              <a:rPr lang="en-US" dirty="0" smtClean="0">
                <a:solidFill>
                  <a:schemeClr val="accent6">
                    <a:lumOff val="-21524"/>
                  </a:schemeClr>
                </a:solidFill>
              </a:rPr>
              <a:t>A georeferenced </a:t>
            </a:r>
            <a:r>
              <a:rPr lang="en-US" dirty="0">
                <a:solidFill>
                  <a:schemeClr val="accent6">
                    <a:lumOff val="-21524"/>
                  </a:schemeClr>
                </a:solidFill>
              </a:rPr>
              <a:t>information </a:t>
            </a:r>
            <a:r>
              <a:rPr lang="en-US" dirty="0" smtClean="0">
                <a:solidFill>
                  <a:schemeClr val="accent6">
                    <a:lumOff val="-21524"/>
                  </a:schemeClr>
                </a:solidFill>
              </a:rPr>
              <a:t>database – </a:t>
            </a:r>
            <a:r>
              <a:rPr lang="fr-FR" dirty="0" err="1" smtClean="0">
                <a:solidFill>
                  <a:srgbClr val="0365C0"/>
                </a:solidFill>
                <a:latin typeface="Arial"/>
                <a:cs typeface="Arial"/>
                <a:sym typeface="Arial"/>
              </a:rPr>
              <a:t>Using</a:t>
            </a:r>
            <a:r>
              <a:rPr lang="fr-FR" dirty="0" smtClean="0">
                <a:solidFill>
                  <a:srgbClr val="0365C0"/>
                </a:solidFill>
                <a:latin typeface="Arial"/>
                <a:cs typeface="Arial"/>
                <a:sym typeface="Arial"/>
              </a:rPr>
              <a:t> </a:t>
            </a:r>
            <a:r>
              <a:rPr lang="fr-FR" dirty="0" err="1" smtClean="0">
                <a:solidFill>
                  <a:srgbClr val="0365C0"/>
                </a:solidFill>
                <a:latin typeface="Arial"/>
                <a:cs typeface="Arial"/>
                <a:sym typeface="Arial"/>
              </a:rPr>
              <a:t>earth</a:t>
            </a:r>
            <a:r>
              <a:rPr lang="fr-FR" dirty="0" smtClean="0">
                <a:solidFill>
                  <a:srgbClr val="0365C0"/>
                </a:solidFill>
                <a:latin typeface="Arial"/>
                <a:cs typeface="Arial"/>
                <a:sym typeface="Arial"/>
              </a:rPr>
              <a:t> observations</a:t>
            </a:r>
            <a:endParaRPr lang="fr-FR" dirty="0">
              <a:solidFill>
                <a:srgbClr val="0365C0"/>
              </a:solidFill>
              <a:latin typeface="Arial"/>
              <a:cs typeface="Arial"/>
              <a:sym typeface="Arial"/>
            </a:endParaRPr>
          </a:p>
        </p:txBody>
      </p:sp>
      <p:grpSp>
        <p:nvGrpSpPr>
          <p:cNvPr id="33" name="Group 32"/>
          <p:cNvGrpSpPr>
            <a:grpSpLocks noChangeAspect="1"/>
          </p:cNvGrpSpPr>
          <p:nvPr/>
        </p:nvGrpSpPr>
        <p:grpSpPr>
          <a:xfrm>
            <a:off x="1433360" y="2897561"/>
            <a:ext cx="20967276" cy="8280919"/>
            <a:chOff x="1000124" y="1415255"/>
            <a:chExt cx="10870869" cy="4293395"/>
          </a:xfrm>
        </p:grpSpPr>
        <p:grpSp>
          <p:nvGrpSpPr>
            <p:cNvPr id="34" name="Group 33"/>
            <p:cNvGrpSpPr/>
            <p:nvPr/>
          </p:nvGrpSpPr>
          <p:grpSpPr>
            <a:xfrm>
              <a:off x="1000125" y="1415255"/>
              <a:ext cx="10870868" cy="4293395"/>
              <a:chOff x="1152525" y="1243805"/>
              <a:chExt cx="10870868" cy="4293395"/>
            </a:xfrm>
          </p:grpSpPr>
          <p:grpSp>
            <p:nvGrpSpPr>
              <p:cNvPr id="40" name="Group 39"/>
              <p:cNvGrpSpPr/>
              <p:nvPr/>
            </p:nvGrpSpPr>
            <p:grpSpPr>
              <a:xfrm>
                <a:off x="1152525" y="1243805"/>
                <a:ext cx="5811262" cy="4293395"/>
                <a:chOff x="1152525" y="1243805"/>
                <a:chExt cx="5811262" cy="4293395"/>
              </a:xfrm>
            </p:grpSpPr>
            <p:pic>
              <p:nvPicPr>
                <p:cNvPr id="49" name="Picture 48"/>
                <p:cNvPicPr>
                  <a:picLocks noChangeAspect="1"/>
                </p:cNvPicPr>
                <p:nvPr/>
              </p:nvPicPr>
              <p:blipFill>
                <a:blip r:embed="rId4"/>
                <a:stretch>
                  <a:fillRect/>
                </a:stretch>
              </p:blipFill>
              <p:spPr>
                <a:xfrm>
                  <a:off x="1152525" y="1243805"/>
                  <a:ext cx="5811262" cy="4293395"/>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50" name="Group 49"/>
                <p:cNvGrpSpPr/>
                <p:nvPr/>
              </p:nvGrpSpPr>
              <p:grpSpPr>
                <a:xfrm>
                  <a:off x="1152525" y="4620424"/>
                  <a:ext cx="1720801" cy="916776"/>
                  <a:chOff x="2376487" y="5072062"/>
                  <a:chExt cx="1720801" cy="916776"/>
                </a:xfrm>
              </p:grpSpPr>
              <p:pic>
                <p:nvPicPr>
                  <p:cNvPr id="73" name="Picture 72"/>
                  <p:cNvPicPr>
                    <a:picLocks noChangeAspect="1"/>
                  </p:cNvPicPr>
                  <p:nvPr/>
                </p:nvPicPr>
                <p:blipFill rotWithShape="1">
                  <a:blip r:embed="rId5"/>
                  <a:srcRect r="5498" b="56443"/>
                  <a:stretch/>
                </p:blipFill>
                <p:spPr>
                  <a:xfrm>
                    <a:off x="2376487" y="5072062"/>
                    <a:ext cx="1719263" cy="493713"/>
                  </a:xfrm>
                  <a:prstGeom prst="rect">
                    <a:avLst/>
                  </a:prstGeom>
                </p:spPr>
              </p:pic>
              <p:pic>
                <p:nvPicPr>
                  <p:cNvPr id="74" name="Picture 73"/>
                  <p:cNvPicPr>
                    <a:picLocks noChangeAspect="1"/>
                  </p:cNvPicPr>
                  <p:nvPr/>
                </p:nvPicPr>
                <p:blipFill rotWithShape="1">
                  <a:blip r:embed="rId5"/>
                  <a:srcRect t="57563" r="4624"/>
                  <a:stretch/>
                </p:blipFill>
                <p:spPr>
                  <a:xfrm>
                    <a:off x="2376488" y="5511800"/>
                    <a:ext cx="1720800" cy="477038"/>
                  </a:xfrm>
                  <a:prstGeom prst="rect">
                    <a:avLst/>
                  </a:prstGeom>
                </p:spPr>
              </p:pic>
            </p:grpSp>
            <p:sp>
              <p:nvSpPr>
                <p:cNvPr id="51" name="Oval 50"/>
                <p:cNvSpPr/>
                <p:nvPr/>
              </p:nvSpPr>
              <p:spPr>
                <a:xfrm>
                  <a:off x="3421855" y="4221955"/>
                  <a:ext cx="72000" cy="72000"/>
                </a:xfrm>
                <a:prstGeom prst="ellipse">
                  <a:avLst/>
                </a:prstGeom>
                <a:solidFill>
                  <a:srgbClr val="FFF70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52" name="Oval 51"/>
                <p:cNvSpPr/>
                <p:nvPr/>
              </p:nvSpPr>
              <p:spPr>
                <a:xfrm>
                  <a:off x="3338839" y="5128426"/>
                  <a:ext cx="72000" cy="72000"/>
                </a:xfrm>
                <a:prstGeom prst="ellipse">
                  <a:avLst/>
                </a:prstGeom>
                <a:solidFill>
                  <a:srgbClr val="FFF70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53" name="Oval 52"/>
                <p:cNvSpPr/>
                <p:nvPr/>
              </p:nvSpPr>
              <p:spPr>
                <a:xfrm>
                  <a:off x="4677100" y="5450911"/>
                  <a:ext cx="72000" cy="72000"/>
                </a:xfrm>
                <a:prstGeom prst="ellipse">
                  <a:avLst/>
                </a:prstGeom>
                <a:solidFill>
                  <a:srgbClr val="FFF70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54" name="Oval 53"/>
                <p:cNvSpPr/>
                <p:nvPr/>
              </p:nvSpPr>
              <p:spPr>
                <a:xfrm>
                  <a:off x="5472440" y="5087663"/>
                  <a:ext cx="72000" cy="72000"/>
                </a:xfrm>
                <a:prstGeom prst="ellipse">
                  <a:avLst/>
                </a:prstGeom>
                <a:solidFill>
                  <a:srgbClr val="FFF70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55" name="Oval 54"/>
                <p:cNvSpPr/>
                <p:nvPr/>
              </p:nvSpPr>
              <p:spPr>
                <a:xfrm>
                  <a:off x="5843915" y="4373288"/>
                  <a:ext cx="72000" cy="72000"/>
                </a:xfrm>
                <a:prstGeom prst="ellipse">
                  <a:avLst/>
                </a:prstGeom>
                <a:solidFill>
                  <a:srgbClr val="FFF70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56" name="Oval 55"/>
                <p:cNvSpPr/>
                <p:nvPr/>
              </p:nvSpPr>
              <p:spPr>
                <a:xfrm>
                  <a:off x="6548765" y="4284429"/>
                  <a:ext cx="72000" cy="72000"/>
                </a:xfrm>
                <a:prstGeom prst="ellipse">
                  <a:avLst/>
                </a:prstGeom>
                <a:solidFill>
                  <a:srgbClr val="FFF70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57" name="Oval 56"/>
                <p:cNvSpPr/>
                <p:nvPr/>
              </p:nvSpPr>
              <p:spPr>
                <a:xfrm>
                  <a:off x="6433897" y="4315666"/>
                  <a:ext cx="72000" cy="72000"/>
                </a:xfrm>
                <a:prstGeom prst="ellipse">
                  <a:avLst/>
                </a:prstGeom>
                <a:solidFill>
                  <a:srgbClr val="FFF70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58" name="Oval 57"/>
                <p:cNvSpPr/>
                <p:nvPr/>
              </p:nvSpPr>
              <p:spPr>
                <a:xfrm>
                  <a:off x="6281497" y="3796554"/>
                  <a:ext cx="72000" cy="72000"/>
                </a:xfrm>
                <a:prstGeom prst="ellipse">
                  <a:avLst/>
                </a:prstGeom>
                <a:solidFill>
                  <a:srgbClr val="FFF70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59" name="Oval 58"/>
                <p:cNvSpPr/>
                <p:nvPr/>
              </p:nvSpPr>
              <p:spPr>
                <a:xfrm>
                  <a:off x="6295786" y="3751028"/>
                  <a:ext cx="72000" cy="72000"/>
                </a:xfrm>
                <a:prstGeom prst="ellipse">
                  <a:avLst/>
                </a:prstGeom>
                <a:solidFill>
                  <a:srgbClr val="FFF70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60" name="Oval 59"/>
                <p:cNvSpPr/>
                <p:nvPr/>
              </p:nvSpPr>
              <p:spPr>
                <a:xfrm>
                  <a:off x="6300549" y="3777502"/>
                  <a:ext cx="72000" cy="72000"/>
                </a:xfrm>
                <a:prstGeom prst="ellipse">
                  <a:avLst/>
                </a:prstGeom>
                <a:solidFill>
                  <a:srgbClr val="FFF70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61" name="Oval 60"/>
                <p:cNvSpPr/>
                <p:nvPr/>
              </p:nvSpPr>
              <p:spPr>
                <a:xfrm>
                  <a:off x="5367101" y="2677361"/>
                  <a:ext cx="72000" cy="72000"/>
                </a:xfrm>
                <a:prstGeom prst="ellipse">
                  <a:avLst/>
                </a:prstGeom>
                <a:solidFill>
                  <a:srgbClr val="FFF70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62" name="Oval 61"/>
                <p:cNvSpPr/>
                <p:nvPr/>
              </p:nvSpPr>
              <p:spPr>
                <a:xfrm>
                  <a:off x="5143265" y="2167773"/>
                  <a:ext cx="72000" cy="72000"/>
                </a:xfrm>
                <a:prstGeom prst="ellipse">
                  <a:avLst/>
                </a:prstGeom>
                <a:solidFill>
                  <a:srgbClr val="FFF70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63" name="Oval 62"/>
                <p:cNvSpPr/>
                <p:nvPr/>
              </p:nvSpPr>
              <p:spPr>
                <a:xfrm>
                  <a:off x="4919423" y="1867733"/>
                  <a:ext cx="72000" cy="72000"/>
                </a:xfrm>
                <a:prstGeom prst="ellipse">
                  <a:avLst/>
                </a:prstGeom>
                <a:solidFill>
                  <a:srgbClr val="FFF70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64" name="Oval 63"/>
                <p:cNvSpPr/>
                <p:nvPr/>
              </p:nvSpPr>
              <p:spPr>
                <a:xfrm>
                  <a:off x="4622048" y="1653422"/>
                  <a:ext cx="72000" cy="72000"/>
                </a:xfrm>
                <a:prstGeom prst="ellipse">
                  <a:avLst/>
                </a:prstGeom>
                <a:solidFill>
                  <a:srgbClr val="FFF70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65" name="Oval 64"/>
                <p:cNvSpPr/>
                <p:nvPr/>
              </p:nvSpPr>
              <p:spPr>
                <a:xfrm>
                  <a:off x="1269248" y="3053510"/>
                  <a:ext cx="72000" cy="72000"/>
                </a:xfrm>
                <a:prstGeom prst="ellipse">
                  <a:avLst/>
                </a:prstGeom>
                <a:solidFill>
                  <a:srgbClr val="FFF70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66" name="Oval 65"/>
                <p:cNvSpPr/>
                <p:nvPr/>
              </p:nvSpPr>
              <p:spPr>
                <a:xfrm>
                  <a:off x="1308423" y="2849515"/>
                  <a:ext cx="72000" cy="72000"/>
                </a:xfrm>
                <a:prstGeom prst="ellipse">
                  <a:avLst/>
                </a:prstGeom>
                <a:solidFill>
                  <a:srgbClr val="93603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67" name="Oval 66"/>
                <p:cNvSpPr/>
                <p:nvPr/>
              </p:nvSpPr>
              <p:spPr>
                <a:xfrm>
                  <a:off x="3303320" y="3127614"/>
                  <a:ext cx="72000" cy="72000"/>
                </a:xfrm>
                <a:prstGeom prst="ellipse">
                  <a:avLst/>
                </a:prstGeom>
                <a:solidFill>
                  <a:srgbClr val="93603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68" name="Oval 67"/>
                <p:cNvSpPr/>
                <p:nvPr/>
              </p:nvSpPr>
              <p:spPr>
                <a:xfrm>
                  <a:off x="2280309" y="1625680"/>
                  <a:ext cx="72000" cy="72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69" name="Oval 68"/>
                <p:cNvSpPr/>
                <p:nvPr/>
              </p:nvSpPr>
              <p:spPr>
                <a:xfrm>
                  <a:off x="3331696" y="1456611"/>
                  <a:ext cx="72000" cy="72000"/>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70" name="Oval 69"/>
                <p:cNvSpPr/>
                <p:nvPr/>
              </p:nvSpPr>
              <p:spPr>
                <a:xfrm>
                  <a:off x="4584230" y="3568836"/>
                  <a:ext cx="72000" cy="72000"/>
                </a:xfrm>
                <a:prstGeom prst="ellipse">
                  <a:avLst/>
                </a:prstGeom>
                <a:solidFill>
                  <a:srgbClr val="93603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71" name="Diamond 70"/>
                <p:cNvSpPr/>
                <p:nvPr/>
              </p:nvSpPr>
              <p:spPr>
                <a:xfrm>
                  <a:off x="6394183" y="2574123"/>
                  <a:ext cx="90000" cy="90000"/>
                </a:xfrm>
                <a:prstGeom prst="diamond">
                  <a:avLst/>
                </a:prstGeom>
                <a:solidFill>
                  <a:srgbClr val="5DD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72" name="Diamond 71"/>
                <p:cNvSpPr/>
                <p:nvPr/>
              </p:nvSpPr>
              <p:spPr>
                <a:xfrm>
                  <a:off x="6369840" y="4272241"/>
                  <a:ext cx="90000" cy="90000"/>
                </a:xfrm>
                <a:prstGeom prst="diamond">
                  <a:avLst/>
                </a:prstGeom>
                <a:solidFill>
                  <a:srgbClr val="5DD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grpSp>
          <p:grpSp>
            <p:nvGrpSpPr>
              <p:cNvPr id="41" name="Group 40"/>
              <p:cNvGrpSpPr/>
              <p:nvPr/>
            </p:nvGrpSpPr>
            <p:grpSpPr>
              <a:xfrm>
                <a:off x="7337400" y="1243805"/>
                <a:ext cx="4685993" cy="3582641"/>
                <a:chOff x="7337400" y="1243805"/>
                <a:chExt cx="4685993" cy="3582641"/>
              </a:xfrm>
            </p:grpSpPr>
            <p:grpSp>
              <p:nvGrpSpPr>
                <p:cNvPr id="45" name="Group 44"/>
                <p:cNvGrpSpPr>
                  <a:grpSpLocks noChangeAspect="1"/>
                </p:cNvGrpSpPr>
                <p:nvPr/>
              </p:nvGrpSpPr>
              <p:grpSpPr>
                <a:xfrm>
                  <a:off x="7337400" y="1243805"/>
                  <a:ext cx="4685993" cy="3582641"/>
                  <a:chOff x="3300415" y="1338122"/>
                  <a:chExt cx="5159184" cy="3944417"/>
                </a:xfrm>
              </p:grpSpPr>
              <p:pic>
                <p:nvPicPr>
                  <p:cNvPr id="47" name="Picture 46"/>
                  <p:cNvPicPr>
                    <a:picLocks noChangeAspect="1"/>
                  </p:cNvPicPr>
                  <p:nvPr/>
                </p:nvPicPr>
                <p:blipFill rotWithShape="1">
                  <a:blip r:embed="rId6"/>
                  <a:srcRect t="9186" r="6451"/>
                  <a:stretch/>
                </p:blipFill>
                <p:spPr>
                  <a:xfrm>
                    <a:off x="3300415" y="1338122"/>
                    <a:ext cx="5159184" cy="3944417"/>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48" name="Picture 47"/>
                  <p:cNvPicPr>
                    <a:picLocks noChangeAspect="1"/>
                  </p:cNvPicPr>
                  <p:nvPr/>
                </p:nvPicPr>
                <p:blipFill>
                  <a:blip r:embed="rId7"/>
                  <a:stretch>
                    <a:fillRect/>
                  </a:stretch>
                </p:blipFill>
                <p:spPr>
                  <a:xfrm>
                    <a:off x="7688045" y="4875465"/>
                    <a:ext cx="704850" cy="324950"/>
                  </a:xfrm>
                  <a:prstGeom prst="rect">
                    <a:avLst/>
                  </a:prstGeom>
                  <a:ln>
                    <a:noFill/>
                  </a:ln>
                  <a:effectLst/>
                </p:spPr>
              </p:pic>
            </p:grpSp>
            <p:sp>
              <p:nvSpPr>
                <p:cNvPr id="46" name="Oval 45"/>
                <p:cNvSpPr/>
                <p:nvPr/>
              </p:nvSpPr>
              <p:spPr>
                <a:xfrm>
                  <a:off x="8905874" y="3892551"/>
                  <a:ext cx="72000" cy="72000"/>
                </a:xfrm>
                <a:prstGeom prst="ellipse">
                  <a:avLst/>
                </a:prstGeom>
                <a:solidFill>
                  <a:srgbClr val="FFF70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grpSp>
          <p:sp>
            <p:nvSpPr>
              <p:cNvPr id="42" name="Rectangle 41"/>
              <p:cNvSpPr/>
              <p:nvPr/>
            </p:nvSpPr>
            <p:spPr>
              <a:xfrm>
                <a:off x="3276600" y="4000500"/>
                <a:ext cx="511969" cy="411956"/>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cxnSp>
            <p:nvCxnSpPr>
              <p:cNvPr id="43" name="Straight Connector 42"/>
              <p:cNvCxnSpPr/>
              <p:nvPr/>
            </p:nvCxnSpPr>
            <p:spPr>
              <a:xfrm flipV="1">
                <a:off x="3276600" y="1243805"/>
                <a:ext cx="4060800" cy="2759086"/>
              </a:xfrm>
              <a:prstGeom prst="lin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p:cNvCxnSpPr/>
              <p:nvPr/>
            </p:nvCxnSpPr>
            <p:spPr>
              <a:xfrm>
                <a:off x="3276600" y="4412456"/>
                <a:ext cx="4039002" cy="413990"/>
              </a:xfrm>
              <a:prstGeom prst="lin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grpSp>
        <p:grpSp>
          <p:nvGrpSpPr>
            <p:cNvPr id="35" name="Group 34"/>
            <p:cNvGrpSpPr/>
            <p:nvPr/>
          </p:nvGrpSpPr>
          <p:grpSpPr>
            <a:xfrm>
              <a:off x="1000124" y="4445883"/>
              <a:ext cx="1719263" cy="362666"/>
              <a:chOff x="1000124" y="5743575"/>
              <a:chExt cx="1719263" cy="362666"/>
            </a:xfrm>
          </p:grpSpPr>
          <p:sp>
            <p:nvSpPr>
              <p:cNvPr id="37" name="Rectangle 36"/>
              <p:cNvSpPr/>
              <p:nvPr/>
            </p:nvSpPr>
            <p:spPr>
              <a:xfrm>
                <a:off x="1000124" y="5743575"/>
                <a:ext cx="1719263" cy="362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38" name="Oval 37"/>
              <p:cNvSpPr/>
              <p:nvPr/>
            </p:nvSpPr>
            <p:spPr>
              <a:xfrm>
                <a:off x="1051289" y="5832588"/>
                <a:ext cx="72000" cy="72000"/>
              </a:xfrm>
              <a:prstGeom prst="ellipse">
                <a:avLst/>
              </a:prstGeom>
              <a:solidFill>
                <a:srgbClr val="93603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sp>
            <p:nvSpPr>
              <p:cNvPr id="39" name="TextBox 38"/>
              <p:cNvSpPr txBox="1"/>
              <p:nvPr/>
            </p:nvSpPr>
            <p:spPr>
              <a:xfrm>
                <a:off x="1187346" y="5773153"/>
                <a:ext cx="1174520" cy="207445"/>
              </a:xfrm>
              <a:prstGeom prst="rect">
                <a:avLst/>
              </a:prstGeom>
              <a:noFill/>
            </p:spPr>
            <p:txBody>
              <a:bodyPr wrap="none" rtlCol="0">
                <a:spAutoFit/>
              </a:bodyPr>
              <a:lstStyle/>
              <a:p>
                <a:r>
                  <a:rPr lang="en-US" sz="2000" dirty="0"/>
                  <a:t>Biosphere reserve</a:t>
                </a:r>
              </a:p>
            </p:txBody>
          </p:sp>
        </p:grpSp>
        <p:sp>
          <p:nvSpPr>
            <p:cNvPr id="36" name="Rectangle 35"/>
            <p:cNvSpPr/>
            <p:nvPr/>
          </p:nvSpPr>
          <p:spPr>
            <a:xfrm>
              <a:off x="1026141" y="4686684"/>
              <a:ext cx="1521410" cy="230833"/>
            </a:xfrm>
            <a:prstGeom prst="rect">
              <a:avLst/>
            </a:prstGeom>
            <a:noFill/>
          </p:spPr>
          <p:txBody>
            <a:bodyPr wrap="none" rtlCol="0">
              <a:spAutoFit/>
            </a:bodyPr>
            <a:lstStyle/>
            <a:p>
              <a:r>
                <a:rPr lang="en-US" sz="2400" dirty="0"/>
                <a:t>World Heritage sites:</a:t>
              </a:r>
              <a:endParaRPr lang="fr-FR" sz="2400" dirty="0"/>
            </a:p>
          </p:txBody>
        </p:sp>
      </p:grpSp>
      <p:sp>
        <p:nvSpPr>
          <p:cNvPr id="75" name="TextBox 74"/>
          <p:cNvSpPr txBox="1"/>
          <p:nvPr/>
        </p:nvSpPr>
        <p:spPr>
          <a:xfrm>
            <a:off x="13320447" y="10036166"/>
            <a:ext cx="10524725" cy="1583087"/>
          </a:xfrm>
          <a:prstGeom prst="rect">
            <a:avLst/>
          </a:prstGeom>
          <a:noFill/>
        </p:spPr>
        <p:txBody>
          <a:bodyPr wrap="square" rtlCol="0">
            <a:normAutofit fontScale="40000" lnSpcReduction="20000"/>
          </a:bodyPr>
          <a:lstStyle/>
          <a:p>
            <a:pPr algn="l"/>
            <a:r>
              <a:rPr lang="en-US" sz="10000" dirty="0"/>
              <a:t>Satellite imagery of floods in Pakistan (August 2010)</a:t>
            </a:r>
            <a:r>
              <a:rPr lang="fr-FR" sz="10000" dirty="0"/>
              <a:t> </a:t>
            </a:r>
            <a:r>
              <a:rPr lang="fr-FR" sz="10000" dirty="0" err="1"/>
              <a:t>combined</a:t>
            </a:r>
            <a:r>
              <a:rPr lang="fr-FR" sz="10000" dirty="0"/>
              <a:t> </a:t>
            </a:r>
            <a:r>
              <a:rPr lang="fr-FR" sz="10000" dirty="0" err="1"/>
              <a:t>with</a:t>
            </a:r>
            <a:r>
              <a:rPr lang="fr-FR" sz="10000" dirty="0"/>
              <a:t> </a:t>
            </a:r>
            <a:r>
              <a:rPr lang="fr-FR" sz="10000" dirty="0" smtClean="0"/>
              <a:t>UNESCO </a:t>
            </a:r>
            <a:r>
              <a:rPr lang="fr-FR" sz="10000" dirty="0" err="1"/>
              <a:t>biosphere</a:t>
            </a:r>
            <a:r>
              <a:rPr lang="fr-FR" sz="10000" dirty="0"/>
              <a:t> </a:t>
            </a:r>
            <a:r>
              <a:rPr lang="fr-FR" sz="10000" dirty="0" err="1"/>
              <a:t>reserves</a:t>
            </a:r>
            <a:r>
              <a:rPr lang="fr-FR" sz="10000" dirty="0"/>
              <a:t> and World </a:t>
            </a:r>
            <a:r>
              <a:rPr lang="fr-FR" sz="10000" dirty="0" err="1"/>
              <a:t>Heritage</a:t>
            </a:r>
            <a:r>
              <a:rPr lang="fr-FR" sz="10000" dirty="0"/>
              <a:t> </a:t>
            </a:r>
            <a:r>
              <a:rPr lang="fr-FR" sz="10000" dirty="0" smtClean="0"/>
              <a:t>sites</a:t>
            </a:r>
            <a:endParaRPr lang="en-US" sz="10000" dirty="0"/>
          </a:p>
        </p:txBody>
      </p:sp>
    </p:spTree>
    <p:extLst>
      <p:ext uri="{BB962C8B-B14F-4D97-AF65-F5344CB8AC3E}">
        <p14:creationId xmlns:p14="http://schemas.microsoft.com/office/powerpoint/2010/main" val="2694540670"/>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hape 145"/>
          <p:cNvSpPr/>
          <p:nvPr/>
        </p:nvSpPr>
        <p:spPr>
          <a:xfrm>
            <a:off x="922524" y="888690"/>
            <a:ext cx="16886100" cy="164147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lvl="0" algn="l">
              <a:defRPr>
                <a:latin typeface="Arial"/>
                <a:ea typeface="Arial"/>
                <a:cs typeface="Arial"/>
                <a:sym typeface="Arial"/>
              </a:defRPr>
            </a:pPr>
            <a:r>
              <a:rPr lang="en-US" dirty="0" smtClean="0">
                <a:solidFill>
                  <a:schemeClr val="accent6">
                    <a:lumOff val="-21524"/>
                  </a:schemeClr>
                </a:solidFill>
              </a:rPr>
              <a:t>A georeferenced </a:t>
            </a:r>
            <a:r>
              <a:rPr lang="en-US" dirty="0">
                <a:solidFill>
                  <a:schemeClr val="accent6">
                    <a:lumOff val="-21524"/>
                  </a:schemeClr>
                </a:solidFill>
              </a:rPr>
              <a:t>information </a:t>
            </a:r>
            <a:r>
              <a:rPr lang="en-US" dirty="0" smtClean="0">
                <a:solidFill>
                  <a:schemeClr val="accent6">
                    <a:lumOff val="-21524"/>
                  </a:schemeClr>
                </a:solidFill>
              </a:rPr>
              <a:t>database –</a:t>
            </a:r>
            <a:r>
              <a:rPr lang="fr-FR" dirty="0" smtClean="0">
                <a:solidFill>
                  <a:srgbClr val="0365C0"/>
                </a:solidFill>
                <a:latin typeface="Arial"/>
                <a:cs typeface="Arial"/>
                <a:sym typeface="Arial"/>
              </a:rPr>
              <a:t> </a:t>
            </a:r>
            <a:r>
              <a:rPr lang="fr-FR" dirty="0" err="1" smtClean="0">
                <a:solidFill>
                  <a:srgbClr val="0365C0"/>
                </a:solidFill>
                <a:latin typeface="Arial"/>
                <a:cs typeface="Arial"/>
                <a:sym typeface="Arial"/>
              </a:rPr>
              <a:t>Using</a:t>
            </a:r>
            <a:r>
              <a:rPr lang="fr-FR" dirty="0" smtClean="0">
                <a:solidFill>
                  <a:srgbClr val="0365C0"/>
                </a:solidFill>
                <a:latin typeface="Arial"/>
                <a:cs typeface="Arial"/>
                <a:sym typeface="Arial"/>
              </a:rPr>
              <a:t> </a:t>
            </a:r>
            <a:r>
              <a:rPr lang="fr-FR" dirty="0" err="1" smtClean="0">
                <a:solidFill>
                  <a:srgbClr val="0365C0"/>
                </a:solidFill>
                <a:latin typeface="Arial"/>
                <a:cs typeface="Arial"/>
                <a:sym typeface="Arial"/>
              </a:rPr>
              <a:t>earth</a:t>
            </a:r>
            <a:r>
              <a:rPr lang="fr-FR" dirty="0" smtClean="0">
                <a:solidFill>
                  <a:srgbClr val="0365C0"/>
                </a:solidFill>
                <a:latin typeface="Arial"/>
                <a:cs typeface="Arial"/>
                <a:sym typeface="Arial"/>
              </a:rPr>
              <a:t> observations</a:t>
            </a:r>
            <a:endParaRPr lang="fr-FR" dirty="0">
              <a:solidFill>
                <a:srgbClr val="0365C0"/>
              </a:solidFill>
              <a:latin typeface="Arial"/>
              <a:cs typeface="Arial"/>
              <a:sym typeface="Arial"/>
            </a:endParaRPr>
          </a:p>
        </p:txBody>
      </p:sp>
      <p:grpSp>
        <p:nvGrpSpPr>
          <p:cNvPr id="4" name="Group 3"/>
          <p:cNvGrpSpPr>
            <a:grpSpLocks noChangeAspect="1"/>
          </p:cNvGrpSpPr>
          <p:nvPr/>
        </p:nvGrpSpPr>
        <p:grpSpPr>
          <a:xfrm>
            <a:off x="922524" y="2753544"/>
            <a:ext cx="16416110" cy="8531360"/>
            <a:chOff x="3378199" y="345582"/>
            <a:chExt cx="19396016" cy="10080000"/>
          </a:xfrm>
        </p:grpSpPr>
        <p:grpSp>
          <p:nvGrpSpPr>
            <p:cNvPr id="5" name="Group 4"/>
            <p:cNvGrpSpPr>
              <a:grpSpLocks noChangeAspect="1"/>
            </p:cNvGrpSpPr>
            <p:nvPr/>
          </p:nvGrpSpPr>
          <p:grpSpPr>
            <a:xfrm>
              <a:off x="3378199" y="345582"/>
              <a:ext cx="9590654" cy="10080000"/>
              <a:chOff x="1558471" y="1263650"/>
              <a:chExt cx="3733800" cy="3924300"/>
            </a:xfrm>
          </p:grpSpPr>
          <p:pic>
            <p:nvPicPr>
              <p:cNvPr id="13" name="Picture 12"/>
              <p:cNvPicPr>
                <a:picLocks noChangeAspect="1"/>
              </p:cNvPicPr>
              <p:nvPr/>
            </p:nvPicPr>
            <p:blipFill>
              <a:blip r:embed="rId4"/>
              <a:stretch>
                <a:fillRect/>
              </a:stretch>
            </p:blipFill>
            <p:spPr>
              <a:xfrm>
                <a:off x="1558471" y="1263650"/>
                <a:ext cx="3733800" cy="3924300"/>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5"/>
              <a:stretch>
                <a:fillRect/>
              </a:stretch>
            </p:blipFill>
            <p:spPr>
              <a:xfrm>
                <a:off x="4517194" y="4841498"/>
                <a:ext cx="752475" cy="323850"/>
              </a:xfrm>
              <a:prstGeom prst="rect">
                <a:avLst/>
              </a:prstGeom>
            </p:spPr>
          </p:pic>
        </p:grpSp>
        <p:grpSp>
          <p:nvGrpSpPr>
            <p:cNvPr id="6" name="Group 5"/>
            <p:cNvGrpSpPr/>
            <p:nvPr/>
          </p:nvGrpSpPr>
          <p:grpSpPr>
            <a:xfrm>
              <a:off x="14106465" y="345582"/>
              <a:ext cx="8667750" cy="8686800"/>
              <a:chOff x="6995176" y="779772"/>
              <a:chExt cx="4333875" cy="4343400"/>
            </a:xfrm>
          </p:grpSpPr>
          <p:pic>
            <p:nvPicPr>
              <p:cNvPr id="11" name="Picture 10"/>
              <p:cNvPicPr>
                <a:picLocks noChangeAspect="1"/>
              </p:cNvPicPr>
              <p:nvPr/>
            </p:nvPicPr>
            <p:blipFill>
              <a:blip r:embed="rId6"/>
              <a:stretch>
                <a:fillRect/>
              </a:stretch>
            </p:blipFill>
            <p:spPr>
              <a:xfrm>
                <a:off x="6995176" y="779772"/>
                <a:ext cx="4333875" cy="4343400"/>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7"/>
              <a:stretch>
                <a:fillRect/>
              </a:stretch>
            </p:blipFill>
            <p:spPr>
              <a:xfrm>
                <a:off x="10377800" y="4735314"/>
                <a:ext cx="885825" cy="333375"/>
              </a:xfrm>
              <a:prstGeom prst="rect">
                <a:avLst/>
              </a:prstGeom>
            </p:spPr>
          </p:pic>
        </p:grpSp>
        <p:grpSp>
          <p:nvGrpSpPr>
            <p:cNvPr id="7" name="Group 6"/>
            <p:cNvGrpSpPr/>
            <p:nvPr/>
          </p:nvGrpSpPr>
          <p:grpSpPr>
            <a:xfrm>
              <a:off x="7338332" y="345582"/>
              <a:ext cx="6768132" cy="8686800"/>
              <a:chOff x="3669166" y="172791"/>
              <a:chExt cx="3384066" cy="4343400"/>
            </a:xfrm>
          </p:grpSpPr>
          <p:sp>
            <p:nvSpPr>
              <p:cNvPr id="8" name="Rectangle 7"/>
              <p:cNvSpPr/>
              <p:nvPr/>
            </p:nvSpPr>
            <p:spPr>
              <a:xfrm>
                <a:off x="3669166" y="769692"/>
                <a:ext cx="1404000" cy="140400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p>
            </p:txBody>
          </p:sp>
          <p:cxnSp>
            <p:nvCxnSpPr>
              <p:cNvPr id="9" name="Straight Connector 8"/>
              <p:cNvCxnSpPr/>
              <p:nvPr/>
            </p:nvCxnSpPr>
            <p:spPr>
              <a:xfrm flipV="1">
                <a:off x="3669166" y="172791"/>
                <a:ext cx="3384066" cy="596902"/>
              </a:xfrm>
              <a:prstGeom prst="lin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10" name="Straight Connector 9"/>
              <p:cNvCxnSpPr/>
              <p:nvPr/>
            </p:nvCxnSpPr>
            <p:spPr>
              <a:xfrm>
                <a:off x="3669166" y="2159589"/>
                <a:ext cx="3384066" cy="2356602"/>
              </a:xfrm>
              <a:prstGeom prst="lin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grpSp>
      </p:grpSp>
      <p:pic>
        <p:nvPicPr>
          <p:cNvPr id="15" name="Picture 14"/>
          <p:cNvPicPr>
            <a:picLocks noChangeAspect="1"/>
          </p:cNvPicPr>
          <p:nvPr/>
        </p:nvPicPr>
        <p:blipFill>
          <a:blip r:embed="rId8"/>
          <a:stretch>
            <a:fillRect/>
          </a:stretch>
        </p:blipFill>
        <p:spPr>
          <a:xfrm>
            <a:off x="18079771" y="8226152"/>
            <a:ext cx="5403097" cy="3317839"/>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8" name="TextBox 17"/>
          <p:cNvSpPr txBox="1"/>
          <p:nvPr/>
        </p:nvSpPr>
        <p:spPr>
          <a:xfrm>
            <a:off x="17602798" y="2766319"/>
            <a:ext cx="6576679" cy="6682891"/>
          </a:xfrm>
          <a:prstGeom prst="rect">
            <a:avLst/>
          </a:prstGeom>
          <a:noFill/>
        </p:spPr>
        <p:txBody>
          <a:bodyPr wrap="square" rtlCol="0">
            <a:normAutofit fontScale="47500" lnSpcReduction="20000"/>
          </a:bodyPr>
          <a:lstStyle/>
          <a:p>
            <a:r>
              <a:rPr lang="en-US" sz="10000" dirty="0"/>
              <a:t>Satellite imagery of floods in Ayutthaya, Thailand (October 2011) </a:t>
            </a:r>
            <a:r>
              <a:rPr lang="fr-FR" sz="10000" dirty="0" err="1"/>
              <a:t>combined</a:t>
            </a:r>
            <a:r>
              <a:rPr lang="fr-FR" sz="10000" dirty="0"/>
              <a:t> </a:t>
            </a:r>
            <a:r>
              <a:rPr lang="fr-FR" sz="10000" dirty="0" err="1"/>
              <a:t>with</a:t>
            </a:r>
            <a:r>
              <a:rPr lang="fr-FR" sz="10000" dirty="0"/>
              <a:t> information on the location of UNESCO World </a:t>
            </a:r>
            <a:r>
              <a:rPr lang="fr-FR" sz="10000" dirty="0" err="1"/>
              <a:t>Heritage</a:t>
            </a:r>
            <a:r>
              <a:rPr lang="fr-FR" sz="10000" dirty="0"/>
              <a:t> site of the Historic City of </a:t>
            </a:r>
            <a:r>
              <a:rPr lang="en-US" sz="10000" dirty="0"/>
              <a:t>Ayutthaya</a:t>
            </a:r>
            <a:r>
              <a:rPr lang="fr-FR" sz="10000" dirty="0"/>
              <a:t>  </a:t>
            </a:r>
            <a:endParaRPr lang="en-US" sz="10000" dirty="0"/>
          </a:p>
        </p:txBody>
      </p:sp>
      <p:sp>
        <p:nvSpPr>
          <p:cNvPr id="19" name="Circular Arrow 18"/>
          <p:cNvSpPr/>
          <p:nvPr/>
        </p:nvSpPr>
        <p:spPr>
          <a:xfrm rot="2077079" flipV="1">
            <a:off x="14319484" y="7897480"/>
            <a:ext cx="4112254" cy="4888844"/>
          </a:xfrm>
          <a:prstGeom prst="circularArrow">
            <a:avLst>
              <a:gd name="adj1" fmla="val 5593"/>
              <a:gd name="adj2" fmla="val 907923"/>
              <a:gd name="adj3" fmla="val 20179866"/>
              <a:gd name="adj4" fmla="val 13046553"/>
              <a:gd name="adj5" fmla="val 10887"/>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0000">
              <a:solidFill>
                <a:schemeClr val="tx1"/>
              </a:solidFill>
            </a:endParaRPr>
          </a:p>
        </p:txBody>
      </p:sp>
    </p:spTree>
    <p:extLst>
      <p:ext uri="{BB962C8B-B14F-4D97-AF65-F5344CB8AC3E}">
        <p14:creationId xmlns:p14="http://schemas.microsoft.com/office/powerpoint/2010/main" val="1550777104"/>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5" name="Shape 145"/>
          <p:cNvSpPr/>
          <p:nvPr/>
        </p:nvSpPr>
        <p:spPr>
          <a:xfrm>
            <a:off x="922524" y="782025"/>
            <a:ext cx="10993394"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a:defRPr>
                <a:latin typeface="Arial"/>
                <a:ea typeface="Arial"/>
                <a:cs typeface="Arial"/>
                <a:sym typeface="Arial"/>
              </a:defRPr>
            </a:pPr>
            <a:r>
              <a:rPr lang="en-US" dirty="0">
                <a:solidFill>
                  <a:schemeClr val="accent6">
                    <a:lumOff val="-21524"/>
                  </a:schemeClr>
                </a:solidFill>
              </a:rPr>
              <a:t>A georeferenced information database</a:t>
            </a:r>
            <a:endParaRPr dirty="0">
              <a:solidFill>
                <a:schemeClr val="accent1"/>
              </a:solidFill>
            </a:endParaRPr>
          </a:p>
        </p:txBody>
      </p:sp>
      <p:sp>
        <p:nvSpPr>
          <p:cNvPr id="9" name="TextBox 8"/>
          <p:cNvSpPr txBox="1">
            <a:spLocks/>
          </p:cNvSpPr>
          <p:nvPr/>
        </p:nvSpPr>
        <p:spPr>
          <a:xfrm>
            <a:off x="682662" y="2798206"/>
            <a:ext cx="11473115" cy="2453859"/>
          </a:xfrm>
          <a:prstGeom prst="rect">
            <a:avLst/>
          </a:prstGeom>
          <a:noFill/>
        </p:spPr>
        <p:txBody>
          <a:bodyPr wrap="square" rtlCol="0">
            <a:normAutofit/>
          </a:bodyPr>
          <a:lstStyle/>
          <a:p>
            <a:pPr algn="l"/>
            <a:r>
              <a:rPr lang="en-US" sz="4800" b="1" dirty="0" smtClean="0">
                <a:solidFill>
                  <a:schemeClr val="accent4"/>
                </a:solidFill>
              </a:rPr>
              <a:t>Witnessing the evolution of data over time </a:t>
            </a:r>
            <a:r>
              <a:rPr lang="en-US" sz="4800" dirty="0" smtClean="0">
                <a:solidFill>
                  <a:schemeClr val="tx1"/>
                </a:solidFill>
              </a:rPr>
              <a:t>(the Time Series tool to create interactive maps)</a:t>
            </a:r>
          </a:p>
        </p:txBody>
      </p:sp>
      <p:sp>
        <p:nvSpPr>
          <p:cNvPr id="10" name="TextBox 9"/>
          <p:cNvSpPr txBox="1">
            <a:spLocks/>
          </p:cNvSpPr>
          <p:nvPr/>
        </p:nvSpPr>
        <p:spPr>
          <a:xfrm>
            <a:off x="12646126" y="2798206"/>
            <a:ext cx="11094676" cy="2453859"/>
          </a:xfrm>
          <a:prstGeom prst="rect">
            <a:avLst/>
          </a:prstGeom>
          <a:noFill/>
        </p:spPr>
        <p:txBody>
          <a:bodyPr wrap="square" rtlCol="0">
            <a:normAutofit/>
          </a:bodyPr>
          <a:lstStyle/>
          <a:p>
            <a:pPr algn="r"/>
            <a:r>
              <a:rPr lang="en-US" sz="4800" b="1" dirty="0" smtClean="0">
                <a:solidFill>
                  <a:schemeClr val="accent4"/>
                </a:solidFill>
              </a:rPr>
              <a:t>WMS protocol </a:t>
            </a:r>
            <a:r>
              <a:rPr lang="en-US" sz="4800" dirty="0" smtClean="0">
                <a:solidFill>
                  <a:schemeClr val="tx1"/>
                </a:solidFill>
              </a:rPr>
              <a:t>to display external data and to offer WINS data for display on other platforms</a:t>
            </a:r>
            <a:endParaRPr lang="fr-FR" sz="4800" dirty="0">
              <a:solidFill>
                <a:schemeClr val="tx1"/>
              </a:solidFill>
            </a:endParaRPr>
          </a:p>
        </p:txBody>
      </p:sp>
      <p:grpSp>
        <p:nvGrpSpPr>
          <p:cNvPr id="11" name="Group 10"/>
          <p:cNvGrpSpPr/>
          <p:nvPr/>
        </p:nvGrpSpPr>
        <p:grpSpPr>
          <a:xfrm>
            <a:off x="12646126" y="5258158"/>
            <a:ext cx="11094676" cy="6510312"/>
            <a:chOff x="9987190" y="4953315"/>
            <a:chExt cx="11094676" cy="6510312"/>
          </a:xfrm>
        </p:grpSpPr>
        <p:pic>
          <p:nvPicPr>
            <p:cNvPr id="13" name="Picture 12"/>
            <p:cNvPicPr>
              <a:picLocks noChangeAspect="1"/>
            </p:cNvPicPr>
            <p:nvPr/>
          </p:nvPicPr>
          <p:blipFill>
            <a:blip r:embed="rId6"/>
            <a:stretch>
              <a:fillRect/>
            </a:stretch>
          </p:blipFill>
          <p:spPr>
            <a:xfrm>
              <a:off x="14607048" y="7982437"/>
              <a:ext cx="6474818" cy="348119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4" name="Curved Left Arrow 13"/>
            <p:cNvSpPr/>
            <p:nvPr/>
          </p:nvSpPr>
          <p:spPr>
            <a:xfrm rot="18602100">
              <a:off x="17139369" y="5475818"/>
              <a:ext cx="1410176" cy="2386328"/>
            </a:xfrm>
            <a:prstGeom prst="curvedLeftArrow">
              <a:avLst>
                <a:gd name="adj1" fmla="val 22548"/>
                <a:gd name="adj2" fmla="val 58266"/>
                <a:gd name="adj3" fmla="val 24571"/>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0">
                <a:solidFill>
                  <a:schemeClr val="tx1"/>
                </a:solidFill>
              </a:endParaRPr>
            </a:p>
          </p:txBody>
        </p:sp>
        <p:pic>
          <p:nvPicPr>
            <p:cNvPr id="12" name="Picture 11"/>
            <p:cNvPicPr>
              <a:picLocks noChangeAspect="1"/>
            </p:cNvPicPr>
            <p:nvPr/>
          </p:nvPicPr>
          <p:blipFill rotWithShape="1">
            <a:blip r:embed="rId7"/>
            <a:srcRect r="34023"/>
            <a:stretch/>
          </p:blipFill>
          <p:spPr>
            <a:xfrm>
              <a:off x="9987190" y="4953315"/>
              <a:ext cx="6170610" cy="4284311"/>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pic>
        <p:nvPicPr>
          <p:cNvPr id="2" name="20180423_172355">
            <a:hlinkClick r:id="" action="ppaction://media"/>
          </p:cNvPr>
          <p:cNvPicPr>
            <a:picLocks noChangeAspect="1"/>
          </p:cNvPicPr>
          <p:nvPr>
            <a:videoFile r:link="rId1"/>
            <p:extLst>
              <p:ext uri="{DAA4B4D4-6D71-4841-9C94-3DE7FCFB9230}">
                <p14:media xmlns:p14="http://schemas.microsoft.com/office/powerpoint/2010/main" r:embed="rId2">
                  <p14:trim st="780" end="6348"/>
                </p14:media>
              </p:ext>
            </p:extLst>
          </p:nvPr>
        </p:nvPicPr>
        <p:blipFill>
          <a:blip r:embed="rId8"/>
          <a:stretch>
            <a:fillRect/>
          </a:stretch>
        </p:blipFill>
        <p:spPr>
          <a:xfrm>
            <a:off x="682663" y="5252065"/>
            <a:ext cx="11473115" cy="6070431"/>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3" name="Rectangle 2"/>
          <p:cNvSpPr/>
          <p:nvPr/>
        </p:nvSpPr>
        <p:spPr>
          <a:xfrm>
            <a:off x="12646126" y="9672559"/>
            <a:ext cx="4619858" cy="2442025"/>
          </a:xfrm>
          <a:prstGeom prst="rect">
            <a:avLst/>
          </a:prstGeom>
          <a:solidFill>
            <a:schemeClr val="bg1">
              <a:alpha val="50000"/>
            </a:schemeClr>
          </a:solidFill>
        </p:spPr>
        <p:txBody>
          <a:bodyPr wrap="square">
            <a:normAutofit fontScale="92500" lnSpcReduction="10000"/>
          </a:bodyPr>
          <a:lstStyle/>
          <a:p>
            <a:pPr>
              <a:spcAft>
                <a:spcPts val="1200"/>
              </a:spcAft>
            </a:pPr>
            <a:r>
              <a:rPr lang="fr-FR" sz="4300" b="1" dirty="0" smtClean="0">
                <a:solidFill>
                  <a:schemeClr val="tx1"/>
                </a:solidFill>
                <a:latin typeface="+mj-lt"/>
              </a:rPr>
              <a:t>Forthcoming: </a:t>
            </a:r>
            <a:r>
              <a:rPr lang="fr-FR" sz="4300" b="1" dirty="0" smtClean="0">
                <a:solidFill>
                  <a:srgbClr val="7030A0"/>
                </a:solidFill>
                <a:latin typeface="+mj-lt"/>
              </a:rPr>
              <a:t>http://ihp-wins.unesco.org/geoserver/wms</a:t>
            </a:r>
            <a:r>
              <a:rPr lang="fr-FR" sz="4300" b="1" dirty="0">
                <a:solidFill>
                  <a:srgbClr val="525252"/>
                </a:solidFill>
                <a:latin typeface="+mj-lt"/>
              </a:rPr>
              <a:t>. </a:t>
            </a:r>
            <a:endParaRPr lang="fr-FR" sz="4300" b="1" dirty="0">
              <a:latin typeface="+mj-lt"/>
            </a:endParaRPr>
          </a:p>
        </p:txBody>
      </p:sp>
    </p:spTree>
    <p:extLst>
      <p:ext uri="{BB962C8B-B14F-4D97-AF65-F5344CB8AC3E}">
        <p14:creationId xmlns:p14="http://schemas.microsoft.com/office/powerpoint/2010/main" val="23941276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467</TotalTime>
  <Words>1182</Words>
  <Application>Microsoft Office PowerPoint</Application>
  <PresentationFormat>Custom</PresentationFormat>
  <Paragraphs>90</Paragraphs>
  <Slides>14</Slides>
  <Notes>14</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Paola De Salvo</dc:creator>
  <cp:lastModifiedBy>Paola De Salvo</cp:lastModifiedBy>
  <cp:revision>37</cp:revision>
  <cp:lastPrinted>2018-04-27T14:05:42Z</cp:lastPrinted>
  <dcterms:modified xsi:type="dcterms:W3CDTF">2018-04-30T08:35:58Z</dcterms:modified>
</cp:coreProperties>
</file>