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63" r:id="rId4"/>
    <p:sldId id="264" r:id="rId5"/>
    <p:sldId id="265" r:id="rId6"/>
    <p:sldId id="284" r:id="rId7"/>
    <p:sldId id="285" r:id="rId8"/>
    <p:sldId id="261" r:id="rId9"/>
    <p:sldId id="271" r:id="rId10"/>
    <p:sldId id="286" r:id="rId11"/>
    <p:sldId id="290" r:id="rId12"/>
    <p:sldId id="279" r:id="rId13"/>
    <p:sldId id="282" r:id="rId14"/>
    <p:sldId id="281" r:id="rId15"/>
    <p:sldId id="266" r:id="rId16"/>
    <p:sldId id="288" r:id="rId17"/>
    <p:sldId id="269" r:id="rId18"/>
    <p:sldId id="272" r:id="rId19"/>
    <p:sldId id="291" r:id="rId20"/>
    <p:sldId id="270" r:id="rId21"/>
    <p:sldId id="283" r:id="rId22"/>
    <p:sldId id="278" r:id="rId23"/>
    <p:sldId id="292" r:id="rId24"/>
    <p:sldId id="293" r:id="rId25"/>
    <p:sldId id="257" r:id="rId26"/>
    <p:sldId id="262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08" y="-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6090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3265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8570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3269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5635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7990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061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675907"/>
            <a:ext cx="16454053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The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process of integration of statistical and </a:t>
            </a: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geospatial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information in relation to the existence of a </a:t>
            </a: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National SDI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137" y="3141468"/>
            <a:ext cx="12961440" cy="8181027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5128" y="9378280"/>
            <a:ext cx="1615580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10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675908"/>
            <a:ext cx="16670076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Conduction of the integration process of geospatial and statistical information in relation to the existence of SDI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5128" y="9378280"/>
            <a:ext cx="1615580" cy="2164268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144" y="3113584"/>
            <a:ext cx="12890023" cy="814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375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5" y="618296"/>
            <a:ext cx="1631003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Fundamental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geospatial data for the integration of geospatial and statistical </a:t>
            </a: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information</a:t>
            </a:r>
            <a:endParaRPr lang="en-US" dirty="0">
              <a:solidFill>
                <a:srgbClr val="0365C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5128" y="9374252"/>
            <a:ext cx="1615580" cy="2164268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872" y="3257600"/>
            <a:ext cx="18994515" cy="82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369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5" y="675908"/>
            <a:ext cx="17030116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Progress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in the use of geospatial information for the production and dissemination of statistics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448" y="3270937"/>
            <a:ext cx="13775215" cy="8267583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5128" y="9374252"/>
            <a:ext cx="1615580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81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675907"/>
            <a:ext cx="1710212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Roadmap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towards the integration of statistical and geospatial </a:t>
            </a: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information in Latin America and the Caribbean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5128" y="9378280"/>
            <a:ext cx="1615580" cy="2164268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16695588" cy="974018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4000" b="1" dirty="0">
                <a:solidFill>
                  <a:schemeClr val="tx1"/>
                </a:solidFill>
              </a:rPr>
              <a:t>Complete the diagnosis </a:t>
            </a:r>
            <a:r>
              <a:rPr lang="en-US" sz="4000" dirty="0">
                <a:solidFill>
                  <a:schemeClr val="tx1"/>
                </a:solidFill>
              </a:rPr>
              <a:t>on the integration of geography and statistics and produce an </a:t>
            </a:r>
            <a:r>
              <a:rPr lang="en-US" sz="4000" b="1" dirty="0">
                <a:solidFill>
                  <a:schemeClr val="tx1"/>
                </a:solidFill>
              </a:rPr>
              <a:t>official document </a:t>
            </a:r>
            <a:r>
              <a:rPr lang="en-US" sz="4000" dirty="0">
                <a:solidFill>
                  <a:schemeClr val="tx1"/>
                </a:solidFill>
              </a:rPr>
              <a:t>with the results and analysis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tx1"/>
                </a:solidFill>
              </a:rPr>
              <a:t>Prepare a </a:t>
            </a:r>
            <a:r>
              <a:rPr lang="en-US" sz="4000" b="1" dirty="0">
                <a:solidFill>
                  <a:schemeClr val="tx1"/>
                </a:solidFill>
              </a:rPr>
              <a:t>regional strategic plan </a:t>
            </a:r>
            <a:r>
              <a:rPr lang="en-US" sz="4000" dirty="0">
                <a:solidFill>
                  <a:schemeClr val="tx1"/>
                </a:solidFill>
              </a:rPr>
              <a:t>for the integration </a:t>
            </a:r>
            <a:r>
              <a:rPr lang="en-US" sz="4000" dirty="0" smtClean="0">
                <a:solidFill>
                  <a:schemeClr val="tx1"/>
                </a:solidFill>
              </a:rPr>
              <a:t>based </a:t>
            </a:r>
            <a:r>
              <a:rPr lang="en-US" sz="4000" dirty="0">
                <a:solidFill>
                  <a:schemeClr val="tx1"/>
                </a:solidFill>
              </a:rPr>
              <a:t>on the Global Statistical Geospatial Framework, Agenda 2030 and the Census Round 2020.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tx1"/>
                </a:solidFill>
              </a:rPr>
              <a:t>Promote and support the formulation of </a:t>
            </a:r>
            <a:r>
              <a:rPr lang="en-US" sz="4000" b="1" dirty="0">
                <a:solidFill>
                  <a:schemeClr val="tx1"/>
                </a:solidFill>
              </a:rPr>
              <a:t>national plans </a:t>
            </a:r>
            <a:r>
              <a:rPr lang="en-US" sz="4000" dirty="0">
                <a:solidFill>
                  <a:schemeClr val="tx1"/>
                </a:solidFill>
              </a:rPr>
              <a:t>for the integration of geography and statistics.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tx1"/>
                </a:solidFill>
              </a:rPr>
              <a:t>Establish a data base of</a:t>
            </a:r>
            <a:r>
              <a:rPr lang="en-US" sz="4000" b="1" dirty="0">
                <a:solidFill>
                  <a:schemeClr val="tx1"/>
                </a:solidFill>
              </a:rPr>
              <a:t> good practices</a:t>
            </a:r>
            <a:r>
              <a:rPr lang="en-US" sz="4000" dirty="0">
                <a:solidFill>
                  <a:schemeClr val="tx1"/>
                </a:solidFill>
              </a:rPr>
              <a:t> and national experiences in the integration of statistical and geospatial information.</a:t>
            </a:r>
            <a:endParaRPr lang="es-CL" sz="40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s-CL" sz="4000" dirty="0" err="1">
                <a:solidFill>
                  <a:schemeClr val="tx1"/>
                </a:solidFill>
              </a:rPr>
              <a:t>Advance</a:t>
            </a:r>
            <a:r>
              <a:rPr lang="es-CL" sz="4000" dirty="0">
                <a:solidFill>
                  <a:schemeClr val="tx1"/>
                </a:solidFill>
              </a:rPr>
              <a:t> in </a:t>
            </a:r>
            <a:r>
              <a:rPr lang="es-CL" sz="4000" dirty="0" err="1">
                <a:solidFill>
                  <a:schemeClr val="tx1"/>
                </a:solidFill>
              </a:rPr>
              <a:t>the</a:t>
            </a:r>
            <a:r>
              <a:rPr lang="es-CL" sz="4000" dirty="0">
                <a:solidFill>
                  <a:schemeClr val="tx1"/>
                </a:solidFill>
              </a:rPr>
              <a:t> diagnosis of </a:t>
            </a:r>
            <a:r>
              <a:rPr lang="es-CL" sz="4000" dirty="0" err="1">
                <a:solidFill>
                  <a:schemeClr val="tx1"/>
                </a:solidFill>
              </a:rPr>
              <a:t>the</a:t>
            </a:r>
            <a:r>
              <a:rPr lang="es-CL" sz="4000" dirty="0">
                <a:solidFill>
                  <a:schemeClr val="tx1"/>
                </a:solidFill>
              </a:rPr>
              <a:t> </a:t>
            </a:r>
            <a:r>
              <a:rPr lang="es-CL" sz="4000" b="1" dirty="0" err="1">
                <a:solidFill>
                  <a:schemeClr val="tx1"/>
                </a:solidFill>
              </a:rPr>
              <a:t>national</a:t>
            </a:r>
            <a:r>
              <a:rPr lang="es-CL" sz="4000" b="1" dirty="0">
                <a:solidFill>
                  <a:schemeClr val="tx1"/>
                </a:solidFill>
              </a:rPr>
              <a:t> </a:t>
            </a:r>
            <a:r>
              <a:rPr lang="es-CL" sz="4000" b="1" dirty="0" err="1">
                <a:solidFill>
                  <a:schemeClr val="tx1"/>
                </a:solidFill>
              </a:rPr>
              <a:t>geospatial</a:t>
            </a:r>
            <a:r>
              <a:rPr lang="es-CL" sz="4000" b="1" dirty="0">
                <a:solidFill>
                  <a:schemeClr val="tx1"/>
                </a:solidFill>
              </a:rPr>
              <a:t> </a:t>
            </a:r>
            <a:r>
              <a:rPr lang="es-CL" sz="4000" b="1" dirty="0" err="1">
                <a:solidFill>
                  <a:schemeClr val="tx1"/>
                </a:solidFill>
              </a:rPr>
              <a:t>capacities</a:t>
            </a:r>
            <a:r>
              <a:rPr lang="es-CL" sz="4000" b="1" dirty="0">
                <a:solidFill>
                  <a:schemeClr val="tx1"/>
                </a:solidFill>
              </a:rPr>
              <a:t> </a:t>
            </a:r>
            <a:r>
              <a:rPr lang="es-CL" sz="4000" dirty="0" err="1">
                <a:solidFill>
                  <a:schemeClr val="tx1"/>
                </a:solidFill>
              </a:rPr>
              <a:t>for</a:t>
            </a:r>
            <a:r>
              <a:rPr lang="es-CL" sz="4000" dirty="0">
                <a:solidFill>
                  <a:schemeClr val="tx1"/>
                </a:solidFill>
              </a:rPr>
              <a:t> </a:t>
            </a:r>
            <a:r>
              <a:rPr lang="es-CL" sz="4000" dirty="0" err="1">
                <a:solidFill>
                  <a:schemeClr val="tx1"/>
                </a:solidFill>
              </a:rPr>
              <a:t>supporting</a:t>
            </a:r>
            <a:r>
              <a:rPr lang="es-CL" sz="4000" dirty="0">
                <a:solidFill>
                  <a:schemeClr val="tx1"/>
                </a:solidFill>
              </a:rPr>
              <a:t> </a:t>
            </a:r>
            <a:r>
              <a:rPr lang="es-CL" sz="4000" dirty="0" err="1">
                <a:solidFill>
                  <a:schemeClr val="tx1"/>
                </a:solidFill>
              </a:rPr>
              <a:t>the</a:t>
            </a:r>
            <a:r>
              <a:rPr lang="es-CL" sz="4000" dirty="0">
                <a:solidFill>
                  <a:schemeClr val="tx1"/>
                </a:solidFill>
              </a:rPr>
              <a:t> Agenda 2030 </a:t>
            </a:r>
            <a:r>
              <a:rPr lang="es-CL" sz="4000" dirty="0" err="1">
                <a:solidFill>
                  <a:schemeClr val="tx1"/>
                </a:solidFill>
              </a:rPr>
              <a:t>implementation</a:t>
            </a:r>
            <a:r>
              <a:rPr lang="es-CL" sz="4000" dirty="0">
                <a:solidFill>
                  <a:schemeClr val="tx1"/>
                </a:solidFill>
              </a:rPr>
              <a:t>. Look </a:t>
            </a:r>
            <a:r>
              <a:rPr lang="es-CL" sz="4000" dirty="0" err="1">
                <a:solidFill>
                  <a:schemeClr val="tx1"/>
                </a:solidFill>
              </a:rPr>
              <a:t>further</a:t>
            </a:r>
            <a:r>
              <a:rPr lang="es-CL" sz="4000" dirty="0">
                <a:solidFill>
                  <a:schemeClr val="tx1"/>
                </a:solidFill>
              </a:rPr>
              <a:t> </a:t>
            </a:r>
            <a:r>
              <a:rPr lang="es-CL" sz="4000" dirty="0" err="1">
                <a:solidFill>
                  <a:schemeClr val="tx1"/>
                </a:solidFill>
              </a:rPr>
              <a:t>into</a:t>
            </a:r>
            <a:r>
              <a:rPr lang="es-CL" sz="4000" dirty="0">
                <a:solidFill>
                  <a:schemeClr val="tx1"/>
                </a:solidFill>
              </a:rPr>
              <a:t> </a:t>
            </a:r>
            <a:r>
              <a:rPr lang="es-CL" sz="4000" dirty="0" err="1">
                <a:solidFill>
                  <a:schemeClr val="tx1"/>
                </a:solidFill>
              </a:rPr>
              <a:t>the</a:t>
            </a:r>
            <a:r>
              <a:rPr lang="es-CL" sz="4000" dirty="0">
                <a:solidFill>
                  <a:schemeClr val="tx1"/>
                </a:solidFill>
              </a:rPr>
              <a:t> use of </a:t>
            </a:r>
            <a:r>
              <a:rPr lang="es-CL" sz="4000" b="1" dirty="0" err="1">
                <a:solidFill>
                  <a:schemeClr val="tx1"/>
                </a:solidFill>
              </a:rPr>
              <a:t>Earth</a:t>
            </a:r>
            <a:r>
              <a:rPr lang="es-CL" sz="4000" b="1" dirty="0">
                <a:solidFill>
                  <a:schemeClr val="tx1"/>
                </a:solidFill>
              </a:rPr>
              <a:t> </a:t>
            </a:r>
            <a:r>
              <a:rPr lang="es-CL" sz="4000" b="1" dirty="0" err="1">
                <a:solidFill>
                  <a:schemeClr val="tx1"/>
                </a:solidFill>
              </a:rPr>
              <a:t>Observations</a:t>
            </a:r>
            <a:r>
              <a:rPr lang="es-CL" sz="4000" dirty="0">
                <a:solidFill>
                  <a:schemeClr val="tx1"/>
                </a:solidFill>
              </a:rPr>
              <a:t>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25589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2733">
            <a:off x="11858753" y="2160583"/>
            <a:ext cx="7224668" cy="9764093"/>
          </a:xfrm>
          <a:prstGeom prst="rect">
            <a:avLst/>
          </a:prstGeom>
        </p:spPr>
      </p:pic>
      <p:sp>
        <p:nvSpPr>
          <p:cNvPr id="145" name="Shape 145"/>
          <p:cNvSpPr/>
          <p:nvPr/>
        </p:nvSpPr>
        <p:spPr>
          <a:xfrm>
            <a:off x="922524" y="1060628"/>
            <a:ext cx="704680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Swedish SDG Reporting</a:t>
            </a:r>
            <a:endParaRPr lang="en-US" dirty="0">
              <a:solidFill>
                <a:srgbClr val="0365C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3369">
            <a:off x="5325643" y="1612949"/>
            <a:ext cx="7659708" cy="1031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213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231426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Preparing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for the </a:t>
            </a: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Swedish SDG Reporting</a:t>
            </a:r>
            <a:endParaRPr lang="en-US" dirty="0">
              <a:solidFill>
                <a:srgbClr val="0365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Platshållare för innehåll 2"/>
          <p:cNvSpPr txBox="1">
            <a:spLocks/>
          </p:cNvSpPr>
          <p:nvPr/>
        </p:nvSpPr>
        <p:spPr>
          <a:xfrm>
            <a:off x="2029197" y="3156992"/>
            <a:ext cx="20103837" cy="8309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1277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Possible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to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report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or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already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being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reported</a:t>
            </a:r>
            <a:endParaRPr kumimoji="0" lang="sv-SE" sz="4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1277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sv-SE" sz="4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1277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Possible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to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develop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: data integration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needed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or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changes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to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current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surveys</a:t>
            </a:r>
            <a:endParaRPr kumimoji="0" lang="sv-SE" sz="4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1277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sv-SE" sz="4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1277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Very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difficult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to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report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no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current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survey, no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available</a:t>
            </a: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method</a:t>
            </a:r>
            <a:endParaRPr kumimoji="0" lang="sv-SE" sz="4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1277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sv-SE" sz="4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1277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Not relevant for Sweden / Global data </a:t>
            </a:r>
            <a:r>
              <a:rPr kumimoji="0" lang="sv-SE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enough</a:t>
            </a:r>
            <a:endParaRPr kumimoji="0" lang="sv-SE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" name="Ellips 4"/>
          <p:cNvSpPr/>
          <p:nvPr/>
        </p:nvSpPr>
        <p:spPr>
          <a:xfrm>
            <a:off x="1678832" y="3156992"/>
            <a:ext cx="753464" cy="732023"/>
          </a:xfrm>
          <a:prstGeom prst="ellipse">
            <a:avLst/>
          </a:prstGeom>
          <a:solidFill>
            <a:srgbClr val="7F942C"/>
          </a:solidFill>
          <a:ln w="25400" cap="flat" cmpd="sng" algn="ctr">
            <a:solidFill>
              <a:srgbClr val="7F942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llips 5"/>
          <p:cNvSpPr/>
          <p:nvPr/>
        </p:nvSpPr>
        <p:spPr>
          <a:xfrm>
            <a:off x="1678832" y="4943949"/>
            <a:ext cx="753464" cy="732023"/>
          </a:xfrm>
          <a:prstGeom prst="ellipse">
            <a:avLst/>
          </a:prstGeom>
          <a:solidFill>
            <a:srgbClr val="EC9210"/>
          </a:solidFill>
          <a:ln w="25400" cap="flat" cmpd="sng" algn="ctr">
            <a:solidFill>
              <a:srgbClr val="EC921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llips 6"/>
          <p:cNvSpPr/>
          <p:nvPr/>
        </p:nvSpPr>
        <p:spPr>
          <a:xfrm>
            <a:off x="1678832" y="6702776"/>
            <a:ext cx="753464" cy="73202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EC921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llips 7"/>
          <p:cNvSpPr/>
          <p:nvPr/>
        </p:nvSpPr>
        <p:spPr>
          <a:xfrm>
            <a:off x="1684256" y="8417104"/>
            <a:ext cx="753464" cy="732023"/>
          </a:xfrm>
          <a:prstGeom prst="ellipse">
            <a:avLst/>
          </a:prstGeom>
          <a:solidFill>
            <a:srgbClr val="F0F0F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5648384" y="8658200"/>
            <a:ext cx="8186540" cy="248453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EC921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Assessed</a:t>
            </a:r>
            <a:r>
              <a:rPr kumimoji="0" lang="sv-SE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global </a:t>
            </a:r>
            <a:r>
              <a:rPr kumimoji="0" lang="sv-SE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indicators</a:t>
            </a:r>
            <a:r>
              <a:rPr kumimoji="0" lang="sv-SE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sv-SE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added</a:t>
            </a:r>
            <a:r>
              <a:rPr kumimoji="0" lang="sv-SE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national </a:t>
            </a:r>
            <a:r>
              <a:rPr kumimoji="0" lang="sv-SE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indicators</a:t>
            </a:r>
            <a:r>
              <a:rPr kumimoji="0" lang="sv-SE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</a:t>
            </a:r>
            <a:r>
              <a:rPr kumimoji="0" lang="sv-SE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targets</a:t>
            </a:r>
            <a:r>
              <a:rPr kumimoji="0" lang="sv-SE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sv-SE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national policy </a:t>
            </a:r>
            <a:r>
              <a:rPr kumimoji="0" lang="sv-SE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relevance</a:t>
            </a:r>
            <a:r>
              <a:rPr kumimoji="0" lang="sv-SE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46677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313661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Assessment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of the </a:t>
            </a: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IAEG-SDG WGGI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Shortlist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088" y="2825552"/>
            <a:ext cx="12550645" cy="8670797"/>
          </a:xfrm>
          <a:prstGeom prst="rect">
            <a:avLst/>
          </a:prstGeom>
        </p:spPr>
      </p:pic>
      <p:sp>
        <p:nvSpPr>
          <p:cNvPr id="5" name="Kommentar i oval 4"/>
          <p:cNvSpPr/>
          <p:nvPr/>
        </p:nvSpPr>
        <p:spPr>
          <a:xfrm>
            <a:off x="18600712" y="4548495"/>
            <a:ext cx="4246784" cy="2612455"/>
          </a:xfrm>
          <a:prstGeom prst="wedgeEllipseCallout">
            <a:avLst/>
          </a:prstGeom>
          <a:solidFill>
            <a:srgbClr val="EC9210"/>
          </a:solidFill>
          <a:ln w="25400" cap="flat" cmpd="sng" algn="ctr">
            <a:solidFill>
              <a:srgbClr val="EC921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Examples</a:t>
            </a:r>
            <a:r>
              <a:rPr kumimoji="0" lang="sv-SE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76410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313661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Assessment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of the IAEG-SDG WGGI Shortlist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Kommentar i oval 4"/>
          <p:cNvSpPr/>
          <p:nvPr/>
        </p:nvSpPr>
        <p:spPr>
          <a:xfrm>
            <a:off x="18600712" y="4548495"/>
            <a:ext cx="4246784" cy="2612455"/>
          </a:xfrm>
          <a:prstGeom prst="wedgeEllipseCallout">
            <a:avLst/>
          </a:prstGeom>
          <a:solidFill>
            <a:srgbClr val="EC9210"/>
          </a:solidFill>
          <a:ln w="25400" cap="flat" cmpd="sng" algn="ctr">
            <a:solidFill>
              <a:srgbClr val="EC921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defTabSz="914400" hangingPunct="1">
              <a:defRPr/>
            </a:pPr>
            <a:r>
              <a:rPr lang="sv-SE" sz="4000" kern="1200" dirty="0" err="1">
                <a:solidFill>
                  <a:prstClr val="white"/>
                </a:solidFill>
                <a:latin typeface="Calibri"/>
              </a:rPr>
              <a:t>Examples</a:t>
            </a:r>
            <a:r>
              <a:rPr lang="sv-SE" sz="4000" kern="120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143" y="2825552"/>
            <a:ext cx="1261168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077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675908"/>
            <a:ext cx="1644360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Assessment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of the IAEG-SDG WGGI </a:t>
            </a: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Shortlist: </a:t>
            </a:r>
            <a:b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11.7.1 National indicator on Access to Public Greenspace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24" y="2465512"/>
            <a:ext cx="15320330" cy="8990909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6728504" y="3452313"/>
            <a:ext cx="7056784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4000" dirty="0" smtClean="0"/>
              <a:t>Statistics Sweden will build future production of green space statistics on the new National </a:t>
            </a:r>
            <a:r>
              <a:rPr lang="en-US" sz="4000" dirty="0"/>
              <a:t>Land Cover </a:t>
            </a:r>
            <a:r>
              <a:rPr lang="en-US" sz="4000" dirty="0" smtClean="0"/>
              <a:t>Database </a:t>
            </a:r>
          </a:p>
          <a:p>
            <a:pPr marL="571500" indent="-5715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4000" dirty="0" smtClean="0"/>
              <a:t>Based on Copernicus </a:t>
            </a:r>
            <a:r>
              <a:rPr lang="en-US" sz="4000" dirty="0"/>
              <a:t>data (Sentinel) </a:t>
            </a:r>
            <a:r>
              <a:rPr lang="en-US" sz="4000" dirty="0" smtClean="0"/>
              <a:t>and the findings in a pilot </a:t>
            </a:r>
            <a:r>
              <a:rPr lang="en-US" sz="4000" dirty="0"/>
              <a:t>project funded by ESA (</a:t>
            </a:r>
            <a:r>
              <a:rPr lang="en-US" sz="4000" dirty="0" err="1"/>
              <a:t>CadasterENV</a:t>
            </a:r>
            <a:r>
              <a:rPr lang="en-US" sz="4000" dirty="0" smtClean="0"/>
              <a:t>)</a:t>
            </a:r>
            <a:endParaRPr lang="sv-SE" sz="40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3071" y="9913371"/>
            <a:ext cx="78676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4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874431" y="5912724"/>
            <a:ext cx="20813390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sv-SE" sz="4400" dirty="0" err="1"/>
              <a:t>Using</a:t>
            </a:r>
            <a:r>
              <a:rPr lang="sv-SE" sz="4400" dirty="0"/>
              <a:t> </a:t>
            </a:r>
            <a:r>
              <a:rPr lang="sv-SE" sz="4400" dirty="0" smtClean="0"/>
              <a:t>Earth Observations for </a:t>
            </a:r>
            <a:r>
              <a:rPr lang="en-US" sz="4400" dirty="0" smtClean="0"/>
              <a:t>Statistical </a:t>
            </a:r>
            <a:r>
              <a:rPr lang="en-US" sz="4400" dirty="0"/>
              <a:t>SDGs </a:t>
            </a:r>
            <a:r>
              <a:rPr lang="en-US" sz="4400" dirty="0" smtClean="0"/>
              <a:t>Indicators</a:t>
            </a:r>
            <a:r>
              <a:rPr lang="en-US" sz="4400" dirty="0"/>
              <a:t>: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8800" dirty="0" smtClean="0"/>
              <a:t>Challenges for </a:t>
            </a:r>
            <a:r>
              <a:rPr lang="sv-SE" sz="8800" dirty="0" smtClean="0"/>
              <a:t>National </a:t>
            </a:r>
            <a:r>
              <a:rPr lang="sv-SE" sz="8800" dirty="0" err="1"/>
              <a:t>Statistical</a:t>
            </a:r>
            <a:r>
              <a:rPr lang="sv-SE" sz="8800" dirty="0"/>
              <a:t> Offices</a:t>
            </a:r>
            <a:endParaRPr sz="8800" dirty="0"/>
          </a:p>
        </p:txBody>
      </p:sp>
      <p:sp>
        <p:nvSpPr>
          <p:cNvPr id="124" name="Shape 124"/>
          <p:cNvSpPr/>
          <p:nvPr/>
        </p:nvSpPr>
        <p:spPr>
          <a:xfrm>
            <a:off x="1938145" y="9018240"/>
            <a:ext cx="11347658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sv-SE" dirty="0" smtClean="0"/>
              <a:t>Marie Haldorson </a:t>
            </a:r>
            <a:r>
              <a:rPr dirty="0" smtClean="0"/>
              <a:t>/ </a:t>
            </a:r>
            <a:r>
              <a:rPr lang="sv-SE" dirty="0" smtClean="0"/>
              <a:t>Director</a:t>
            </a:r>
            <a:r>
              <a:rPr dirty="0" smtClean="0"/>
              <a:t> </a:t>
            </a:r>
            <a:r>
              <a:rPr dirty="0"/>
              <a:t>/ </a:t>
            </a:r>
            <a:r>
              <a:rPr lang="sv-SE" dirty="0" smtClean="0"/>
              <a:t>Statistics Sweden</a:t>
            </a:r>
          </a:p>
          <a:p>
            <a:r>
              <a:rPr lang="sv-SE" dirty="0" smtClean="0"/>
              <a:t>Alvaro Monett / Regional Expert / ECLAC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675908"/>
            <a:ext cx="10994998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sv-SE" dirty="0" err="1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Government</a:t>
            </a:r>
            <a:r>
              <a:rPr lang="sv-SE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 </a:t>
            </a:r>
            <a:r>
              <a:rPr lang="sv-SE" dirty="0" err="1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Agencies</a:t>
            </a:r>
            <a:r>
              <a:rPr lang="sv-SE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 </a:t>
            </a:r>
            <a:r>
              <a:rPr lang="sv-SE" dirty="0" err="1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responsible</a:t>
            </a:r>
            <a:r>
              <a:rPr lang="sv-SE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 for </a:t>
            </a:r>
            <a:br>
              <a:rPr lang="sv-SE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</a:br>
            <a:r>
              <a:rPr lang="sv-SE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”Geospatial </a:t>
            </a:r>
            <a:r>
              <a:rPr lang="sv-SE" dirty="0" err="1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Indicators</a:t>
            </a:r>
            <a:r>
              <a:rPr lang="sv-SE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”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Platshållare för text 6"/>
          <p:cNvSpPr>
            <a:spLocks noGrp="1"/>
          </p:cNvSpPr>
          <p:nvPr>
            <p:ph type="body" idx="1"/>
          </p:nvPr>
        </p:nvSpPr>
        <p:spPr>
          <a:xfrm>
            <a:off x="1534816" y="2825552"/>
            <a:ext cx="16839604" cy="7200800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sv-SE" sz="4000" dirty="0" smtClean="0"/>
              <a:t>Statistics Sweden is </a:t>
            </a:r>
            <a:r>
              <a:rPr lang="sv-SE" sz="4000" dirty="0" err="1" smtClean="0"/>
              <a:t>one</a:t>
            </a:r>
            <a:r>
              <a:rPr lang="sv-SE" sz="4000" dirty="0" smtClean="0"/>
              <a:t> </a:t>
            </a:r>
            <a:r>
              <a:rPr lang="sv-SE" sz="4000" dirty="0" err="1" smtClean="0"/>
              <a:t>of</a:t>
            </a:r>
            <a:r>
              <a:rPr lang="sv-SE" sz="4000" dirty="0" smtClean="0"/>
              <a:t> </a:t>
            </a:r>
            <a:r>
              <a:rPr lang="sv-SE" sz="4000" dirty="0" err="1" smtClean="0"/>
              <a:t>nine</a:t>
            </a:r>
            <a:r>
              <a:rPr lang="sv-SE" sz="4000" dirty="0" smtClean="0"/>
              <a:t> </a:t>
            </a:r>
            <a:r>
              <a:rPr lang="sv-SE" sz="4000" dirty="0" err="1" smtClean="0"/>
              <a:t>agencies</a:t>
            </a:r>
            <a:r>
              <a:rPr lang="sv-SE" sz="4000" dirty="0" smtClean="0"/>
              <a:t> </a:t>
            </a:r>
            <a:r>
              <a:rPr lang="sv-SE" sz="4000" dirty="0" err="1" smtClean="0"/>
              <a:t>proposed</a:t>
            </a:r>
            <a:r>
              <a:rPr lang="sv-SE" sz="4000" dirty="0" smtClean="0"/>
              <a:t> to </a:t>
            </a:r>
            <a:r>
              <a:rPr lang="sv-SE" sz="4000" dirty="0" err="1" smtClean="0"/>
              <a:t>report</a:t>
            </a:r>
            <a:r>
              <a:rPr lang="sv-SE" sz="4000" dirty="0" smtClean="0"/>
              <a:t> on ”geospatial </a:t>
            </a:r>
            <a:r>
              <a:rPr lang="sv-SE" sz="4000" dirty="0" err="1" smtClean="0"/>
              <a:t>indicators</a:t>
            </a:r>
            <a:r>
              <a:rPr lang="sv-SE" sz="4000" dirty="0" smtClean="0"/>
              <a:t>”</a:t>
            </a:r>
          </a:p>
          <a:p>
            <a:pPr>
              <a:spcBef>
                <a:spcPts val="3600"/>
              </a:spcBef>
            </a:pPr>
            <a:r>
              <a:rPr lang="sv-SE" sz="4000" dirty="0" smtClean="0"/>
              <a:t>A </a:t>
            </a:r>
            <a:r>
              <a:rPr lang="sv-SE" sz="4000" dirty="0" err="1" smtClean="0"/>
              <a:t>challenge</a:t>
            </a:r>
            <a:r>
              <a:rPr lang="sv-SE" sz="4000" dirty="0" smtClean="0"/>
              <a:t> to </a:t>
            </a:r>
            <a:r>
              <a:rPr lang="sv-SE" sz="4000" dirty="0" err="1" smtClean="0"/>
              <a:t>have</a:t>
            </a:r>
            <a:r>
              <a:rPr lang="sv-SE" sz="4000" dirty="0" smtClean="0"/>
              <a:t> the right </a:t>
            </a:r>
            <a:r>
              <a:rPr lang="sv-SE" sz="4000" dirty="0" err="1" smtClean="0"/>
              <a:t>expertise</a:t>
            </a:r>
            <a:r>
              <a:rPr lang="sv-SE" sz="4000" dirty="0" smtClean="0"/>
              <a:t> on </a:t>
            </a:r>
            <a:r>
              <a:rPr lang="sv-SE" sz="4000" dirty="0" err="1" smtClean="0"/>
              <a:t>how</a:t>
            </a:r>
            <a:r>
              <a:rPr lang="sv-SE" sz="4000" dirty="0" smtClean="0"/>
              <a:t> to </a:t>
            </a:r>
            <a:r>
              <a:rPr lang="sv-SE" sz="4000" dirty="0" err="1" smtClean="0"/>
              <a:t>use</a:t>
            </a:r>
            <a:r>
              <a:rPr lang="sv-SE" sz="4000" dirty="0" smtClean="0"/>
              <a:t> geospatial data and </a:t>
            </a:r>
            <a:r>
              <a:rPr lang="sv-SE" sz="4000" dirty="0" err="1" smtClean="0"/>
              <a:t>earth</a:t>
            </a:r>
            <a:r>
              <a:rPr lang="sv-SE" sz="4000" dirty="0" smtClean="0"/>
              <a:t> observations in </a:t>
            </a:r>
            <a:r>
              <a:rPr lang="sv-SE" sz="4000" dirty="0" err="1" smtClean="0"/>
              <a:t>many</a:t>
            </a:r>
            <a:r>
              <a:rPr lang="sv-SE" sz="4000" dirty="0" smtClean="0"/>
              <a:t> </a:t>
            </a:r>
            <a:r>
              <a:rPr lang="sv-SE" sz="4000" dirty="0" err="1" smtClean="0"/>
              <a:t>agencies</a:t>
            </a:r>
            <a:endParaRPr lang="sv-SE" sz="4000" dirty="0" smtClean="0"/>
          </a:p>
          <a:p>
            <a:pPr>
              <a:spcBef>
                <a:spcPts val="3600"/>
              </a:spcBef>
            </a:pPr>
            <a:r>
              <a:rPr lang="sv-SE" sz="4000" dirty="0" err="1" smtClean="0"/>
              <a:t>Five</a:t>
            </a:r>
            <a:r>
              <a:rPr lang="sv-SE" sz="4000" dirty="0" smtClean="0"/>
              <a:t> </a:t>
            </a:r>
            <a:r>
              <a:rPr lang="sv-SE" sz="4000" dirty="0" err="1" smtClean="0"/>
              <a:t>of</a:t>
            </a:r>
            <a:r>
              <a:rPr lang="sv-SE" sz="4000" dirty="0" smtClean="0"/>
              <a:t> </a:t>
            </a:r>
            <a:r>
              <a:rPr lang="sv-SE" sz="4000" dirty="0" err="1" smtClean="0"/>
              <a:t>these</a:t>
            </a:r>
            <a:r>
              <a:rPr lang="sv-SE" sz="4000" dirty="0" smtClean="0"/>
              <a:t> </a:t>
            </a:r>
            <a:r>
              <a:rPr lang="sv-SE" sz="4000" dirty="0" err="1" smtClean="0"/>
              <a:t>agencies</a:t>
            </a:r>
            <a:r>
              <a:rPr lang="sv-SE" sz="4000" dirty="0" smtClean="0"/>
              <a:t> </a:t>
            </a:r>
            <a:r>
              <a:rPr lang="sv-SE" sz="4000" dirty="0" err="1" smtClean="0"/>
              <a:t>are</a:t>
            </a:r>
            <a:r>
              <a:rPr lang="sv-SE" sz="4000" dirty="0" smtClean="0"/>
              <a:t> </a:t>
            </a:r>
            <a:r>
              <a:rPr lang="sv-SE" sz="4000" dirty="0" err="1" smtClean="0"/>
              <a:t>also</a:t>
            </a:r>
            <a:r>
              <a:rPr lang="sv-SE" sz="4000" dirty="0" smtClean="0"/>
              <a:t> </a:t>
            </a:r>
            <a:r>
              <a:rPr lang="sv-SE" sz="4000" dirty="0" err="1" smtClean="0"/>
              <a:t>members</a:t>
            </a:r>
            <a:r>
              <a:rPr lang="sv-SE" sz="4000" dirty="0" smtClean="0"/>
              <a:t> </a:t>
            </a:r>
            <a:r>
              <a:rPr lang="sv-SE" sz="4000" dirty="0" err="1" smtClean="0"/>
              <a:t>of</a:t>
            </a:r>
            <a:r>
              <a:rPr lang="sv-SE" sz="4000" dirty="0" smtClean="0"/>
              <a:t> the National Copernicus </a:t>
            </a:r>
            <a:r>
              <a:rPr lang="sv-SE" sz="4000" dirty="0" err="1" smtClean="0"/>
              <a:t>Cooperation</a:t>
            </a:r>
            <a:r>
              <a:rPr lang="sv-SE" sz="4000" dirty="0" smtClean="0"/>
              <a:t>: </a:t>
            </a:r>
            <a:r>
              <a:rPr lang="sv-SE" sz="4000" dirty="0" err="1" smtClean="0"/>
              <a:t>finding</a:t>
            </a:r>
            <a:r>
              <a:rPr lang="sv-SE" sz="4000" dirty="0" smtClean="0"/>
              <a:t> a </a:t>
            </a:r>
            <a:r>
              <a:rPr lang="sv-SE" sz="4000" dirty="0" err="1" smtClean="0"/>
              <a:t>way</a:t>
            </a:r>
            <a:r>
              <a:rPr lang="sv-SE" sz="4000" dirty="0" smtClean="0"/>
              <a:t> to </a:t>
            </a:r>
            <a:r>
              <a:rPr lang="sv-SE" sz="4000" dirty="0" err="1" smtClean="0"/>
              <a:t>share</a:t>
            </a:r>
            <a:r>
              <a:rPr lang="sv-SE" sz="4000" dirty="0" smtClean="0"/>
              <a:t> </a:t>
            </a:r>
            <a:r>
              <a:rPr lang="sv-SE" sz="4000" dirty="0" err="1" smtClean="0"/>
              <a:t>expertise</a:t>
            </a:r>
            <a:r>
              <a:rPr lang="sv-SE" sz="4000" dirty="0" smtClean="0"/>
              <a:t>? </a:t>
            </a:r>
            <a:endParaRPr lang="sv-SE" sz="4000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6816" y="9378280"/>
            <a:ext cx="466040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092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8"/>
            <a:ext cx="10265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endParaRPr lang="sv-SE" dirty="0">
              <a:solidFill>
                <a:srgbClr val="0365C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39"/>
          <p:cNvSpPr/>
          <p:nvPr/>
        </p:nvSpPr>
        <p:spPr>
          <a:xfrm>
            <a:off x="3863611" y="5457539"/>
            <a:ext cx="16656804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smtClean="0"/>
              <a:t>You </a:t>
            </a:r>
            <a:r>
              <a:rPr lang="fr-CH" dirty="0" err="1" smtClean="0"/>
              <a:t>need</a:t>
            </a:r>
            <a:r>
              <a:rPr lang="fr-CH" dirty="0" smtClean="0"/>
              <a:t> to </a:t>
            </a:r>
            <a:r>
              <a:rPr lang="fr-CH" dirty="0" err="1" smtClean="0"/>
              <a:t>walk</a:t>
            </a:r>
            <a:r>
              <a:rPr lang="fr-CH" dirty="0" smtClean="0"/>
              <a:t> </a:t>
            </a:r>
            <a:r>
              <a:rPr lang="fr-CH" dirty="0" err="1" smtClean="0"/>
              <a:t>before</a:t>
            </a:r>
            <a:r>
              <a:rPr lang="fr-CH" dirty="0" smtClean="0"/>
              <a:t> </a:t>
            </a:r>
            <a:r>
              <a:rPr lang="fr-CH" dirty="0" err="1" smtClean="0"/>
              <a:t>you</a:t>
            </a:r>
            <a:r>
              <a:rPr lang="fr-CH" dirty="0" smtClean="0"/>
              <a:t>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run</a:t>
            </a:r>
            <a:r>
              <a:rPr lang="fr-CH" dirty="0" smtClean="0"/>
              <a:t>..</a:t>
            </a:r>
          </a:p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smtClean="0"/>
              <a:t>..but </a:t>
            </a:r>
            <a:r>
              <a:rPr lang="fr-CH" dirty="0" err="1" smtClean="0"/>
              <a:t>what</a:t>
            </a:r>
            <a:r>
              <a:rPr lang="fr-CH" dirty="0" smtClean="0"/>
              <a:t> about to </a:t>
            </a:r>
            <a:r>
              <a:rPr lang="fr-CH" dirty="0" err="1" smtClean="0"/>
              <a:t>leapfrog</a:t>
            </a:r>
            <a:r>
              <a:rPr lang="fr-CH" dirty="0" smtClean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0475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ktangel 1"/>
          <p:cNvSpPr/>
          <p:nvPr/>
        </p:nvSpPr>
        <p:spPr>
          <a:xfrm>
            <a:off x="-265384" y="2465512"/>
            <a:ext cx="2232248" cy="95050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13520596" y="7866112"/>
            <a:ext cx="6788531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smtClean="0"/>
              <a:t>Modernisation of </a:t>
            </a:r>
            <a:r>
              <a:rPr lang="fr-CH" dirty="0" err="1" smtClean="0"/>
              <a:t>statistical</a:t>
            </a:r>
            <a:r>
              <a:rPr lang="fr-CH" dirty="0" smtClean="0"/>
              <a:t> production</a:t>
            </a:r>
            <a:endParaRPr dirty="0"/>
          </a:p>
        </p:txBody>
      </p:sp>
      <p:sp>
        <p:nvSpPr>
          <p:cNvPr id="5" name="Shape 145"/>
          <p:cNvSpPr/>
          <p:nvPr/>
        </p:nvSpPr>
        <p:spPr>
          <a:xfrm>
            <a:off x="922524" y="1060627"/>
            <a:ext cx="1508906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Increase the National Uptake of Earth Observations?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1462808" y="2681536"/>
            <a:ext cx="10585176" cy="92890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defRPr/>
            </a:pPr>
            <a:r>
              <a:rPr lang="en-US" sz="4400" dirty="0"/>
              <a:t>Satellite data needs to be </a:t>
            </a:r>
            <a:r>
              <a:rPr lang="en-US" sz="4400" dirty="0" smtClean="0"/>
              <a:t>calibrated</a:t>
            </a:r>
            <a:br>
              <a:rPr lang="en-US" sz="4400" dirty="0" smtClean="0"/>
            </a:br>
            <a:r>
              <a:rPr lang="en-US" sz="4400" dirty="0" smtClean="0"/>
              <a:t>and </a:t>
            </a:r>
            <a:r>
              <a:rPr lang="en-US" sz="4400" dirty="0"/>
              <a:t>validated, complementing in-situ </a:t>
            </a:r>
            <a:r>
              <a:rPr lang="en-US" sz="4400" dirty="0" smtClean="0"/>
              <a:t>measurement</a:t>
            </a:r>
          </a:p>
          <a:p>
            <a:pPr>
              <a:spcBef>
                <a:spcPts val="2400"/>
              </a:spcBef>
            </a:pPr>
            <a:r>
              <a:rPr lang="en-US" sz="4400" dirty="0" smtClean="0"/>
              <a:t>Data are large and complex: even analysis-ready data require </a:t>
            </a:r>
            <a:r>
              <a:rPr lang="en-US" sz="4400" dirty="0"/>
              <a:t>considerable knowledge, expertise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and resources</a:t>
            </a:r>
          </a:p>
          <a:p>
            <a:pPr>
              <a:spcBef>
                <a:spcPts val="2400"/>
              </a:spcBef>
            </a:pPr>
            <a:r>
              <a:rPr lang="en-US" sz="4400" dirty="0"/>
              <a:t>SDGs require long time series and continuity of </a:t>
            </a:r>
            <a:r>
              <a:rPr lang="en-US" sz="4400" dirty="0" smtClean="0"/>
              <a:t>data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4728" y="3113584"/>
            <a:ext cx="5182049" cy="34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09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ktangel 1"/>
          <p:cNvSpPr/>
          <p:nvPr/>
        </p:nvSpPr>
        <p:spPr>
          <a:xfrm>
            <a:off x="-265384" y="2465512"/>
            <a:ext cx="2232248" cy="95050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13056096" y="8370168"/>
            <a:ext cx="9688628" cy="3088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smtClean="0"/>
              <a:t>IAEG-SDG WGGI</a:t>
            </a:r>
          </a:p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err="1" smtClean="0"/>
              <a:t>Workplan</a:t>
            </a:r>
            <a:r>
              <a:rPr lang="fr-CH" dirty="0" smtClean="0"/>
              <a:t> 2018-2019</a:t>
            </a:r>
          </a:p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5400" dirty="0" err="1" smtClean="0"/>
              <a:t>Task</a:t>
            </a:r>
            <a:r>
              <a:rPr lang="fr-CH" sz="5400" dirty="0" smtClean="0"/>
              <a:t> Stream #1</a:t>
            </a:r>
            <a:endParaRPr sz="5400" dirty="0"/>
          </a:p>
        </p:txBody>
      </p:sp>
      <p:sp>
        <p:nvSpPr>
          <p:cNvPr id="5" name="Shape 145"/>
          <p:cNvSpPr/>
          <p:nvPr/>
        </p:nvSpPr>
        <p:spPr>
          <a:xfrm>
            <a:off x="922524" y="1060627"/>
            <a:ext cx="1508906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Increase the National Uptake of Earth Observations?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1462808" y="2681536"/>
            <a:ext cx="10585176" cy="92890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>
              <a:spcBef>
                <a:spcPts val="2400"/>
              </a:spcBef>
            </a:pPr>
            <a:r>
              <a:rPr lang="en-GB" sz="4400" dirty="0" smtClean="0">
                <a:ea typeface="Calibri" panose="020F0502020204030204" pitchFamily="34" charset="0"/>
              </a:rPr>
              <a:t>Leaving no one behind: disaggregation by location;</a:t>
            </a:r>
          </a:p>
          <a:p>
            <a:pPr marL="800100">
              <a:spcBef>
                <a:spcPts val="2400"/>
              </a:spcBef>
            </a:pPr>
            <a:r>
              <a:rPr lang="en-GB" sz="4400" dirty="0" smtClean="0">
                <a:ea typeface="Calibri" panose="020F0502020204030204" pitchFamily="34" charset="0"/>
              </a:rPr>
              <a:t>Consider </a:t>
            </a:r>
            <a:r>
              <a:rPr lang="en-GB" sz="4400" dirty="0">
                <a:ea typeface="Calibri" panose="020F0502020204030204" pitchFamily="34" charset="0"/>
              </a:rPr>
              <a:t>disaggregation </a:t>
            </a:r>
            <a:r>
              <a:rPr lang="en-GB" sz="4400" dirty="0" smtClean="0">
                <a:ea typeface="Calibri" panose="020F0502020204030204" pitchFamily="34" charset="0"/>
              </a:rPr>
              <a:t>techniques (top-down), </a:t>
            </a:r>
            <a:r>
              <a:rPr lang="en-GB" sz="4400" dirty="0">
                <a:ea typeface="Calibri" panose="020F0502020204030204" pitchFamily="34" charset="0"/>
              </a:rPr>
              <a:t>involving different data sources including earth </a:t>
            </a:r>
            <a:r>
              <a:rPr lang="en-GB" sz="4400" dirty="0" smtClean="0">
                <a:ea typeface="Calibri" panose="020F0502020204030204" pitchFamily="34" charset="0"/>
              </a:rPr>
              <a:t>observations, as well as aggregation (bottom-up);</a:t>
            </a:r>
          </a:p>
          <a:p>
            <a:pPr marL="800100">
              <a:spcBef>
                <a:spcPts val="2400"/>
              </a:spcBef>
            </a:pPr>
            <a:r>
              <a:rPr lang="en-GB" sz="4400" dirty="0" smtClean="0">
                <a:ea typeface="Calibri" panose="020F0502020204030204" pitchFamily="34" charset="0"/>
              </a:rPr>
              <a:t>Providing IAEG-SDG with national </a:t>
            </a:r>
            <a:r>
              <a:rPr lang="en-GB" sz="4400" dirty="0">
                <a:ea typeface="Calibri" panose="020F0502020204030204" pitchFamily="34" charset="0"/>
              </a:rPr>
              <a:t>experiences and identifying </a:t>
            </a:r>
            <a:r>
              <a:rPr lang="en-GB" sz="4400" dirty="0" smtClean="0">
                <a:ea typeface="Calibri" panose="020F0502020204030204" pitchFamily="34" charset="0"/>
              </a:rPr>
              <a:t>exemplars</a:t>
            </a:r>
            <a:r>
              <a:rPr lang="en-GB" sz="4400" dirty="0">
                <a:ea typeface="Calibri" panose="020F0502020204030204" pitchFamily="34" charset="0"/>
              </a:rPr>
              <a:t>, develop good practices guides including referencing national exemplars and case studies.</a:t>
            </a:r>
            <a:endParaRPr lang="en-US" sz="44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170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ktangel 1"/>
          <p:cNvSpPr/>
          <p:nvPr/>
        </p:nvSpPr>
        <p:spPr>
          <a:xfrm>
            <a:off x="-265384" y="2465512"/>
            <a:ext cx="2232248" cy="950505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13056096" y="8370168"/>
            <a:ext cx="9688628" cy="3088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smtClean="0"/>
              <a:t>IAEG-SDG WGGI</a:t>
            </a:r>
          </a:p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err="1" smtClean="0"/>
              <a:t>Workplan</a:t>
            </a:r>
            <a:r>
              <a:rPr lang="fr-CH" dirty="0" smtClean="0"/>
              <a:t> 2018-2019</a:t>
            </a:r>
          </a:p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5400" dirty="0" err="1" smtClean="0"/>
              <a:t>Task</a:t>
            </a:r>
            <a:r>
              <a:rPr lang="fr-CH" sz="5400" dirty="0" smtClean="0"/>
              <a:t> Stream #2</a:t>
            </a:r>
            <a:endParaRPr sz="5400" dirty="0"/>
          </a:p>
        </p:txBody>
      </p:sp>
      <p:sp>
        <p:nvSpPr>
          <p:cNvPr id="5" name="Shape 145"/>
          <p:cNvSpPr/>
          <p:nvPr/>
        </p:nvSpPr>
        <p:spPr>
          <a:xfrm>
            <a:off x="922524" y="1060627"/>
            <a:ext cx="1508906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Increase the National Uptake of Earth Observations?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1462808" y="2681536"/>
            <a:ext cx="10585176" cy="92890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1277A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>
              <a:spcBef>
                <a:spcPts val="2400"/>
              </a:spcBef>
            </a:pPr>
            <a:r>
              <a:rPr lang="en-GB" sz="4400" dirty="0" smtClean="0">
                <a:ea typeface="Calibri" panose="020F0502020204030204" pitchFamily="34" charset="0"/>
              </a:rPr>
              <a:t>Give advice to the IAEG-SDGs building on existing </a:t>
            </a:r>
            <a:r>
              <a:rPr lang="en-GB" sz="4400" dirty="0">
                <a:ea typeface="Calibri" panose="020F0502020204030204" pitchFamily="34" charset="0"/>
              </a:rPr>
              <a:t>feasibility studies, </a:t>
            </a:r>
            <a:r>
              <a:rPr lang="en-GB" sz="4400" dirty="0" smtClean="0">
                <a:ea typeface="Calibri" panose="020F0502020204030204" pitchFamily="34" charset="0"/>
              </a:rPr>
              <a:t>demonstration projects</a:t>
            </a:r>
            <a:r>
              <a:rPr lang="en-GB" sz="4400" dirty="0">
                <a:ea typeface="Calibri" panose="020F0502020204030204" pitchFamily="34" charset="0"/>
              </a:rPr>
              <a:t>, pilot </a:t>
            </a:r>
            <a:r>
              <a:rPr lang="en-GB" sz="4400" dirty="0" smtClean="0">
                <a:ea typeface="Calibri" panose="020F0502020204030204" pitchFamily="34" charset="0"/>
              </a:rPr>
              <a:t>projects. Help building </a:t>
            </a:r>
            <a:r>
              <a:rPr lang="en-GB" sz="4400" dirty="0">
                <a:ea typeface="Calibri" panose="020F0502020204030204" pitchFamily="34" charset="0"/>
              </a:rPr>
              <a:t>broader understanding on the application of analysis-ready satellite earth </a:t>
            </a:r>
            <a:r>
              <a:rPr lang="en-GB" sz="4400" dirty="0" smtClean="0">
                <a:ea typeface="Calibri" panose="020F0502020204030204" pitchFamily="34" charset="0"/>
              </a:rPr>
              <a:t>observations;</a:t>
            </a:r>
          </a:p>
          <a:p>
            <a:pPr marL="800100">
              <a:spcBef>
                <a:spcPts val="2400"/>
              </a:spcBef>
            </a:pPr>
            <a:r>
              <a:rPr lang="en-GB" sz="4400" dirty="0" smtClean="0">
                <a:ea typeface="Calibri" panose="020F0502020204030204" pitchFamily="34" charset="0"/>
              </a:rPr>
              <a:t>Leverage </a:t>
            </a:r>
            <a:r>
              <a:rPr lang="en-GB" sz="4400" dirty="0">
                <a:ea typeface="Calibri" panose="020F0502020204030204" pitchFamily="34" charset="0"/>
              </a:rPr>
              <a:t>partnerships with </a:t>
            </a:r>
            <a:r>
              <a:rPr lang="en-GB" sz="4400" dirty="0" smtClean="0">
                <a:ea typeface="Calibri" panose="020F0502020204030204" pitchFamily="34" charset="0"/>
              </a:rPr>
              <a:t>Space Agencies through GEO and EO4SDGs;</a:t>
            </a:r>
          </a:p>
          <a:p>
            <a:pPr marL="800100">
              <a:spcBef>
                <a:spcPts val="2400"/>
              </a:spcBef>
            </a:pPr>
            <a:r>
              <a:rPr lang="en-GB" sz="4400" dirty="0" smtClean="0">
                <a:ea typeface="Calibri" panose="020F0502020204030204" pitchFamily="34" charset="0"/>
              </a:rPr>
              <a:t>Focus </a:t>
            </a:r>
            <a:r>
              <a:rPr lang="en-GB" sz="4400" dirty="0">
                <a:ea typeface="Calibri" panose="020F0502020204030204" pitchFamily="34" charset="0"/>
              </a:rPr>
              <a:t>on six </a:t>
            </a:r>
            <a:r>
              <a:rPr lang="en-GB" sz="4400" dirty="0" smtClean="0">
                <a:ea typeface="Calibri" panose="020F0502020204030204" pitchFamily="34" charset="0"/>
              </a:rPr>
              <a:t>indicators: </a:t>
            </a:r>
            <a:r>
              <a:rPr lang="en-GB" sz="4400" dirty="0">
                <a:ea typeface="Calibri" panose="020F0502020204030204" pitchFamily="34" charset="0"/>
              </a:rPr>
              <a:t>6.3.1, 6.3.2, 6.6.1, 9.1.1, 11.3.1 and </a:t>
            </a:r>
            <a:r>
              <a:rPr lang="en-GB" sz="4400" dirty="0" smtClean="0">
                <a:ea typeface="Calibri" panose="020F0502020204030204" pitchFamily="34" charset="0"/>
              </a:rPr>
              <a:t>15.3.1.</a:t>
            </a:r>
          </a:p>
        </p:txBody>
      </p:sp>
    </p:spTree>
    <p:extLst>
      <p:ext uri="{BB962C8B-B14F-4D97-AF65-F5344CB8AC3E}">
        <p14:creationId xmlns:p14="http://schemas.microsoft.com/office/powerpoint/2010/main" val="21012051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525972"/>
            <a:ext cx="1300997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sv-SE" dirty="0"/>
              <a:t>m</a:t>
            </a:r>
            <a:r>
              <a:rPr lang="sv-SE" dirty="0" smtClean="0"/>
              <a:t>arie.haldorson@scb.se</a:t>
            </a:r>
            <a:r>
              <a:rPr dirty="0" smtClean="0"/>
              <a:t> </a:t>
            </a:r>
            <a:r>
              <a:rPr dirty="0"/>
              <a:t>/ </a:t>
            </a:r>
            <a:r>
              <a:rPr lang="sv-SE" dirty="0" smtClean="0"/>
              <a:t>ggim.un.org/UNGGIM-wg6</a:t>
            </a:r>
          </a:p>
          <a:p>
            <a:r>
              <a:rPr lang="sv-SE" dirty="0"/>
              <a:t>a</a:t>
            </a:r>
            <a:r>
              <a:rPr lang="sv-SE" dirty="0" smtClean="0"/>
              <a:t>lvaro.monett@cepal.org  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14967396" cy="9207500"/>
          </a:xfrm>
        </p:spPr>
        <p:txBody>
          <a:bodyPr/>
          <a:lstStyle/>
          <a:p>
            <a:r>
              <a:rPr lang="sv-SE" sz="4800" dirty="0" smtClean="0"/>
              <a:t>The SDG </a:t>
            </a:r>
            <a:r>
              <a:rPr lang="sv-SE" sz="4800" dirty="0" err="1" smtClean="0"/>
              <a:t>Indicators</a:t>
            </a:r>
            <a:r>
              <a:rPr lang="sv-SE" sz="4800" dirty="0" smtClean="0"/>
              <a:t> – on Global and National </a:t>
            </a:r>
            <a:r>
              <a:rPr lang="sv-SE" sz="4800" dirty="0" err="1" smtClean="0"/>
              <a:t>Level</a:t>
            </a:r>
            <a:endParaRPr lang="sv-SE" sz="4800" dirty="0" smtClean="0"/>
          </a:p>
          <a:p>
            <a:r>
              <a:rPr lang="sv-SE" sz="4800" dirty="0" err="1" smtClean="0"/>
              <a:t>Capabilities</a:t>
            </a:r>
            <a:endParaRPr lang="sv-SE" sz="4800" dirty="0" smtClean="0"/>
          </a:p>
          <a:p>
            <a:r>
              <a:rPr lang="sv-SE" sz="4800" dirty="0"/>
              <a:t>An </a:t>
            </a:r>
            <a:r>
              <a:rPr lang="sv-SE" sz="4800" dirty="0" err="1"/>
              <a:t>Assessment</a:t>
            </a:r>
            <a:r>
              <a:rPr lang="sv-SE" sz="4800" dirty="0"/>
              <a:t> in Latin </a:t>
            </a:r>
            <a:r>
              <a:rPr lang="sv-SE" sz="4800" dirty="0" err="1" smtClean="0"/>
              <a:t>America</a:t>
            </a:r>
            <a:r>
              <a:rPr lang="sv-SE" sz="4800" dirty="0" smtClean="0"/>
              <a:t> and the </a:t>
            </a:r>
            <a:r>
              <a:rPr lang="sv-SE" sz="4800" dirty="0" err="1" smtClean="0"/>
              <a:t>Caribbean</a:t>
            </a:r>
            <a:endParaRPr lang="sv-SE" sz="4800" dirty="0"/>
          </a:p>
          <a:p>
            <a:r>
              <a:rPr lang="sv-SE" sz="4800" dirty="0" smtClean="0"/>
              <a:t>Swedish SDG </a:t>
            </a:r>
            <a:r>
              <a:rPr lang="sv-SE" sz="4800" dirty="0" err="1" smtClean="0"/>
              <a:t>Reporting</a:t>
            </a:r>
            <a:r>
              <a:rPr lang="sv-SE" sz="4800" dirty="0" smtClean="0"/>
              <a:t>  </a:t>
            </a:r>
          </a:p>
          <a:p>
            <a:r>
              <a:rPr lang="sv-SE" sz="4800" dirty="0" err="1" smtClean="0">
                <a:solidFill>
                  <a:schemeClr val="tx1"/>
                </a:solidFill>
              </a:rPr>
              <a:t>Increase</a:t>
            </a:r>
            <a:r>
              <a:rPr lang="sv-SE" sz="4800" dirty="0" smtClean="0">
                <a:solidFill>
                  <a:schemeClr val="tx1"/>
                </a:solidFill>
              </a:rPr>
              <a:t> the National </a:t>
            </a:r>
            <a:r>
              <a:rPr lang="sv-SE" sz="4800" dirty="0" err="1" smtClean="0">
                <a:solidFill>
                  <a:schemeClr val="tx1"/>
                </a:solidFill>
              </a:rPr>
              <a:t>Uptake</a:t>
            </a:r>
            <a:r>
              <a:rPr lang="sv-SE" sz="4800" dirty="0" smtClean="0">
                <a:solidFill>
                  <a:schemeClr val="tx1"/>
                </a:solidFill>
              </a:rPr>
              <a:t> </a:t>
            </a:r>
            <a:r>
              <a:rPr lang="sv-SE" sz="4800" dirty="0" err="1" smtClean="0">
                <a:solidFill>
                  <a:schemeClr val="tx1"/>
                </a:solidFill>
              </a:rPr>
              <a:t>of</a:t>
            </a:r>
            <a:r>
              <a:rPr lang="sv-SE" sz="4800" dirty="0" smtClean="0">
                <a:solidFill>
                  <a:schemeClr val="tx1"/>
                </a:solidFill>
              </a:rPr>
              <a:t> Earth Observations?</a:t>
            </a:r>
          </a:p>
          <a:p>
            <a:endParaRPr lang="sv-SE" dirty="0"/>
          </a:p>
        </p:txBody>
      </p:sp>
      <p:sp>
        <p:nvSpPr>
          <p:cNvPr id="5" name="Shape 145"/>
          <p:cNvSpPr/>
          <p:nvPr/>
        </p:nvSpPr>
        <p:spPr>
          <a:xfrm>
            <a:off x="922524" y="1060628"/>
            <a:ext cx="213199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sv-SE" dirty="0" err="1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Outline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675907"/>
            <a:ext cx="1088919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The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SDG Indicators – on Global </a:t>
            </a: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Level</a:t>
            </a:r>
            <a:endParaRPr lang="en-US" dirty="0">
              <a:solidFill>
                <a:srgbClr val="0365C0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17271652" cy="9207500"/>
          </a:xfrm>
        </p:spPr>
        <p:txBody>
          <a:bodyPr/>
          <a:lstStyle/>
          <a:p>
            <a:r>
              <a:rPr lang="sv-SE" dirty="0" smtClean="0"/>
              <a:t>Country </a:t>
            </a:r>
            <a:r>
              <a:rPr lang="sv-SE" dirty="0" err="1" smtClean="0"/>
              <a:t>owned</a:t>
            </a:r>
            <a:r>
              <a:rPr lang="sv-SE" dirty="0" smtClean="0"/>
              <a:t> and country led </a:t>
            </a:r>
            <a:r>
              <a:rPr lang="sv-SE" dirty="0" err="1" smtClean="0"/>
              <a:t>reporting</a:t>
            </a:r>
            <a:endParaRPr lang="sv-SE" dirty="0" smtClean="0"/>
          </a:p>
          <a:p>
            <a:r>
              <a:rPr lang="sv-SE" dirty="0" smtClean="0"/>
              <a:t>National vs. Global data </a:t>
            </a:r>
            <a:r>
              <a:rPr lang="sv-SE" dirty="0" err="1" smtClean="0"/>
              <a:t>sources</a:t>
            </a:r>
            <a:endParaRPr lang="sv-SE" dirty="0" smtClean="0"/>
          </a:p>
          <a:p>
            <a:r>
              <a:rPr lang="sv-SE" dirty="0" err="1" smtClean="0"/>
              <a:t>Globally</a:t>
            </a:r>
            <a:r>
              <a:rPr lang="sv-SE" dirty="0" smtClean="0"/>
              <a:t> </a:t>
            </a:r>
            <a:r>
              <a:rPr lang="sv-SE" dirty="0" err="1" smtClean="0"/>
              <a:t>agreed</a:t>
            </a:r>
            <a:r>
              <a:rPr lang="sv-SE" dirty="0" smtClean="0"/>
              <a:t> </a:t>
            </a:r>
            <a:r>
              <a:rPr lang="sv-SE" dirty="0" err="1" smtClean="0"/>
              <a:t>frameworks</a:t>
            </a:r>
            <a:r>
              <a:rPr lang="sv-SE" dirty="0" smtClean="0"/>
              <a:t>, standards, </a:t>
            </a:r>
            <a:r>
              <a:rPr lang="sv-SE" dirty="0" err="1" smtClean="0"/>
              <a:t>methods</a:t>
            </a:r>
            <a:r>
              <a:rPr lang="sv-SE" dirty="0" smtClean="0"/>
              <a:t>, definitions…</a:t>
            </a:r>
          </a:p>
          <a:p>
            <a:r>
              <a:rPr lang="sv-SE" dirty="0" smtClean="0"/>
              <a:t>UN </a:t>
            </a:r>
            <a:r>
              <a:rPr lang="sv-SE" dirty="0" err="1" smtClean="0"/>
              <a:t>Custodians</a:t>
            </a:r>
            <a:r>
              <a:rPr lang="sv-SE" dirty="0" smtClean="0"/>
              <a:t> in charge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indicator</a:t>
            </a:r>
            <a:r>
              <a:rPr lang="sv-SE" dirty="0" smtClean="0"/>
              <a:t> metadata </a:t>
            </a:r>
            <a:r>
              <a:rPr lang="sv-SE" dirty="0" err="1" smtClean="0"/>
              <a:t>development</a:t>
            </a: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8458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523333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sv-SE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IAEG-SDG </a:t>
            </a:r>
            <a:r>
              <a:rPr kumimoji="0" lang="sv-SE" sz="5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Working</a:t>
            </a:r>
            <a:r>
              <a:rPr kumimoji="0" lang="sv-SE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Group on Geospatial Information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24" y="3450981"/>
            <a:ext cx="13628028" cy="5855291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15144328" y="4591968"/>
            <a:ext cx="7560840" cy="53963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400" dirty="0" smtClean="0"/>
              <a:t>Reviewed </a:t>
            </a:r>
            <a:r>
              <a:rPr lang="en-US" sz="4400" dirty="0"/>
              <a:t>the global indicators incl. metadata through a ‘geographic location’ </a:t>
            </a:r>
            <a:r>
              <a:rPr lang="en-US" sz="4400" dirty="0" smtClean="0"/>
              <a:t>lens </a:t>
            </a:r>
          </a:p>
          <a:p>
            <a:pPr marL="685800" indent="-6858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400" dirty="0" smtClean="0"/>
              <a:t>Shortlist with 24 indicators</a:t>
            </a:r>
          </a:p>
          <a:p>
            <a:pPr marL="685800" indent="-6858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400" dirty="0" smtClean="0"/>
              <a:t>“Where is the data?”</a:t>
            </a:r>
            <a:endParaRPr lang="en-US" sz="44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101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675907"/>
            <a:ext cx="1462900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Next Step: Building Capacity for National Reporting</a:t>
            </a:r>
            <a:endParaRPr lang="en-US" dirty="0">
              <a:solidFill>
                <a:srgbClr val="0365C0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14463340" cy="9207500"/>
          </a:xfrm>
        </p:spPr>
        <p:txBody>
          <a:bodyPr/>
          <a:lstStyle/>
          <a:p>
            <a:r>
              <a:rPr lang="sv-SE" dirty="0" smtClean="0"/>
              <a:t>National </a:t>
            </a:r>
            <a:r>
              <a:rPr lang="sv-SE" dirty="0" err="1" smtClean="0"/>
              <a:t>Statistical</a:t>
            </a:r>
            <a:r>
              <a:rPr lang="sv-SE" dirty="0" smtClean="0"/>
              <a:t> Systems</a:t>
            </a:r>
          </a:p>
          <a:p>
            <a:r>
              <a:rPr lang="sv-SE" dirty="0" smtClean="0"/>
              <a:t>National Spatial Data </a:t>
            </a:r>
            <a:r>
              <a:rPr lang="sv-SE" dirty="0" err="1" smtClean="0"/>
              <a:t>Infrastructures</a:t>
            </a:r>
            <a:endParaRPr lang="sv-SE" dirty="0" smtClean="0"/>
          </a:p>
          <a:p>
            <a:r>
              <a:rPr lang="sv-SE" dirty="0" err="1" smtClean="0"/>
              <a:t>Cooperation</a:t>
            </a:r>
            <a:r>
              <a:rPr lang="sv-SE" dirty="0" smtClean="0"/>
              <a:t> </a:t>
            </a:r>
            <a:r>
              <a:rPr lang="sv-SE" dirty="0" err="1" smtClean="0"/>
              <a:t>mechanisms</a:t>
            </a:r>
            <a:r>
              <a:rPr lang="sv-SE" dirty="0" smtClean="0"/>
              <a:t> </a:t>
            </a:r>
          </a:p>
          <a:p>
            <a:r>
              <a:rPr lang="sv-SE" dirty="0" err="1" smtClean="0"/>
              <a:t>Capabilities</a:t>
            </a:r>
            <a:r>
              <a:rPr lang="sv-SE" dirty="0" smtClean="0"/>
              <a:t> to </a:t>
            </a:r>
            <a:r>
              <a:rPr lang="sv-SE" dirty="0" err="1" smtClean="0"/>
              <a:t>work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new data </a:t>
            </a:r>
            <a:r>
              <a:rPr lang="sv-SE" dirty="0" err="1" smtClean="0"/>
              <a:t>sources</a:t>
            </a:r>
            <a:r>
              <a:rPr lang="sv-SE" dirty="0" smtClean="0"/>
              <a:t> (</a:t>
            </a:r>
            <a:r>
              <a:rPr lang="sv-SE" dirty="0" err="1" smtClean="0"/>
              <a:t>e.g</a:t>
            </a:r>
            <a:r>
              <a:rPr lang="sv-SE" dirty="0" smtClean="0"/>
              <a:t>. geospatial and </a:t>
            </a:r>
            <a:r>
              <a:rPr lang="sv-SE" dirty="0" err="1" smtClean="0"/>
              <a:t>earth</a:t>
            </a:r>
            <a:r>
              <a:rPr lang="sv-SE" dirty="0" smtClean="0"/>
              <a:t> observations) for </a:t>
            </a:r>
            <a:r>
              <a:rPr lang="sv-SE" dirty="0" err="1" smtClean="0"/>
              <a:t>statistics</a:t>
            </a: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81199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7"/>
            <a:ext cx="679513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Bridging the data divide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000" y="2609528"/>
            <a:ext cx="17804178" cy="8540311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7583488" y="10977880"/>
            <a:ext cx="16393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i="1" dirty="0"/>
              <a:t>Source: OECD (2017), Development Co-operation Report 2017: Data for Development</a:t>
            </a:r>
            <a:endParaRPr lang="sv-SE" sz="2800" i="1" dirty="0"/>
          </a:p>
        </p:txBody>
      </p:sp>
    </p:spTree>
    <p:extLst>
      <p:ext uri="{BB962C8B-B14F-4D97-AF65-F5344CB8AC3E}">
        <p14:creationId xmlns:p14="http://schemas.microsoft.com/office/powerpoint/2010/main" val="21207299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675908"/>
            <a:ext cx="14520001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Capability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to work with </a:t>
            </a: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Geospatial Information and </a:t>
            </a:r>
            <a:b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Earth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Observations</a:t>
            </a: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352" y="3833664"/>
            <a:ext cx="10359730" cy="692086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675908"/>
            <a:ext cx="1135086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The ECLAC Assessment: </a:t>
            </a:r>
            <a:b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Questionnaire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applied in </a:t>
            </a:r>
            <a:r>
              <a:rPr lang="en-US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Oct-Nov </a:t>
            </a:r>
            <a:r>
              <a:rPr lang="en-US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2017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984" y="2681536"/>
            <a:ext cx="15723166" cy="903137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5"/>
          <a:srcRect r="76763"/>
          <a:stretch/>
        </p:blipFill>
        <p:spPr>
          <a:xfrm>
            <a:off x="22345128" y="9378280"/>
            <a:ext cx="1620855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939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723</Words>
  <Application>Microsoft Office PowerPoint</Application>
  <PresentationFormat>Custom</PresentationFormat>
  <Paragraphs>82</Paragraphs>
  <Slides>26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54</cp:revision>
  <dcterms:modified xsi:type="dcterms:W3CDTF">2018-04-23T09:00:35Z</dcterms:modified>
</cp:coreProperties>
</file>