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81" r:id="rId11"/>
    <p:sldId id="282" r:id="rId12"/>
    <p:sldId id="286" r:id="rId13"/>
    <p:sldId id="284" r:id="rId14"/>
    <p:sldId id="283" r:id="rId15"/>
    <p:sldId id="285" r:id="rId16"/>
    <p:sldId id="262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8" y="-61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timparkinson/32016588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dc.noaa.gov/metadata/published/xsl/wmoRubricReport.xs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64" y="1097360"/>
            <a:ext cx="18745200" cy="953344"/>
          </a:xfrm>
        </p:spPr>
        <p:txBody>
          <a:bodyPr>
            <a:normAutofit/>
          </a:bodyPr>
          <a:lstStyle/>
          <a:p>
            <a:pPr algn="l"/>
            <a:r>
              <a:rPr lang="en-GB" altLang="en-US" sz="3600" dirty="0" smtClean="0"/>
              <a:t>WIS Discovery Metadata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"/>
          </p:nvPr>
        </p:nvSpPr>
        <p:spPr>
          <a:xfrm>
            <a:off x="1778000" y="7073904"/>
            <a:ext cx="18745200" cy="1428750"/>
          </a:xfrm>
        </p:spPr>
        <p:txBody>
          <a:bodyPr/>
          <a:lstStyle/>
          <a:p>
            <a:endParaRPr lang="de-DE"/>
          </a:p>
        </p:txBody>
      </p:sp>
      <p:pic>
        <p:nvPicPr>
          <p:cNvPr id="14" name="Picture 4" descr="SardineCans(CreativeCommons-Tim-Parkinson-Flick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>
            <a:fillRect/>
          </a:stretch>
        </p:blipFill>
        <p:spPr bwMode="auto">
          <a:xfrm>
            <a:off x="1629838" y="2825759"/>
            <a:ext cx="16644365" cy="79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02768" y="2825759"/>
            <a:ext cx="17569952" cy="10184102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17709" tIns="108855" rIns="217709" bIns="108855">
            <a:spAutoFit/>
          </a:bodyPr>
          <a:lstStyle>
            <a:lvl1pPr marL="342900" indent="-342900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accent1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Char char="•"/>
            </a:pPr>
            <a:r>
              <a:rPr lang="en-GB" altLang="en-US" sz="6700" dirty="0" smtClean="0">
                <a:latin typeface="Arial Narrow" pitchFamily="34" charset="0"/>
              </a:rPr>
              <a:t>What </a:t>
            </a:r>
            <a:r>
              <a:rPr lang="en-GB" altLang="en-US" sz="6700" dirty="0">
                <a:latin typeface="Arial Narrow" pitchFamily="34" charset="0"/>
              </a:rPr>
              <a:t>datasets contain</a:t>
            </a:r>
          </a:p>
          <a:p>
            <a:pPr algn="l">
              <a:spcBef>
                <a:spcPct val="50000"/>
              </a:spcBef>
              <a:buClrTx/>
              <a:buFontTx/>
              <a:buChar char="•"/>
            </a:pPr>
            <a:r>
              <a:rPr lang="en-GB" altLang="en-US" sz="6700" dirty="0">
                <a:latin typeface="Arial Narrow" pitchFamily="34" charset="0"/>
              </a:rPr>
              <a:t>Who is responsible</a:t>
            </a:r>
          </a:p>
          <a:p>
            <a:pPr algn="l">
              <a:spcBef>
                <a:spcPct val="50000"/>
              </a:spcBef>
              <a:buClrTx/>
              <a:buFontTx/>
              <a:buChar char="•"/>
            </a:pPr>
            <a:r>
              <a:rPr lang="en-GB" altLang="en-US" sz="6700" dirty="0">
                <a:latin typeface="Arial Narrow" pitchFamily="34" charset="0"/>
              </a:rPr>
              <a:t>How to get datasets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6700" dirty="0">
              <a:latin typeface="Arial Narrow" pitchFamily="34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6700" dirty="0">
              <a:latin typeface="Arial Narrow" pitchFamily="34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6700" dirty="0">
              <a:latin typeface="Arial Narrow" pitchFamily="34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5200" dirty="0">
              <a:latin typeface="Arial Narrow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583488" y="10769180"/>
            <a:ext cx="18322289" cy="46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17709" tIns="108855" rIns="217709" bIns="108855">
            <a:spAutoFit/>
          </a:bodyPr>
          <a:lstStyle>
            <a:lvl1pPr marL="342900" indent="-342900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accent1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FontTx/>
              <a:buNone/>
            </a:pPr>
            <a:r>
              <a:rPr lang="en-US" altLang="en-US" sz="1900" dirty="0">
                <a:solidFill>
                  <a:schemeClr val="bg1"/>
                </a:solidFill>
                <a:latin typeface="Arial Narrow" pitchFamily="34" charset="0"/>
              </a:rPr>
              <a:t>Image by Tim Parkinson from </a:t>
            </a:r>
            <a:r>
              <a:rPr lang="en-US" altLang="en-US" sz="1900" dirty="0">
                <a:solidFill>
                  <a:schemeClr val="bg1"/>
                </a:solidFill>
                <a:latin typeface="Arial Narrow" pitchFamily="34" charset="0"/>
                <a:hlinkClick r:id="rId4"/>
              </a:rPr>
              <a:t>http://www.flickr.com/photos/timparkinson/320165882/ </a:t>
            </a:r>
            <a:r>
              <a:rPr lang="en-US" altLang="en-US" sz="1900" dirty="0">
                <a:solidFill>
                  <a:schemeClr val="bg1"/>
                </a:solidFill>
                <a:latin typeface="Arial Narrow" pitchFamily="34" charset="0"/>
              </a:rPr>
              <a:t>under the creative commons </a:t>
            </a:r>
            <a:r>
              <a:rPr lang="en-US" altLang="en-US" sz="1900" dirty="0" err="1">
                <a:solidFill>
                  <a:schemeClr val="bg1"/>
                </a:solidFill>
                <a:latin typeface="Arial Narrow" pitchFamily="34" charset="0"/>
              </a:rPr>
              <a:t>licence</a:t>
            </a:r>
            <a:r>
              <a:rPr lang="en-US" altLang="en-US" sz="1900" dirty="0">
                <a:solidFill>
                  <a:schemeClr val="bg1"/>
                </a:solidFill>
                <a:latin typeface="Arial Narrow" pitchFamily="34" charset="0"/>
              </a:rPr>
              <a:t> http://creativecommons.org/licenses/by/2.0/</a:t>
            </a:r>
          </a:p>
        </p:txBody>
      </p:sp>
    </p:spTree>
    <p:extLst>
      <p:ext uri="{BB962C8B-B14F-4D97-AF65-F5344CB8AC3E}">
        <p14:creationId xmlns:p14="http://schemas.microsoft.com/office/powerpoint/2010/main" val="42062590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642" y="881336"/>
            <a:ext cx="12585700" cy="1145294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/>
              <a:t>Metadata synchronization</a:t>
            </a:r>
            <a:endParaRPr lang="en-US" sz="5000" dirty="0"/>
          </a:p>
        </p:txBody>
      </p:sp>
      <p:pic>
        <p:nvPicPr>
          <p:cNvPr id="3" name="Picture 15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" y="5069376"/>
            <a:ext cx="1066800" cy="9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" y="6291751"/>
            <a:ext cx="1066800" cy="9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" y="7549051"/>
            <a:ext cx="1071035" cy="9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10674795" y="4633539"/>
            <a:ext cx="4682067" cy="235267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17709" tIns="108855" rIns="217709" bIns="108855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altLang="de-DE" sz="4300" dirty="0"/>
              <a:t>WIS </a:t>
            </a:r>
            <a:r>
              <a:rPr lang="fr-CH" altLang="de-DE" sz="4300" dirty="0" err="1"/>
              <a:t>core</a:t>
            </a:r>
            <a:r>
              <a:rPr lang="fr-CH" altLang="de-DE" sz="4300" dirty="0"/>
              <a:t> network</a:t>
            </a:r>
            <a:endParaRPr lang="en-US" altLang="de-DE" sz="4300" dirty="0"/>
          </a:p>
        </p:txBody>
      </p:sp>
      <p:pic>
        <p:nvPicPr>
          <p:cNvPr id="7" name="Picture 6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697" y="3852489"/>
            <a:ext cx="107103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atabase_ser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897" y="3449263"/>
            <a:ext cx="1075267" cy="9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461" y="4646239"/>
            <a:ext cx="107103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994" y="6201988"/>
            <a:ext cx="1071035" cy="9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727" y="6833813"/>
            <a:ext cx="1071035" cy="9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297" y="6998913"/>
            <a:ext cx="1071032" cy="9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563" y="6011488"/>
            <a:ext cx="1071032" cy="9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NeuLogo_Bildmarke_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61" y="4702149"/>
            <a:ext cx="512235" cy="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database_ser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04" y="2393504"/>
            <a:ext cx="1071035" cy="9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GE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05" y="2301912"/>
            <a:ext cx="4824323" cy="11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9"/>
          <p:cNvSpPr txBox="1">
            <a:spLocks noChangeArrowheads="1"/>
          </p:cNvSpPr>
          <p:nvPr/>
        </p:nvSpPr>
        <p:spPr bwMode="auto">
          <a:xfrm>
            <a:off x="1634309" y="5167801"/>
            <a:ext cx="4984183" cy="428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709" tIns="108855" rIns="217709" bIns="1088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3300" dirty="0"/>
              <a:t>DKRZ</a:t>
            </a:r>
          </a:p>
          <a:p>
            <a:pPr eaLnBrk="1" hangingPunct="1"/>
            <a:r>
              <a:rPr lang="de-DE" altLang="de-DE" sz="3300" dirty="0"/>
              <a:t>AWI (PANGAEA)</a:t>
            </a:r>
          </a:p>
          <a:p>
            <a:pPr eaLnBrk="1" hangingPunct="1"/>
            <a:r>
              <a:rPr lang="de-DE" altLang="de-DE" sz="3300" dirty="0"/>
              <a:t>DLR</a:t>
            </a:r>
          </a:p>
          <a:p>
            <a:pPr eaLnBrk="1" hangingPunct="1"/>
            <a:r>
              <a:rPr lang="de-DE" altLang="de-DE" sz="3300" dirty="0"/>
              <a:t>EUMETSAT</a:t>
            </a:r>
          </a:p>
          <a:p>
            <a:pPr eaLnBrk="1" hangingPunct="1"/>
            <a:r>
              <a:rPr lang="de-DE" altLang="de-DE" sz="3300" dirty="0"/>
              <a:t>National </a:t>
            </a:r>
            <a:r>
              <a:rPr lang="de-DE" altLang="de-DE" sz="3300" dirty="0" err="1"/>
              <a:t>Meteorological</a:t>
            </a:r>
            <a:r>
              <a:rPr lang="de-DE" altLang="de-DE" sz="3300" dirty="0"/>
              <a:t> </a:t>
            </a:r>
            <a:br>
              <a:rPr lang="de-DE" altLang="de-DE" sz="3300" dirty="0"/>
            </a:br>
            <a:r>
              <a:rPr lang="de-DE" altLang="de-DE" sz="3300" dirty="0" err="1"/>
              <a:t>Centres</a:t>
            </a:r>
            <a:r>
              <a:rPr lang="de-DE" altLang="de-DE" sz="3300" dirty="0"/>
              <a:t>,</a:t>
            </a:r>
          </a:p>
          <a:p>
            <a:pPr eaLnBrk="1" hangingPunct="1"/>
            <a:r>
              <a:rPr lang="de-DE" altLang="de-DE" sz="3300" dirty="0"/>
              <a:t>e.g. Austria,</a:t>
            </a:r>
            <a:br>
              <a:rPr lang="de-DE" altLang="de-DE" sz="3300" dirty="0"/>
            </a:br>
            <a:r>
              <a:rPr lang="de-DE" altLang="de-DE" sz="3300" dirty="0" err="1"/>
              <a:t>Croatia</a:t>
            </a:r>
            <a:r>
              <a:rPr lang="de-DE" altLang="de-DE" sz="3300" dirty="0"/>
              <a:t>, …</a:t>
            </a:r>
          </a:p>
        </p:txBody>
      </p:sp>
      <p:cxnSp>
        <p:nvCxnSpPr>
          <p:cNvPr id="26" name="Gerade Verbindung mit Pfeil 25"/>
          <p:cNvCxnSpPr>
            <a:endCxn id="7" idx="1"/>
          </p:cNvCxnSpPr>
          <p:nvPr/>
        </p:nvCxnSpPr>
        <p:spPr>
          <a:xfrm flipV="1">
            <a:off x="5943383" y="4344614"/>
            <a:ext cx="4693312" cy="14652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5"/>
          <p:cNvSpPr txBox="1">
            <a:spLocks noChangeArrowheads="1"/>
          </p:cNvSpPr>
          <p:nvPr/>
        </p:nvSpPr>
        <p:spPr bwMode="auto">
          <a:xfrm>
            <a:off x="6457224" y="4187785"/>
            <a:ext cx="2906692" cy="7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709" tIns="108855" rIns="217709" bIns="1088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3300" i="1" dirty="0"/>
              <a:t>OAI </a:t>
            </a:r>
            <a:r>
              <a:rPr lang="de-DE" altLang="de-DE" sz="3300" i="1" dirty="0" err="1"/>
              <a:t>and</a:t>
            </a:r>
            <a:r>
              <a:rPr lang="de-DE" altLang="de-DE" sz="3300" i="1" dirty="0"/>
              <a:t> FTP</a:t>
            </a:r>
          </a:p>
        </p:txBody>
      </p:sp>
      <p:pic>
        <p:nvPicPr>
          <p:cNvPr id="28" name="Grafik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786" y="4046509"/>
            <a:ext cx="880533" cy="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36"/>
          <p:cNvSpPr>
            <a:spLocks noChangeArrowheads="1"/>
          </p:cNvSpPr>
          <p:nvPr/>
        </p:nvSpPr>
        <p:spPr bwMode="auto">
          <a:xfrm>
            <a:off x="126309" y="9450288"/>
            <a:ext cx="12907435" cy="220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§"/>
            </a:pPr>
            <a:r>
              <a:rPr lang="de-DE" altLang="de-DE" sz="3300" dirty="0"/>
              <a:t> </a:t>
            </a:r>
            <a:r>
              <a:rPr lang="de-DE" altLang="de-DE" sz="3300" dirty="0" err="1"/>
              <a:t>connected</a:t>
            </a:r>
            <a:r>
              <a:rPr lang="de-DE" altLang="de-DE" sz="3300" dirty="0"/>
              <a:t> </a:t>
            </a:r>
            <a:r>
              <a:rPr lang="de-DE" altLang="de-DE" sz="3300" dirty="0" err="1"/>
              <a:t>to</a:t>
            </a:r>
            <a:r>
              <a:rPr lang="de-DE" altLang="de-DE" sz="3300" dirty="0"/>
              <a:t> GISC Offenbach </a:t>
            </a:r>
            <a:r>
              <a:rPr lang="de-DE" altLang="de-DE" sz="3300" dirty="0" err="1"/>
              <a:t>as</a:t>
            </a:r>
            <a:r>
              <a:rPr lang="de-DE" altLang="de-DE" sz="3300" dirty="0"/>
              <a:t> internal DWD </a:t>
            </a:r>
            <a:r>
              <a:rPr lang="de-DE" altLang="de-DE" sz="3300" dirty="0" err="1"/>
              <a:t>centre</a:t>
            </a:r>
            <a:r>
              <a:rPr lang="de-DE" altLang="de-DE" sz="3300" dirty="0"/>
              <a:t>: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de-DE" altLang="de-DE" sz="2400" dirty="0"/>
              <a:t>GCC, Global Collection </a:t>
            </a:r>
            <a:r>
              <a:rPr lang="de-DE" altLang="de-DE" sz="2400" dirty="0" err="1"/>
              <a:t>Centre</a:t>
            </a:r>
            <a:r>
              <a:rPr lang="de-DE" altLang="de-DE" sz="2400" dirty="0"/>
              <a:t> 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de-DE" altLang="de-DE" sz="2400" dirty="0"/>
              <a:t>GPCC, Global </a:t>
            </a:r>
            <a:r>
              <a:rPr lang="de-DE" altLang="de-DE" sz="2400" dirty="0" err="1"/>
              <a:t>Precipitation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Climate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Centre</a:t>
            </a:r>
            <a:endParaRPr lang="de-DE" altLang="de-DE" sz="2400" dirty="0"/>
          </a:p>
          <a:p>
            <a:pPr lvl="1" algn="l" eaLnBrk="1" hangingPunct="1">
              <a:buFont typeface="Arial" pitchFamily="34" charset="0"/>
              <a:buChar char="•"/>
            </a:pPr>
            <a:r>
              <a:rPr lang="de-DE" altLang="de-DE" sz="2400" dirty="0"/>
              <a:t>GRUAN, GCOS Reference </a:t>
            </a:r>
            <a:r>
              <a:rPr lang="de-DE" altLang="de-DE" sz="2400" dirty="0" err="1"/>
              <a:t>Upper</a:t>
            </a:r>
            <a:r>
              <a:rPr lang="de-DE" altLang="de-DE" sz="2400" dirty="0"/>
              <a:t>-Air Network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de-DE" altLang="de-DE" sz="2400" dirty="0" smtClean="0"/>
              <a:t>RCC-CM</a:t>
            </a:r>
            <a:r>
              <a:rPr lang="de-DE" altLang="de-DE" sz="2400" dirty="0"/>
              <a:t>, Regional </a:t>
            </a:r>
            <a:r>
              <a:rPr lang="de-DE" altLang="de-DE" sz="2400" dirty="0" err="1"/>
              <a:t>Climate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Centre</a:t>
            </a:r>
            <a:r>
              <a:rPr lang="de-DE" altLang="de-DE" sz="2400" dirty="0"/>
              <a:t> on </a:t>
            </a:r>
            <a:r>
              <a:rPr lang="de-DE" altLang="de-DE" sz="2400" dirty="0" err="1"/>
              <a:t>Climate</a:t>
            </a:r>
            <a:r>
              <a:rPr lang="de-DE" altLang="de-DE" sz="2400" dirty="0"/>
              <a:t> Monitoring </a:t>
            </a:r>
            <a:r>
              <a:rPr lang="de-DE" altLang="de-DE" sz="2400" dirty="0" err="1"/>
              <a:t>for</a:t>
            </a:r>
            <a:r>
              <a:rPr lang="de-DE" altLang="de-DE" sz="2400" dirty="0"/>
              <a:t> Europe </a:t>
            </a:r>
          </a:p>
        </p:txBody>
      </p:sp>
      <p:sp>
        <p:nvSpPr>
          <p:cNvPr id="30" name="Rechteck 37"/>
          <p:cNvSpPr>
            <a:spLocks noChangeArrowheads="1"/>
          </p:cNvSpPr>
          <p:nvPr/>
        </p:nvSpPr>
        <p:spPr bwMode="auto">
          <a:xfrm>
            <a:off x="13633897" y="9137003"/>
            <a:ext cx="10469035" cy="22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709" tIns="108855" rIns="217709" bIns="1088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l" hangingPunct="1">
              <a:buFont typeface="Wingdings" pitchFamily="2" charset="2"/>
              <a:buChar char="§"/>
            </a:pPr>
            <a:r>
              <a:rPr lang="de-DE" altLang="de-DE" sz="3300" dirty="0"/>
              <a:t> </a:t>
            </a:r>
            <a:r>
              <a:rPr lang="de-DE" altLang="de-DE" sz="3300" dirty="0" err="1"/>
              <a:t>connected</a:t>
            </a:r>
            <a:r>
              <a:rPr lang="de-DE" altLang="de-DE" sz="3300" dirty="0"/>
              <a:t> </a:t>
            </a:r>
            <a:r>
              <a:rPr lang="de-DE" altLang="de-DE" sz="3300" dirty="0" err="1"/>
              <a:t>to</a:t>
            </a:r>
            <a:r>
              <a:rPr lang="de-DE" altLang="de-DE" sz="3300" dirty="0"/>
              <a:t> GISC Offenbach  </a:t>
            </a:r>
            <a:r>
              <a:rPr lang="de-DE" altLang="de-DE" sz="3300" dirty="0" err="1"/>
              <a:t>as</a:t>
            </a:r>
            <a:r>
              <a:rPr lang="de-DE" altLang="de-DE" sz="3300" dirty="0"/>
              <a:t> </a:t>
            </a:r>
            <a:r>
              <a:rPr lang="de-DE" altLang="de-DE" sz="3300" dirty="0" err="1"/>
              <a:t>external</a:t>
            </a:r>
            <a:r>
              <a:rPr lang="de-DE" altLang="de-DE" sz="3300" dirty="0"/>
              <a:t> DCPC </a:t>
            </a:r>
          </a:p>
          <a:p>
            <a:pPr lvl="2" algn="l" hangingPunct="1">
              <a:buFont typeface="Arial" pitchFamily="34" charset="0"/>
              <a:buChar char="•"/>
            </a:pPr>
            <a:r>
              <a:rPr lang="de-DE" altLang="de-DE" sz="2400" dirty="0"/>
              <a:t>DKRZ</a:t>
            </a:r>
          </a:p>
          <a:p>
            <a:pPr lvl="2" algn="l" hangingPunct="1">
              <a:buFont typeface="Arial" pitchFamily="34" charset="0"/>
              <a:buChar char="•"/>
            </a:pPr>
            <a:r>
              <a:rPr lang="de-DE" altLang="de-DE" sz="2400" dirty="0"/>
              <a:t>DLR</a:t>
            </a:r>
          </a:p>
          <a:p>
            <a:pPr lvl="2" algn="l" hangingPunct="1">
              <a:buFont typeface="Arial" pitchFamily="34" charset="0"/>
              <a:buChar char="•"/>
            </a:pPr>
            <a:r>
              <a:rPr lang="de-DE" altLang="de-DE" sz="2400" dirty="0"/>
              <a:t>AWI Bremerhaven (</a:t>
            </a:r>
            <a:r>
              <a:rPr lang="de-DE" altLang="de-DE" sz="2400" dirty="0" err="1"/>
              <a:t>Pangaea</a:t>
            </a:r>
            <a:r>
              <a:rPr lang="de-DE" altLang="de-DE" sz="2400" dirty="0"/>
              <a:t>) </a:t>
            </a:r>
          </a:p>
          <a:p>
            <a:pPr lvl="2" algn="l" hangingPunct="1">
              <a:buFont typeface="Arial" pitchFamily="34" charset="0"/>
              <a:buChar char="•"/>
            </a:pPr>
            <a:r>
              <a:rPr lang="de-DE" altLang="de-DE" sz="2400" dirty="0"/>
              <a:t>EUMETSAT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H="1" flipV="1">
            <a:off x="8677242" y="3177710"/>
            <a:ext cx="1997552" cy="14017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89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664" y="737320"/>
            <a:ext cx="21005800" cy="936104"/>
          </a:xfrm>
        </p:spPr>
        <p:txBody>
          <a:bodyPr>
            <a:normAutofit/>
          </a:bodyPr>
          <a:lstStyle/>
          <a:p>
            <a:pPr algn="l"/>
            <a:r>
              <a:rPr lang="en-US" sz="5000" dirty="0" err="1" smtClean="0"/>
              <a:t>GeoPortal</a:t>
            </a:r>
            <a:r>
              <a:rPr lang="en-US" sz="5000" dirty="0" smtClean="0"/>
              <a:t> –ranking search results</a:t>
            </a:r>
            <a:endParaRPr lang="en-US" sz="5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92" y="2033464"/>
            <a:ext cx="19394155" cy="846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303381" y="10746432"/>
            <a:ext cx="2990047" cy="527613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de-DE" sz="2000" dirty="0" smtClean="0"/>
              <a:t>Source: Stefano </a:t>
            </a:r>
            <a:r>
              <a:rPr lang="de-DE" sz="2000" dirty="0" err="1" smtClean="0"/>
              <a:t>Nativi</a:t>
            </a:r>
            <a:endParaRPr lang="de-DE" sz="2000" dirty="0"/>
          </a:p>
        </p:txBody>
      </p:sp>
      <p:sp>
        <p:nvSpPr>
          <p:cNvPr id="5" name="Ellipse 4"/>
          <p:cNvSpPr/>
          <p:nvPr/>
        </p:nvSpPr>
        <p:spPr>
          <a:xfrm>
            <a:off x="7463475" y="6569968"/>
            <a:ext cx="4224469" cy="1584176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de-DE"/>
          </a:p>
        </p:txBody>
      </p:sp>
      <p:sp>
        <p:nvSpPr>
          <p:cNvPr id="6" name="Pfeil nach unten 5"/>
          <p:cNvSpPr/>
          <p:nvPr/>
        </p:nvSpPr>
        <p:spPr>
          <a:xfrm rot="3600746" flipV="1">
            <a:off x="4149215" y="5496014"/>
            <a:ext cx="1098204" cy="7402128"/>
          </a:xfrm>
          <a:prstGeom prst="downArrow">
            <a:avLst/>
          </a:prstGeom>
          <a:solidFill>
            <a:srgbClr val="FF000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72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297" y="737320"/>
            <a:ext cx="21005800" cy="1061864"/>
          </a:xfrm>
        </p:spPr>
        <p:txBody>
          <a:bodyPr>
            <a:normAutofit/>
          </a:bodyPr>
          <a:lstStyle/>
          <a:p>
            <a:pPr algn="l"/>
            <a:r>
              <a:rPr lang="de-DE" sz="5000" dirty="0" err="1" smtClean="0"/>
              <a:t>Metadata</a:t>
            </a:r>
            <a:r>
              <a:rPr lang="de-DE" sz="5000" dirty="0" smtClean="0"/>
              <a:t> Quality in WMO Information System</a:t>
            </a:r>
            <a:endParaRPr lang="de-DE" sz="5000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286678" y="217748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GB" sz="4300" dirty="0" smtClean="0"/>
              <a:t>NOAA provides a  “WMO Rubric Report” (</a:t>
            </a:r>
            <a:r>
              <a:rPr lang="en-GB" sz="4300" dirty="0" err="1" smtClean="0"/>
              <a:t>xsl</a:t>
            </a:r>
            <a:r>
              <a:rPr lang="en-GB" sz="4300" dirty="0" smtClean="0"/>
              <a:t> transformation) </a:t>
            </a:r>
            <a:r>
              <a:rPr lang="de-DE" sz="4300" dirty="0" smtClean="0">
                <a:hlinkClick r:id="rId3"/>
              </a:rPr>
              <a:t>http://www.ngdc.noaa.gov/metadata/published/xsl/wmoRubricReport.xsl</a:t>
            </a:r>
            <a:endParaRPr lang="de-DE" sz="4300" dirty="0" smtClean="0"/>
          </a:p>
          <a:p>
            <a:pPr algn="l" hangingPunct="1"/>
            <a:r>
              <a:rPr lang="de-DE" sz="4300" dirty="0" err="1" smtClean="0"/>
              <a:t>Useful</a:t>
            </a:r>
            <a:r>
              <a:rPr lang="de-DE" sz="4300" dirty="0" smtClean="0"/>
              <a:t> </a:t>
            </a:r>
            <a:r>
              <a:rPr lang="de-DE" sz="4300" dirty="0" err="1" smtClean="0"/>
              <a:t>tool</a:t>
            </a:r>
            <a:r>
              <a:rPr lang="de-DE" sz="4300" dirty="0" smtClean="0"/>
              <a:t> </a:t>
            </a:r>
            <a:r>
              <a:rPr lang="de-DE" sz="4300" dirty="0" err="1" smtClean="0"/>
              <a:t>to</a:t>
            </a:r>
            <a:r>
              <a:rPr lang="de-DE" sz="4300" dirty="0" smtClean="0"/>
              <a:t> </a:t>
            </a:r>
            <a:r>
              <a:rPr lang="de-DE" sz="4300" dirty="0" err="1" smtClean="0"/>
              <a:t>monitor</a:t>
            </a:r>
            <a:r>
              <a:rPr lang="de-DE" sz="4300" dirty="0" smtClean="0"/>
              <a:t> </a:t>
            </a:r>
            <a:r>
              <a:rPr lang="de-DE" sz="4300" dirty="0" err="1" smtClean="0"/>
              <a:t>metadata</a:t>
            </a:r>
            <a:r>
              <a:rPr lang="de-DE" sz="4300" dirty="0" smtClean="0"/>
              <a:t> </a:t>
            </a:r>
            <a:r>
              <a:rPr lang="de-DE" sz="4300" dirty="0" err="1" smtClean="0"/>
              <a:t>quality</a:t>
            </a:r>
            <a:r>
              <a:rPr lang="de-DE" sz="4300" dirty="0" smtClean="0"/>
              <a:t>, </a:t>
            </a:r>
            <a:r>
              <a:rPr lang="de-DE" sz="4300" dirty="0" err="1" smtClean="0"/>
              <a:t>build</a:t>
            </a:r>
            <a:r>
              <a:rPr lang="de-DE" sz="4300" dirty="0" smtClean="0"/>
              <a:t> </a:t>
            </a:r>
            <a:r>
              <a:rPr lang="de-DE" sz="4300" dirty="0" err="1" smtClean="0"/>
              <a:t>into</a:t>
            </a:r>
            <a:r>
              <a:rPr lang="de-DE" sz="4300" dirty="0" smtClean="0"/>
              <a:t> Web-Frontend GISC Offenbach gisc.dwd.de</a:t>
            </a:r>
          </a:p>
          <a:p>
            <a:pPr algn="l" hangingPunct="1"/>
            <a:endParaRPr lang="de-DE" sz="4300" dirty="0" smtClean="0"/>
          </a:p>
          <a:p>
            <a:pPr hangingPunct="1"/>
            <a:endParaRPr lang="de-DE" sz="43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8" y="5417840"/>
            <a:ext cx="10561173" cy="60526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981" y="5612300"/>
            <a:ext cx="12839019" cy="571548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551040" y="6137920"/>
            <a:ext cx="1728192" cy="864096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0390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664" y="737320"/>
            <a:ext cx="21005800" cy="936104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/>
              <a:t>Interoperability WMO </a:t>
            </a:r>
            <a:r>
              <a:rPr lang="en-US" sz="5000" dirty="0"/>
              <a:t>Information System – GEOSS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32" y="2465512"/>
            <a:ext cx="15180840" cy="930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418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82688" y="665312"/>
            <a:ext cx="21005800" cy="989012"/>
          </a:xfrm>
        </p:spPr>
        <p:txBody>
          <a:bodyPr>
            <a:normAutofit/>
          </a:bodyPr>
          <a:lstStyle/>
          <a:p>
            <a:pPr algn="l"/>
            <a:r>
              <a:rPr lang="de-DE" sz="5000" dirty="0" smtClean="0"/>
              <a:t>Summary</a:t>
            </a:r>
            <a:endParaRPr lang="de-DE" sz="50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38672" y="2393504"/>
            <a:ext cx="22658517" cy="950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de-DE" dirty="0" err="1" smtClean="0"/>
              <a:t>Metadata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essential </a:t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in </a:t>
            </a:r>
            <a:r>
              <a:rPr lang="de-DE" dirty="0" err="1" smtClean="0"/>
              <a:t>catalogue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</a:p>
          <a:p>
            <a:pPr algn="l" hangingPunct="1"/>
            <a:endParaRPr lang="en-US" dirty="0" smtClean="0"/>
          </a:p>
          <a:p>
            <a:pPr algn="l" hangingPunct="1"/>
            <a:endParaRPr lang="en-US" dirty="0" smtClean="0"/>
          </a:p>
          <a:p>
            <a:pPr algn="l" hangingPunct="1"/>
            <a:endParaRPr lang="en-US" dirty="0" smtClean="0"/>
          </a:p>
          <a:p>
            <a:pPr algn="l" hangingPunct="1"/>
            <a:endParaRPr lang="en-US" dirty="0" smtClean="0"/>
          </a:p>
          <a:p>
            <a:pPr algn="l" hangingPunct="1"/>
            <a:r>
              <a:rPr lang="en-US" dirty="0" smtClean="0"/>
              <a:t>Interoperability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WMO Information System – GEOSS</a:t>
            </a:r>
          </a:p>
          <a:p>
            <a:pPr algn="l" hangingPunct="1"/>
            <a:endParaRPr lang="de-DE" dirty="0" smtClean="0"/>
          </a:p>
          <a:p>
            <a:pPr algn="l" hangingPunct="1"/>
            <a:endParaRPr lang="de-DE" dirty="0" smtClean="0"/>
          </a:p>
          <a:p>
            <a:pPr algn="l" hangingPunct="1"/>
            <a:endParaRPr lang="de-DE" dirty="0" smtClean="0"/>
          </a:p>
          <a:p>
            <a:pPr hangingPunct="1"/>
            <a:endParaRPr lang="de-DE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2537520"/>
            <a:ext cx="8832981" cy="416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7817338" y="8298160"/>
            <a:ext cx="14638221" cy="3223754"/>
            <a:chOff x="971600" y="2924944"/>
            <a:chExt cx="6120680" cy="1888254"/>
          </a:xfrm>
        </p:grpSpPr>
        <p:pic>
          <p:nvPicPr>
            <p:cNvPr id="7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924944"/>
              <a:ext cx="2448272" cy="1888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2040" y="2944748"/>
              <a:ext cx="2160240" cy="1654238"/>
            </a:xfrm>
            <a:prstGeom prst="rect">
              <a:avLst/>
            </a:prstGeom>
          </p:spPr>
        </p:pic>
        <p:sp>
          <p:nvSpPr>
            <p:cNvPr id="9" name="Pfeil nach links und rechts 8"/>
            <p:cNvSpPr/>
            <p:nvPr/>
          </p:nvSpPr>
          <p:spPr bwMode="auto">
            <a:xfrm>
              <a:off x="3419872" y="3447831"/>
              <a:ext cx="1512168" cy="648072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177095" eaLnBrk="0" fontAlgn="base">
                <a:spcBef>
                  <a:spcPct val="0"/>
                </a:spcBef>
                <a:spcAft>
                  <a:spcPct val="0"/>
                </a:spcAft>
              </a:pPr>
              <a:endParaRPr lang="de-DE" sz="5700">
                <a:solidFill>
                  <a:schemeClr val="tx1"/>
                </a:solidFill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03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6503383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dirty="0" smtClean="0"/>
              <a:t>Hermann.Asensio@dwd.de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30566" y="4313913"/>
            <a:ext cx="2246768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altLang="de-DE" sz="7200" dirty="0"/>
              <a:t>World </a:t>
            </a:r>
            <a:r>
              <a:rPr lang="en-US" altLang="de-DE" sz="7200" dirty="0" smtClean="0"/>
              <a:t>Meteorological Organization Information </a:t>
            </a:r>
            <a:r>
              <a:rPr lang="en-US" altLang="de-DE" sz="7200" dirty="0"/>
              <a:t>System</a:t>
            </a:r>
          </a:p>
          <a:p>
            <a:r>
              <a:rPr lang="de-DE" altLang="de-DE" sz="7200" dirty="0" smtClean="0"/>
              <a:t>– GEOSS </a:t>
            </a:r>
            <a:r>
              <a:rPr lang="de-DE" altLang="de-DE" sz="7200" dirty="0" err="1" smtClean="0"/>
              <a:t>Interoperability</a:t>
            </a:r>
            <a:endParaRPr lang="de-DE" sz="72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1594521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dirty="0"/>
              <a:t>Dr. Hermann Asensio, Deutscher Wetterdienst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687641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altLang="de-DE" sz="5400" dirty="0" smtClean="0">
                <a:solidFill>
                  <a:schemeClr val="tx1"/>
                </a:solidFill>
              </a:rPr>
              <a:t>World </a:t>
            </a:r>
            <a:r>
              <a:rPr lang="de-DE" altLang="de-DE" sz="5400" dirty="0" err="1" smtClean="0">
                <a:solidFill>
                  <a:schemeClr val="tx1"/>
                </a:solidFill>
              </a:rPr>
              <a:t>Meteorological</a:t>
            </a:r>
            <a:r>
              <a:rPr lang="de-DE" altLang="de-DE" sz="5400" dirty="0" smtClean="0">
                <a:solidFill>
                  <a:schemeClr val="tx1"/>
                </a:solidFill>
              </a:rPr>
              <a:t> </a:t>
            </a:r>
            <a:r>
              <a:rPr lang="de-DE" altLang="de-DE" sz="5400" dirty="0" err="1" smtClean="0">
                <a:solidFill>
                  <a:schemeClr val="tx1"/>
                </a:solidFill>
              </a:rPr>
              <a:t>Organization</a:t>
            </a:r>
            <a:r>
              <a:rPr lang="de-DE" altLang="de-DE" sz="5400" dirty="0" smtClean="0">
                <a:solidFill>
                  <a:schemeClr val="tx1"/>
                </a:solidFill>
              </a:rPr>
              <a:t> </a:t>
            </a:r>
            <a:r>
              <a:rPr lang="de-DE" altLang="de-DE" sz="5400" dirty="0">
                <a:solidFill>
                  <a:schemeClr val="tx1"/>
                </a:solidFill>
              </a:rPr>
              <a:t>Information System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6664" y="3401616"/>
            <a:ext cx="8353425" cy="431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25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defRPr/>
            </a:pPr>
            <a:endParaRPr lang="de-DE" altLang="de-DE" dirty="0" smtClean="0"/>
          </a:p>
          <a:p>
            <a:pPr algn="l" hangingPunct="1">
              <a:defRPr/>
            </a:pPr>
            <a:r>
              <a:rPr lang="de-DE" altLang="de-DE" sz="14400" b="1" dirty="0" smtClean="0"/>
              <a:t>WIS 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/>
              <a:t>      WMO Information System</a:t>
            </a:r>
          </a:p>
          <a:p>
            <a:pPr algn="l" hangingPunct="1">
              <a:defRPr/>
            </a:pPr>
            <a:endParaRPr lang="de-DE" altLang="de-DE" sz="14400" b="1" dirty="0" smtClean="0">
              <a:solidFill>
                <a:srgbClr val="7030A0"/>
              </a:solidFill>
            </a:endParaRPr>
          </a:p>
          <a:p>
            <a:pPr algn="l" hangingPunct="1">
              <a:defRPr/>
            </a:pPr>
            <a:r>
              <a:rPr lang="de-DE" altLang="de-DE" sz="14400" b="1" dirty="0" smtClean="0">
                <a:solidFill>
                  <a:srgbClr val="C00000"/>
                </a:solidFill>
              </a:rPr>
              <a:t>GISC 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>
                <a:solidFill>
                  <a:srgbClr val="C00000"/>
                </a:solidFill>
              </a:rPr>
              <a:t>      Global Information System Center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/>
              <a:t>      </a:t>
            </a:r>
          </a:p>
          <a:p>
            <a:pPr algn="l" hangingPunct="1">
              <a:defRPr/>
            </a:pPr>
            <a:r>
              <a:rPr lang="de-DE" altLang="de-DE" sz="14400" b="1" dirty="0" smtClean="0">
                <a:solidFill>
                  <a:srgbClr val="00B050"/>
                </a:solidFill>
              </a:rPr>
              <a:t>DCPC  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>
                <a:solidFill>
                  <a:srgbClr val="00B050"/>
                </a:solidFill>
              </a:rPr>
              <a:t>      Data Collection / </a:t>
            </a:r>
            <a:r>
              <a:rPr lang="de-DE" altLang="de-DE" sz="14400" b="1" dirty="0" err="1" smtClean="0">
                <a:solidFill>
                  <a:srgbClr val="00B050"/>
                </a:solidFill>
              </a:rPr>
              <a:t>Production</a:t>
            </a:r>
            <a:r>
              <a:rPr lang="de-DE" altLang="de-DE" sz="14400" b="1" dirty="0" smtClean="0">
                <a:solidFill>
                  <a:srgbClr val="00B050"/>
                </a:solidFill>
              </a:rPr>
              <a:t> Center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/>
              <a:t>      </a:t>
            </a:r>
          </a:p>
          <a:p>
            <a:pPr algn="l" hangingPunct="1">
              <a:defRPr/>
            </a:pPr>
            <a:r>
              <a:rPr lang="de-DE" altLang="de-DE" sz="14400" b="1" dirty="0" smtClean="0">
                <a:solidFill>
                  <a:srgbClr val="0070C0"/>
                </a:solidFill>
              </a:rPr>
              <a:t>NC </a:t>
            </a:r>
          </a:p>
          <a:p>
            <a:pPr algn="l" hangingPunct="1">
              <a:buFont typeface="Wingdings" pitchFamily="2" charset="2"/>
              <a:buNone/>
              <a:defRPr/>
            </a:pPr>
            <a:r>
              <a:rPr lang="de-DE" altLang="de-DE" sz="14400" b="1" dirty="0" smtClean="0">
                <a:solidFill>
                  <a:srgbClr val="0070C0"/>
                </a:solidFill>
              </a:rPr>
              <a:t>      National Center</a:t>
            </a:r>
          </a:p>
          <a:p>
            <a:pPr algn="l" hangingPunct="1">
              <a:defRPr/>
            </a:pPr>
            <a:endParaRPr lang="de-DE" altLang="de-DE" sz="14400" b="1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64" y="2698208"/>
            <a:ext cx="11881320" cy="85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983602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de-DE" altLang="de-DE" sz="5400" dirty="0">
                <a:solidFill>
                  <a:schemeClr val="tx1"/>
                </a:solidFill>
              </a:rPr>
              <a:t>GEOSS Common Infrastructure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12" y="1745432"/>
            <a:ext cx="14257584" cy="1091796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957584" y="1182655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Source: Stefano </a:t>
            </a:r>
            <a:r>
              <a:rPr lang="de-DE" sz="1800" dirty="0" err="1" smtClean="0"/>
              <a:t>Nativi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385655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819125" y="1745432"/>
            <a:ext cx="1022074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SzPct val="100000"/>
            </a:pPr>
            <a:r>
              <a:rPr lang="de-DE" altLang="de-DE" sz="5400" b="1" dirty="0">
                <a:solidFill>
                  <a:srgbClr val="2D4B9B"/>
                </a:solidFill>
                <a:ea typeface="Microsoft YaHei" pitchFamily="34" charset="-122"/>
              </a:rPr>
              <a:t>Supermarket </a:t>
            </a:r>
            <a:r>
              <a:rPr lang="de-DE" altLang="de-DE" sz="5400" b="1" dirty="0" err="1">
                <a:solidFill>
                  <a:srgbClr val="2D4B9B"/>
                </a:solidFill>
                <a:ea typeface="Microsoft YaHei" pitchFamily="34" charset="-122"/>
              </a:rPr>
              <a:t>without</a:t>
            </a:r>
            <a:r>
              <a:rPr lang="de-DE" altLang="de-DE" sz="5400" b="1" dirty="0">
                <a:solidFill>
                  <a:srgbClr val="2D4B9B"/>
                </a:solidFill>
                <a:ea typeface="Microsoft YaHei" pitchFamily="34" charset="-122"/>
              </a:rPr>
              <a:t> </a:t>
            </a:r>
            <a:r>
              <a:rPr lang="de-DE" altLang="de-DE" sz="5400" b="1" dirty="0" err="1">
                <a:solidFill>
                  <a:srgbClr val="2D4B9B"/>
                </a:solidFill>
                <a:ea typeface="Microsoft YaHei" pitchFamily="34" charset="-122"/>
              </a:rPr>
              <a:t>metadata</a:t>
            </a:r>
            <a:endParaRPr lang="de-DE" altLang="de-DE" sz="5400" b="1" dirty="0">
              <a:solidFill>
                <a:srgbClr val="2D4B9B"/>
              </a:solidFill>
              <a:ea typeface="Microsoft YaHei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04" y="2804825"/>
            <a:ext cx="13183393" cy="878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26704" y="11394504"/>
            <a:ext cx="9505056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100000"/>
            </a:pP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Source: WMO Core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Metadata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Profile v1-2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Guidance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Documentation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v0.1</a:t>
            </a:r>
          </a:p>
        </p:txBody>
      </p:sp>
    </p:spTree>
    <p:extLst>
      <p:ext uri="{BB962C8B-B14F-4D97-AF65-F5344CB8AC3E}">
        <p14:creationId xmlns:p14="http://schemas.microsoft.com/office/powerpoint/2010/main" val="3243322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462808" y="1169368"/>
            <a:ext cx="91435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SzPct val="100000"/>
            </a:pPr>
            <a:r>
              <a:rPr lang="de-DE" altLang="de-DE" sz="5400" b="1" dirty="0">
                <a:solidFill>
                  <a:srgbClr val="2D4B9B"/>
                </a:solidFill>
                <a:ea typeface="Microsoft YaHei" pitchFamily="34" charset="-122"/>
              </a:rPr>
              <a:t>Supermarket </a:t>
            </a:r>
            <a:r>
              <a:rPr lang="de-DE" altLang="de-DE" sz="5400" b="1" dirty="0" err="1">
                <a:solidFill>
                  <a:srgbClr val="2D4B9B"/>
                </a:solidFill>
                <a:ea typeface="Microsoft YaHei" pitchFamily="34" charset="-122"/>
              </a:rPr>
              <a:t>with</a:t>
            </a:r>
            <a:r>
              <a:rPr lang="de-DE" altLang="de-DE" sz="5400" b="1" dirty="0">
                <a:solidFill>
                  <a:srgbClr val="2D4B9B"/>
                </a:solidFill>
                <a:ea typeface="Microsoft YaHei" pitchFamily="34" charset="-122"/>
              </a:rPr>
              <a:t> </a:t>
            </a:r>
            <a:r>
              <a:rPr lang="de-DE" altLang="de-DE" sz="5400" b="1" dirty="0" err="1">
                <a:solidFill>
                  <a:srgbClr val="2D4B9B"/>
                </a:solidFill>
                <a:ea typeface="Microsoft YaHei" pitchFamily="34" charset="-122"/>
              </a:rPr>
              <a:t>metadata</a:t>
            </a:r>
            <a:endParaRPr lang="de-DE" altLang="de-DE" sz="5400" b="1" dirty="0">
              <a:solidFill>
                <a:srgbClr val="2D4B9B"/>
              </a:solidFill>
              <a:ea typeface="Microsoft YaHei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64" y="2102957"/>
            <a:ext cx="14905656" cy="93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02768" y="10962456"/>
            <a:ext cx="12262048" cy="58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100000"/>
            </a:pP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Source: WMO Core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Metadata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Profile v1-2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Guidance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  <a:ea typeface="Microsoft YaHei" pitchFamily="34" charset="-122"/>
              </a:rPr>
              <a:t>Documentation</a:t>
            </a:r>
            <a:r>
              <a:rPr lang="de-DE" altLang="de-DE" sz="2000" b="1" dirty="0">
                <a:solidFill>
                  <a:srgbClr val="2D4B9B"/>
                </a:solidFill>
                <a:ea typeface="Microsoft YaHei" pitchFamily="34" charset="-122"/>
              </a:rPr>
              <a:t> v0.1</a:t>
            </a:r>
          </a:p>
        </p:txBody>
      </p:sp>
    </p:spTree>
    <p:extLst>
      <p:ext uri="{BB962C8B-B14F-4D97-AF65-F5344CB8AC3E}">
        <p14:creationId xmlns:p14="http://schemas.microsoft.com/office/powerpoint/2010/main" val="217186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610872" y="645130"/>
            <a:ext cx="16876415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de-DE" sz="5400" dirty="0"/>
              <a:t>World Meteorological Organization Information System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altLang="en-US" dirty="0" smtClean="0"/>
              <a:t>Global </a:t>
            </a:r>
            <a:r>
              <a:rPr lang="en-GB" altLang="en-US" dirty="0"/>
              <a:t>Information System </a:t>
            </a:r>
            <a:r>
              <a:rPr lang="en-GB" altLang="en-US" dirty="0" err="1"/>
              <a:t>Center</a:t>
            </a:r>
            <a:r>
              <a:rPr lang="en-GB" altLang="en-US" dirty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6704" y="3828730"/>
            <a:ext cx="8856662" cy="47879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altLang="en-US" dirty="0" smtClean="0"/>
              <a:t>Hold global metadata catalogue</a:t>
            </a:r>
          </a:p>
          <a:p>
            <a:pPr algn="l"/>
            <a:r>
              <a:rPr lang="en-GB" altLang="en-US" dirty="0" smtClean="0"/>
              <a:t>Upload metadata for area of responsibility</a:t>
            </a:r>
          </a:p>
          <a:p>
            <a:pPr algn="l"/>
            <a:r>
              <a:rPr lang="en-GB" altLang="en-US" dirty="0" smtClean="0"/>
              <a:t>Distribute (global exchange) data to other GISCs</a:t>
            </a:r>
          </a:p>
          <a:p>
            <a:pPr algn="l"/>
            <a:r>
              <a:rPr lang="en-GB" altLang="en-US" dirty="0" smtClean="0"/>
              <a:t>Provide (global exchange) data to area of responsibility</a:t>
            </a:r>
          </a:p>
          <a:p>
            <a:pPr algn="l"/>
            <a:r>
              <a:rPr lang="en-GB" altLang="en-US" dirty="0" smtClean="0"/>
              <a:t>Ad hoc and subscription data supply</a:t>
            </a:r>
          </a:p>
          <a:p>
            <a:pPr algn="l"/>
            <a:r>
              <a:rPr lang="en-GB" altLang="en-US" dirty="0" smtClean="0"/>
              <a:t>Ensure area of responsibility </a:t>
            </a:r>
            <a:br>
              <a:rPr lang="en-GB" altLang="en-US" dirty="0" smtClean="0"/>
            </a:br>
            <a:r>
              <a:rPr lang="en-GB" altLang="en-US" dirty="0" smtClean="0"/>
              <a:t>has effective telecommunications</a:t>
            </a:r>
          </a:p>
          <a:p>
            <a:endParaRPr lang="en-GB" altLang="en-US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80" y="3113584"/>
            <a:ext cx="14880224" cy="90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46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10680" y="645130"/>
            <a:ext cx="16876415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de-DE" sz="5400" dirty="0"/>
              <a:t>World Meteorological Organization Information System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altLang="en-US" dirty="0" smtClean="0"/>
              <a:t>Data </a:t>
            </a:r>
            <a:r>
              <a:rPr lang="en-GB" altLang="en-US" dirty="0"/>
              <a:t>Collection / Production </a:t>
            </a:r>
            <a:r>
              <a:rPr lang="en-GB" altLang="en-US" dirty="0" err="1"/>
              <a:t>Center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679" y="3660874"/>
            <a:ext cx="13753529" cy="4787900"/>
          </a:xfrm>
        </p:spPr>
        <p:txBody>
          <a:bodyPr>
            <a:normAutofit fontScale="92500"/>
          </a:bodyPr>
          <a:lstStyle/>
          <a:p>
            <a:pPr algn="l"/>
            <a:r>
              <a:rPr lang="en-GB" altLang="en-US" dirty="0" smtClean="0"/>
              <a:t>Programme </a:t>
            </a:r>
            <a:r>
              <a:rPr lang="en-GB" altLang="en-US" dirty="0" smtClean="0"/>
              <a:t>function:</a:t>
            </a:r>
            <a:endParaRPr lang="en-GB" altLang="en-US" dirty="0" smtClean="0"/>
          </a:p>
          <a:p>
            <a:pPr lvl="1" algn="l"/>
            <a:r>
              <a:rPr lang="en-GB" altLang="en-US" dirty="0" smtClean="0"/>
              <a:t>World Weather Watch regional telecommunications hub</a:t>
            </a:r>
          </a:p>
          <a:p>
            <a:pPr lvl="1" algn="l"/>
            <a:r>
              <a:rPr lang="en-GB" altLang="en-US" dirty="0" smtClean="0"/>
              <a:t>World </a:t>
            </a:r>
            <a:r>
              <a:rPr lang="en-GB" altLang="en-US" dirty="0" smtClean="0"/>
              <a:t>Data Centre</a:t>
            </a:r>
          </a:p>
          <a:p>
            <a:pPr algn="l"/>
            <a:endParaRPr lang="en-GB" altLang="en-US" dirty="0" smtClean="0"/>
          </a:p>
          <a:p>
            <a:pPr algn="l"/>
            <a:r>
              <a:rPr lang="en-GB" altLang="en-US" dirty="0" smtClean="0"/>
              <a:t>Provide metadata</a:t>
            </a:r>
          </a:p>
          <a:p>
            <a:pPr algn="l"/>
            <a:endParaRPr lang="en-GB" altLang="en-US" dirty="0" smtClean="0"/>
          </a:p>
          <a:p>
            <a:pPr algn="l"/>
            <a:r>
              <a:rPr lang="en-GB" altLang="en-US" dirty="0" smtClean="0"/>
              <a:t>Provide data</a:t>
            </a:r>
          </a:p>
          <a:p>
            <a:endParaRPr lang="en-GB" altLang="en-US" dirty="0" smtClean="0"/>
          </a:p>
        </p:txBody>
      </p:sp>
      <p:pic>
        <p:nvPicPr>
          <p:cNvPr id="5" name="Picture 4" descr="rcc-cm__logo,property=de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200" y="5543690"/>
            <a:ext cx="5473549" cy="33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-WZ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913" y="3869213"/>
            <a:ext cx="2439918" cy="50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cm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378" y="9469125"/>
            <a:ext cx="5506082" cy="98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81" y="9290220"/>
            <a:ext cx="5750073" cy="14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76" y="9239366"/>
            <a:ext cx="3224760" cy="14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382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10680" y="645130"/>
            <a:ext cx="16876415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de-DE" sz="5400" dirty="0"/>
              <a:t>World Meteorological Organization Information System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altLang="en-US" dirty="0" smtClean="0"/>
              <a:t>National </a:t>
            </a:r>
            <a:r>
              <a:rPr lang="en-GB" altLang="en-US" dirty="0" err="1"/>
              <a:t>Center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672" y="3761656"/>
            <a:ext cx="8856662" cy="4787900"/>
          </a:xfrm>
        </p:spPr>
        <p:txBody>
          <a:bodyPr>
            <a:normAutofit lnSpcReduction="10000"/>
          </a:bodyPr>
          <a:lstStyle/>
          <a:p>
            <a:pPr algn="l"/>
            <a:r>
              <a:rPr lang="en-GB" altLang="en-US" dirty="0" smtClean="0"/>
              <a:t>Collect and pass national data to WIS</a:t>
            </a:r>
          </a:p>
          <a:p>
            <a:pPr algn="l"/>
            <a:r>
              <a:rPr lang="en-GB" altLang="en-US" dirty="0" smtClean="0"/>
              <a:t>Receive data from WIS for national users</a:t>
            </a:r>
          </a:p>
          <a:p>
            <a:pPr algn="l"/>
            <a:r>
              <a:rPr lang="en-GB" altLang="en-US" dirty="0" smtClean="0"/>
              <a:t>Provide metadata to WIS</a:t>
            </a:r>
          </a:p>
          <a:p>
            <a:pPr algn="l"/>
            <a:r>
              <a:rPr lang="en-GB" altLang="en-US" dirty="0" smtClean="0"/>
              <a:t>Main source of information for national purposes</a:t>
            </a:r>
          </a:p>
          <a:p>
            <a:endParaRPr lang="en-GB" altLang="en-US" dirty="0" smtClean="0"/>
          </a:p>
        </p:txBody>
      </p:sp>
      <p:pic>
        <p:nvPicPr>
          <p:cNvPr id="5" name="Picture 5" descr="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35" y="4265712"/>
            <a:ext cx="12526135" cy="61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231467" y="10285379"/>
            <a:ext cx="22862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accent1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000" dirty="0"/>
              <a:t>SYNOP reports from RBSN </a:t>
            </a:r>
            <a:r>
              <a:rPr lang="en-GB" altLang="en-US" sz="1000" dirty="0" smtClean="0"/>
              <a:t>stations</a:t>
            </a:r>
            <a:r>
              <a:rPr lang="en-GB" altLang="en-US" sz="1800" dirty="0" smtClean="0"/>
              <a:t> 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76423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Benutzerdefiniert</PresentationFormat>
  <Paragraphs>89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WIS Discovery Metadata</vt:lpstr>
      <vt:lpstr>Metadata synchronization</vt:lpstr>
      <vt:lpstr>GeoPortal –ranking search results</vt:lpstr>
      <vt:lpstr>Metadata Quality in WMO Information System</vt:lpstr>
      <vt:lpstr>Interoperability WMO Information System – GEOSS</vt:lpstr>
      <vt:lpstr>Summary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Asensio Hermann</cp:lastModifiedBy>
  <cp:revision>40</cp:revision>
  <dcterms:modified xsi:type="dcterms:W3CDTF">2018-04-30T11:52:50Z</dcterms:modified>
</cp:coreProperties>
</file>