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313" r:id="rId4"/>
    <p:sldId id="314" r:id="rId5"/>
    <p:sldId id="335" r:id="rId6"/>
    <p:sldId id="337" r:id="rId7"/>
    <p:sldId id="339" r:id="rId8"/>
    <p:sldId id="262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5" autoAdjust="0"/>
  </p:normalViewPr>
  <p:slideViewPr>
    <p:cSldViewPr>
      <p:cViewPr>
        <p:scale>
          <a:sx n="40" d="100"/>
          <a:sy n="40" d="100"/>
        </p:scale>
        <p:origin x="-1152" y="-672"/>
      </p:cViewPr>
      <p:guideLst>
        <p:guide orient="horz" pos="4519"/>
        <p:guide pos="7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1238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36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 hasCustomPrompt="1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 hasCustomPrompt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fld id="{60C0A07F-FA55-4B0D-AC6F-FAA8134DB84D}" type="datetime1">
              <a:rPr lang="en-US" altLang="zh-CN"/>
              <a:t>27/04/2018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9031" y="13081000"/>
            <a:ext cx="511358" cy="471924"/>
          </a:xfrm>
        </p:spPr>
        <p:txBody>
          <a:bodyPr/>
          <a:lstStyle>
            <a:lvl1pPr>
              <a:defRPr/>
            </a:lvl1pPr>
          </a:lstStyle>
          <a:p>
            <a:fld id="{927084F0-5A72-40A5-826F-883B15C09AE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hasCustomPrompt="1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 hasCustomPrompt="1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 hasCustomPrompt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 hasCustomPrompt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 hasCustomPrompt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zhang\Desktop\图片1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noFill/>
        </p:spPr>
      </p:pic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emf"/><Relationship Id="rId23" Type="http://schemas.openxmlformats.org/officeDocument/2006/relationships/image" Target="../media/image42.jpeg"/><Relationship Id="rId28" Type="http://schemas.openxmlformats.org/officeDocument/2006/relationships/image" Target="../media/image47.emf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5210681"/>
            <a:ext cx="24384000" cy="121058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19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en-US" altLang="zh-CN" sz="7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GEOSS Portal reuse for</a:t>
            </a:r>
          </a:p>
        </p:txBody>
      </p:sp>
      <p:sp>
        <p:nvSpPr>
          <p:cNvPr id="124" name="Shape 124"/>
          <p:cNvSpPr/>
          <p:nvPr/>
        </p:nvSpPr>
        <p:spPr>
          <a:xfrm>
            <a:off x="0" y="8206268"/>
            <a:ext cx="24383999" cy="314833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Lianchong Zhang, </a:t>
            </a:r>
            <a:r>
              <a:rPr lang="zh-CN" altLang="en-US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 </a:t>
            </a: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Guido Colangeli</a:t>
            </a:r>
          </a:p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RADI/CAS, ESA</a:t>
            </a:r>
          </a:p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May 4, 2018</a:t>
            </a:r>
            <a:endParaRPr lang="en-US" altLang="zh-CN" sz="4400" b="1" noProof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5932" y="4929174"/>
            <a:ext cx="3347124" cy="17859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8" y="9553684"/>
            <a:ext cx="15163802" cy="41148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0" y="-47516"/>
            <a:ext cx="18288002" cy="13716000"/>
            <a:chOff x="-1" y="38686"/>
            <a:chExt cx="9144001" cy="6858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034" y="41938"/>
              <a:ext cx="390965" cy="479734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38686"/>
              <a:ext cx="492630" cy="46359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2950" y="4839286"/>
              <a:ext cx="781050" cy="2057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4622042"/>
              <a:ext cx="781050" cy="2274644"/>
            </a:xfrm>
            <a:prstGeom prst="rect">
              <a:avLst/>
            </a:prstGeom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0"/>
            <a:stretch>
              <a:fillRect/>
            </a:stretch>
          </p:blipFill>
          <p:spPr bwMode="auto">
            <a:xfrm>
              <a:off x="228600" y="38686"/>
              <a:ext cx="8762303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782298" y="6810484"/>
            <a:ext cx="16719384" cy="44785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29C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 COMMON VISION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TO ADVOCATE FOR ADVANCED TECHNOLOGY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 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DESIGN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AND PLANNING OF ALL DEVELOPMENT, ENVIRONMENTAL PROTECTION AND RESOURCE MANAGEMENT 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ACTIVITIES 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AT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MULTIPLE SCALES UNDERTAKEN WITHIN THE B&amp;R INITIATIVE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.</a:t>
            </a:r>
            <a:endParaRPr lang="zh-CN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780441" y="104884"/>
            <a:ext cx="3379038" cy="6559118"/>
            <a:chOff x="7303582" y="2420888"/>
            <a:chExt cx="1783041" cy="4294010"/>
          </a:xfrm>
        </p:grpSpPr>
        <p:sp>
          <p:nvSpPr>
            <p:cNvPr id="12" name="Rectangle 11"/>
            <p:cNvSpPr/>
            <p:nvPr/>
          </p:nvSpPr>
          <p:spPr>
            <a:xfrm>
              <a:off x="7303582" y="2420888"/>
              <a:ext cx="1783041" cy="4294010"/>
            </a:xfrm>
            <a:prstGeom prst="rect">
              <a:avLst/>
            </a:prstGeom>
            <a:solidFill>
              <a:srgbClr val="0033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组合 9"/>
            <p:cNvGrpSpPr/>
            <p:nvPr/>
          </p:nvGrpSpPr>
          <p:grpSpPr bwMode="auto">
            <a:xfrm>
              <a:off x="7420479" y="2524531"/>
              <a:ext cx="1542993" cy="997957"/>
              <a:chOff x="-153253" y="674107"/>
              <a:chExt cx="5109907" cy="2591129"/>
            </a:xfrm>
          </p:grpSpPr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6" t="26505" r="18437" b="1440"/>
              <a:stretch>
                <a:fillRect/>
              </a:stretch>
            </p:blipFill>
            <p:spPr bwMode="auto">
              <a:xfrm>
                <a:off x="-153253" y="674107"/>
                <a:ext cx="5109907" cy="2514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5" r="50439" b="80357"/>
              <a:stretch>
                <a:fillRect/>
              </a:stretch>
            </p:blipFill>
            <p:spPr bwMode="auto">
              <a:xfrm>
                <a:off x="1088728" y="2745544"/>
                <a:ext cx="3126259" cy="51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/>
            <a:srcRect t="6188" b="1"/>
            <a:stretch>
              <a:fillRect/>
            </a:stretch>
          </p:blipFill>
          <p:spPr>
            <a:xfrm>
              <a:off x="7449875" y="3939336"/>
              <a:ext cx="1542994" cy="9891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9903" y="5196696"/>
              <a:ext cx="1562296" cy="10193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420450" y="3491677"/>
              <a:ext cx="1583240" cy="46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zh-CN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Environmental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altLang="zh-CN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Change</a:t>
              </a:r>
              <a:endParaRPr lang="zh-CN" altLang="en-US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58147" y="4940083"/>
              <a:ext cx="1507848" cy="261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zh-CN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Disaster</a:t>
              </a:r>
              <a:endParaRPr lang="zh-CN" altLang="en-US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20450" y="6216044"/>
              <a:ext cx="1507847" cy="46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zh-CN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Unbalanced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altLang="zh-CN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Development</a:t>
              </a:r>
              <a:endParaRPr lang="zh-CN" altLang="en-US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1008" y="210008"/>
            <a:ext cx="2420698" cy="6492212"/>
            <a:chOff x="45195" y="2530345"/>
            <a:chExt cx="1210349" cy="3246106"/>
          </a:xfrm>
        </p:grpSpPr>
        <p:sp>
          <p:nvSpPr>
            <p:cNvPr id="22" name="Rectangle 21"/>
            <p:cNvSpPr/>
            <p:nvPr/>
          </p:nvSpPr>
          <p:spPr>
            <a:xfrm>
              <a:off x="45195" y="2530345"/>
              <a:ext cx="1184148" cy="3246106"/>
            </a:xfrm>
            <a:prstGeom prst="rect">
              <a:avLst/>
            </a:prstGeom>
            <a:solidFill>
              <a:srgbClr val="0033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8497" y="4966009"/>
              <a:ext cx="883261" cy="4323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5454" y="2638519"/>
              <a:ext cx="922752" cy="45679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12536" y="3094479"/>
              <a:ext cx="114300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Social-economic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b="4412"/>
            <a:stretch>
              <a:fillRect/>
            </a:stretch>
          </p:blipFill>
          <p:spPr>
            <a:xfrm>
              <a:off x="235454" y="3445450"/>
              <a:ext cx="922752" cy="50039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19693" y="3951735"/>
              <a:ext cx="96441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Satellite 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5454" y="4202371"/>
              <a:ext cx="922752" cy="42498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19693" y="4630396"/>
              <a:ext cx="96441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Navigation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9693" y="5401955"/>
              <a:ext cx="92869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In-situ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组合 9"/>
          <p:cNvGrpSpPr/>
          <p:nvPr/>
        </p:nvGrpSpPr>
        <p:grpSpPr>
          <a:xfrm>
            <a:off x="5181600" y="11321410"/>
            <a:ext cx="6553198" cy="2394590"/>
            <a:chOff x="0" y="1381712"/>
            <a:chExt cx="9144000" cy="2695360"/>
          </a:xfrm>
        </p:grpSpPr>
        <p:pic>
          <p:nvPicPr>
            <p:cNvPr id="34" name="图片 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80" b="26376"/>
            <a:stretch>
              <a:fillRect/>
            </a:stretch>
          </p:blipFill>
          <p:spPr>
            <a:xfrm>
              <a:off x="0" y="2434536"/>
              <a:ext cx="9144000" cy="1642536"/>
            </a:xfrm>
            <a:prstGeom prst="rect">
              <a:avLst/>
            </a:prstGeom>
          </p:spPr>
        </p:pic>
        <p:pic>
          <p:nvPicPr>
            <p:cNvPr id="38" name="图片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7" b="64623"/>
            <a:stretch>
              <a:fillRect/>
            </a:stretch>
          </p:blipFill>
          <p:spPr>
            <a:xfrm>
              <a:off x="0" y="1381712"/>
              <a:ext cx="9144000" cy="1052824"/>
            </a:xfrm>
            <a:prstGeom prst="rect">
              <a:avLst/>
            </a:prstGeom>
          </p:spPr>
        </p:pic>
      </p:grpSp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2" y="11321410"/>
            <a:ext cx="6553200" cy="239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" y="11321408"/>
            <a:ext cx="5638800" cy="23945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b="6987"/>
          <a:stretch>
            <a:fillRect/>
          </a:stretch>
        </p:blipFill>
        <p:spPr bwMode="auto">
          <a:xfrm>
            <a:off x="311150" y="5674658"/>
            <a:ext cx="18329276" cy="17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8747126"/>
            <a:ext cx="11599650" cy="4816474"/>
          </a:xfrm>
          <a:prstGeom prst="rect">
            <a:avLst/>
          </a:prstGeom>
          <a:noFill/>
          <a:ln>
            <a:noFill/>
          </a:ln>
          <a:effectLst>
            <a:outerShdw blurRad="50800" dist="152400" dir="2040004" algn="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323850" y="7445376"/>
            <a:ext cx="18268950" cy="1336674"/>
          </a:xfrm>
          <a:prstGeom prst="rect">
            <a:avLst/>
          </a:prstGeom>
          <a:solidFill>
            <a:srgbClr val="230B87"/>
          </a:solidFill>
          <a:ln w="25400">
            <a:solidFill>
              <a:srgbClr val="BB7800"/>
            </a:solidFill>
            <a:miter lim="800000"/>
          </a:ln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4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Initiated at EOBAR, to be given full support by more than 20 countries</a:t>
            </a:r>
            <a:endParaRPr kumimoji="0" lang="zh-CN" altLang="en-US" sz="4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6" y="4711700"/>
            <a:ext cx="727074" cy="7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350" y="3121026"/>
            <a:ext cx="1441450" cy="5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76" y="3962400"/>
            <a:ext cx="1193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76" y="3962400"/>
            <a:ext cx="768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076" y="3175000"/>
            <a:ext cx="673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6" y="4889500"/>
            <a:ext cx="1184274" cy="47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476" y="3209926"/>
            <a:ext cx="1082674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400" y="3902076"/>
            <a:ext cx="857250" cy="66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76" y="4883150"/>
            <a:ext cx="12192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1406526" cy="45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6" y="4813300"/>
            <a:ext cx="1552574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2" y="3117850"/>
            <a:ext cx="9969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326" y="3146426"/>
            <a:ext cx="688974" cy="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876550"/>
            <a:ext cx="974724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476" y="4762500"/>
            <a:ext cx="571500" cy="6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6" y="4572000"/>
            <a:ext cx="669924" cy="72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3857626"/>
            <a:ext cx="876300" cy="8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350" y="4711700"/>
            <a:ext cx="6032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426" y="3930650"/>
            <a:ext cx="698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150" y="4000500"/>
            <a:ext cx="7270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1054100"/>
            <a:ext cx="36766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>
            <a:off x="7051676" y="2743200"/>
            <a:ext cx="10496550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dash"/>
          </a:ln>
          <a:effectLst/>
        </p:spPr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39794" y="2894162"/>
            <a:ext cx="1004316" cy="931716"/>
          </a:xfrm>
          <a:prstGeom prst="rect">
            <a:avLst/>
          </a:prstGeom>
        </p:spPr>
      </p:pic>
      <p:sp>
        <p:nvSpPr>
          <p:cNvPr id="59" name="标题 1"/>
          <p:cNvSpPr txBox="1"/>
          <p:nvPr/>
        </p:nvSpPr>
        <p:spPr bwMode="auto">
          <a:xfrm>
            <a:off x="0" y="0"/>
            <a:ext cx="17043400" cy="182880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6400" b="1" dirty="0">
                <a:solidFill>
                  <a:srgbClr val="333399"/>
                </a:solidFill>
                <a:latin typeface="Calibri" panose="020F0502020204030204"/>
                <a:cs typeface="Times New Roman" panose="02020603050405020304" pitchFamily="18" charset="0"/>
              </a:rPr>
              <a:t>“</a:t>
            </a:r>
            <a:r>
              <a:rPr lang="en-US" altLang="zh-CN" sz="6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D</a:t>
            </a:r>
            <a:r>
              <a:rPr lang="en-US" altLang="zh-CN" sz="6400" b="1" dirty="0">
                <a:solidFill>
                  <a:srgbClr val="333399"/>
                </a:solidFill>
                <a:latin typeface="Calibri" panose="020F0502020204030204"/>
                <a:cs typeface="Times New Roman" panose="02020603050405020304" pitchFamily="18" charset="0"/>
              </a:rPr>
              <a:t>igital </a:t>
            </a:r>
            <a:r>
              <a:rPr lang="en-US" altLang="zh-CN" sz="6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B</a:t>
            </a:r>
            <a:r>
              <a:rPr lang="en-US" altLang="zh-CN" sz="6400" b="1" dirty="0">
                <a:solidFill>
                  <a:srgbClr val="333399"/>
                </a:solidFill>
                <a:latin typeface="Calibri" panose="020F0502020204030204"/>
                <a:cs typeface="Times New Roman" panose="02020603050405020304" pitchFamily="18" charset="0"/>
              </a:rPr>
              <a:t>elt </a:t>
            </a:r>
            <a:r>
              <a:rPr lang="en-US" altLang="zh-CN" sz="6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A</a:t>
            </a:r>
            <a:r>
              <a:rPr lang="en-US" altLang="zh-CN" sz="6400" b="1" dirty="0">
                <a:solidFill>
                  <a:srgbClr val="333399"/>
                </a:solidFill>
                <a:latin typeface="Calibri" panose="020F0502020204030204"/>
                <a:cs typeface="Times New Roman" panose="02020603050405020304" pitchFamily="18" charset="0"/>
              </a:rPr>
              <a:t>nd </a:t>
            </a:r>
            <a:r>
              <a:rPr lang="en-US" altLang="zh-CN" sz="6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R</a:t>
            </a:r>
            <a:r>
              <a:rPr lang="en-US" altLang="zh-CN" sz="6400" b="1" dirty="0">
                <a:solidFill>
                  <a:srgbClr val="333399"/>
                </a:solidFill>
                <a:latin typeface="Calibri" panose="020F0502020204030204"/>
                <a:cs typeface="Times New Roman" panose="02020603050405020304" pitchFamily="18" charset="0"/>
              </a:rPr>
              <a:t>oad (DBAR)” Program</a:t>
            </a:r>
            <a:endParaRPr lang="zh-CN" altLang="en-US" sz="6400" b="1" dirty="0">
              <a:solidFill>
                <a:srgbClr val="333399"/>
              </a:solidFill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1" name="图片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" y="1593710"/>
            <a:ext cx="5965826" cy="3973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030078" y="11153620"/>
            <a:ext cx="6562724" cy="24099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699046" y="8864066"/>
            <a:ext cx="3866698" cy="2289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30076" y="8827432"/>
            <a:ext cx="3536512" cy="23453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/>
          <p:cNvGraphicFramePr/>
          <p:nvPr/>
        </p:nvGraphicFramePr>
        <p:xfrm>
          <a:off x="683260" y="187985"/>
          <a:ext cx="17284065" cy="1124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MP 图像" r:id="rId3" imgW="9124950" imgH="6629400" progId="Paint.Picture">
                  <p:embed/>
                </p:oleObj>
              </mc:Choice>
              <mc:Fallback>
                <p:oleObj name="BMP 图像" r:id="rId3" imgW="9124950" imgH="6629400" progId="Paint.Pictur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260" y="187985"/>
                        <a:ext cx="17284065" cy="112420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内容占位符 2"/>
          <p:cNvSpPr>
            <a:spLocks noGrp="1"/>
          </p:cNvSpPr>
          <p:nvPr>
            <p:ph idx="1"/>
          </p:nvPr>
        </p:nvSpPr>
        <p:spPr>
          <a:xfrm>
            <a:off x="333292" y="4049688"/>
            <a:ext cx="22664814" cy="7966102"/>
          </a:xfrm>
        </p:spPr>
        <p:txBody>
          <a:bodyPr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2017-11-09, RADI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reaches agreement with ESA to reuse the technology and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system of GEO Portal in AOGEOSS and DBAR as community portals.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2017-11-28,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1: Introduce the GEOSS Platform Reuse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2017-12-19,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2: Discuss DBAR/AOGEOSS portal requirements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2018-01-12,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3: Discuss DBAR Data Profile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2018-02-06,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4: </a:t>
            </a:r>
            <a:r>
              <a:rPr lang="en-US" sz="3600" dirty="0" smtClean="0"/>
              <a:t>Confirm 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DBAR</a:t>
            </a:r>
            <a:r>
              <a:rPr lang="en-US" sz="3600" dirty="0" smtClean="0"/>
              <a:t> relevant information</a:t>
            </a: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2018-03-13,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cooperation web call #5: Deploy DBAR mirror</a:t>
            </a: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2018-04-10,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cooperation 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6: Introduce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DBAR portal</a:t>
            </a: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2018-04-19,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cooperation web call #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7: Modify </a:t>
            </a:r>
            <a:r>
              <a:rPr 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DBAR portal</a:t>
            </a: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36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210820" y="767980"/>
            <a:ext cx="20196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400" b="1" kern="1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DBAR Data Portal is under </a:t>
            </a:r>
            <a:r>
              <a:rPr lang="en-US" altLang="zh-CN" sz="4400" b="1" kern="12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development by </a:t>
            </a:r>
          </a:p>
          <a:p>
            <a:pPr algn="l">
              <a:lnSpc>
                <a:spcPct val="150000"/>
              </a:lnSpc>
            </a:pPr>
            <a:r>
              <a:rPr lang="en-US" altLang="zh-CN" sz="4400" b="1" kern="12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RADI, CNR and ESA</a:t>
            </a:r>
          </a:p>
          <a:p>
            <a:pPr algn="l">
              <a:lnSpc>
                <a:spcPct val="150000"/>
              </a:lnSpc>
            </a:pPr>
            <a:r>
              <a:rPr lang="en-US" altLang="zh-CN" sz="4400" b="1" kern="12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with </a:t>
            </a:r>
            <a:r>
              <a:rPr lang="en-US" altLang="zh-CN" sz="4400" b="1" kern="1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the </a:t>
            </a:r>
            <a:r>
              <a:rPr lang="en-US" altLang="zh-CN" sz="4400" b="1" kern="12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reuse of GEOSS Platform components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8015" y="71438"/>
            <a:ext cx="6915569" cy="750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92594" y="7139403"/>
            <a:ext cx="7691406" cy="450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8428" y="2300620"/>
            <a:ext cx="1158050" cy="11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40052">
            <a:off x="13431988" y="1188005"/>
            <a:ext cx="2312379" cy="22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1452" y="1152614"/>
            <a:ext cx="1185026" cy="118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zhang\Desktop\图片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3" y="521296"/>
            <a:ext cx="17682838" cy="81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37" y="3276566"/>
            <a:ext cx="10595508" cy="51435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41" y="5622899"/>
            <a:ext cx="10501386" cy="5608120"/>
          </a:xfrm>
          <a:prstGeom prst="rect">
            <a:avLst/>
          </a:prstGeom>
        </p:spPr>
      </p:pic>
      <p:graphicFrame>
        <p:nvGraphicFramePr>
          <p:cNvPr id="5" name="对象 4"/>
          <p:cNvGraphicFramePr/>
          <p:nvPr/>
        </p:nvGraphicFramePr>
        <p:xfrm>
          <a:off x="11548110" y="2633980"/>
          <a:ext cx="12178030" cy="780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7" imgW="8991600" imgH="5762625" progId="Paint.Picture">
                  <p:embed/>
                </p:oleObj>
              </mc:Choice>
              <mc:Fallback>
                <p:oleObj r:id="rId7" imgW="8991600" imgH="576262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48110" y="2633980"/>
                        <a:ext cx="12178030" cy="7804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51027" y="5848334"/>
            <a:ext cx="4464496" cy="360040"/>
          </a:xfrm>
          <a:prstGeom prst="rect">
            <a:avLst/>
          </a:prstGeom>
          <a:solidFill>
            <a:srgbClr val="FF0000">
              <a:alpha val="2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1707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19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113378"/>
            <a:ext cx="11487119" cy="73353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28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zhanglc</a:t>
            </a: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radi.ac.cn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GB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guido.colangeli@esa.int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211</Words>
  <Application>Microsoft Office PowerPoint</Application>
  <PresentationFormat>Custom</PresentationFormat>
  <Paragraphs>37</Paragraphs>
  <Slides>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White</vt:lpstr>
      <vt:lpstr>BMP 图像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41</cp:revision>
  <dcterms:created xsi:type="dcterms:W3CDTF">2018-04-19T02:18:00Z</dcterms:created>
  <dcterms:modified xsi:type="dcterms:W3CDTF">2018-04-27T08:06:23Z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