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326" r:id="rId4"/>
    <p:sldId id="323" r:id="rId5"/>
    <p:sldId id="324" r:id="rId6"/>
    <p:sldId id="327" r:id="rId7"/>
    <p:sldId id="328" r:id="rId8"/>
    <p:sldId id="330" r:id="rId9"/>
    <p:sldId id="325" r:id="rId10"/>
    <p:sldId id="263" r:id="rId11"/>
    <p:sldId id="262" r:id="rId12"/>
    <p:sldId id="25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21005800" cy="888372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4841776"/>
            <a:ext cx="21005800" cy="760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58775" marR="0" indent="-358775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Wingdings" panose="05000000000000000000" pitchFamily="2" charset="2"/>
        <a:buChar char="§"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82663" marR="0" indent="-34766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Courier New" panose="02070309020205020404" pitchFamily="49" charset="0"/>
        <a:buChar char="o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614488" marR="0" indent="-344488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238375" marR="0" indent="-333375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871788" marR="0" indent="-331788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34011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Session Programme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INPE </a:t>
            </a:r>
            <a:r>
              <a:rPr lang="en-US" sz="3600" b="1">
                <a:solidFill>
                  <a:srgbClr val="0070C0"/>
                </a:solidFill>
              </a:rPr>
              <a:t>E-Sensing and Machine </a:t>
            </a:r>
            <a:r>
              <a:rPr lang="en-US" sz="3600" b="1" smtClean="0">
                <a:solidFill>
                  <a:srgbClr val="0070C0"/>
                </a:solidFill>
              </a:rPr>
              <a:t>Learning Methods </a:t>
            </a:r>
            <a:r>
              <a:rPr lang="en-US" sz="3600" b="1">
                <a:solidFill>
                  <a:srgbClr val="0070C0"/>
                </a:solidFill>
              </a:rPr>
              <a:t>for Classification of Dense Satellite </a:t>
            </a:r>
            <a:r>
              <a:rPr lang="en-US" sz="3600" b="1" smtClean="0">
                <a:solidFill>
                  <a:srgbClr val="0070C0"/>
                </a:solidFill>
              </a:rPr>
              <a:t>Image </a:t>
            </a:r>
            <a:r>
              <a:rPr lang="it-IT" sz="3600" b="1" smtClean="0">
                <a:solidFill>
                  <a:srgbClr val="0070C0"/>
                </a:solidFill>
              </a:rPr>
              <a:t>Time Series </a:t>
            </a:r>
            <a:r>
              <a:rPr lang="it-IT" sz="3600" smtClean="0">
                <a:solidFill>
                  <a:srgbClr val="0070C0"/>
                </a:solidFill>
              </a:rPr>
              <a:t>- </a:t>
            </a:r>
            <a:r>
              <a:rPr lang="it-IT" sz="3600" i="1" smtClean="0">
                <a:solidFill>
                  <a:srgbClr val="0070C0"/>
                </a:solidFill>
              </a:rPr>
              <a:t>Gilberto Camara</a:t>
            </a:r>
          </a:p>
          <a:p>
            <a:r>
              <a:rPr lang="it-IT" sz="3600" b="1" smtClean="0">
                <a:solidFill>
                  <a:srgbClr val="0070C0"/>
                </a:solidFill>
              </a:rPr>
              <a:t>Swiss </a:t>
            </a:r>
            <a:r>
              <a:rPr lang="it-IT" sz="3600" b="1">
                <a:solidFill>
                  <a:srgbClr val="0070C0"/>
                </a:solidFill>
              </a:rPr>
              <a:t>Data </a:t>
            </a:r>
            <a:r>
              <a:rPr lang="it-IT" sz="3600" b="1" smtClean="0">
                <a:solidFill>
                  <a:srgbClr val="0070C0"/>
                </a:solidFill>
              </a:rPr>
              <a:t>Cube </a:t>
            </a:r>
            <a:r>
              <a:rPr lang="it-IT" sz="3600" smtClean="0">
                <a:solidFill>
                  <a:srgbClr val="0070C0"/>
                </a:solidFill>
              </a:rPr>
              <a:t>- </a:t>
            </a:r>
            <a:r>
              <a:rPr lang="it-IT" sz="3600" i="1" smtClean="0">
                <a:solidFill>
                  <a:srgbClr val="0070C0"/>
                </a:solidFill>
              </a:rPr>
              <a:t>Gregory Giuliani</a:t>
            </a:r>
            <a:endParaRPr lang="it-IT" sz="3600" i="1">
              <a:solidFill>
                <a:srgbClr val="0070C0"/>
              </a:solidFill>
            </a:endParaRPr>
          </a:p>
          <a:p>
            <a:r>
              <a:rPr lang="it-IT" sz="3600" b="1" smtClean="0">
                <a:solidFill>
                  <a:srgbClr val="0070C0"/>
                </a:solidFill>
              </a:rPr>
              <a:t>Data4SDGs</a:t>
            </a:r>
            <a:r>
              <a:rPr lang="it-IT" sz="3600" smtClean="0">
                <a:solidFill>
                  <a:srgbClr val="0070C0"/>
                </a:solidFill>
              </a:rPr>
              <a:t> - </a:t>
            </a:r>
            <a:r>
              <a:rPr lang="it-IT" sz="3600" i="1" smtClean="0">
                <a:solidFill>
                  <a:srgbClr val="0070C0"/>
                </a:solidFill>
              </a:rPr>
              <a:t>Adrian Laurenzi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Radiant Earth </a:t>
            </a:r>
            <a:r>
              <a:rPr lang="en-US" sz="3600" smtClean="0">
                <a:solidFill>
                  <a:srgbClr val="0070C0"/>
                </a:solidFill>
              </a:rPr>
              <a:t>- </a:t>
            </a:r>
            <a:r>
              <a:rPr lang="en-US" sz="3600" i="1" smtClean="0">
                <a:solidFill>
                  <a:srgbClr val="0070C0"/>
                </a:solidFill>
              </a:rPr>
              <a:t>Daniel Lopez</a:t>
            </a:r>
          </a:p>
          <a:p>
            <a:r>
              <a:rPr lang="it-IT" sz="3600" b="1" smtClean="0">
                <a:solidFill>
                  <a:srgbClr val="0070C0"/>
                </a:solidFill>
              </a:rPr>
              <a:t>EOSC- </a:t>
            </a:r>
            <a:r>
              <a:rPr lang="it-IT" sz="3600" b="1">
                <a:solidFill>
                  <a:srgbClr val="0070C0"/>
                </a:solidFill>
              </a:rPr>
              <a:t>Science </a:t>
            </a:r>
            <a:r>
              <a:rPr lang="it-IT" sz="3600" b="1" smtClean="0">
                <a:solidFill>
                  <a:srgbClr val="0070C0"/>
                </a:solidFill>
              </a:rPr>
              <a:t>Cloud </a:t>
            </a:r>
            <a:r>
              <a:rPr lang="it-IT" sz="3600" smtClean="0">
                <a:solidFill>
                  <a:srgbClr val="0070C0"/>
                </a:solidFill>
              </a:rPr>
              <a:t>- </a:t>
            </a:r>
            <a:r>
              <a:rPr lang="it-IT" sz="3600" i="1" smtClean="0">
                <a:solidFill>
                  <a:srgbClr val="0070C0"/>
                </a:solidFill>
              </a:rPr>
              <a:t>Tiziana Ferrari</a:t>
            </a:r>
          </a:p>
          <a:p>
            <a:pPr marL="0" indent="0" algn="ctr">
              <a:buNone/>
            </a:pPr>
            <a:r>
              <a:rPr lang="en-US" sz="4800" u="sng" cap="small" smtClean="0">
                <a:solidFill>
                  <a:srgbClr val="0070C0"/>
                </a:solidFill>
              </a:rPr>
              <a:t>Questions </a:t>
            </a:r>
            <a:r>
              <a:rPr lang="en-US" sz="4800" u="sng" cap="small">
                <a:solidFill>
                  <a:srgbClr val="0070C0"/>
                </a:solidFill>
              </a:rPr>
              <a:t>and </a:t>
            </a:r>
            <a:r>
              <a:rPr lang="en-US" sz="4800" u="sng" cap="small" smtClean="0">
                <a:solidFill>
                  <a:srgbClr val="0070C0"/>
                </a:solidFill>
              </a:rPr>
              <a:t>Discussion</a:t>
            </a:r>
            <a:endParaRPr lang="it-IT" sz="4800" u="sng" cap="small">
              <a:solidFill>
                <a:srgbClr val="0070C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808624" y="8298160"/>
            <a:ext cx="5309467" cy="3170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it-IT" b="1" cap="small" smtClean="0">
                <a:solidFill>
                  <a:schemeClr val="bg1"/>
                </a:solidFill>
              </a:rPr>
              <a:t>Slido</a:t>
            </a:r>
          </a:p>
          <a:p>
            <a:endParaRPr lang="it-IT" b="1" cap="small" smtClean="0">
              <a:solidFill>
                <a:schemeClr val="bg1"/>
              </a:solidFill>
            </a:endParaRPr>
          </a:p>
          <a:p>
            <a:r>
              <a:rPr lang="it-IT" b="1" smtClean="0">
                <a:solidFill>
                  <a:schemeClr val="bg1"/>
                </a:solidFill>
              </a:rPr>
              <a:t>#3May_Session8</a:t>
            </a:r>
          </a:p>
          <a:p>
            <a:endParaRPr lang="it-IT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22848" y="9405719"/>
            <a:ext cx="516006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paolo.mazzetti</a:t>
            </a:r>
            <a:r>
              <a:rPr dirty="0"/>
              <a:t>@</a:t>
            </a:r>
            <a:r>
              <a:rPr lang="it-IT" dirty="0"/>
              <a:t>cnr.it</a:t>
            </a:r>
          </a:p>
          <a:p>
            <a:endParaRPr lang="it-IT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774226"/>
            <a:ext cx="10150215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mtClean="0"/>
              <a:t>Introduction</a:t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607698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/>
              <a:t>Paolo Mazzetti  CNR-IIA</a:t>
            </a:r>
          </a:p>
        </p:txBody>
      </p:sp>
      <p:sp>
        <p:nvSpPr>
          <p:cNvPr id="2" name="Rettangolo 1"/>
          <p:cNvSpPr/>
          <p:nvPr/>
        </p:nvSpPr>
        <p:spPr>
          <a:xfrm>
            <a:off x="3046984" y="2825552"/>
            <a:ext cx="174979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small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 2 - </a:t>
            </a:r>
            <a:r>
              <a:rPr lang="en-US" sz="4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</a:t>
            </a:r>
            <a:r>
              <a:rPr lang="en-US" sz="4400" cap="small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4400" cap="small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60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: how they are or will be</a:t>
            </a:r>
          </a:p>
          <a:p>
            <a:r>
              <a:rPr lang="en-US" sz="60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connected to the GEOSS Platform</a:t>
            </a:r>
            <a:endParaRPr lang="it-IT" sz="6000" cap="small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Risultati immagini per ecopotentia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546" y="8265467"/>
            <a:ext cx="3262618" cy="24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9743728" y="3041576"/>
            <a:ext cx="12951172" cy="8883724"/>
          </a:xfrm>
        </p:spPr>
        <p:txBody>
          <a:bodyPr>
            <a:normAutofit/>
          </a:bodyPr>
          <a:lstStyle/>
          <a:p>
            <a:r>
              <a:rPr lang="it-IT" sz="4800"/>
              <a:t>The </a:t>
            </a:r>
            <a:r>
              <a:rPr lang="it-IT" sz="4800" smtClean="0"/>
              <a:t>GEO </a:t>
            </a:r>
            <a:r>
              <a:rPr lang="it-IT" sz="4800"/>
              <a:t>Strategic Plan </a:t>
            </a:r>
            <a:r>
              <a:rPr lang="it-IT" sz="4800" smtClean="0"/>
              <a:t>(2016-2025) reaffirms </a:t>
            </a:r>
            <a:r>
              <a:rPr lang="it-IT" sz="4800"/>
              <a:t>and strengthen the focus of GEO </a:t>
            </a:r>
            <a:r>
              <a:rPr lang="it-IT" sz="4800" smtClean="0"/>
              <a:t>on</a:t>
            </a:r>
          </a:p>
          <a:p>
            <a:pPr marL="0" indent="0">
              <a:buNone/>
            </a:pPr>
            <a:r>
              <a:rPr lang="en-US" sz="4800" smtClean="0"/>
              <a:t>“</a:t>
            </a:r>
            <a:r>
              <a:rPr lang="en-US" sz="4800" i="1" smtClean="0"/>
              <a:t>improve[ing</a:t>
            </a:r>
            <a:r>
              <a:rPr lang="en-US" sz="4800" i="1"/>
              <a:t>] the evidence base and implementation </a:t>
            </a:r>
            <a:r>
              <a:rPr lang="en-US" sz="4800" i="1" smtClean="0"/>
              <a:t>of </a:t>
            </a:r>
            <a:r>
              <a:rPr lang="en-US" sz="4800" b="1" i="1" smtClean="0"/>
              <a:t>environmental decision-making</a:t>
            </a:r>
            <a:r>
              <a:rPr lang="en-US" sz="4800" i="1" smtClean="0"/>
              <a:t>, both in private and public sectors</a:t>
            </a:r>
            <a:r>
              <a:rPr lang="en-US" sz="4800" smtClean="0"/>
              <a:t>” </a:t>
            </a:r>
          </a:p>
          <a:p>
            <a:r>
              <a:rPr lang="en-US" sz="4800" smtClean="0"/>
              <a:t>by </a:t>
            </a:r>
          </a:p>
          <a:p>
            <a:pPr marL="0" indent="0">
              <a:buNone/>
            </a:pPr>
            <a:r>
              <a:rPr lang="en-US" sz="4800" smtClean="0"/>
              <a:t>“</a:t>
            </a:r>
            <a:r>
              <a:rPr lang="en-US" sz="4800" i="1"/>
              <a:t>delivering </a:t>
            </a:r>
            <a:r>
              <a:rPr lang="en-US" sz="4800" b="1" i="1"/>
              <a:t>data, information and knowledge </a:t>
            </a:r>
            <a:r>
              <a:rPr lang="en-US" sz="4800" i="1"/>
              <a:t>critical to informing decision making</a:t>
            </a:r>
            <a:r>
              <a:rPr lang="en-US" sz="4800" smtClean="0"/>
              <a:t>”</a:t>
            </a:r>
            <a:endParaRPr lang="it-IT" sz="480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784" y="2465512"/>
            <a:ext cx="6480720" cy="9211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686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11078964" cy="8883724"/>
          </a:xfrm>
        </p:spPr>
        <p:txBody>
          <a:bodyPr>
            <a:normAutofit fontScale="92500" lnSpcReduction="10000"/>
          </a:bodyPr>
          <a:lstStyle/>
          <a:p>
            <a:r>
              <a:rPr lang="it-IT" smtClean="0"/>
              <a:t>In the first decade of activities (2006-2015) GEO has built GEOSS by brokering more than 150 existing data infrastructures</a:t>
            </a:r>
          </a:p>
          <a:p>
            <a:r>
              <a:rPr lang="it-IT" smtClean="0"/>
              <a:t>What about information/knowledge?</a:t>
            </a:r>
          </a:p>
          <a:p>
            <a:pPr lvl="1"/>
            <a:r>
              <a:rPr lang="it-IT" smtClean="0"/>
              <a:t>Dedicated actions in GEO Flagships, Initiatives and Communities, and Foundational Tasks</a:t>
            </a:r>
          </a:p>
          <a:p>
            <a:pPr lvl="1"/>
            <a:r>
              <a:rPr lang="it-IT"/>
              <a:t>See Session 2-1 on </a:t>
            </a:r>
            <a:r>
              <a:rPr lang="it-IT" i="1"/>
              <a:t>GEO Flagships, Initiatives</a:t>
            </a:r>
          </a:p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032" y="3257600"/>
            <a:ext cx="11485579" cy="777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979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/>
              <a:t>In the second decade, </a:t>
            </a:r>
            <a:r>
              <a:rPr lang="it-IT" smtClean="0"/>
              <a:t>one of the </a:t>
            </a:r>
            <a:r>
              <a:rPr lang="it-IT"/>
              <a:t>GEO </a:t>
            </a:r>
            <a:r>
              <a:rPr lang="it-IT" smtClean="0"/>
              <a:t>big challenges </a:t>
            </a:r>
            <a:r>
              <a:rPr lang="it-IT"/>
              <a:t>is moving from data sharing to knowledge </a:t>
            </a:r>
            <a:r>
              <a:rPr lang="it-IT" smtClean="0"/>
              <a:t>provision.</a:t>
            </a:r>
          </a:p>
          <a:p>
            <a:endParaRPr lang="it-IT" i="1"/>
          </a:p>
          <a:p>
            <a:endParaRPr lang="it-IT" i="1" smtClean="0"/>
          </a:p>
          <a:p>
            <a:endParaRPr lang="it-IT" i="1"/>
          </a:p>
          <a:p>
            <a:endParaRPr lang="it-IT" i="1"/>
          </a:p>
          <a:p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3767064" y="5201816"/>
            <a:ext cx="15872550" cy="5680683"/>
            <a:chOff x="364478" y="2146452"/>
            <a:chExt cx="11431319" cy="4091195"/>
          </a:xfrm>
        </p:grpSpPr>
        <p:sp>
          <p:nvSpPr>
            <p:cNvPr id="5" name="Freccia a destra 23"/>
            <p:cNvSpPr/>
            <p:nvPr/>
          </p:nvSpPr>
          <p:spPr>
            <a:xfrm>
              <a:off x="816533" y="2183807"/>
              <a:ext cx="10749247" cy="4053840"/>
            </a:xfrm>
            <a:prstGeom prst="rightArrow">
              <a:avLst>
                <a:gd name="adj1" fmla="val 65283"/>
                <a:gd name="adj2" fmla="val 54154"/>
              </a:avLst>
            </a:prstGeom>
            <a:gradFill flip="none" rotWithShape="1">
              <a:gsLst>
                <a:gs pos="0">
                  <a:srgbClr val="AABED7">
                    <a:tint val="66000"/>
                    <a:satMod val="160000"/>
                  </a:srgbClr>
                </a:gs>
                <a:gs pos="28000">
                  <a:srgbClr val="AABED7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7200" kern="0">
                <a:solidFill>
                  <a:prstClr val="white"/>
                </a:solidFill>
                <a:latin typeface="Tw Cen MT" panose="020B0602020104020603"/>
              </a:endParaRPr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1945121" y="3037458"/>
              <a:ext cx="1502024" cy="1063496"/>
            </a:xfrm>
            <a:custGeom>
              <a:avLst/>
              <a:gdLst>
                <a:gd name="connsiteX0" fmla="*/ 0 w 1502024"/>
                <a:gd name="connsiteY0" fmla="*/ 196944 h 1312958"/>
                <a:gd name="connsiteX1" fmla="*/ 845545 w 1502024"/>
                <a:gd name="connsiteY1" fmla="*/ 196944 h 1312958"/>
                <a:gd name="connsiteX2" fmla="*/ 845545 w 1502024"/>
                <a:gd name="connsiteY2" fmla="*/ 0 h 1312958"/>
                <a:gd name="connsiteX3" fmla="*/ 1502024 w 1502024"/>
                <a:gd name="connsiteY3" fmla="*/ 656479 h 1312958"/>
                <a:gd name="connsiteX4" fmla="*/ 845545 w 1502024"/>
                <a:gd name="connsiteY4" fmla="*/ 1312958 h 1312958"/>
                <a:gd name="connsiteX5" fmla="*/ 845545 w 1502024"/>
                <a:gd name="connsiteY5" fmla="*/ 1116014 h 1312958"/>
                <a:gd name="connsiteX6" fmla="*/ 0 w 1502024"/>
                <a:gd name="connsiteY6" fmla="*/ 1116014 h 1312958"/>
                <a:gd name="connsiteX7" fmla="*/ 0 w 1502024"/>
                <a:gd name="connsiteY7" fmla="*/ 196944 h 131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2024" h="1312958">
                  <a:moveTo>
                    <a:pt x="0" y="196944"/>
                  </a:moveTo>
                  <a:lnTo>
                    <a:pt x="845545" y="196944"/>
                  </a:lnTo>
                  <a:lnTo>
                    <a:pt x="845545" y="0"/>
                  </a:lnTo>
                  <a:lnTo>
                    <a:pt x="1502024" y="656479"/>
                  </a:lnTo>
                  <a:lnTo>
                    <a:pt x="845545" y="1312958"/>
                  </a:lnTo>
                  <a:lnTo>
                    <a:pt x="845545" y="1116014"/>
                  </a:lnTo>
                  <a:lnTo>
                    <a:pt x="0" y="1116014"/>
                  </a:lnTo>
                  <a:lnTo>
                    <a:pt x="0" y="196944"/>
                  </a:lnTo>
                  <a:close/>
                </a:path>
              </a:pathLst>
            </a:custGeom>
            <a:solidFill>
              <a:srgbClr val="CE6633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z="-152400" prstMaterial="plastic">
              <a:bevelT w="25400" h="25400"/>
              <a:bevelB w="25400" h="25400"/>
            </a:sp3d>
          </p:spPr>
          <p:txBody>
            <a:bodyPr spcFirstLastPara="0" vert="horz" wrap="square" lIns="418686" tIns="207739" rIns="415871" bIns="207739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8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w Cen MT" panose="020B0602020104020603"/>
              </a:endParaRPr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3719013" y="3037458"/>
              <a:ext cx="1502024" cy="1063496"/>
            </a:xfrm>
            <a:custGeom>
              <a:avLst/>
              <a:gdLst>
                <a:gd name="connsiteX0" fmla="*/ 0 w 1502024"/>
                <a:gd name="connsiteY0" fmla="*/ 196944 h 1312958"/>
                <a:gd name="connsiteX1" fmla="*/ 845545 w 1502024"/>
                <a:gd name="connsiteY1" fmla="*/ 196944 h 1312958"/>
                <a:gd name="connsiteX2" fmla="*/ 845545 w 1502024"/>
                <a:gd name="connsiteY2" fmla="*/ 0 h 1312958"/>
                <a:gd name="connsiteX3" fmla="*/ 1502024 w 1502024"/>
                <a:gd name="connsiteY3" fmla="*/ 656479 h 1312958"/>
                <a:gd name="connsiteX4" fmla="*/ 845545 w 1502024"/>
                <a:gd name="connsiteY4" fmla="*/ 1312958 h 1312958"/>
                <a:gd name="connsiteX5" fmla="*/ 845545 w 1502024"/>
                <a:gd name="connsiteY5" fmla="*/ 1116014 h 1312958"/>
                <a:gd name="connsiteX6" fmla="*/ 0 w 1502024"/>
                <a:gd name="connsiteY6" fmla="*/ 1116014 h 1312958"/>
                <a:gd name="connsiteX7" fmla="*/ 0 w 1502024"/>
                <a:gd name="connsiteY7" fmla="*/ 196944 h 131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2024" h="1312958">
                  <a:moveTo>
                    <a:pt x="0" y="196944"/>
                  </a:moveTo>
                  <a:lnTo>
                    <a:pt x="845545" y="196944"/>
                  </a:lnTo>
                  <a:lnTo>
                    <a:pt x="845545" y="0"/>
                  </a:lnTo>
                  <a:lnTo>
                    <a:pt x="1502024" y="656479"/>
                  </a:lnTo>
                  <a:lnTo>
                    <a:pt x="845545" y="1312958"/>
                  </a:lnTo>
                  <a:lnTo>
                    <a:pt x="845545" y="1116014"/>
                  </a:lnTo>
                  <a:lnTo>
                    <a:pt x="0" y="1116014"/>
                  </a:lnTo>
                  <a:lnTo>
                    <a:pt x="0" y="196944"/>
                  </a:lnTo>
                  <a:close/>
                </a:path>
              </a:pathLst>
            </a:custGeom>
            <a:solidFill>
              <a:srgbClr val="CE6633">
                <a:tint val="40000"/>
                <a:alpha val="90000"/>
                <a:hueOff val="1081694"/>
                <a:satOff val="-7672"/>
                <a:lumOff val="-4365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z="-152400" prstMaterial="plastic">
              <a:bevelT w="25400" h="25400"/>
              <a:bevelB w="25400" h="25400"/>
            </a:sp3d>
          </p:spPr>
          <p:txBody>
            <a:bodyPr spcFirstLastPara="0" vert="horz" wrap="square" lIns="535526" tIns="236949" rIns="474291" bIns="236949" numCol="1" spcCol="1270" anchor="ctr" anchorCtr="0">
              <a:noAutofit/>
            </a:bodyPr>
            <a:lstStyle/>
            <a:p>
              <a:pPr algn="ctr" defTabSz="2800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8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w Cen MT" panose="020B0602020104020603"/>
              </a:endParaRPr>
            </a:p>
          </p:txBody>
        </p:sp>
        <p:sp>
          <p:nvSpPr>
            <p:cNvPr id="8" name="Figura a mano libera 7"/>
            <p:cNvSpPr/>
            <p:nvPr/>
          </p:nvSpPr>
          <p:spPr>
            <a:xfrm>
              <a:off x="3261623" y="3101274"/>
              <a:ext cx="1296156" cy="960117"/>
            </a:xfrm>
            <a:custGeom>
              <a:avLst/>
              <a:gdLst>
                <a:gd name="connsiteX0" fmla="*/ 0 w 1219591"/>
                <a:gd name="connsiteY0" fmla="*/ 592665 h 1185330"/>
                <a:gd name="connsiteX1" fmla="*/ 609796 w 1219591"/>
                <a:gd name="connsiteY1" fmla="*/ 0 h 1185330"/>
                <a:gd name="connsiteX2" fmla="*/ 1219592 w 1219591"/>
                <a:gd name="connsiteY2" fmla="*/ 592665 h 1185330"/>
                <a:gd name="connsiteX3" fmla="*/ 609796 w 1219591"/>
                <a:gd name="connsiteY3" fmla="*/ 1185330 h 1185330"/>
                <a:gd name="connsiteX4" fmla="*/ 0 w 1219591"/>
                <a:gd name="connsiteY4" fmla="*/ 592665 h 118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591" h="1185330">
                  <a:moveTo>
                    <a:pt x="0" y="592665"/>
                  </a:moveTo>
                  <a:cubicBezTo>
                    <a:pt x="0" y="265345"/>
                    <a:pt x="273015" y="0"/>
                    <a:pt x="609796" y="0"/>
                  </a:cubicBezTo>
                  <a:cubicBezTo>
                    <a:pt x="946577" y="0"/>
                    <a:pt x="1219592" y="265345"/>
                    <a:pt x="1219592" y="592665"/>
                  </a:cubicBezTo>
                  <a:cubicBezTo>
                    <a:pt x="1219592" y="919985"/>
                    <a:pt x="946577" y="1185330"/>
                    <a:pt x="609796" y="1185330"/>
                  </a:cubicBezTo>
                  <a:cubicBezTo>
                    <a:pt x="273015" y="1185330"/>
                    <a:pt x="0" y="919985"/>
                    <a:pt x="0" y="592665"/>
                  </a:cubicBezTo>
                  <a:close/>
                </a:path>
              </a:pathLst>
            </a:custGeom>
            <a:solidFill>
              <a:srgbClr val="CE6633">
                <a:hueOff val="1085675"/>
                <a:satOff val="3732"/>
                <a:lumOff val="-17909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txBody>
            <a:bodyPr spcFirstLastPara="0" vert="horz" wrap="square" lIns="187495" tIns="182478" rIns="187495" bIns="182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2800" kern="0" dirty="0" err="1">
                  <a:solidFill>
                    <a:srgbClr val="FFFFFF"/>
                  </a:solidFill>
                  <a:latin typeface="Tw Cen MT" panose="020B0602020104020603"/>
                </a:rPr>
                <a:t>Essential</a:t>
              </a:r>
              <a:r>
                <a:rPr lang="it-IT" sz="2800" kern="0" dirty="0">
                  <a:solidFill>
                    <a:srgbClr val="FFFFFF"/>
                  </a:solidFill>
                  <a:latin typeface="Tw Cen MT" panose="020B0602020104020603"/>
                </a:rPr>
                <a:t> </a:t>
              </a:r>
              <a:r>
                <a:rPr lang="it-IT" sz="2800" kern="0" dirty="0" err="1">
                  <a:solidFill>
                    <a:srgbClr val="FFFFFF"/>
                  </a:solidFill>
                  <a:latin typeface="Tw Cen MT" panose="020B0602020104020603"/>
                </a:rPr>
                <a:t>Variables</a:t>
              </a:r>
              <a:endParaRPr lang="en-US" sz="2800" kern="0" dirty="0">
                <a:solidFill>
                  <a:srgbClr val="FFFFFF"/>
                </a:solidFill>
                <a:latin typeface="Tw Cen MT" panose="020B0602020104020603"/>
              </a:endParaRPr>
            </a:p>
          </p:txBody>
        </p:sp>
        <p:sp>
          <p:nvSpPr>
            <p:cNvPr id="9" name="Figura a mano libera 8"/>
            <p:cNvSpPr/>
            <p:nvPr/>
          </p:nvSpPr>
          <p:spPr>
            <a:xfrm>
              <a:off x="5484444" y="3037458"/>
              <a:ext cx="1502024" cy="1063496"/>
            </a:xfrm>
            <a:custGeom>
              <a:avLst/>
              <a:gdLst>
                <a:gd name="connsiteX0" fmla="*/ 0 w 1502024"/>
                <a:gd name="connsiteY0" fmla="*/ 196944 h 1312958"/>
                <a:gd name="connsiteX1" fmla="*/ 845545 w 1502024"/>
                <a:gd name="connsiteY1" fmla="*/ 196944 h 1312958"/>
                <a:gd name="connsiteX2" fmla="*/ 845545 w 1502024"/>
                <a:gd name="connsiteY2" fmla="*/ 0 h 1312958"/>
                <a:gd name="connsiteX3" fmla="*/ 1502024 w 1502024"/>
                <a:gd name="connsiteY3" fmla="*/ 656479 h 1312958"/>
                <a:gd name="connsiteX4" fmla="*/ 845545 w 1502024"/>
                <a:gd name="connsiteY4" fmla="*/ 1312958 h 1312958"/>
                <a:gd name="connsiteX5" fmla="*/ 845545 w 1502024"/>
                <a:gd name="connsiteY5" fmla="*/ 1116014 h 1312958"/>
                <a:gd name="connsiteX6" fmla="*/ 0 w 1502024"/>
                <a:gd name="connsiteY6" fmla="*/ 1116014 h 1312958"/>
                <a:gd name="connsiteX7" fmla="*/ 0 w 1502024"/>
                <a:gd name="connsiteY7" fmla="*/ 196944 h 131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2024" h="1312958">
                  <a:moveTo>
                    <a:pt x="0" y="196944"/>
                  </a:moveTo>
                  <a:lnTo>
                    <a:pt x="845545" y="196944"/>
                  </a:lnTo>
                  <a:lnTo>
                    <a:pt x="845545" y="0"/>
                  </a:lnTo>
                  <a:lnTo>
                    <a:pt x="1502024" y="656479"/>
                  </a:lnTo>
                  <a:lnTo>
                    <a:pt x="845545" y="1312958"/>
                  </a:lnTo>
                  <a:lnTo>
                    <a:pt x="845545" y="1116014"/>
                  </a:lnTo>
                  <a:lnTo>
                    <a:pt x="0" y="1116014"/>
                  </a:lnTo>
                  <a:lnTo>
                    <a:pt x="0" y="196944"/>
                  </a:lnTo>
                  <a:close/>
                </a:path>
              </a:pathLst>
            </a:custGeom>
            <a:solidFill>
              <a:srgbClr val="CE6633">
                <a:tint val="40000"/>
                <a:alpha val="90000"/>
                <a:hueOff val="2163389"/>
                <a:satOff val="-15343"/>
                <a:lumOff val="-8730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z="-152400" prstMaterial="plastic">
              <a:bevelT w="25400" h="25400"/>
              <a:bevelB w="25400" h="25400"/>
            </a:sp3d>
          </p:spPr>
          <p:txBody>
            <a:bodyPr spcFirstLastPara="0" vert="horz" wrap="square" lIns="418686" tIns="207739" rIns="415871" bIns="207739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800" ker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w Cen MT" panose="020B0602020104020603"/>
              </a:endParaRPr>
            </a:p>
          </p:txBody>
        </p:sp>
        <p:sp>
          <p:nvSpPr>
            <p:cNvPr id="10" name="Figura a mano libera 9"/>
            <p:cNvSpPr/>
            <p:nvPr/>
          </p:nvSpPr>
          <p:spPr>
            <a:xfrm>
              <a:off x="5027055" y="3101274"/>
              <a:ext cx="1379225" cy="960117"/>
            </a:xfrm>
            <a:custGeom>
              <a:avLst/>
              <a:gdLst>
                <a:gd name="connsiteX0" fmla="*/ 0 w 1219591"/>
                <a:gd name="connsiteY0" fmla="*/ 592665 h 1185330"/>
                <a:gd name="connsiteX1" fmla="*/ 609796 w 1219591"/>
                <a:gd name="connsiteY1" fmla="*/ 0 h 1185330"/>
                <a:gd name="connsiteX2" fmla="*/ 1219592 w 1219591"/>
                <a:gd name="connsiteY2" fmla="*/ 592665 h 1185330"/>
                <a:gd name="connsiteX3" fmla="*/ 609796 w 1219591"/>
                <a:gd name="connsiteY3" fmla="*/ 1185330 h 1185330"/>
                <a:gd name="connsiteX4" fmla="*/ 0 w 1219591"/>
                <a:gd name="connsiteY4" fmla="*/ 592665 h 118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591" h="1185330">
                  <a:moveTo>
                    <a:pt x="0" y="592665"/>
                  </a:moveTo>
                  <a:cubicBezTo>
                    <a:pt x="0" y="265345"/>
                    <a:pt x="273015" y="0"/>
                    <a:pt x="609796" y="0"/>
                  </a:cubicBezTo>
                  <a:cubicBezTo>
                    <a:pt x="946577" y="0"/>
                    <a:pt x="1219592" y="265345"/>
                    <a:pt x="1219592" y="592665"/>
                  </a:cubicBezTo>
                  <a:cubicBezTo>
                    <a:pt x="1219592" y="919985"/>
                    <a:pt x="946577" y="1185330"/>
                    <a:pt x="609796" y="1185330"/>
                  </a:cubicBezTo>
                  <a:cubicBezTo>
                    <a:pt x="273015" y="1185330"/>
                    <a:pt x="0" y="919985"/>
                    <a:pt x="0" y="592665"/>
                  </a:cubicBezTo>
                  <a:close/>
                </a:path>
              </a:pathLst>
            </a:custGeom>
            <a:solidFill>
              <a:srgbClr val="CE6633">
                <a:hueOff val="2171351"/>
                <a:satOff val="7464"/>
                <a:lumOff val="-35817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txBody>
            <a:bodyPr spcFirstLastPara="0" vert="horz" wrap="square" lIns="187495" tIns="182478" rIns="187495" bIns="182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2800" kern="0" dirty="0" err="1">
                  <a:solidFill>
                    <a:srgbClr val="FFFFFF"/>
                  </a:solidFill>
                  <a:latin typeface="Tw Cen MT" panose="020B0602020104020603"/>
                </a:rPr>
                <a:t>Primary</a:t>
              </a:r>
              <a:r>
                <a:rPr lang="it-IT" sz="2800" kern="0" dirty="0">
                  <a:solidFill>
                    <a:srgbClr val="FFFFFF"/>
                  </a:solidFill>
                  <a:latin typeface="Tw Cen MT" panose="020B0602020104020603"/>
                </a:rPr>
                <a:t> </a:t>
              </a:r>
              <a:r>
                <a:rPr lang="it-IT" sz="2800" kern="0" dirty="0" err="1">
                  <a:solidFill>
                    <a:srgbClr val="FFFFFF"/>
                  </a:solidFill>
                  <a:latin typeface="Tw Cen MT" panose="020B0602020104020603"/>
                </a:rPr>
                <a:t>Indicators</a:t>
              </a:r>
              <a:endParaRPr lang="en-US" sz="2800" kern="0" dirty="0">
                <a:solidFill>
                  <a:srgbClr val="FFFFFF"/>
                </a:solidFill>
                <a:latin typeface="Tw Cen MT" panose="020B0602020104020603"/>
              </a:endParaRPr>
            </a:p>
          </p:txBody>
        </p:sp>
        <p:sp>
          <p:nvSpPr>
            <p:cNvPr id="11" name="Freccia a destra 10"/>
            <p:cNvSpPr/>
            <p:nvPr/>
          </p:nvSpPr>
          <p:spPr>
            <a:xfrm>
              <a:off x="7241402" y="3037458"/>
              <a:ext cx="1502024" cy="1063496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CE6633">
                <a:tint val="40000"/>
                <a:alpha val="90000"/>
                <a:hueOff val="3245083"/>
                <a:satOff val="-23015"/>
                <a:lumOff val="-13095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z="-152400" prstMaterial="plastic">
              <a:bevelT w="25400" h="25400"/>
              <a:bevelB w="25400" h="25400"/>
            </a:sp3d>
          </p:spPr>
        </p:sp>
        <p:sp>
          <p:nvSpPr>
            <p:cNvPr id="12" name="Figura a mano libera 11"/>
            <p:cNvSpPr/>
            <p:nvPr/>
          </p:nvSpPr>
          <p:spPr>
            <a:xfrm>
              <a:off x="6784013" y="3101274"/>
              <a:ext cx="1219591" cy="960117"/>
            </a:xfrm>
            <a:custGeom>
              <a:avLst/>
              <a:gdLst>
                <a:gd name="connsiteX0" fmla="*/ 0 w 1219591"/>
                <a:gd name="connsiteY0" fmla="*/ 592665 h 1185330"/>
                <a:gd name="connsiteX1" fmla="*/ 609796 w 1219591"/>
                <a:gd name="connsiteY1" fmla="*/ 0 h 1185330"/>
                <a:gd name="connsiteX2" fmla="*/ 1219592 w 1219591"/>
                <a:gd name="connsiteY2" fmla="*/ 592665 h 1185330"/>
                <a:gd name="connsiteX3" fmla="*/ 609796 w 1219591"/>
                <a:gd name="connsiteY3" fmla="*/ 1185330 h 1185330"/>
                <a:gd name="connsiteX4" fmla="*/ 0 w 1219591"/>
                <a:gd name="connsiteY4" fmla="*/ 592665 h 118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591" h="1185330">
                  <a:moveTo>
                    <a:pt x="0" y="592665"/>
                  </a:moveTo>
                  <a:cubicBezTo>
                    <a:pt x="0" y="265345"/>
                    <a:pt x="273015" y="0"/>
                    <a:pt x="609796" y="0"/>
                  </a:cubicBezTo>
                  <a:cubicBezTo>
                    <a:pt x="946577" y="0"/>
                    <a:pt x="1219592" y="265345"/>
                    <a:pt x="1219592" y="592665"/>
                  </a:cubicBezTo>
                  <a:cubicBezTo>
                    <a:pt x="1219592" y="919985"/>
                    <a:pt x="946577" y="1185330"/>
                    <a:pt x="609796" y="1185330"/>
                  </a:cubicBezTo>
                  <a:cubicBezTo>
                    <a:pt x="273015" y="1185330"/>
                    <a:pt x="0" y="919985"/>
                    <a:pt x="0" y="592665"/>
                  </a:cubicBezTo>
                  <a:close/>
                </a:path>
              </a:pathLst>
            </a:custGeom>
            <a:solidFill>
              <a:srgbClr val="CE6633">
                <a:hueOff val="3257026"/>
                <a:satOff val="11196"/>
                <a:lumOff val="-53726"/>
                <a:alphaOff val="0"/>
              </a:srgb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txBody>
            <a:bodyPr spcFirstLastPara="0" vert="horz" wrap="square" lIns="186860" tIns="181843" rIns="186860" bIns="18184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2800" kern="0" dirty="0">
                  <a:solidFill>
                    <a:srgbClr val="FFFFFF"/>
                  </a:solidFill>
                  <a:latin typeface="Tw Cen MT" panose="020B0602020104020603"/>
                </a:rPr>
                <a:t>Targets</a:t>
              </a:r>
              <a:endParaRPr lang="en-US" sz="2800" kern="0" dirty="0">
                <a:solidFill>
                  <a:srgbClr val="FFFFFF"/>
                </a:solidFill>
                <a:latin typeface="Tw Cen MT" panose="020B0602020104020603"/>
              </a:endParaRPr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8409557" y="2146452"/>
              <a:ext cx="3386240" cy="775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005FAA"/>
                  </a:solidFill>
                  <a:latin typeface="PenultimateLight" pitchFamily="2" charset="0"/>
                </a:defRPr>
              </a:lvl1pPr>
            </a:lstStyle>
            <a:p>
              <a:r>
                <a:rPr lang="it-IT" sz="3200" smtClean="0">
                  <a:solidFill>
                    <a:srgbClr val="FF0000"/>
                  </a:solidFill>
                </a:rPr>
                <a:t>Policy (SDG Goals, International treaties)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CasellaDiTesto 19"/>
            <p:cNvSpPr txBox="1"/>
            <p:nvPr/>
          </p:nvSpPr>
          <p:spPr>
            <a:xfrm>
              <a:off x="364478" y="2395515"/>
              <a:ext cx="4339139" cy="46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dirty="0">
                  <a:solidFill>
                    <a:srgbClr val="005FAA"/>
                  </a:solidFill>
                  <a:latin typeface="PenultimateLight" pitchFamily="2" charset="0"/>
                </a:rPr>
                <a:t>EO &amp; </a:t>
              </a:r>
              <a:r>
                <a:rPr lang="it-IT" sz="3600" dirty="0" err="1">
                  <a:solidFill>
                    <a:srgbClr val="005FAA"/>
                  </a:solidFill>
                  <a:latin typeface="PenultimateLight" pitchFamily="2" charset="0"/>
                </a:rPr>
                <a:t>Socio-economic</a:t>
              </a:r>
              <a:r>
                <a:rPr lang="it-IT" sz="3600" dirty="0">
                  <a:solidFill>
                    <a:srgbClr val="005FAA"/>
                  </a:solidFill>
                  <a:latin typeface="PenultimateLight" pitchFamily="2" charset="0"/>
                </a:rPr>
                <a:t> Data</a:t>
              </a:r>
              <a:endParaRPr lang="en-US" sz="3600" dirty="0">
                <a:solidFill>
                  <a:srgbClr val="005FAA"/>
                </a:solidFill>
                <a:latin typeface="PenultimateLight" pitchFamily="2" charset="0"/>
              </a:endParaRPr>
            </a:p>
          </p:txBody>
        </p:sp>
        <p:pic>
          <p:nvPicPr>
            <p:cNvPr id="15" name="Immagin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6533" y="2395516"/>
              <a:ext cx="2158079" cy="2158079"/>
            </a:xfrm>
            <a:prstGeom prst="rect">
              <a:avLst/>
            </a:prstGeom>
          </p:spPr>
        </p:pic>
        <p:sp>
          <p:nvSpPr>
            <p:cNvPr id="16" name="CasellaDiTesto 24"/>
            <p:cNvSpPr txBox="1"/>
            <p:nvPr/>
          </p:nvSpPr>
          <p:spPr>
            <a:xfrm>
              <a:off x="1648753" y="4773210"/>
              <a:ext cx="703305" cy="554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aettenschweiler" panose="020B0706040902060204" pitchFamily="34" charset="0"/>
                </a:rPr>
                <a:t>Data</a:t>
              </a:r>
              <a:endParaRPr lang="en-US" sz="440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ettenschweiler" panose="020B0706040902060204" pitchFamily="34" charset="0"/>
              </a:endParaRPr>
            </a:p>
          </p:txBody>
        </p:sp>
        <p:sp>
          <p:nvSpPr>
            <p:cNvPr id="17" name="CasellaDiTesto 25"/>
            <p:cNvSpPr txBox="1"/>
            <p:nvPr/>
          </p:nvSpPr>
          <p:spPr>
            <a:xfrm>
              <a:off x="4204556" y="4773210"/>
              <a:ext cx="1596868" cy="554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aettenschweiler" panose="020B0706040902060204" pitchFamily="34" charset="0"/>
                </a:defRPr>
              </a:lvl1pPr>
            </a:lstStyle>
            <a:p>
              <a:r>
                <a:rPr lang="it-IT" sz="4400" dirty="0"/>
                <a:t>Information</a:t>
              </a:r>
              <a:endParaRPr lang="en-US" sz="4400" dirty="0"/>
            </a:p>
          </p:txBody>
        </p:sp>
        <p:sp>
          <p:nvSpPr>
            <p:cNvPr id="18" name="CasellaDiTesto 26"/>
            <p:cNvSpPr txBox="1"/>
            <p:nvPr/>
          </p:nvSpPr>
          <p:spPr>
            <a:xfrm>
              <a:off x="6837384" y="4773210"/>
              <a:ext cx="1477957" cy="554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aettenschweiler" panose="020B0706040902060204" pitchFamily="34" charset="0"/>
                </a:defRPr>
              </a:lvl1pPr>
            </a:lstStyle>
            <a:p>
              <a:r>
                <a:rPr lang="it-IT" sz="4400" dirty="0"/>
                <a:t>Knowledge</a:t>
              </a:r>
              <a:endParaRPr lang="en-US" sz="4400" dirty="0"/>
            </a:p>
          </p:txBody>
        </p:sp>
        <p:sp>
          <p:nvSpPr>
            <p:cNvPr id="19" name="CasellaDiTesto 27"/>
            <p:cNvSpPr txBox="1"/>
            <p:nvPr/>
          </p:nvSpPr>
          <p:spPr>
            <a:xfrm>
              <a:off x="8994152" y="4773210"/>
              <a:ext cx="1108526" cy="554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>
                  <a:ln w="0"/>
                  <a:solidFill>
                    <a:srgbClr val="0F6FC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aettenschweiler" panose="020B0706040902060204" pitchFamily="34" charset="0"/>
                </a:defRPr>
              </a:lvl1pPr>
            </a:lstStyle>
            <a:p>
              <a:r>
                <a:rPr lang="it-IT" sz="4400" dirty="0" err="1"/>
                <a:t>Wisdom</a:t>
              </a:r>
              <a:endParaRPr lang="en-US" sz="4400" dirty="0"/>
            </a:p>
          </p:txBody>
        </p:sp>
        <p:cxnSp>
          <p:nvCxnSpPr>
            <p:cNvPr id="20" name="Straight Arrow Connector 24"/>
            <p:cNvCxnSpPr/>
            <p:nvPr/>
          </p:nvCxnSpPr>
          <p:spPr bwMode="auto">
            <a:xfrm>
              <a:off x="2544857" y="5085926"/>
              <a:ext cx="171738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80"/>
            <p:cNvCxnSpPr/>
            <p:nvPr/>
          </p:nvCxnSpPr>
          <p:spPr bwMode="auto">
            <a:xfrm flipV="1">
              <a:off x="5788367" y="5085595"/>
              <a:ext cx="1100144" cy="66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81"/>
            <p:cNvCxnSpPr/>
            <p:nvPr/>
          </p:nvCxnSpPr>
          <p:spPr bwMode="auto">
            <a:xfrm flipV="1">
              <a:off x="8444177" y="5082662"/>
              <a:ext cx="546458" cy="652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3" name="Immagin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6369" y="3849316"/>
              <a:ext cx="608388" cy="667697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41085" y="2689081"/>
              <a:ext cx="2114550" cy="1781175"/>
            </a:xfrm>
            <a:prstGeom prst="rect">
              <a:avLst/>
            </a:prstGeom>
          </p:spPr>
        </p:pic>
        <p:pic>
          <p:nvPicPr>
            <p:cNvPr id="25" name="Immagine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975464" y="3190600"/>
              <a:ext cx="1079501" cy="1024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8448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/>
              <a:t>This decade has been characterized by new technologies, new capabilities and even revolutionary paradigms for the generation of knowledge and insights:</a:t>
            </a:r>
          </a:p>
          <a:p>
            <a:pPr lvl="1"/>
            <a:r>
              <a:rPr lang="it-IT" smtClean="0"/>
              <a:t>Big </a:t>
            </a:r>
            <a:r>
              <a:rPr lang="it-IT"/>
              <a:t>(Earth) Data from high-resolution satellites, low-cost in-situ sensor networks, Internet-of-Things (IoT), crowdsourcing platforms, social networks</a:t>
            </a:r>
          </a:p>
          <a:p>
            <a:pPr lvl="1"/>
            <a:r>
              <a:rPr lang="it-IT"/>
              <a:t>Cloud Computing</a:t>
            </a:r>
          </a:p>
          <a:p>
            <a:pPr lvl="1"/>
            <a:r>
              <a:rPr lang="it-IT"/>
              <a:t>Datacubes</a:t>
            </a:r>
          </a:p>
          <a:p>
            <a:pPr lvl="1"/>
            <a:r>
              <a:rPr lang="it-IT"/>
              <a:t>Data Mining/Machine </a:t>
            </a:r>
            <a:r>
              <a:rPr lang="it-IT" smtClean="0"/>
              <a:t>Learning </a:t>
            </a:r>
            <a:r>
              <a:rPr lang="it-IT"/>
              <a:t>techniques</a:t>
            </a:r>
          </a:p>
          <a:p>
            <a:pPr lvl="1"/>
            <a:r>
              <a:rPr lang="it-IT"/>
              <a:t>Semantics technologies and </a:t>
            </a:r>
            <a:r>
              <a:rPr lang="it-IT" smtClean="0"/>
              <a:t>(soft) Artificial </a:t>
            </a:r>
            <a:r>
              <a:rPr lang="it-IT"/>
              <a:t>Intelligence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520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4800" smtClean="0"/>
              <a:t>There </a:t>
            </a:r>
            <a:r>
              <a:rPr lang="it-IT" sz="4800"/>
              <a:t>are existing infrastructures and platforms providing related </a:t>
            </a:r>
            <a:r>
              <a:rPr lang="it-IT" sz="4800" smtClean="0"/>
              <a:t>services. The </a:t>
            </a:r>
            <a:r>
              <a:rPr lang="it-IT" sz="4800"/>
              <a:t>GEOSS Platform should connect with them for </a:t>
            </a:r>
            <a:r>
              <a:rPr lang="it-IT" sz="4800" smtClean="0"/>
              <a:t>exploitation </a:t>
            </a:r>
            <a:r>
              <a:rPr lang="it-IT" sz="4800"/>
              <a:t>and leveraging the existing resources (replicating the work done with data systems) </a:t>
            </a:r>
            <a:endParaRPr lang="it-IT" sz="4800" smtClean="0"/>
          </a:p>
          <a:p>
            <a:r>
              <a:rPr lang="it-IT" sz="4800"/>
              <a:t>This opens GEO to new users and </a:t>
            </a:r>
            <a:r>
              <a:rPr lang="it-IT" sz="4800" smtClean="0"/>
              <a:t>providers:</a:t>
            </a:r>
            <a:endParaRPr lang="it-IT" sz="4800"/>
          </a:p>
          <a:p>
            <a:pPr lvl="1"/>
            <a:r>
              <a:rPr lang="it-IT" sz="4400"/>
              <a:t>Decision-makers, policy-makers as end-users</a:t>
            </a:r>
          </a:p>
          <a:p>
            <a:pPr lvl="1"/>
            <a:r>
              <a:rPr lang="it-IT" sz="4400"/>
              <a:t>Knowledge providers (scientists, experts, </a:t>
            </a:r>
            <a:r>
              <a:rPr lang="it-IT" sz="4400" smtClean="0"/>
              <a:t>practitioners)</a:t>
            </a:r>
          </a:p>
          <a:p>
            <a:pPr lvl="1"/>
            <a:r>
              <a:rPr lang="it-IT" sz="4400" smtClean="0"/>
              <a:t>Service </a:t>
            </a:r>
            <a:r>
              <a:rPr lang="it-IT" sz="4400"/>
              <a:t>providers (IaaS, PaaS, datacubes, Machine Learning SaaS) </a:t>
            </a:r>
          </a:p>
          <a:p>
            <a:endParaRPr lang="it-IT" sz="4800"/>
          </a:p>
        </p:txBody>
      </p:sp>
    </p:spTree>
    <p:extLst>
      <p:ext uri="{BB962C8B-B14F-4D97-AF65-F5344CB8AC3E}">
        <p14:creationId xmlns:p14="http://schemas.microsoft.com/office/powerpoint/2010/main" val="3975334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03041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Rationale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8691394" cy="8883724"/>
          </a:xfrm>
        </p:spPr>
        <p:txBody>
          <a:bodyPr>
            <a:normAutofit/>
          </a:bodyPr>
          <a:lstStyle/>
          <a:p>
            <a:r>
              <a:rPr lang="it-IT" sz="4000" smtClean="0"/>
              <a:t>How does this scenario affect GEO/GEOSS?</a:t>
            </a:r>
          </a:p>
          <a:p>
            <a:pPr lvl="1"/>
            <a:r>
              <a:rPr lang="it-IT" sz="3200" smtClean="0"/>
              <a:t>See also session 2-2 on </a:t>
            </a:r>
            <a:r>
              <a:rPr lang="en-US" sz="3200" smtClean="0"/>
              <a:t>GEOSS Platform and its future journey - </a:t>
            </a:r>
            <a:r>
              <a:rPr lang="it-IT" sz="3200" smtClean="0"/>
              <a:t>GEOSS EVOLVE</a:t>
            </a:r>
          </a:p>
          <a:p>
            <a:r>
              <a:rPr lang="it-IT" sz="4000" smtClean="0"/>
              <a:t>From the GEOSS Common Infrastructure to the GEOSS Platform</a:t>
            </a:r>
          </a:p>
          <a:p>
            <a:r>
              <a:rPr lang="it-IT" sz="4000" smtClean="0"/>
              <a:t>Moving towards a GEO/GEOSS Ecosystem</a:t>
            </a:r>
            <a:endParaRPr lang="it-IT" sz="4000"/>
          </a:p>
        </p:txBody>
      </p:sp>
      <p:grpSp>
        <p:nvGrpSpPr>
          <p:cNvPr id="26" name="Gruppo 25"/>
          <p:cNvGrpSpPr/>
          <p:nvPr/>
        </p:nvGrpSpPr>
        <p:grpSpPr>
          <a:xfrm>
            <a:off x="10569884" y="3473624"/>
            <a:ext cx="13681520" cy="7010750"/>
            <a:chOff x="8786192" y="5112779"/>
            <a:chExt cx="6811616" cy="3490441"/>
          </a:xfrm>
        </p:grpSpPr>
        <p:grpSp>
          <p:nvGrpSpPr>
            <p:cNvPr id="27" name="Group 12"/>
            <p:cNvGrpSpPr/>
            <p:nvPr/>
          </p:nvGrpSpPr>
          <p:grpSpPr>
            <a:xfrm>
              <a:off x="10172144" y="5841747"/>
              <a:ext cx="4257831" cy="232349"/>
              <a:chOff x="957942" y="2452612"/>
              <a:chExt cx="6709037" cy="366112"/>
            </a:xfrm>
          </p:grpSpPr>
          <p:sp>
            <p:nvSpPr>
              <p:cNvPr id="75" name="Rounded Rectangle 13"/>
              <p:cNvSpPr/>
              <p:nvPr/>
            </p:nvSpPr>
            <p:spPr>
              <a:xfrm>
                <a:off x="957942" y="2526122"/>
                <a:ext cx="6709037" cy="217080"/>
              </a:xfrm>
              <a:prstGeom prst="round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6" name="TextBox 14"/>
              <p:cNvSpPr txBox="1"/>
              <p:nvPr/>
            </p:nvSpPr>
            <p:spPr>
              <a:xfrm>
                <a:off x="4839479" y="2452612"/>
                <a:ext cx="582493" cy="36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77" name="TextBox 15"/>
              <p:cNvSpPr txBox="1"/>
              <p:nvPr/>
            </p:nvSpPr>
            <p:spPr>
              <a:xfrm>
                <a:off x="2588240" y="2456551"/>
                <a:ext cx="582493" cy="36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</p:grpSp>
        <p:grpSp>
          <p:nvGrpSpPr>
            <p:cNvPr id="28" name="Group 16"/>
            <p:cNvGrpSpPr/>
            <p:nvPr/>
          </p:nvGrpSpPr>
          <p:grpSpPr>
            <a:xfrm>
              <a:off x="10137154" y="7595858"/>
              <a:ext cx="4257831" cy="232349"/>
              <a:chOff x="902808" y="4716853"/>
              <a:chExt cx="6709037" cy="366112"/>
            </a:xfrm>
          </p:grpSpPr>
          <p:sp>
            <p:nvSpPr>
              <p:cNvPr id="72" name="Rounded Rectangle 17"/>
              <p:cNvSpPr/>
              <p:nvPr/>
            </p:nvSpPr>
            <p:spPr>
              <a:xfrm>
                <a:off x="902808" y="4790783"/>
                <a:ext cx="6709037" cy="217080"/>
              </a:xfrm>
              <a:prstGeom prst="round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3" name="TextBox 18"/>
              <p:cNvSpPr txBox="1"/>
              <p:nvPr/>
            </p:nvSpPr>
            <p:spPr>
              <a:xfrm>
                <a:off x="4874309" y="4716853"/>
                <a:ext cx="582493" cy="36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74" name="TextBox 19"/>
              <p:cNvSpPr txBox="1"/>
              <p:nvPr/>
            </p:nvSpPr>
            <p:spPr>
              <a:xfrm>
                <a:off x="2623070" y="4720792"/>
                <a:ext cx="582493" cy="36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</p:grpSp>
        <p:sp>
          <p:nvSpPr>
            <p:cNvPr id="29" name="Rounded Rectangle 20"/>
            <p:cNvSpPr/>
            <p:nvPr/>
          </p:nvSpPr>
          <p:spPr>
            <a:xfrm>
              <a:off x="10009978" y="6081730"/>
              <a:ext cx="4535158" cy="6053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0" name="TextBox 21"/>
            <p:cNvSpPr txBox="1"/>
            <p:nvPr/>
          </p:nvSpPr>
          <p:spPr>
            <a:xfrm>
              <a:off x="10189935" y="6209375"/>
              <a:ext cx="4001967" cy="383081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GEOSS </a:t>
              </a:r>
              <a:r>
                <a:rPr kumimoji="0" lang="en-US" sz="4400" b="1" i="0" u="none" strike="noStrike" kern="0" cap="none" spc="0" normalizeH="0" baseline="0" noProof="0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Platform</a:t>
              </a:r>
              <a:endParaRPr kumimoji="0" lang="en-US" sz="44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Rounded Rectangle 22"/>
            <p:cNvSpPr/>
            <p:nvPr/>
          </p:nvSpPr>
          <p:spPr>
            <a:xfrm>
              <a:off x="10020812" y="6941901"/>
              <a:ext cx="4531318" cy="636104"/>
            </a:xfrm>
            <a:prstGeom prst="roundRect">
              <a:avLst/>
            </a:prstGeom>
            <a:solidFill>
              <a:srgbClr val="809EC2">
                <a:lumMod val="40000"/>
                <a:lumOff val="60000"/>
              </a:srgbClr>
            </a:solidFill>
            <a:ln w="1905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2" name="TextBox 23"/>
            <p:cNvSpPr txBox="1"/>
            <p:nvPr/>
          </p:nvSpPr>
          <p:spPr>
            <a:xfrm>
              <a:off x="10087905" y="7091192"/>
              <a:ext cx="4342071" cy="291142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GEO Regional Data Hubs</a:t>
              </a:r>
            </a:p>
          </p:txBody>
        </p:sp>
        <p:sp>
          <p:nvSpPr>
            <p:cNvPr id="33" name="Rounded Rectangle 24"/>
            <p:cNvSpPr/>
            <p:nvPr/>
          </p:nvSpPr>
          <p:spPr>
            <a:xfrm rot="16200000">
              <a:off x="7692930" y="6422783"/>
              <a:ext cx="3361215" cy="741212"/>
            </a:xfrm>
            <a:prstGeom prst="roundRect">
              <a:avLst/>
            </a:prstGeom>
            <a:solidFill>
              <a:srgbClr val="809EC2">
                <a:lumMod val="40000"/>
                <a:lumOff val="60000"/>
              </a:srgbClr>
            </a:solidFill>
            <a:ln w="1905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4" name="TextBox 25"/>
            <p:cNvSpPr txBox="1"/>
            <p:nvPr/>
          </p:nvSpPr>
          <p:spPr>
            <a:xfrm rot="16200000">
              <a:off x="7815438" y="6600173"/>
              <a:ext cx="3319580" cy="536314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Datacubes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 &amp; </a:t>
              </a:r>
              <a:r>
                <a:rPr kumimoji="0" lang="en-US" sz="3200" b="0" i="0" u="none" strike="noStrike" kern="0" cap="none" spc="0" normalizeH="0" baseline="0" noProof="0" dirty="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Big Data 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Analytics systems</a:t>
              </a:r>
            </a:p>
          </p:txBody>
        </p:sp>
        <p:sp>
          <p:nvSpPr>
            <p:cNvPr id="35" name="Rounded Rectangle 26"/>
            <p:cNvSpPr/>
            <p:nvPr/>
          </p:nvSpPr>
          <p:spPr>
            <a:xfrm rot="16200000">
              <a:off x="13499417" y="6410045"/>
              <a:ext cx="3395656" cy="801126"/>
            </a:xfrm>
            <a:prstGeom prst="roundRect">
              <a:avLst/>
            </a:prstGeom>
            <a:solidFill>
              <a:srgbClr val="809EC2">
                <a:lumMod val="40000"/>
                <a:lumOff val="60000"/>
              </a:srgbClr>
            </a:solidFill>
            <a:ln w="1905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6" name="TextBox 27"/>
            <p:cNvSpPr txBox="1"/>
            <p:nvPr/>
          </p:nvSpPr>
          <p:spPr>
            <a:xfrm rot="16200000">
              <a:off x="13598139" y="6646333"/>
              <a:ext cx="3283364" cy="536314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Thematic/International Federation systems</a:t>
              </a:r>
            </a:p>
          </p:txBody>
        </p:sp>
        <p:grpSp>
          <p:nvGrpSpPr>
            <p:cNvPr id="37" name="Group 28"/>
            <p:cNvGrpSpPr/>
            <p:nvPr/>
          </p:nvGrpSpPr>
          <p:grpSpPr>
            <a:xfrm>
              <a:off x="10020814" y="5112779"/>
              <a:ext cx="4431703" cy="753501"/>
              <a:chOff x="719492" y="1379524"/>
              <a:chExt cx="6983008" cy="1187287"/>
            </a:xfrm>
            <a:effectLst/>
          </p:grpSpPr>
          <p:sp>
            <p:nvSpPr>
              <p:cNvPr id="66" name="Rounded Rectangle 29"/>
              <p:cNvSpPr/>
              <p:nvPr/>
            </p:nvSpPr>
            <p:spPr>
              <a:xfrm>
                <a:off x="3225613" y="1381190"/>
                <a:ext cx="2465624" cy="117362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7" name="Rounded Rectangle 30"/>
              <p:cNvSpPr/>
              <p:nvPr/>
            </p:nvSpPr>
            <p:spPr>
              <a:xfrm>
                <a:off x="5793886" y="1379524"/>
                <a:ext cx="1908614" cy="117362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8" name="Rounded Rectangle 31"/>
              <p:cNvSpPr/>
              <p:nvPr/>
            </p:nvSpPr>
            <p:spPr>
              <a:xfrm>
                <a:off x="719492" y="1393182"/>
                <a:ext cx="2323491" cy="117362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9" name="TextBox 32"/>
              <p:cNvSpPr txBox="1"/>
              <p:nvPr/>
            </p:nvSpPr>
            <p:spPr>
              <a:xfrm>
                <a:off x="845934" y="1431015"/>
                <a:ext cx="2066483" cy="748488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GEO Flagships </a:t>
                </a:r>
                <a:b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</a:br>
                <a: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&amp; Initiatives</a:t>
                </a:r>
              </a:p>
            </p:txBody>
          </p:sp>
          <p:sp>
            <p:nvSpPr>
              <p:cNvPr id="70" name="Rectangle 33"/>
              <p:cNvSpPr/>
              <p:nvPr/>
            </p:nvSpPr>
            <p:spPr>
              <a:xfrm>
                <a:off x="3153017" y="1439664"/>
                <a:ext cx="2514861" cy="748488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GEO Community Portals</a:t>
                </a:r>
              </a:p>
            </p:txBody>
          </p:sp>
          <p:sp>
            <p:nvSpPr>
              <p:cNvPr id="71" name="Rectangle 34"/>
              <p:cNvSpPr/>
              <p:nvPr/>
            </p:nvSpPr>
            <p:spPr>
              <a:xfrm>
                <a:off x="6062961" y="1383172"/>
                <a:ext cx="1248728" cy="748488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Other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Apps</a:t>
                </a:r>
              </a:p>
            </p:txBody>
          </p:sp>
        </p:grpSp>
        <p:sp>
          <p:nvSpPr>
            <p:cNvPr id="38" name="Rounded Rectangle 35"/>
            <p:cNvSpPr/>
            <p:nvPr/>
          </p:nvSpPr>
          <p:spPr>
            <a:xfrm>
              <a:off x="10021952" y="7849651"/>
              <a:ext cx="4523183" cy="618267"/>
            </a:xfrm>
            <a:prstGeom prst="roundRect">
              <a:avLst/>
            </a:prstGeom>
            <a:solidFill>
              <a:srgbClr val="809EC2">
                <a:lumMod val="40000"/>
                <a:lumOff val="60000"/>
              </a:srgbClr>
            </a:solidFill>
            <a:ln w="1905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9" name="TextBox 36"/>
            <p:cNvSpPr txBox="1"/>
            <p:nvPr/>
          </p:nvSpPr>
          <p:spPr>
            <a:xfrm>
              <a:off x="10633220" y="7983301"/>
              <a:ext cx="3251441" cy="291142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Data systems</a:t>
              </a:r>
            </a:p>
          </p:txBody>
        </p:sp>
        <p:sp>
          <p:nvSpPr>
            <p:cNvPr id="40" name="Rounded Rectangle 37"/>
            <p:cNvSpPr/>
            <p:nvPr/>
          </p:nvSpPr>
          <p:spPr>
            <a:xfrm>
              <a:off x="10170315" y="6742001"/>
              <a:ext cx="4257831" cy="137768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1" name="TextBox 38"/>
            <p:cNvSpPr txBox="1"/>
            <p:nvPr/>
          </p:nvSpPr>
          <p:spPr>
            <a:xfrm>
              <a:off x="12635527" y="6703125"/>
              <a:ext cx="369674" cy="229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APIs</a:t>
              </a:r>
            </a:p>
          </p:txBody>
        </p:sp>
        <p:sp>
          <p:nvSpPr>
            <p:cNvPr id="42" name="TextBox 39"/>
            <p:cNvSpPr txBox="1"/>
            <p:nvPr/>
          </p:nvSpPr>
          <p:spPr>
            <a:xfrm>
              <a:off x="11216011" y="6705776"/>
              <a:ext cx="369674" cy="229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APIs</a:t>
              </a:r>
            </a:p>
          </p:txBody>
        </p:sp>
        <p:grpSp>
          <p:nvGrpSpPr>
            <p:cNvPr id="43" name="Group 40"/>
            <p:cNvGrpSpPr/>
            <p:nvPr/>
          </p:nvGrpSpPr>
          <p:grpSpPr>
            <a:xfrm>
              <a:off x="9752111" y="5431782"/>
              <a:ext cx="263253" cy="2785515"/>
              <a:chOff x="410348" y="1554916"/>
              <a:chExt cx="415962" cy="4389120"/>
            </a:xfrm>
          </p:grpSpPr>
          <p:sp>
            <p:nvSpPr>
              <p:cNvPr id="62" name="Rounded Rectangle 41"/>
              <p:cNvSpPr/>
              <p:nvPr/>
            </p:nvSpPr>
            <p:spPr>
              <a:xfrm rot="16200000">
                <a:off x="-1572598" y="3640936"/>
                <a:ext cx="4389120" cy="217080"/>
              </a:xfrm>
              <a:prstGeom prst="round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3" name="TextBox 42"/>
              <p:cNvSpPr txBox="1"/>
              <p:nvPr/>
            </p:nvSpPr>
            <p:spPr>
              <a:xfrm rot="16200000">
                <a:off x="293421" y="4716445"/>
                <a:ext cx="654173" cy="411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64" name="TextBox 43"/>
              <p:cNvSpPr txBox="1"/>
              <p:nvPr/>
            </p:nvSpPr>
            <p:spPr>
              <a:xfrm rot="16200000">
                <a:off x="289063" y="3571262"/>
                <a:ext cx="654173" cy="411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65" name="TextBox 44"/>
              <p:cNvSpPr txBox="1"/>
              <p:nvPr/>
            </p:nvSpPr>
            <p:spPr>
              <a:xfrm rot="16200000">
                <a:off x="293415" y="2356415"/>
                <a:ext cx="654173" cy="411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</p:grpSp>
        <p:grpSp>
          <p:nvGrpSpPr>
            <p:cNvPr id="44" name="Group 45"/>
            <p:cNvGrpSpPr/>
            <p:nvPr/>
          </p:nvGrpSpPr>
          <p:grpSpPr>
            <a:xfrm>
              <a:off x="14547387" y="5412981"/>
              <a:ext cx="263260" cy="2785515"/>
              <a:chOff x="7717260" y="1525291"/>
              <a:chExt cx="414818" cy="4389120"/>
            </a:xfrm>
          </p:grpSpPr>
          <p:sp>
            <p:nvSpPr>
              <p:cNvPr id="58" name="Rounded Rectangle 46"/>
              <p:cNvSpPr/>
              <p:nvPr/>
            </p:nvSpPr>
            <p:spPr>
              <a:xfrm rot="16200000">
                <a:off x="5733743" y="3611311"/>
                <a:ext cx="4389120" cy="217080"/>
              </a:xfrm>
              <a:prstGeom prst="round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59" name="TextBox 47"/>
              <p:cNvSpPr txBox="1"/>
              <p:nvPr/>
            </p:nvSpPr>
            <p:spPr>
              <a:xfrm rot="16200000">
                <a:off x="7599761" y="4687392"/>
                <a:ext cx="654173" cy="410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60" name="TextBox 48"/>
              <p:cNvSpPr txBox="1"/>
              <p:nvPr/>
            </p:nvSpPr>
            <p:spPr>
              <a:xfrm rot="16200000">
                <a:off x="7595404" y="3542208"/>
                <a:ext cx="654173" cy="410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61" name="TextBox 49"/>
              <p:cNvSpPr txBox="1"/>
              <p:nvPr/>
            </p:nvSpPr>
            <p:spPr>
              <a:xfrm rot="16200000">
                <a:off x="7599755" y="2327365"/>
                <a:ext cx="654173" cy="410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</p:grpSp>
        <p:sp>
          <p:nvSpPr>
            <p:cNvPr id="45" name="Can 50"/>
            <p:cNvSpPr/>
            <p:nvPr/>
          </p:nvSpPr>
          <p:spPr>
            <a:xfrm>
              <a:off x="9947523" y="8245085"/>
              <a:ext cx="403457" cy="353716"/>
            </a:xfrm>
            <a:prstGeom prst="can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6" name="Can 51"/>
            <p:cNvSpPr/>
            <p:nvPr/>
          </p:nvSpPr>
          <p:spPr>
            <a:xfrm>
              <a:off x="14593120" y="8249504"/>
              <a:ext cx="403457" cy="353716"/>
            </a:xfrm>
            <a:prstGeom prst="can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7" name="Can 52"/>
            <p:cNvSpPr/>
            <p:nvPr/>
          </p:nvSpPr>
          <p:spPr>
            <a:xfrm>
              <a:off x="8786192" y="8216037"/>
              <a:ext cx="403457" cy="353716"/>
            </a:xfrm>
            <a:prstGeom prst="can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4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989" y="5632246"/>
              <a:ext cx="355352" cy="206957"/>
            </a:xfrm>
            <a:prstGeom prst="rect">
              <a:avLst/>
            </a:prstGeom>
          </p:spPr>
        </p:pic>
        <p:pic>
          <p:nvPicPr>
            <p:cNvPr id="4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2873" y="5625074"/>
              <a:ext cx="355352" cy="206957"/>
            </a:xfrm>
            <a:prstGeom prst="rect">
              <a:avLst/>
            </a:prstGeom>
          </p:spPr>
        </p:pic>
        <p:pic>
          <p:nvPicPr>
            <p:cNvPr id="50" name="Picture 6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270" y="7342503"/>
              <a:ext cx="356163" cy="189551"/>
            </a:xfrm>
            <a:prstGeom prst="rect">
              <a:avLst/>
            </a:prstGeom>
          </p:spPr>
        </p:pic>
        <p:sp>
          <p:nvSpPr>
            <p:cNvPr id="51" name="Right Arrow 70"/>
            <p:cNvSpPr/>
            <p:nvPr/>
          </p:nvSpPr>
          <p:spPr>
            <a:xfrm rot="5400000">
              <a:off x="10236295" y="7007904"/>
              <a:ext cx="975043" cy="319189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52" name="Picture 7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9162" y="6352663"/>
              <a:ext cx="942351" cy="306953"/>
            </a:xfrm>
            <a:prstGeom prst="rect">
              <a:avLst/>
            </a:prstGeom>
          </p:spPr>
        </p:pic>
        <p:pic>
          <p:nvPicPr>
            <p:cNvPr id="53" name="Picture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5017" y="6141658"/>
              <a:ext cx="1267662" cy="226368"/>
            </a:xfrm>
            <a:prstGeom prst="rect">
              <a:avLst/>
            </a:prstGeom>
          </p:spPr>
        </p:pic>
        <p:sp>
          <p:nvSpPr>
            <p:cNvPr id="54" name="Left-Right Arrow 74"/>
            <p:cNvSpPr/>
            <p:nvPr/>
          </p:nvSpPr>
          <p:spPr>
            <a:xfrm>
              <a:off x="9516772" y="6187271"/>
              <a:ext cx="602397" cy="319778"/>
            </a:xfrm>
            <a:prstGeom prst="leftRightArrow">
              <a:avLst/>
            </a:prstGeom>
            <a:solidFill>
              <a:srgbClr val="FF66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5" name="Left-Right Arrow 75"/>
            <p:cNvSpPr/>
            <p:nvPr/>
          </p:nvSpPr>
          <p:spPr>
            <a:xfrm>
              <a:off x="14321807" y="6319001"/>
              <a:ext cx="602397" cy="319778"/>
            </a:xfrm>
            <a:prstGeom prst="leftRightArrow">
              <a:avLst/>
            </a:prstGeom>
            <a:solidFill>
              <a:srgbClr val="FF66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6" name="Left-Right Arrow 76"/>
            <p:cNvSpPr/>
            <p:nvPr/>
          </p:nvSpPr>
          <p:spPr>
            <a:xfrm rot="5400000">
              <a:off x="13259839" y="6655772"/>
              <a:ext cx="602397" cy="319778"/>
            </a:xfrm>
            <a:prstGeom prst="leftRightArrow">
              <a:avLst/>
            </a:prstGeom>
            <a:solidFill>
              <a:srgbClr val="FF66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7" name="Left-Right Arrow 86"/>
            <p:cNvSpPr/>
            <p:nvPr/>
          </p:nvSpPr>
          <p:spPr>
            <a:xfrm rot="5400000">
              <a:off x="11997283" y="5728514"/>
              <a:ext cx="602397" cy="319778"/>
            </a:xfrm>
            <a:prstGeom prst="leftRightArrow">
              <a:avLst/>
            </a:prstGeom>
            <a:solidFill>
              <a:srgbClr val="FF66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79" name="Segnaposto testo 1"/>
          <p:cNvSpPr txBox="1">
            <a:spLocks/>
          </p:cNvSpPr>
          <p:nvPr/>
        </p:nvSpPr>
        <p:spPr>
          <a:xfrm>
            <a:off x="1689100" y="3041576"/>
            <a:ext cx="21005800" cy="888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358775" marR="0" indent="-35877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982663" marR="0" indent="-34766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614488" marR="0" indent="-344488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238375" marR="0" indent="-33337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871788" marR="0" indent="-331788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panose="05000000000000000000" pitchFamily="2" charset="2"/>
              <a:buNone/>
            </a:pPr>
            <a:endParaRPr lang="it-IT" sz="4000" cap="small">
              <a:solidFill>
                <a:srgbClr val="0070C0"/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14792366" y="10758230"/>
            <a:ext cx="5554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it-IT" sz="3600" i="1" cap="small" smtClean="0">
                <a:solidFill>
                  <a:schemeClr val="bg2">
                    <a:lumMod val="50000"/>
                  </a:schemeClr>
                </a:solidFill>
              </a:rPr>
              <a:t>[ from GEOSS-EVOLVE ]</a:t>
            </a:r>
            <a:endParaRPr lang="it-IT" sz="3600" i="1" cap="small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0" name="Rettangolo arrotondato 79"/>
          <p:cNvSpPr/>
          <p:nvPr/>
        </p:nvSpPr>
        <p:spPr>
          <a:xfrm>
            <a:off x="10463808" y="2393504"/>
            <a:ext cx="2738098" cy="9073008"/>
          </a:xfrm>
          <a:prstGeom prst="roundRect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7924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29850"/>
            <a:ext cx="114085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cap="small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infrastructures </a:t>
            </a:r>
            <a:r>
              <a:rPr smtClean="0">
                <a:solidFill>
                  <a:srgbClr val="A6AAA9"/>
                </a:solidFill>
              </a:rPr>
              <a:t>/</a:t>
            </a:r>
            <a:r>
              <a:rPr smtClean="0"/>
              <a:t> </a:t>
            </a:r>
            <a:r>
              <a:rPr lang="it-IT" smtClean="0">
                <a:solidFill>
                  <a:schemeClr val="accent1"/>
                </a:solidFill>
              </a:rPr>
              <a:t>Session topic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641327" y="1564068"/>
            <a:ext cx="21005800" cy="888372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6600" cap="small" smtClean="0">
                <a:solidFill>
                  <a:srgbClr val="0070C0"/>
                </a:solidFill>
              </a:rPr>
              <a:t>Other infrastructures: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u="sng" cap="small" smtClean="0">
                <a:solidFill>
                  <a:srgbClr val="0070C0"/>
                </a:solidFill>
              </a:rPr>
              <a:t>how</a:t>
            </a:r>
            <a:r>
              <a:rPr lang="en-US" sz="6600" cap="small" smtClean="0">
                <a:solidFill>
                  <a:srgbClr val="0070C0"/>
                </a:solidFill>
              </a:rPr>
              <a:t> they are or will be </a:t>
            </a:r>
            <a:r>
              <a:rPr lang="en-US" sz="6600" b="1" u="sng" cap="small" smtClean="0">
                <a:solidFill>
                  <a:srgbClr val="0070C0"/>
                </a:solidFill>
              </a:rPr>
              <a:t>connected to</a:t>
            </a:r>
            <a:r>
              <a:rPr lang="en-US" sz="6600" b="1" cap="small" smtClean="0">
                <a:solidFill>
                  <a:srgbClr val="0070C0"/>
                </a:solidFill>
              </a:rPr>
              <a:t> </a:t>
            </a:r>
            <a:r>
              <a:rPr lang="en-US" sz="6600" cap="small" smtClean="0">
                <a:solidFill>
                  <a:srgbClr val="0070C0"/>
                </a:solidFill>
              </a:rPr>
              <a:t>the GEOSS Platform</a:t>
            </a:r>
          </a:p>
          <a:p>
            <a:r>
              <a:rPr lang="it-IT" sz="4000" cap="small" smtClean="0">
                <a:solidFill>
                  <a:srgbClr val="0070C0"/>
                </a:solidFill>
              </a:rPr>
              <a:t>What </a:t>
            </a:r>
            <a:r>
              <a:rPr lang="it-IT" sz="4000" cap="small">
                <a:solidFill>
                  <a:srgbClr val="0070C0"/>
                </a:solidFill>
              </a:rPr>
              <a:t>kind of functionalities should be shared?</a:t>
            </a:r>
          </a:p>
          <a:p>
            <a:r>
              <a:rPr lang="it-IT" sz="4000" cap="small" smtClean="0">
                <a:solidFill>
                  <a:srgbClr val="0070C0"/>
                </a:solidFill>
              </a:rPr>
              <a:t>How to achieve interoperability?</a:t>
            </a:r>
          </a:p>
          <a:p>
            <a:r>
              <a:rPr lang="it-IT" sz="4000" cap="small" smtClean="0">
                <a:solidFill>
                  <a:srgbClr val="0070C0"/>
                </a:solidFill>
              </a:rPr>
              <a:t>What kind/level of APIs to use/develop?</a:t>
            </a:r>
            <a:endParaRPr lang="it-IT" sz="4000" cap="small">
              <a:solidFill>
                <a:srgbClr val="0070C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4280232" y="5729574"/>
            <a:ext cx="9505056" cy="5753391"/>
            <a:chOff x="10031760" y="2853797"/>
            <a:chExt cx="14034774" cy="8495220"/>
          </a:xfrm>
        </p:grpSpPr>
        <p:grpSp>
          <p:nvGrpSpPr>
            <p:cNvPr id="5" name="Gruppo 4"/>
            <p:cNvGrpSpPr/>
            <p:nvPr/>
          </p:nvGrpSpPr>
          <p:grpSpPr>
            <a:xfrm>
              <a:off x="10385014" y="3473624"/>
              <a:ext cx="13681520" cy="7010750"/>
              <a:chOff x="8786192" y="5112779"/>
              <a:chExt cx="6811616" cy="3490441"/>
            </a:xfrm>
          </p:grpSpPr>
          <p:grpSp>
            <p:nvGrpSpPr>
              <p:cNvPr id="6" name="Group 12"/>
              <p:cNvGrpSpPr/>
              <p:nvPr/>
            </p:nvGrpSpPr>
            <p:grpSpPr>
              <a:xfrm>
                <a:off x="10172144" y="5841749"/>
                <a:ext cx="4257831" cy="228758"/>
                <a:chOff x="957942" y="2452612"/>
                <a:chExt cx="6709037" cy="360453"/>
              </a:xfrm>
            </p:grpSpPr>
            <p:sp>
              <p:nvSpPr>
                <p:cNvPr id="54" name="Rounded Rectangle 13"/>
                <p:cNvSpPr/>
                <p:nvPr/>
              </p:nvSpPr>
              <p:spPr>
                <a:xfrm>
                  <a:off x="957942" y="2526122"/>
                  <a:ext cx="6709037" cy="217080"/>
                </a:xfrm>
                <a:prstGeom prst="round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14"/>
                <p:cNvSpPr txBox="1"/>
                <p:nvPr/>
              </p:nvSpPr>
              <p:spPr>
                <a:xfrm>
                  <a:off x="4839480" y="2452612"/>
                  <a:ext cx="590844" cy="35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56" name="TextBox 15"/>
                <p:cNvSpPr txBox="1"/>
                <p:nvPr/>
              </p:nvSpPr>
              <p:spPr>
                <a:xfrm>
                  <a:off x="2588240" y="2456552"/>
                  <a:ext cx="590844" cy="35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</p:grpSp>
          <p:grpSp>
            <p:nvGrpSpPr>
              <p:cNvPr id="7" name="Group 16"/>
              <p:cNvGrpSpPr/>
              <p:nvPr/>
            </p:nvGrpSpPr>
            <p:grpSpPr>
              <a:xfrm>
                <a:off x="10137154" y="7595864"/>
                <a:ext cx="4257831" cy="228758"/>
                <a:chOff x="902808" y="4716853"/>
                <a:chExt cx="6709037" cy="360453"/>
              </a:xfrm>
            </p:grpSpPr>
            <p:sp>
              <p:nvSpPr>
                <p:cNvPr id="51" name="Rounded Rectangle 17"/>
                <p:cNvSpPr/>
                <p:nvPr/>
              </p:nvSpPr>
              <p:spPr>
                <a:xfrm>
                  <a:off x="902808" y="4790783"/>
                  <a:ext cx="6709037" cy="217080"/>
                </a:xfrm>
                <a:prstGeom prst="round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TextBox 18"/>
                <p:cNvSpPr txBox="1"/>
                <p:nvPr/>
              </p:nvSpPr>
              <p:spPr>
                <a:xfrm>
                  <a:off x="4874308" y="4716853"/>
                  <a:ext cx="590844" cy="35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53" name="TextBox 19"/>
                <p:cNvSpPr txBox="1"/>
                <p:nvPr/>
              </p:nvSpPr>
              <p:spPr>
                <a:xfrm>
                  <a:off x="2623070" y="4720793"/>
                  <a:ext cx="590844" cy="35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</p:grpSp>
          <p:sp>
            <p:nvSpPr>
              <p:cNvPr id="8" name="Rounded Rectangle 20"/>
              <p:cNvSpPr/>
              <p:nvPr/>
            </p:nvSpPr>
            <p:spPr>
              <a:xfrm>
                <a:off x="10009978" y="6081730"/>
                <a:ext cx="4535158" cy="605321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9" name="TextBox 21"/>
              <p:cNvSpPr txBox="1"/>
              <p:nvPr/>
            </p:nvSpPr>
            <p:spPr>
              <a:xfrm>
                <a:off x="10189935" y="6209375"/>
                <a:ext cx="4001967" cy="384637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GEOSS </a:t>
                </a:r>
                <a:r>
                  <a:rPr kumimoji="0" lang="en-US" sz="2800" b="1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Platform</a:t>
                </a:r>
                <a:endParaRPr kumimoji="0" lang="en-US" sz="2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0" name="Rounded Rectangle 22"/>
              <p:cNvSpPr/>
              <p:nvPr/>
            </p:nvSpPr>
            <p:spPr>
              <a:xfrm>
                <a:off x="10020812" y="6941901"/>
                <a:ext cx="4531318" cy="636104"/>
              </a:xfrm>
              <a:prstGeom prst="roundRect">
                <a:avLst/>
              </a:prstGeom>
              <a:solidFill>
                <a:srgbClr val="809EC2">
                  <a:lumMod val="40000"/>
                  <a:lumOff val="60000"/>
                </a:srgbClr>
              </a:solidFill>
              <a:ln w="19050" cap="flat" cmpd="sng" algn="ctr">
                <a:solidFill>
                  <a:srgbClr val="FFC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11" name="TextBox 23"/>
              <p:cNvSpPr txBox="1"/>
              <p:nvPr/>
            </p:nvSpPr>
            <p:spPr>
              <a:xfrm>
                <a:off x="10087905" y="7091192"/>
                <a:ext cx="4342071" cy="271508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GEO Regional Data Hubs</a:t>
                </a:r>
              </a:p>
            </p:txBody>
          </p:sp>
          <p:sp>
            <p:nvSpPr>
              <p:cNvPr id="12" name="Rounded Rectangle 24"/>
              <p:cNvSpPr/>
              <p:nvPr/>
            </p:nvSpPr>
            <p:spPr>
              <a:xfrm rot="16200000">
                <a:off x="7692930" y="6422783"/>
                <a:ext cx="3361215" cy="741212"/>
              </a:xfrm>
              <a:prstGeom prst="roundRect">
                <a:avLst/>
              </a:prstGeom>
              <a:solidFill>
                <a:srgbClr val="809EC2">
                  <a:lumMod val="40000"/>
                  <a:lumOff val="60000"/>
                </a:srgbClr>
              </a:solidFill>
              <a:ln w="19050" cap="flat" cmpd="sng" algn="ctr">
                <a:solidFill>
                  <a:srgbClr val="FFC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13" name="TextBox 25"/>
              <p:cNvSpPr txBox="1"/>
              <p:nvPr/>
            </p:nvSpPr>
            <p:spPr>
              <a:xfrm rot="16200000">
                <a:off x="7815438" y="6732575"/>
                <a:ext cx="3319580" cy="271509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err="1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Datacubes</a:t>
                </a:r>
                <a:r>
                  <a:rPr kumimoji="0" lang="en-US" b="0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&amp; </a:t>
                </a:r>
                <a:r>
                  <a:rPr kumimoji="0" lang="en-US" b="0" i="0" u="none" strike="noStrike" kern="0" cap="none" spc="0" normalizeH="0" baseline="0" noProof="0" dirty="0" smtClean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Big Data </a:t>
                </a:r>
                <a:r>
                  <a:rPr kumimoji="0" lang="en-US" b="0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Analytics systems</a:t>
                </a:r>
              </a:p>
            </p:txBody>
          </p:sp>
          <p:sp>
            <p:nvSpPr>
              <p:cNvPr id="14" name="Rounded Rectangle 26"/>
              <p:cNvSpPr/>
              <p:nvPr/>
            </p:nvSpPr>
            <p:spPr>
              <a:xfrm rot="16200000">
                <a:off x="13499417" y="6410045"/>
                <a:ext cx="3395656" cy="801126"/>
              </a:xfrm>
              <a:prstGeom prst="roundRect">
                <a:avLst/>
              </a:prstGeom>
              <a:solidFill>
                <a:srgbClr val="809EC2">
                  <a:lumMod val="40000"/>
                  <a:lumOff val="60000"/>
                </a:srgbClr>
              </a:solidFill>
              <a:ln w="19050" cap="flat" cmpd="sng" algn="ctr">
                <a:solidFill>
                  <a:srgbClr val="FFC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15" name="TextBox 27"/>
              <p:cNvSpPr txBox="1"/>
              <p:nvPr/>
            </p:nvSpPr>
            <p:spPr>
              <a:xfrm rot="16200000">
                <a:off x="13598139" y="6778735"/>
                <a:ext cx="3283364" cy="271509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Thematic/International Federation systems</a:t>
                </a:r>
              </a:p>
            </p:txBody>
          </p:sp>
          <p:grpSp>
            <p:nvGrpSpPr>
              <p:cNvPr id="16" name="Group 28"/>
              <p:cNvGrpSpPr/>
              <p:nvPr/>
            </p:nvGrpSpPr>
            <p:grpSpPr>
              <a:xfrm>
                <a:off x="10020814" y="5112779"/>
                <a:ext cx="4431703" cy="753501"/>
                <a:chOff x="719492" y="1379524"/>
                <a:chExt cx="6983008" cy="1187287"/>
              </a:xfrm>
              <a:effectLst/>
            </p:grpSpPr>
            <p:sp>
              <p:nvSpPr>
                <p:cNvPr id="45" name="Rounded Rectangle 29"/>
                <p:cNvSpPr/>
                <p:nvPr/>
              </p:nvSpPr>
              <p:spPr>
                <a:xfrm>
                  <a:off x="3225613" y="1381190"/>
                  <a:ext cx="2465624" cy="1173629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ts val="3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30"/>
                <p:cNvSpPr/>
                <p:nvPr/>
              </p:nvSpPr>
              <p:spPr>
                <a:xfrm>
                  <a:off x="5793886" y="1379524"/>
                  <a:ext cx="1908614" cy="1173629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ts val="3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31"/>
                <p:cNvSpPr/>
                <p:nvPr/>
              </p:nvSpPr>
              <p:spPr>
                <a:xfrm>
                  <a:off x="719492" y="1393182"/>
                  <a:ext cx="2323491" cy="1173629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ts val="3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TextBox 32"/>
                <p:cNvSpPr txBox="1"/>
                <p:nvPr/>
              </p:nvSpPr>
              <p:spPr>
                <a:xfrm>
                  <a:off x="845934" y="1431015"/>
                  <a:ext cx="2066483" cy="677372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GEO Flagships </a:t>
                  </a:r>
                  <a:b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</a:br>
                  <a: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&amp; Initiatives</a:t>
                  </a:r>
                </a:p>
              </p:txBody>
            </p:sp>
            <p:sp>
              <p:nvSpPr>
                <p:cNvPr id="49" name="Rectangle 33"/>
                <p:cNvSpPr/>
                <p:nvPr/>
              </p:nvSpPr>
              <p:spPr>
                <a:xfrm>
                  <a:off x="3153018" y="1439664"/>
                  <a:ext cx="2514861" cy="677372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GEO Community Portals</a:t>
                  </a:r>
                </a:p>
              </p:txBody>
            </p:sp>
            <p:sp>
              <p:nvSpPr>
                <p:cNvPr id="50" name="Rectangle 34"/>
                <p:cNvSpPr/>
                <p:nvPr/>
              </p:nvSpPr>
              <p:spPr>
                <a:xfrm>
                  <a:off x="6062961" y="1383172"/>
                  <a:ext cx="1248729" cy="677372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Other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 w="0"/>
                      <a:solidFill>
                        <a:srgbClr val="0070C0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Apps</a:t>
                  </a:r>
                </a:p>
              </p:txBody>
            </p:sp>
          </p:grpSp>
          <p:sp>
            <p:nvSpPr>
              <p:cNvPr id="17" name="Rounded Rectangle 35"/>
              <p:cNvSpPr/>
              <p:nvPr/>
            </p:nvSpPr>
            <p:spPr>
              <a:xfrm>
                <a:off x="10021952" y="7849651"/>
                <a:ext cx="4523183" cy="618267"/>
              </a:xfrm>
              <a:prstGeom prst="roundRect">
                <a:avLst/>
              </a:prstGeom>
              <a:solidFill>
                <a:srgbClr val="809EC2">
                  <a:lumMod val="40000"/>
                  <a:lumOff val="60000"/>
                </a:srgbClr>
              </a:solidFill>
              <a:ln w="19050" cap="flat" cmpd="sng" algn="ctr">
                <a:solidFill>
                  <a:srgbClr val="FFC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18" name="TextBox 36"/>
              <p:cNvSpPr txBox="1"/>
              <p:nvPr/>
            </p:nvSpPr>
            <p:spPr>
              <a:xfrm>
                <a:off x="10633220" y="7983301"/>
                <a:ext cx="3251441" cy="271508"/>
              </a:xfrm>
              <a:prstGeom prst="rect">
                <a:avLst/>
              </a:prstGeom>
              <a:noFill/>
              <a:effectLst>
                <a:softEdge rad="127000"/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 w="0"/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Data systems</a:t>
                </a:r>
              </a:p>
            </p:txBody>
          </p:sp>
          <p:sp>
            <p:nvSpPr>
              <p:cNvPr id="19" name="Rounded Rectangle 37"/>
              <p:cNvSpPr/>
              <p:nvPr/>
            </p:nvSpPr>
            <p:spPr>
              <a:xfrm>
                <a:off x="10170315" y="6742001"/>
                <a:ext cx="4257831" cy="137768"/>
              </a:xfrm>
              <a:prstGeom prst="roundRect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20" name="TextBox 38"/>
              <p:cNvSpPr txBox="1"/>
              <p:nvPr/>
            </p:nvSpPr>
            <p:spPr>
              <a:xfrm>
                <a:off x="12635527" y="6703125"/>
                <a:ext cx="374974" cy="226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sp>
            <p:nvSpPr>
              <p:cNvPr id="21" name="TextBox 39"/>
              <p:cNvSpPr txBox="1"/>
              <p:nvPr/>
            </p:nvSpPr>
            <p:spPr>
              <a:xfrm>
                <a:off x="11216011" y="6705776"/>
                <a:ext cx="374974" cy="226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APIs</a:t>
                </a:r>
              </a:p>
            </p:txBody>
          </p:sp>
          <p:grpSp>
            <p:nvGrpSpPr>
              <p:cNvPr id="22" name="Group 40"/>
              <p:cNvGrpSpPr/>
              <p:nvPr/>
            </p:nvGrpSpPr>
            <p:grpSpPr>
              <a:xfrm>
                <a:off x="9757915" y="5431782"/>
                <a:ext cx="251643" cy="2785515"/>
                <a:chOff x="419519" y="1554916"/>
                <a:chExt cx="397617" cy="4389120"/>
              </a:xfrm>
            </p:grpSpPr>
            <p:sp>
              <p:nvSpPr>
                <p:cNvPr id="41" name="Rounded Rectangle 41"/>
                <p:cNvSpPr/>
                <p:nvPr/>
              </p:nvSpPr>
              <p:spPr>
                <a:xfrm rot="16200000">
                  <a:off x="-1572598" y="3640936"/>
                  <a:ext cx="4389120" cy="217080"/>
                </a:xfrm>
                <a:prstGeom prst="round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extBox 42"/>
                <p:cNvSpPr txBox="1"/>
                <p:nvPr/>
              </p:nvSpPr>
              <p:spPr>
                <a:xfrm rot="16200000">
                  <a:off x="299090" y="4725616"/>
                  <a:ext cx="642836" cy="3932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43" name="TextBox 43"/>
                <p:cNvSpPr txBox="1"/>
                <p:nvPr/>
              </p:nvSpPr>
              <p:spPr>
                <a:xfrm rot="16200000">
                  <a:off x="294729" y="3580435"/>
                  <a:ext cx="642836" cy="3932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44" name="TextBox 44"/>
                <p:cNvSpPr txBox="1"/>
                <p:nvPr/>
              </p:nvSpPr>
              <p:spPr>
                <a:xfrm rot="16200000">
                  <a:off x="299082" y="2365588"/>
                  <a:ext cx="642836" cy="3932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</p:grpSp>
          <p:grpSp>
            <p:nvGrpSpPr>
              <p:cNvPr id="23" name="Group 45"/>
              <p:cNvGrpSpPr/>
              <p:nvPr/>
            </p:nvGrpSpPr>
            <p:grpSpPr>
              <a:xfrm>
                <a:off x="14553231" y="5412981"/>
                <a:ext cx="251648" cy="2785515"/>
                <a:chOff x="7726409" y="1525291"/>
                <a:chExt cx="396518" cy="4389120"/>
              </a:xfrm>
            </p:grpSpPr>
            <p:sp>
              <p:nvSpPr>
                <p:cNvPr id="37" name="Rounded Rectangle 46"/>
                <p:cNvSpPr/>
                <p:nvPr/>
              </p:nvSpPr>
              <p:spPr>
                <a:xfrm rot="16200000">
                  <a:off x="5733743" y="3611311"/>
                  <a:ext cx="4389120" cy="217080"/>
                </a:xfrm>
                <a:prstGeom prst="round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TextBox 47"/>
                <p:cNvSpPr txBox="1"/>
                <p:nvPr/>
              </p:nvSpPr>
              <p:spPr>
                <a:xfrm rot="16200000">
                  <a:off x="7605428" y="4696540"/>
                  <a:ext cx="642836" cy="3921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39" name="TextBox 48"/>
                <p:cNvSpPr txBox="1"/>
                <p:nvPr/>
              </p:nvSpPr>
              <p:spPr>
                <a:xfrm rot="16200000">
                  <a:off x="7601072" y="3551360"/>
                  <a:ext cx="642836" cy="3921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  <p:sp>
              <p:nvSpPr>
                <p:cNvPr id="40" name="TextBox 49"/>
                <p:cNvSpPr txBox="1"/>
                <p:nvPr/>
              </p:nvSpPr>
              <p:spPr>
                <a:xfrm rot="16200000">
                  <a:off x="7605421" y="2336513"/>
                  <a:ext cx="642836" cy="3921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anose="020B0502020104020203"/>
                      <a:ea typeface="+mn-ea"/>
                      <a:cs typeface="+mn-cs"/>
                    </a:rPr>
                    <a:t>APIs</a:t>
                  </a:r>
                </a:p>
              </p:txBody>
            </p:sp>
          </p:grpSp>
          <p:sp>
            <p:nvSpPr>
              <p:cNvPr id="24" name="Can 50"/>
              <p:cNvSpPr/>
              <p:nvPr/>
            </p:nvSpPr>
            <p:spPr>
              <a:xfrm>
                <a:off x="9947523" y="8245085"/>
                <a:ext cx="403457" cy="353716"/>
              </a:xfrm>
              <a:prstGeom prst="can">
                <a:avLst>
                  <a:gd name="adj" fmla="val 50000"/>
                </a:avLst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25" name="Can 51"/>
              <p:cNvSpPr/>
              <p:nvPr/>
            </p:nvSpPr>
            <p:spPr>
              <a:xfrm>
                <a:off x="14593120" y="8249504"/>
                <a:ext cx="403457" cy="353716"/>
              </a:xfrm>
              <a:prstGeom prst="can">
                <a:avLst>
                  <a:gd name="adj" fmla="val 50000"/>
                </a:avLst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26" name="Can 52"/>
              <p:cNvSpPr/>
              <p:nvPr/>
            </p:nvSpPr>
            <p:spPr>
              <a:xfrm>
                <a:off x="8786192" y="8216037"/>
                <a:ext cx="403457" cy="353716"/>
              </a:xfrm>
              <a:prstGeom prst="can">
                <a:avLst>
                  <a:gd name="adj" fmla="val 50000"/>
                </a:avLst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pic>
            <p:nvPicPr>
              <p:cNvPr id="27" name="Picture 6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989" y="5632246"/>
                <a:ext cx="355352" cy="206957"/>
              </a:xfrm>
              <a:prstGeom prst="rect">
                <a:avLst/>
              </a:prstGeom>
            </p:spPr>
          </p:pic>
          <p:pic>
            <p:nvPicPr>
              <p:cNvPr id="28" name="Picture 6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2873" y="5625074"/>
                <a:ext cx="355352" cy="206957"/>
              </a:xfrm>
              <a:prstGeom prst="rect">
                <a:avLst/>
              </a:prstGeom>
            </p:spPr>
          </p:pic>
          <p:pic>
            <p:nvPicPr>
              <p:cNvPr id="29" name="Picture 69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20270" y="7342503"/>
                <a:ext cx="356163" cy="189551"/>
              </a:xfrm>
              <a:prstGeom prst="rect">
                <a:avLst/>
              </a:prstGeom>
            </p:spPr>
          </p:pic>
          <p:sp>
            <p:nvSpPr>
              <p:cNvPr id="30" name="Right Arrow 70"/>
              <p:cNvSpPr/>
              <p:nvPr/>
            </p:nvSpPr>
            <p:spPr>
              <a:xfrm rot="5400000">
                <a:off x="10236295" y="7007904"/>
                <a:ext cx="975043" cy="319189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pic>
            <p:nvPicPr>
              <p:cNvPr id="31" name="Picture 7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9162" y="6352663"/>
                <a:ext cx="942351" cy="306953"/>
              </a:xfrm>
              <a:prstGeom prst="rect">
                <a:avLst/>
              </a:prstGeom>
            </p:spPr>
          </p:pic>
          <p:pic>
            <p:nvPicPr>
              <p:cNvPr id="32" name="Picture 7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5017" y="6141658"/>
                <a:ext cx="1267662" cy="226368"/>
              </a:xfrm>
              <a:prstGeom prst="rect">
                <a:avLst/>
              </a:prstGeom>
            </p:spPr>
          </p:pic>
          <p:sp>
            <p:nvSpPr>
              <p:cNvPr id="33" name="Left-Right Arrow 74"/>
              <p:cNvSpPr/>
              <p:nvPr/>
            </p:nvSpPr>
            <p:spPr>
              <a:xfrm>
                <a:off x="9516772" y="6187271"/>
                <a:ext cx="602397" cy="319778"/>
              </a:xfrm>
              <a:prstGeom prst="leftRightArrow">
                <a:avLst/>
              </a:prstGeom>
              <a:solidFill>
                <a:srgbClr val="FF66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34" name="Left-Right Arrow 75"/>
              <p:cNvSpPr/>
              <p:nvPr/>
            </p:nvSpPr>
            <p:spPr>
              <a:xfrm>
                <a:off x="14321807" y="6319001"/>
                <a:ext cx="602397" cy="319778"/>
              </a:xfrm>
              <a:prstGeom prst="leftRightArrow">
                <a:avLst/>
              </a:prstGeom>
              <a:solidFill>
                <a:srgbClr val="FF66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35" name="Left-Right Arrow 76"/>
              <p:cNvSpPr/>
              <p:nvPr/>
            </p:nvSpPr>
            <p:spPr>
              <a:xfrm rot="5400000">
                <a:off x="13259839" y="6655772"/>
                <a:ext cx="602397" cy="319778"/>
              </a:xfrm>
              <a:prstGeom prst="leftRightArrow">
                <a:avLst/>
              </a:prstGeom>
              <a:solidFill>
                <a:srgbClr val="FF66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36" name="Left-Right Arrow 86"/>
              <p:cNvSpPr/>
              <p:nvPr/>
            </p:nvSpPr>
            <p:spPr>
              <a:xfrm rot="5400000">
                <a:off x="11997283" y="5728514"/>
                <a:ext cx="602397" cy="319778"/>
              </a:xfrm>
              <a:prstGeom prst="leftRightArrow">
                <a:avLst/>
              </a:prstGeom>
              <a:solidFill>
                <a:srgbClr val="FF66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p:grpSp>
        <p:sp>
          <p:nvSpPr>
            <p:cNvPr id="57" name="Rettangolo 56"/>
            <p:cNvSpPr/>
            <p:nvPr/>
          </p:nvSpPr>
          <p:spPr>
            <a:xfrm>
              <a:off x="17433346" y="10758231"/>
              <a:ext cx="272766" cy="590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1"/>
              <a:endParaRPr lang="it-IT" sz="2000" i="1" cap="small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Rettangolo arrotondato 57"/>
            <p:cNvSpPr/>
            <p:nvPr/>
          </p:nvSpPr>
          <p:spPr>
            <a:xfrm>
              <a:off x="10031760" y="2853797"/>
              <a:ext cx="3070968" cy="8152444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sz="180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717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5965</TotalTime>
  <Words>516</Words>
  <Application>Microsoft Office PowerPoint</Application>
  <PresentationFormat>Custom</PresentationFormat>
  <Paragraphs>125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56</cp:revision>
  <dcterms:modified xsi:type="dcterms:W3CDTF">2018-04-27T10:03:14Z</dcterms:modified>
</cp:coreProperties>
</file>