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4" r:id="rId3"/>
  </p:sldMasterIdLst>
  <p:notesMasterIdLst>
    <p:notesMasterId r:id="rId11"/>
  </p:notesMasterIdLst>
  <p:handoutMasterIdLst>
    <p:handoutMasterId r:id="rId12"/>
  </p:handoutMasterIdLst>
  <p:sldIdLst>
    <p:sldId id="409" r:id="rId4"/>
    <p:sldId id="441" r:id="rId5"/>
    <p:sldId id="443" r:id="rId6"/>
    <p:sldId id="444" r:id="rId7"/>
    <p:sldId id="428" r:id="rId8"/>
    <p:sldId id="445" r:id="rId9"/>
    <p:sldId id="446" r:id="rId10"/>
  </p:sldIdLst>
  <p:sldSz cx="9144000" cy="5143500" type="screen16x9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BA"/>
    <a:srgbClr val="006600"/>
    <a:srgbClr val="008000"/>
    <a:srgbClr val="00FF00"/>
    <a:srgbClr val="00CC00"/>
    <a:srgbClr val="FF0000"/>
    <a:srgbClr val="FFFFFF"/>
    <a:srgbClr val="003300"/>
    <a:srgbClr val="FF8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4" autoAdjust="0"/>
    <p:restoredTop sz="94003" autoAdjust="0"/>
  </p:normalViewPr>
  <p:slideViewPr>
    <p:cSldViewPr>
      <p:cViewPr varScale="1">
        <p:scale>
          <a:sx n="143" d="100"/>
          <a:sy n="143" d="100"/>
        </p:scale>
        <p:origin x="-96" y="-126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307906" cy="34063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090" y="2"/>
            <a:ext cx="4307904" cy="340633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9780383D-6A25-4B16-9CB0-799AD0F23BDD}" type="datetimeFigureOut">
              <a:rPr kumimoji="1" lang="ja-JP" altLang="en-US" smtClean="0"/>
              <a:t>2018/5/14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6465472"/>
            <a:ext cx="4307906" cy="340633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090" y="6465472"/>
            <a:ext cx="4307904" cy="340633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A0AC515F-6CD5-4346-AFA8-8B19560AF08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540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4307047" cy="340359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29996" y="2"/>
            <a:ext cx="4307047" cy="340359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5132A028-EB12-403E-A6FC-C9FD3B80869B}" type="datetimeFigureOut">
              <a:rPr kumimoji="1" lang="ja-JP" altLang="en-US" smtClean="0"/>
              <a:pPr/>
              <a:t>2018/5/14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41838" cy="255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3935" y="3233422"/>
            <a:ext cx="7951470" cy="3063239"/>
          </a:xfrm>
          <a:prstGeom prst="rect">
            <a:avLst/>
          </a:prstGeom>
        </p:spPr>
        <p:txBody>
          <a:bodyPr vert="horz" lIns="92236" tIns="46118" rIns="92236" bIns="46118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7" y="6465660"/>
            <a:ext cx="4307047" cy="340359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29996" y="6465660"/>
            <a:ext cx="4307047" cy="340359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3A815D16-EE25-4589-ABB3-DCE026C7188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264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41838" cy="25558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15D16-EE25-4589-ABB3-DCE026C7188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3621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9357" indent="-288214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52856" indent="-230572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14000" indent="-230572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75142" indent="-230572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36285" indent="-230572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97428" indent="-230572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58570" indent="-230572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919713" indent="-230572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886C879-480D-497C-8DB3-20AD8E838FAC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ja-JP" sz="1200" dirty="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45012" cy="25558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6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9357" indent="-288214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52856" indent="-230572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14000" indent="-230572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75142" indent="-230572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36285" indent="-230572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97428" indent="-230572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58570" indent="-230572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919713" indent="-230572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886C879-480D-497C-8DB3-20AD8E838FAC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ja-JP" sz="1200" dirty="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41838" cy="25558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6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9357" indent="-288214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52856" indent="-230572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14000" indent="-230572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75142" indent="-230572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36285" indent="-230572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97428" indent="-230572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58570" indent="-230572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919713" indent="-230572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886C879-480D-497C-8DB3-20AD8E838FAC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ja-JP" sz="1200" dirty="0">
              <a:solidFill>
                <a:srgbClr val="0000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09588"/>
            <a:ext cx="4541838" cy="25558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76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2018/4/12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31840" y="4869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JAXA EO Programs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2018/4/12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31840" y="4869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JAXA EO Programs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D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" y="105968"/>
            <a:ext cx="20510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0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3100" y="927497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1170" y="2552701"/>
            <a:ext cx="5781675" cy="1935956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2018/4/12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JAXA EO Programs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4686300"/>
            <a:ext cx="1905000" cy="3429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AB0ED31-4123-4676-8099-B0D6AF3FF89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2018/4/12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JAXA EO Programs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4823A-88F0-4CB2-AAAF-1E153A6FA8F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2018/4/12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JAXA EO Programs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84824-EB77-4D5B-B41B-D57DEEBD757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2018/4/12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JAXA EO Programs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749A1-60E0-467F-882A-DE67F12976D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2018/4/12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JAXA EO Programs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8F3BA-2272-4E18-B1B2-26F707CE74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2018/4/12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JAXA EO Programs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8B05C-7714-4955-8BB7-9A2B5AA4FD4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2018/4/12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JAXA EO Programs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D683B-3983-4A25-922D-FDE06EF276B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2018/4/12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JAXA EO Programs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D6908-F62A-48F6-BF62-052B21CE530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31840" y="4869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JAXA EO Programs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2018/4/12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JAXA EO Programs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48B90-33E3-44C2-B1D2-FB0261294D4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2018/4/12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JAXA EO Programs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B15E2-CDF4-459E-9030-29AE712D1AD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9550"/>
            <a:ext cx="2057400" cy="436245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9550"/>
            <a:ext cx="6019800" cy="436245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2018/4/12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JAXA EO Programs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98AC-AC42-45E9-BAF0-F2B1262356B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2018/4/12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JAXA EO Programs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BB88BA-125A-4040-961A-B886014806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141685"/>
            <a:ext cx="8229600" cy="313134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627463"/>
            <a:ext cx="8229600" cy="3967163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2018/4/12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JAXA EO Programs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67E0-43C1-4FFF-B1E6-91EFF4967C6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JAXA EO Programs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eos_logo.png">
            <a:extLst>
              <a:ext uri="{FF2B5EF4-FFF2-40B4-BE49-F238E27FC236}">
                <a16:creationId xmlns="" xmlns:a16="http://schemas.microsoft.com/office/drawing/2014/main" id="{9C93F5D4-1C10-4F02-9570-A02EAE9B4F83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6711"/>
            <a:ext cx="1152128" cy="3647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6444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2018/4/12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JAXA EO Programs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48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2018/4/12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JAXA EO Programs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67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2018/4/12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JAXA EO Programs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86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2018/4/12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JAXA EO Programs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8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2018/4/12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31840" y="4869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JAXA EO Programs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2018/4/12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JAXA EO Programs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32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2018/4/12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JAXA EO Programs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5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2018/4/12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JAXA EO Programs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87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2018/4/12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JAXA EO Programs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87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2018/4/12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JAXA EO Programs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03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2018/4/12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JAXA EO Programs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1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2018/4/12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31840" y="4869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JAXA EO Programs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2018/4/12</a:t>
            </a:r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31840" y="4869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JAXA EO Programs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2018/4/12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31840" y="4869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JAXA EO Programs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2018/4/12</a:t>
            </a:r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31840" y="4869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JAXA EO Programs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2018/4/12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31840" y="4869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JAXA EO Programs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4869657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2018/4/12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31840" y="4869657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/>
              <a:t>JAXA EO Programs</a:t>
            </a:r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 userDrawn="1"/>
        </p:nvGrpSpPr>
        <p:grpSpPr>
          <a:xfrm>
            <a:off x="35500" y="4570020"/>
            <a:ext cx="806553" cy="432000"/>
            <a:chOff x="-1332656" y="4725144"/>
            <a:chExt cx="979200" cy="576000"/>
          </a:xfrm>
        </p:grpSpPr>
        <p:pic>
          <p:nvPicPr>
            <p:cNvPr id="11" name="Picture 1" descr="C:\Documents and Settings\10025\デスクトップ\Stationary\Logo_1_planet_blue.jpg"/>
            <p:cNvPicPr>
              <a:picLocks noChangeAspect="1" noChangeArrowheads="1"/>
            </p:cNvPicPr>
            <p:nvPr userDrawn="1"/>
          </p:nvPicPr>
          <p:blipFill>
            <a:blip r:embed="rId13" cstate="screen">
              <a:clrChange>
                <a:clrFrom>
                  <a:srgbClr val="FDFBFC"/>
                </a:clrFrom>
                <a:clrTo>
                  <a:srgbClr val="FDFBFC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2656" y="4725144"/>
              <a:ext cx="979200" cy="576000"/>
            </a:xfrm>
            <a:prstGeom prst="rect">
              <a:avLst/>
            </a:prstGeom>
            <a:noFill/>
          </p:spPr>
        </p:pic>
        <p:sp>
          <p:nvSpPr>
            <p:cNvPr id="13" name="正方形/長方形 12"/>
            <p:cNvSpPr/>
            <p:nvPr userDrawn="1"/>
          </p:nvSpPr>
          <p:spPr>
            <a:xfrm>
              <a:off x="-1332656" y="4725144"/>
              <a:ext cx="979200" cy="576000"/>
            </a:xfrm>
            <a:prstGeom prst="rect">
              <a:avLst/>
            </a:prstGeom>
            <a:gradFill>
              <a:gsLst>
                <a:gs pos="0">
                  <a:schemeClr val="bg1">
                    <a:alpha val="57000"/>
                  </a:schemeClr>
                </a:gs>
                <a:gs pos="25000">
                  <a:schemeClr val="bg1">
                    <a:alpha val="70000"/>
                  </a:schemeClr>
                </a:gs>
                <a:gs pos="5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026" name="Picture 2" descr="C:\Documents and Settings\10025\デスクトップ\Stationary\Logo_A_planet_blue.JPG"/>
          <p:cNvPicPr>
            <a:picLocks noChangeAspect="1" noChangeArrowheads="1"/>
          </p:cNvPicPr>
          <p:nvPr userDrawn="1"/>
        </p:nvPicPr>
        <p:blipFill>
          <a:blip r:embed="rId14" cstate="screen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9453">
            <a:off x="7605789" y="-59112"/>
            <a:ext cx="1472839" cy="1323000"/>
          </a:xfrm>
          <a:prstGeom prst="rect">
            <a:avLst/>
          </a:prstGeom>
          <a:noFill/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30916" y="32798"/>
            <a:ext cx="9144000" cy="4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5559-32F5-4657-8849-F5E88CA749E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437800"/>
            <a:ext cx="9144000" cy="45719"/>
          </a:xfrm>
          <a:prstGeom prst="rect">
            <a:avLst/>
          </a:prstGeom>
          <a:gradFill flip="none" rotWithShape="1">
            <a:gsLst>
              <a:gs pos="50000">
                <a:srgbClr val="0051BA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7" name="Picture 3" descr="C:\Documents and Settings\10025\デスクトップ\Stationary\LogotypeJ_1_.glay.jpg"/>
          <p:cNvPicPr>
            <a:picLocks noChangeAspect="1" noChangeArrowheads="1"/>
          </p:cNvPicPr>
          <p:nvPr userDrawn="1"/>
        </p:nvPicPr>
        <p:blipFill>
          <a:blip r:embed="rId15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585" y="4927500"/>
            <a:ext cx="1613107" cy="162000"/>
          </a:xfrm>
          <a:prstGeom prst="rect">
            <a:avLst/>
          </a:prstGeom>
          <a:noFill/>
        </p:spPr>
      </p:pic>
      <p:sp>
        <p:nvSpPr>
          <p:cNvPr id="15" name="正方形/長方形 14"/>
          <p:cNvSpPr/>
          <p:nvPr userDrawn="1"/>
        </p:nvSpPr>
        <p:spPr>
          <a:xfrm rot="10800000">
            <a:off x="0" y="4867007"/>
            <a:ext cx="9144000" cy="27000"/>
          </a:xfrm>
          <a:prstGeom prst="rect">
            <a:avLst/>
          </a:prstGeom>
          <a:gradFill flip="none" rotWithShape="1">
            <a:gsLst>
              <a:gs pos="50000">
                <a:srgbClr val="0051BA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95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39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400" b="0" dirty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ja-JP" dirty="0">
                <a:solidFill>
                  <a:srgbClr val="000000"/>
                </a:solidFill>
              </a:rPr>
              <a:t>2018/4/12</a:t>
            </a:r>
          </a:p>
        </p:txBody>
      </p:sp>
      <p:sp>
        <p:nvSpPr>
          <p:cNvPr id="839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 b="0" dirty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kumimoji="0" lang="en-US" altLang="ja-JP" dirty="0">
                <a:solidFill>
                  <a:srgbClr val="000000"/>
                </a:solidFill>
              </a:rPr>
              <a:t>JAXA EO Programs</a:t>
            </a:r>
          </a:p>
        </p:txBody>
      </p:sp>
      <p:sp>
        <p:nvSpPr>
          <p:cNvPr id="839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9800" y="48387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800" b="0">
                <a:solidFill>
                  <a:srgbClr val="000066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1D25E7A-B786-4E31-B9A4-580DE4902946}" type="slidenum">
              <a:rPr kumimoji="0" lang="ja-JP" altLang="en-US"/>
              <a:pPr fontAlgn="base">
                <a:spcAft>
                  <a:spcPct val="0"/>
                </a:spcAft>
                <a:defRPr/>
              </a:pPr>
              <a:t>‹#›</a:t>
            </a:fld>
            <a:endParaRPr kumimoji="0"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v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40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v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 userDrawn="1"/>
        </p:nvGrpSpPr>
        <p:grpSpPr>
          <a:xfrm>
            <a:off x="64408" y="4570020"/>
            <a:ext cx="979200" cy="432000"/>
            <a:chOff x="-1332656" y="4725144"/>
            <a:chExt cx="979200" cy="576000"/>
          </a:xfrm>
        </p:grpSpPr>
        <p:pic>
          <p:nvPicPr>
            <p:cNvPr id="11" name="Picture 1" descr="C:\Documents and Settings\10025\デスクトップ\Stationary\Logo_1_planet_blue.jpg"/>
            <p:cNvPicPr>
              <a:picLocks noChangeAspect="1" noChangeArrowheads="1"/>
            </p:cNvPicPr>
            <p:nvPr userDrawn="1"/>
          </p:nvPicPr>
          <p:blipFill>
            <a:blip r:embed="rId13" cstate="screen">
              <a:clrChange>
                <a:clrFrom>
                  <a:srgbClr val="FDFBFC"/>
                </a:clrFrom>
                <a:clrTo>
                  <a:srgbClr val="FDFBFC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32656" y="4725144"/>
              <a:ext cx="979200" cy="576000"/>
            </a:xfrm>
            <a:prstGeom prst="rect">
              <a:avLst/>
            </a:prstGeom>
            <a:noFill/>
          </p:spPr>
        </p:pic>
        <p:sp>
          <p:nvSpPr>
            <p:cNvPr id="13" name="正方形/長方形 12"/>
            <p:cNvSpPr/>
            <p:nvPr userDrawn="1"/>
          </p:nvSpPr>
          <p:spPr>
            <a:xfrm>
              <a:off x="-1332656" y="4725144"/>
              <a:ext cx="979200" cy="576000"/>
            </a:xfrm>
            <a:prstGeom prst="rect">
              <a:avLst/>
            </a:prstGeom>
            <a:gradFill>
              <a:gsLst>
                <a:gs pos="0">
                  <a:schemeClr val="bg1">
                    <a:alpha val="57000"/>
                  </a:schemeClr>
                </a:gs>
                <a:gs pos="25000">
                  <a:schemeClr val="bg1">
                    <a:alpha val="70000"/>
                  </a:schemeClr>
                </a:gs>
                <a:gs pos="5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 descr="C:\Documents and Settings\10025\デスクトップ\Stationary\Logo_A_planet_blue.JPG"/>
          <p:cNvPicPr>
            <a:picLocks noChangeAspect="1" noChangeArrowheads="1"/>
          </p:cNvPicPr>
          <p:nvPr userDrawn="1"/>
        </p:nvPicPr>
        <p:blipFill>
          <a:blip r:embed="rId14" cstate="screen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000">
            <a:off x="7648254" y="-67772"/>
            <a:ext cx="1472839" cy="1323000"/>
          </a:xfrm>
          <a:prstGeom prst="rect">
            <a:avLst/>
          </a:prstGeom>
          <a:noFill/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31840" y="486965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JAXA EO Programs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5559-32F5-4657-8849-F5E88CA749E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">
            <a:off x="7681168" y="358635"/>
            <a:ext cx="1440000" cy="916898"/>
          </a:xfrm>
          <a:prstGeom prst="rect">
            <a:avLst/>
          </a:prstGeom>
          <a:gradFill>
            <a:gsLst>
              <a:gs pos="78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411510"/>
            <a:ext cx="9144000" cy="27000"/>
          </a:xfrm>
          <a:prstGeom prst="rect">
            <a:avLst/>
          </a:prstGeom>
          <a:gradFill flip="none" rotWithShape="1">
            <a:gsLst>
              <a:gs pos="50000">
                <a:srgbClr val="0051BA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 descr="C:\Documents and Settings\10025\デスクトップ\Stationary\LogotypeJ_1_.glay.jpg"/>
          <p:cNvPicPr>
            <a:picLocks noChangeAspect="1" noChangeArrowheads="1"/>
          </p:cNvPicPr>
          <p:nvPr userDrawn="1"/>
        </p:nvPicPr>
        <p:blipFill>
          <a:blip r:embed="rId15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582" y="4927500"/>
            <a:ext cx="1613107" cy="162000"/>
          </a:xfrm>
          <a:prstGeom prst="rect">
            <a:avLst/>
          </a:prstGeom>
          <a:noFill/>
        </p:spPr>
      </p:pic>
      <p:sp>
        <p:nvSpPr>
          <p:cNvPr id="15" name="正方形/長方形 14"/>
          <p:cNvSpPr/>
          <p:nvPr userDrawn="1"/>
        </p:nvSpPr>
        <p:spPr>
          <a:xfrm rot="10800000">
            <a:off x="0" y="4867007"/>
            <a:ext cx="9144000" cy="27000"/>
          </a:xfrm>
          <a:prstGeom prst="rect">
            <a:avLst/>
          </a:prstGeom>
          <a:gradFill flip="none" rotWithShape="1">
            <a:gsLst>
              <a:gs pos="50000">
                <a:srgbClr val="0051BA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16" name="ceos_logo.png">
            <a:extLst>
              <a:ext uri="{FF2B5EF4-FFF2-40B4-BE49-F238E27FC236}">
                <a16:creationId xmlns="" xmlns:a16="http://schemas.microsoft.com/office/drawing/2014/main" id="{399273ED-0676-43C2-B789-D11AED61A9FF}"/>
              </a:ext>
            </a:extLst>
          </p:cNvPr>
          <p:cNvPicPr/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6711"/>
            <a:ext cx="1152128" cy="3647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684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emf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8.emf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hyperlink" Target="https://gportal.jaxa.jp/gpr/" TargetMode="Externa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hyperlink" Target="https://data2.gosat.nies.go.jp/gallery/L4B/concmov/concmov.html" TargetMode="External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hyperlink" Target="http://sharaku.eorc.jaxa.jp/GSMaP/index.htm" TargetMode="Externa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hyperlink" Target="http://www.eorc.jaxa.jp/ALOS/en/palsar_fnf/fnf_index.htm" TargetMode="External"/><Relationship Id="rId7" Type="http://schemas.openxmlformats.org/officeDocument/2006/relationships/image" Target="../media/image39.emf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30.png"/><Relationship Id="rId4" Type="http://schemas.openxmlformats.org/officeDocument/2006/relationships/hyperlink" Target="http://suzaku.eorc.jaxa.jp/JASMIN/index.html" TargetMode="External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1005579"/>
            <a:ext cx="8640960" cy="153456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4800" b="1" dirty="0">
                <a:solidFill>
                  <a:schemeClr val="tx2"/>
                </a:solidFill>
                <a:latin typeface="+mn-lt"/>
              </a:rPr>
              <a:t>JAXA’s New Earth Observation</a:t>
            </a:r>
            <a:br>
              <a:rPr lang="en-US" altLang="ja-JP" sz="4800" b="1" dirty="0">
                <a:solidFill>
                  <a:schemeClr val="tx2"/>
                </a:solidFill>
                <a:latin typeface="+mn-lt"/>
              </a:rPr>
            </a:br>
            <a:r>
              <a:rPr lang="en-US" altLang="ja-JP" sz="4800" b="1" dirty="0">
                <a:solidFill>
                  <a:schemeClr val="tx2"/>
                </a:solidFill>
                <a:latin typeface="+mn-lt"/>
              </a:rPr>
              <a:t>Data Distribution Plan</a:t>
            </a:r>
            <a:endParaRPr kumimoji="1" lang="ja-JP" altLang="en-US" sz="4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1764" y="2843605"/>
            <a:ext cx="8820472" cy="1564352"/>
          </a:xfrm>
        </p:spPr>
        <p:txBody>
          <a:bodyPr>
            <a:noAutofit/>
          </a:bodyPr>
          <a:lstStyle/>
          <a:p>
            <a:r>
              <a:rPr lang="en-US" altLang="ja-JP" sz="1800" b="1" dirty="0"/>
              <a:t>GEO 3rd Data Providers Workshop</a:t>
            </a:r>
          </a:p>
          <a:p>
            <a:r>
              <a:rPr lang="en-US" altLang="ja-JP" sz="1800" b="1" dirty="0"/>
              <a:t>2</a:t>
            </a:r>
            <a:r>
              <a:rPr lang="en-US" altLang="ja-JP" sz="1800" b="1" baseline="30000" dirty="0"/>
              <a:t>nd</a:t>
            </a:r>
            <a:r>
              <a:rPr lang="en-US" altLang="ja-JP" sz="1800" b="1" dirty="0"/>
              <a:t> – 4</a:t>
            </a:r>
            <a:r>
              <a:rPr lang="en-US" altLang="ja-JP" sz="1800" b="1" baseline="30000" dirty="0"/>
              <a:t>th </a:t>
            </a:r>
            <a:r>
              <a:rPr lang="en-US" altLang="ja-JP" sz="1800" b="1" dirty="0"/>
              <a:t>May, 2018</a:t>
            </a:r>
          </a:p>
          <a:p>
            <a:r>
              <a:rPr lang="en-US" altLang="ja-JP" sz="1800" b="1" dirty="0"/>
              <a:t>Akiko Noda</a:t>
            </a:r>
          </a:p>
          <a:p>
            <a:r>
              <a:rPr lang="en-US" altLang="ja-JP" sz="1800" b="1" dirty="0"/>
              <a:t>Japan Aerospace Exploration Agency (JAXA)</a:t>
            </a:r>
            <a:endParaRPr lang="ja-JP" altLang="ja-JP" sz="1800" b="1" dirty="0"/>
          </a:p>
          <a:p>
            <a:r>
              <a:rPr lang="en-US" altLang="ja-JP" sz="1800" b="1" dirty="0"/>
              <a:t>Satellite Applications and Operations Center (SAOC)</a:t>
            </a:r>
            <a:endParaRPr lang="ja-JP" altLang="ja-JP" sz="1800" b="1" dirty="0"/>
          </a:p>
          <a:p>
            <a:r>
              <a:rPr lang="en-US" altLang="ja-JP" sz="1800" b="1" dirty="0"/>
              <a:t>Space Technology Directorate I</a:t>
            </a:r>
            <a:endParaRPr lang="ja-JP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31493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"/>
          <p:cNvGrpSpPr/>
          <p:nvPr/>
        </p:nvGrpSpPr>
        <p:grpSpPr>
          <a:xfrm>
            <a:off x="-108520" y="-41483"/>
            <a:ext cx="10379658" cy="5200643"/>
            <a:chOff x="-26430" y="-191898"/>
            <a:chExt cx="12375227" cy="7165786"/>
          </a:xfrm>
        </p:grpSpPr>
        <p:sp>
          <p:nvSpPr>
            <p:cNvPr id="62466" name="Rectangle 4"/>
            <p:cNvSpPr>
              <a:spLocks noChangeArrowheads="1"/>
            </p:cNvSpPr>
            <p:nvPr/>
          </p:nvSpPr>
          <p:spPr bwMode="auto">
            <a:xfrm>
              <a:off x="-14654" y="-134740"/>
              <a:ext cx="11041656" cy="70870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 sz="1662" dirty="0">
                <a:solidFill>
                  <a:srgbClr val="000000"/>
                </a:solidFill>
              </a:endParaRPr>
            </a:p>
          </p:txBody>
        </p:sp>
        <p:grpSp>
          <p:nvGrpSpPr>
            <p:cNvPr id="62467" name="Group 6"/>
            <p:cNvGrpSpPr>
              <a:grpSpLocks/>
            </p:cNvGrpSpPr>
            <p:nvPr/>
          </p:nvGrpSpPr>
          <p:grpSpPr bwMode="auto">
            <a:xfrm>
              <a:off x="9593668" y="2349500"/>
              <a:ext cx="1603336" cy="3313113"/>
              <a:chOff x="5133" y="1570"/>
              <a:chExt cx="724" cy="2087"/>
            </a:xfrm>
          </p:grpSpPr>
          <p:sp>
            <p:nvSpPr>
              <p:cNvPr id="62530" name="Rectangle 12"/>
              <p:cNvSpPr>
                <a:spLocks noChangeArrowheads="1"/>
              </p:cNvSpPr>
              <p:nvPr/>
            </p:nvSpPr>
            <p:spPr bwMode="auto">
              <a:xfrm rot="-336270">
                <a:off x="5133" y="3397"/>
                <a:ext cx="216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1662" dirty="0">
                  <a:solidFill>
                    <a:srgbClr val="FFFF66"/>
                  </a:solidFill>
                </a:endParaRPr>
              </a:p>
            </p:txBody>
          </p:sp>
          <p:sp>
            <p:nvSpPr>
              <p:cNvPr id="62531" name="Rectangle 13"/>
              <p:cNvSpPr>
                <a:spLocks noChangeArrowheads="1"/>
              </p:cNvSpPr>
              <p:nvPr/>
            </p:nvSpPr>
            <p:spPr bwMode="auto">
              <a:xfrm rot="-336270">
                <a:off x="5642" y="1570"/>
                <a:ext cx="215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1662" dirty="0">
                  <a:solidFill>
                    <a:srgbClr val="FFFF66"/>
                  </a:solidFill>
                </a:endParaRPr>
              </a:p>
            </p:txBody>
          </p:sp>
        </p:grpSp>
        <p:grpSp>
          <p:nvGrpSpPr>
            <p:cNvPr id="62468" name="Group 10"/>
            <p:cNvGrpSpPr>
              <a:grpSpLocks/>
            </p:cNvGrpSpPr>
            <p:nvPr/>
          </p:nvGrpSpPr>
          <p:grpSpPr bwMode="auto">
            <a:xfrm>
              <a:off x="8532936" y="115888"/>
              <a:ext cx="3742592" cy="6858000"/>
              <a:chOff x="5148" y="0"/>
              <a:chExt cx="2268" cy="4320"/>
            </a:xfrm>
          </p:grpSpPr>
          <p:grpSp>
            <p:nvGrpSpPr>
              <p:cNvPr id="62525" name="Group 11"/>
              <p:cNvGrpSpPr>
                <a:grpSpLocks/>
              </p:cNvGrpSpPr>
              <p:nvPr/>
            </p:nvGrpSpPr>
            <p:grpSpPr bwMode="auto">
              <a:xfrm>
                <a:off x="5375" y="0"/>
                <a:ext cx="2041" cy="3848"/>
                <a:chOff x="5375" y="0"/>
                <a:chExt cx="2041" cy="3848"/>
              </a:xfrm>
            </p:grpSpPr>
            <p:cxnSp>
              <p:nvCxnSpPr>
                <p:cNvPr id="62527" name="AutoShape 11"/>
                <p:cNvCxnSpPr>
                  <a:cxnSpLocks noChangeShapeType="1"/>
                </p:cNvCxnSpPr>
                <p:nvPr/>
              </p:nvCxnSpPr>
              <p:spPr bwMode="auto">
                <a:xfrm rot="10316077" flipV="1">
                  <a:off x="5375" y="439"/>
                  <a:ext cx="1701" cy="3409"/>
                </a:xfrm>
                <a:prstGeom prst="curvedConnector3">
                  <a:avLst>
                    <a:gd name="adj1" fmla="val 414602"/>
                  </a:avLst>
                </a:prstGeom>
                <a:noFill/>
                <a:ln w="127000">
                  <a:solidFill>
                    <a:srgbClr val="0099FF">
                      <a:alpha val="30196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2528" name="Rectangle 13"/>
                <p:cNvSpPr>
                  <a:spLocks noChangeArrowheads="1"/>
                </p:cNvSpPr>
                <p:nvPr/>
              </p:nvSpPr>
              <p:spPr bwMode="auto">
                <a:xfrm rot="-483923">
                  <a:off x="6930" y="0"/>
                  <a:ext cx="486" cy="4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ja-JP" altLang="en-US" sz="1662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2526" name="Rectangle 20"/>
              <p:cNvSpPr>
                <a:spLocks noChangeArrowheads="1"/>
              </p:cNvSpPr>
              <p:nvPr/>
            </p:nvSpPr>
            <p:spPr bwMode="auto">
              <a:xfrm rot="-384048">
                <a:off x="5148" y="3956"/>
                <a:ext cx="325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1662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469" name="Group 24"/>
            <p:cNvGrpSpPr>
              <a:grpSpLocks/>
            </p:cNvGrpSpPr>
            <p:nvPr/>
          </p:nvGrpSpPr>
          <p:grpSpPr bwMode="auto">
            <a:xfrm rot="21191899">
              <a:off x="9324243" y="1557339"/>
              <a:ext cx="3024554" cy="4359275"/>
              <a:chOff x="4232" y="639"/>
              <a:chExt cx="1240" cy="2942"/>
            </a:xfrm>
          </p:grpSpPr>
          <p:sp>
            <p:nvSpPr>
              <p:cNvPr id="62523" name="Rectangle 12"/>
              <p:cNvSpPr>
                <a:spLocks noChangeArrowheads="1"/>
              </p:cNvSpPr>
              <p:nvPr/>
            </p:nvSpPr>
            <p:spPr bwMode="auto">
              <a:xfrm rot="21879">
                <a:off x="4232" y="3206"/>
                <a:ext cx="272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1662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524" name="Rectangle 13"/>
              <p:cNvSpPr>
                <a:spLocks noChangeArrowheads="1"/>
              </p:cNvSpPr>
              <p:nvPr/>
            </p:nvSpPr>
            <p:spPr bwMode="auto">
              <a:xfrm rot="21879">
                <a:off x="5200" y="639"/>
                <a:ext cx="272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 sz="1662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471" name="Rectangle 12"/>
            <p:cNvSpPr>
              <a:spLocks noChangeArrowheads="1"/>
            </p:cNvSpPr>
            <p:nvPr/>
          </p:nvSpPr>
          <p:spPr bwMode="auto">
            <a:xfrm rot="21116077">
              <a:off x="7532077" y="5710239"/>
              <a:ext cx="644769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662" dirty="0">
                <a:solidFill>
                  <a:srgbClr val="000000"/>
                </a:solidFill>
              </a:endParaRPr>
            </a:p>
          </p:txBody>
        </p:sp>
        <p:sp>
          <p:nvSpPr>
            <p:cNvPr id="81929" name="Rectangle 3"/>
            <p:cNvSpPr>
              <a:spLocks noChangeArrowheads="1"/>
            </p:cNvSpPr>
            <p:nvPr/>
          </p:nvSpPr>
          <p:spPr bwMode="auto">
            <a:xfrm>
              <a:off x="92977" y="-191898"/>
              <a:ext cx="5976091" cy="1215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5000"/>
                </a:lnSpc>
                <a:defRPr/>
              </a:pPr>
              <a:r>
                <a:rPr lang="en-US" altLang="ja-JP" sz="258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 Unicode MS" pitchFamily="50" charset="-128"/>
                  <a:cs typeface="Arial Unicode MS" pitchFamily="50" charset="-128"/>
                </a:rPr>
                <a:t>JAXA’s EO Satellites/Sensors</a:t>
              </a:r>
              <a:endParaRPr lang="ja-JP" altLang="en-US" sz="258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</a:endParaRPr>
            </a:p>
            <a:p>
              <a:pPr>
                <a:lnSpc>
                  <a:spcPct val="95000"/>
                </a:lnSpc>
                <a:defRPr/>
              </a:pPr>
              <a:r>
                <a:rPr lang="en-US" altLang="ja-JP" sz="2585" b="1" dirty="0">
                  <a:solidFill>
                    <a:srgbClr val="F79646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 Unicode MS" pitchFamily="50" charset="-128"/>
                  <a:cs typeface="Arial Unicode MS" pitchFamily="50" charset="-128"/>
                </a:rPr>
                <a:t>Past</a:t>
              </a:r>
              <a:r>
                <a:rPr lang="en-US" altLang="ja-JP" sz="258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 Unicode MS" pitchFamily="50" charset="-128"/>
                  <a:cs typeface="Arial Unicode MS" pitchFamily="50" charset="-128"/>
                </a:rPr>
                <a:t>, </a:t>
              </a:r>
              <a:r>
                <a:rPr lang="en-US" altLang="ja-JP" sz="2585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 Unicode MS" pitchFamily="50" charset="-128"/>
                  <a:cs typeface="Arial Unicode MS" pitchFamily="50" charset="-128"/>
                </a:rPr>
                <a:t>Current</a:t>
              </a:r>
              <a:r>
                <a:rPr lang="en-US" altLang="ja-JP" sz="258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 Unicode MS" pitchFamily="50" charset="-128"/>
                  <a:cs typeface="Arial Unicode MS" pitchFamily="50" charset="-128"/>
                </a:rPr>
                <a:t> and </a:t>
              </a:r>
              <a:r>
                <a:rPr lang="en-US" altLang="ja-JP" sz="2585" b="1" dirty="0">
                  <a:solidFill>
                    <a:srgbClr val="1F497D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 Unicode MS" pitchFamily="50" charset="-128"/>
                  <a:cs typeface="Arial Unicode MS" pitchFamily="50" charset="-128"/>
                </a:rPr>
                <a:t>Future</a:t>
              </a:r>
              <a:endParaRPr lang="ja-JP" altLang="en-US" sz="258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62473" name="Rectangle 21"/>
            <p:cNvSpPr>
              <a:spLocks noChangeArrowheads="1"/>
            </p:cNvSpPr>
            <p:nvPr/>
          </p:nvSpPr>
          <p:spPr bwMode="auto">
            <a:xfrm rot="21215952">
              <a:off x="7334250" y="877889"/>
              <a:ext cx="432288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662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62474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2047556"/>
                </p:ext>
              </p:extLst>
            </p:nvPr>
          </p:nvGraphicFramePr>
          <p:xfrm>
            <a:off x="599722" y="5303658"/>
            <a:ext cx="1425280" cy="1053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Photo Editor 写真" r:id="rId4" imgW="17242657" imgH="12714286" progId="">
                    <p:embed/>
                  </p:oleObj>
                </mc:Choice>
                <mc:Fallback>
                  <p:oleObj name="Photo Editor 写真" r:id="rId4" imgW="17242657" imgH="1271428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722" y="5303658"/>
                          <a:ext cx="1425280" cy="1053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2475" name="Picture 39" descr="GPM_core2_RGB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12685">
              <a:off x="-26430" y="3962431"/>
              <a:ext cx="1510812" cy="106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7" name="Text Box 51"/>
            <p:cNvSpPr txBox="1">
              <a:spLocks noChangeArrowheads="1"/>
            </p:cNvSpPr>
            <p:nvPr/>
          </p:nvSpPr>
          <p:spPr bwMode="auto">
            <a:xfrm>
              <a:off x="1195155" y="1651127"/>
              <a:ext cx="1824331" cy="48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800" b="1" i="1" dirty="0">
                  <a:solidFill>
                    <a:srgbClr val="00FF00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GCOM-C (Shikisai)</a:t>
              </a:r>
            </a:p>
          </p:txBody>
        </p:sp>
        <p:sp>
          <p:nvSpPr>
            <p:cNvPr id="62478" name="Text Box 52"/>
            <p:cNvSpPr txBox="1">
              <a:spLocks noChangeArrowheads="1"/>
            </p:cNvSpPr>
            <p:nvPr/>
          </p:nvSpPr>
          <p:spPr bwMode="auto">
            <a:xfrm>
              <a:off x="176037" y="5790001"/>
              <a:ext cx="1085315" cy="85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sz="1800" b="1" i="1" dirty="0">
                  <a:solidFill>
                    <a:srgbClr val="00FF00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GCOM-W </a:t>
              </a:r>
            </a:p>
            <a:p>
              <a:pPr algn="ctr" eaLnBrk="1" hangingPunct="1"/>
              <a:r>
                <a:rPr lang="en-US" altLang="ja-JP" sz="1800" b="1" i="1" dirty="0">
                  <a:solidFill>
                    <a:srgbClr val="00FF00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(SHIZUKI)</a:t>
              </a:r>
            </a:p>
          </p:txBody>
        </p:sp>
        <p:sp>
          <p:nvSpPr>
            <p:cNvPr id="62479" name="Text Box 53"/>
            <p:cNvSpPr txBox="1">
              <a:spLocks noChangeArrowheads="1"/>
            </p:cNvSpPr>
            <p:nvPr/>
          </p:nvSpPr>
          <p:spPr bwMode="auto">
            <a:xfrm>
              <a:off x="20883" y="3457304"/>
              <a:ext cx="1368669" cy="48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800" b="1" i="1" dirty="0">
                  <a:solidFill>
                    <a:srgbClr val="00FF00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GPM/DPR</a:t>
              </a:r>
            </a:p>
          </p:txBody>
        </p:sp>
        <p:sp>
          <p:nvSpPr>
            <p:cNvPr id="62480" name="Text Box 54"/>
            <p:cNvSpPr txBox="1">
              <a:spLocks noChangeArrowheads="1"/>
            </p:cNvSpPr>
            <p:nvPr/>
          </p:nvSpPr>
          <p:spPr bwMode="auto">
            <a:xfrm>
              <a:off x="7057418" y="2139668"/>
              <a:ext cx="1469603" cy="48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800" b="1" i="1" dirty="0">
                  <a:solidFill>
                    <a:srgbClr val="FFCC99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ALOS (DAICHI)</a:t>
              </a:r>
            </a:p>
          </p:txBody>
        </p:sp>
        <p:sp>
          <p:nvSpPr>
            <p:cNvPr id="62481" name="Text Box 59"/>
            <p:cNvSpPr txBox="1">
              <a:spLocks noChangeArrowheads="1"/>
            </p:cNvSpPr>
            <p:nvPr/>
          </p:nvSpPr>
          <p:spPr bwMode="auto">
            <a:xfrm>
              <a:off x="2635526" y="6259513"/>
              <a:ext cx="1479315" cy="48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800" b="1" i="1" dirty="0">
                  <a:solidFill>
                    <a:srgbClr val="00FF00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GOSAT (IBUKI)</a:t>
              </a:r>
            </a:p>
          </p:txBody>
        </p:sp>
        <p:sp>
          <p:nvSpPr>
            <p:cNvPr id="62484" name="Rectangle 33"/>
            <p:cNvSpPr>
              <a:spLocks noChangeArrowheads="1"/>
            </p:cNvSpPr>
            <p:nvPr/>
          </p:nvSpPr>
          <p:spPr bwMode="auto">
            <a:xfrm>
              <a:off x="2970385" y="6545263"/>
              <a:ext cx="1379867" cy="4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1400" i="1" dirty="0">
                  <a:solidFill>
                    <a:srgbClr val="FFFFFF"/>
                  </a:solidFill>
                </a:rPr>
                <a:t>(CY 2009)</a:t>
              </a:r>
            </a:p>
          </p:txBody>
        </p:sp>
        <p:sp>
          <p:nvSpPr>
            <p:cNvPr id="62485" name="Rectangle 34"/>
            <p:cNvSpPr>
              <a:spLocks noChangeArrowheads="1"/>
            </p:cNvSpPr>
            <p:nvPr/>
          </p:nvSpPr>
          <p:spPr bwMode="auto">
            <a:xfrm>
              <a:off x="158233" y="3800579"/>
              <a:ext cx="840097" cy="40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 i="1" dirty="0">
                  <a:solidFill>
                    <a:srgbClr val="FFFFFF"/>
                  </a:solidFill>
                </a:rPr>
                <a:t>(CY 2014)</a:t>
              </a:r>
            </a:p>
          </p:txBody>
        </p:sp>
        <p:sp>
          <p:nvSpPr>
            <p:cNvPr id="62486" name="Rectangle 35"/>
            <p:cNvSpPr>
              <a:spLocks noChangeArrowheads="1"/>
            </p:cNvSpPr>
            <p:nvPr/>
          </p:nvSpPr>
          <p:spPr bwMode="auto">
            <a:xfrm>
              <a:off x="303497" y="6484522"/>
              <a:ext cx="840096" cy="40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i="1" dirty="0">
                  <a:solidFill>
                    <a:srgbClr val="FFFFFF"/>
                  </a:solidFill>
                </a:rPr>
                <a:t>(CY 2012)</a:t>
              </a:r>
            </a:p>
          </p:txBody>
        </p:sp>
        <p:sp>
          <p:nvSpPr>
            <p:cNvPr id="62487" name="Rectangle 36"/>
            <p:cNvSpPr>
              <a:spLocks noChangeArrowheads="1"/>
            </p:cNvSpPr>
            <p:nvPr/>
          </p:nvSpPr>
          <p:spPr bwMode="auto">
            <a:xfrm>
              <a:off x="501179" y="2616200"/>
              <a:ext cx="840097" cy="40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 i="1" dirty="0">
                  <a:solidFill>
                    <a:srgbClr val="FFFFFF"/>
                  </a:solidFill>
                </a:rPr>
                <a:t>(CY 2014)</a:t>
              </a:r>
            </a:p>
          </p:txBody>
        </p:sp>
        <p:sp>
          <p:nvSpPr>
            <p:cNvPr id="62489" name="Text Box 50"/>
            <p:cNvSpPr txBox="1">
              <a:spLocks noChangeArrowheads="1"/>
            </p:cNvSpPr>
            <p:nvPr/>
          </p:nvSpPr>
          <p:spPr bwMode="auto">
            <a:xfrm>
              <a:off x="6366625" y="98210"/>
              <a:ext cx="2023696" cy="85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r>
                <a:rPr lang="en-US" altLang="ja-JP" sz="1800" b="1" i="1" dirty="0">
                  <a:solidFill>
                    <a:srgbClr val="6699FF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Advanced Optical Satellite</a:t>
              </a:r>
            </a:p>
          </p:txBody>
        </p:sp>
        <p:sp>
          <p:nvSpPr>
            <p:cNvPr id="62490" name="Rectangle 39"/>
            <p:cNvSpPr>
              <a:spLocks noChangeArrowheads="1"/>
            </p:cNvSpPr>
            <p:nvPr/>
          </p:nvSpPr>
          <p:spPr bwMode="auto">
            <a:xfrm>
              <a:off x="7829415" y="851787"/>
              <a:ext cx="882850" cy="40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 i="1" dirty="0">
                  <a:solidFill>
                    <a:srgbClr val="FFFFFF"/>
                  </a:solidFill>
                </a:rPr>
                <a:t>(JFY 2020)</a:t>
              </a:r>
            </a:p>
          </p:txBody>
        </p:sp>
        <p:sp>
          <p:nvSpPr>
            <p:cNvPr id="62491" name="Text Box 49"/>
            <p:cNvSpPr txBox="1">
              <a:spLocks noChangeArrowheads="1"/>
            </p:cNvSpPr>
            <p:nvPr/>
          </p:nvSpPr>
          <p:spPr bwMode="auto">
            <a:xfrm>
              <a:off x="97730" y="2321231"/>
              <a:ext cx="1757454" cy="48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800" b="1" i="1" dirty="0">
                  <a:solidFill>
                    <a:srgbClr val="00FF00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ALOS-2 (Daichi-2)</a:t>
              </a:r>
            </a:p>
          </p:txBody>
        </p:sp>
        <p:sp>
          <p:nvSpPr>
            <p:cNvPr id="62492" name="Rectangle 42"/>
            <p:cNvSpPr>
              <a:spLocks noChangeArrowheads="1"/>
            </p:cNvSpPr>
            <p:nvPr/>
          </p:nvSpPr>
          <p:spPr bwMode="auto">
            <a:xfrm>
              <a:off x="5163343" y="1152937"/>
              <a:ext cx="1253884" cy="40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 i="1" dirty="0">
                  <a:solidFill>
                    <a:srgbClr val="FFFFFF"/>
                  </a:solidFill>
                </a:rPr>
                <a:t>(JFY 2019(TBC))</a:t>
              </a:r>
            </a:p>
          </p:txBody>
        </p:sp>
        <p:sp>
          <p:nvSpPr>
            <p:cNvPr id="62497" name="Text Box 66"/>
            <p:cNvSpPr txBox="1">
              <a:spLocks noChangeArrowheads="1"/>
            </p:cNvSpPr>
            <p:nvPr/>
          </p:nvSpPr>
          <p:spPr bwMode="auto">
            <a:xfrm>
              <a:off x="4519298" y="760379"/>
              <a:ext cx="1645502" cy="48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800" b="1" i="1" dirty="0">
                  <a:solidFill>
                    <a:srgbClr val="6699FF"/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Earth CARE/CPR</a:t>
              </a:r>
            </a:p>
          </p:txBody>
        </p:sp>
        <p:pic>
          <p:nvPicPr>
            <p:cNvPr id="62498" name="図 36" descr="EC4_RGB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78553">
              <a:off x="4298094" y="1244671"/>
              <a:ext cx="1932842" cy="1114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99" name="Rectangle 49"/>
            <p:cNvSpPr>
              <a:spLocks noChangeArrowheads="1"/>
            </p:cNvSpPr>
            <p:nvPr/>
          </p:nvSpPr>
          <p:spPr bwMode="auto">
            <a:xfrm>
              <a:off x="1598604" y="1946095"/>
              <a:ext cx="840097" cy="40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 i="1" dirty="0">
                  <a:solidFill>
                    <a:srgbClr val="FFFFFF"/>
                  </a:solidFill>
                </a:rPr>
                <a:t>(CY 2017)</a:t>
              </a:r>
            </a:p>
          </p:txBody>
        </p:sp>
        <p:sp>
          <p:nvSpPr>
            <p:cNvPr id="62501" name="Rectangle 52"/>
            <p:cNvSpPr>
              <a:spLocks noChangeArrowheads="1"/>
            </p:cNvSpPr>
            <p:nvPr/>
          </p:nvSpPr>
          <p:spPr bwMode="auto">
            <a:xfrm>
              <a:off x="7451132" y="2555876"/>
              <a:ext cx="840097" cy="40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 i="1" dirty="0">
                  <a:solidFill>
                    <a:srgbClr val="FFFFFF"/>
                  </a:solidFill>
                </a:rPr>
                <a:t>(CY 2006)</a:t>
              </a:r>
            </a:p>
          </p:txBody>
        </p:sp>
        <p:pic>
          <p:nvPicPr>
            <p:cNvPr id="62504" name="Picture 34" descr="sgli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559" y="2073230"/>
              <a:ext cx="1438334" cy="169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515" name="Picture 42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978541">
              <a:off x="2511191" y="5441424"/>
              <a:ext cx="1561888" cy="104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517" name="図 19" descr="2Akarui.gif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626" y="3000186"/>
              <a:ext cx="1382088" cy="740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518" name="Picture 4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504474">
              <a:off x="3548840" y="1707461"/>
              <a:ext cx="1515478" cy="1175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519" name="Text Box 59"/>
            <p:cNvSpPr txBox="1">
              <a:spLocks noChangeArrowheads="1"/>
            </p:cNvSpPr>
            <p:nvPr/>
          </p:nvSpPr>
          <p:spPr bwMode="auto">
            <a:xfrm>
              <a:off x="3128191" y="1116012"/>
              <a:ext cx="966280" cy="48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800" b="1" i="1" dirty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 pitchFamily="34" charset="0"/>
                  <a:ea typeface="Arial Unicode MS" pitchFamily="50" charset="-128"/>
                  <a:cs typeface="Arial Unicode MS" pitchFamily="50" charset="-128"/>
                </a:rPr>
                <a:t>GOSAT-2</a:t>
              </a:r>
            </a:p>
          </p:txBody>
        </p:sp>
        <p:sp>
          <p:nvSpPr>
            <p:cNvPr id="62520" name="Rectangle 49"/>
            <p:cNvSpPr>
              <a:spLocks noChangeArrowheads="1"/>
            </p:cNvSpPr>
            <p:nvPr/>
          </p:nvSpPr>
          <p:spPr bwMode="auto">
            <a:xfrm>
              <a:off x="3202812" y="1443140"/>
              <a:ext cx="882850" cy="407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 i="1" dirty="0">
                  <a:solidFill>
                    <a:srgbClr val="FFFFFF"/>
                  </a:solidFill>
                </a:rPr>
                <a:t>(JFY 2018)</a:t>
              </a:r>
            </a:p>
          </p:txBody>
        </p:sp>
        <p:pic>
          <p:nvPicPr>
            <p:cNvPr id="62470" name="Picture 25" descr="MTSAT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63" t="-1047"/>
            <a:stretch>
              <a:fillRect/>
            </a:stretch>
          </p:blipFill>
          <p:spPr bwMode="auto">
            <a:xfrm>
              <a:off x="7085449" y="2826727"/>
              <a:ext cx="2833897" cy="2900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6"/>
          <p:cNvGrpSpPr>
            <a:grpSpLocks/>
          </p:cNvGrpSpPr>
          <p:nvPr/>
        </p:nvGrpSpPr>
        <p:grpSpPr bwMode="auto">
          <a:xfrm>
            <a:off x="8003870" y="1819378"/>
            <a:ext cx="1831201" cy="2293694"/>
            <a:chOff x="5012" y="1570"/>
            <a:chExt cx="845" cy="2087"/>
          </a:xfrm>
        </p:grpSpPr>
        <p:cxnSp>
          <p:nvCxnSpPr>
            <p:cNvPr id="48" name="AutoShape 11"/>
            <p:cNvCxnSpPr>
              <a:cxnSpLocks noChangeShapeType="1"/>
            </p:cNvCxnSpPr>
            <p:nvPr/>
          </p:nvCxnSpPr>
          <p:spPr bwMode="auto">
            <a:xfrm rot="10463730" flipV="1">
              <a:off x="5012" y="1750"/>
              <a:ext cx="754" cy="1783"/>
            </a:xfrm>
            <a:prstGeom prst="curvedConnector3">
              <a:avLst>
                <a:gd name="adj1" fmla="val 414602"/>
              </a:avLst>
            </a:prstGeom>
            <a:noFill/>
            <a:ln w="127000">
              <a:solidFill>
                <a:srgbClr val="FF99CC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Rectangle 12"/>
            <p:cNvSpPr>
              <a:spLocks noChangeArrowheads="1"/>
            </p:cNvSpPr>
            <p:nvPr/>
          </p:nvSpPr>
          <p:spPr bwMode="auto">
            <a:xfrm rot="-336270">
              <a:off x="5133" y="3397"/>
              <a:ext cx="216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ja-JP" sz="1662" dirty="0">
                <a:solidFill>
                  <a:srgbClr val="FFFF66"/>
                </a:solidFill>
              </a:endParaRPr>
            </a:p>
          </p:txBody>
        </p:sp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 rot="-336270">
              <a:off x="5642" y="1570"/>
              <a:ext cx="215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ja-JP" sz="1662" dirty="0">
                <a:solidFill>
                  <a:srgbClr val="FFFF66"/>
                </a:solidFill>
              </a:endParaRPr>
            </a:p>
          </p:txBody>
        </p:sp>
      </p:grpSp>
      <p:pic>
        <p:nvPicPr>
          <p:cNvPr id="51" name="Picture 40" descr="trm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016" y="3438643"/>
            <a:ext cx="1053978" cy="98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55"/>
          <p:cNvSpPr txBox="1">
            <a:spLocks noChangeArrowheads="1"/>
          </p:cNvSpPr>
          <p:nvPr/>
        </p:nvSpPr>
        <p:spPr bwMode="auto">
          <a:xfrm>
            <a:off x="3669514" y="2320268"/>
            <a:ext cx="1724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b="1" i="1" dirty="0">
                <a:solidFill>
                  <a:srgbClr val="F79646">
                    <a:lumMod val="60000"/>
                    <a:lumOff val="40000"/>
                  </a:srgbClr>
                </a:solidFill>
                <a:latin typeface="Calibri"/>
                <a:ea typeface="Arial Unicode MS" pitchFamily="50" charset="-128"/>
                <a:cs typeface="Arial Unicode MS" pitchFamily="50" charset="-128"/>
              </a:rPr>
              <a:t>Aqua/AMSR-E</a:t>
            </a:r>
          </a:p>
        </p:txBody>
      </p:sp>
      <p:pic>
        <p:nvPicPr>
          <p:cNvPr id="53" name="Picture 67" descr="aqu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8020">
            <a:off x="3375416" y="2424311"/>
            <a:ext cx="1389577" cy="55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56"/>
          <p:cNvSpPr txBox="1">
            <a:spLocks noChangeArrowheads="1"/>
          </p:cNvSpPr>
          <p:nvPr/>
        </p:nvSpPr>
        <p:spPr bwMode="auto">
          <a:xfrm>
            <a:off x="4394264" y="4238967"/>
            <a:ext cx="14738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b="1" i="1" dirty="0">
                <a:solidFill>
                  <a:srgbClr val="FAC090"/>
                </a:solidFill>
                <a:latin typeface="Calibri" pitchFamily="34" charset="0"/>
              </a:rPr>
              <a:t>TRMM/PR</a:t>
            </a:r>
          </a:p>
        </p:txBody>
      </p:sp>
      <p:pic>
        <p:nvPicPr>
          <p:cNvPr id="56" name="Picture 26" descr="alo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0086">
            <a:off x="5394510" y="2107936"/>
            <a:ext cx="2343657" cy="54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5834913" y="4299942"/>
            <a:ext cx="15375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b="1" i="1" dirty="0">
                <a:solidFill>
                  <a:srgbClr val="F79646">
                    <a:lumMod val="60000"/>
                    <a:lumOff val="40000"/>
                  </a:srgbClr>
                </a:solidFill>
                <a:cs typeface="Arial" charset="0"/>
              </a:rPr>
              <a:t>JERS-1</a:t>
            </a: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6804251" y="4407954"/>
            <a:ext cx="18557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b="1" i="1" dirty="0">
                <a:solidFill>
                  <a:srgbClr val="F79646">
                    <a:lumMod val="60000"/>
                    <a:lumOff val="40000"/>
                  </a:srgbClr>
                </a:solidFill>
                <a:cs typeface="Arial" charset="0"/>
              </a:rPr>
              <a:t>MOS-1/MOS-1b</a:t>
            </a: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1835696" y="3785531"/>
            <a:ext cx="23193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b="1" i="1" dirty="0">
                <a:solidFill>
                  <a:srgbClr val="F79646">
                    <a:lumMod val="60000"/>
                    <a:lumOff val="40000"/>
                  </a:srgbClr>
                </a:solidFill>
                <a:cs typeface="Arial" charset="0"/>
              </a:rPr>
              <a:t>ADEOS/ADEOS-Ⅱ</a:t>
            </a:r>
          </a:p>
        </p:txBody>
      </p:sp>
      <p:sp>
        <p:nvSpPr>
          <p:cNvPr id="64" name="正方形/長方形 63"/>
          <p:cNvSpPr/>
          <p:nvPr/>
        </p:nvSpPr>
        <p:spPr>
          <a:xfrm flipH="1">
            <a:off x="5796136" y="4555165"/>
            <a:ext cx="1071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>
                <a:solidFill>
                  <a:prstClr val="white"/>
                </a:solidFill>
              </a:rPr>
              <a:t>(CY 1992)</a:t>
            </a:r>
            <a:endParaRPr lang="ja-JP" altLang="en-US" sz="1400" i="1" dirty="0">
              <a:solidFill>
                <a:prstClr val="white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2267744" y="4008772"/>
            <a:ext cx="1422184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92" i="1" dirty="0">
                <a:solidFill>
                  <a:srgbClr val="FFFFFF"/>
                </a:solidFill>
              </a:rPr>
              <a:t>(CY 1996/CY 2002)</a:t>
            </a:r>
            <a:endParaRPr lang="ja-JP" altLang="en-US" sz="1292" i="1" dirty="0">
              <a:solidFill>
                <a:srgbClr val="FFFFFF"/>
              </a:solidFill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4572003" y="4461961"/>
            <a:ext cx="881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>
                <a:solidFill>
                  <a:prstClr val="white"/>
                </a:solidFill>
              </a:rPr>
              <a:t>(CY 1997)</a:t>
            </a:r>
            <a:endParaRPr lang="ja-JP" altLang="en-US" sz="1400" i="1" dirty="0">
              <a:solidFill>
                <a:prstClr val="white"/>
              </a:solidFill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3888247" y="3042997"/>
            <a:ext cx="881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>
                <a:solidFill>
                  <a:srgbClr val="FFFFFF"/>
                </a:solidFill>
              </a:rPr>
              <a:t>(CY 2002)</a:t>
            </a:r>
            <a:endParaRPr lang="ja-JP" altLang="en-US" sz="1400" i="1" dirty="0">
              <a:solidFill>
                <a:srgbClr val="FFFFFF"/>
              </a:solidFill>
            </a:endParaRPr>
          </a:p>
        </p:txBody>
      </p:sp>
      <p:pic>
        <p:nvPicPr>
          <p:cNvPr id="69" name="図 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3314" y="3664511"/>
            <a:ext cx="774867" cy="754475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53568" y="3520650"/>
            <a:ext cx="839063" cy="799108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26793" y="3229723"/>
            <a:ext cx="1273568" cy="644744"/>
          </a:xfrm>
          <a:prstGeom prst="rect">
            <a:avLst/>
          </a:prstGeom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61195" y="789553"/>
            <a:ext cx="1779157" cy="97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2" name="Picture 88" descr="C:\Users\15024\Desktop\先進レーダパス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106" y="735546"/>
            <a:ext cx="1509403" cy="69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 Box 50"/>
          <p:cNvSpPr txBox="1">
            <a:spLocks noChangeArrowheads="1"/>
          </p:cNvSpPr>
          <p:nvPr/>
        </p:nvSpPr>
        <p:spPr bwMode="auto">
          <a:xfrm>
            <a:off x="6950987" y="42070"/>
            <a:ext cx="1865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800" b="1" i="1" dirty="0">
                <a:solidFill>
                  <a:srgbClr val="6699FF"/>
                </a:solidFill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Advanced Radar Satellite</a:t>
            </a:r>
          </a:p>
        </p:txBody>
      </p:sp>
      <p:sp>
        <p:nvSpPr>
          <p:cNvPr id="75" name="Rectangle 42"/>
          <p:cNvSpPr>
            <a:spLocks noChangeArrowheads="1"/>
          </p:cNvSpPr>
          <p:nvPr/>
        </p:nvSpPr>
        <p:spPr bwMode="auto">
          <a:xfrm>
            <a:off x="8253254" y="360501"/>
            <a:ext cx="9268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i="1" dirty="0">
                <a:solidFill>
                  <a:srgbClr val="FFFFFF"/>
                </a:solidFill>
              </a:rPr>
              <a:t>(JFY 2020)</a:t>
            </a:r>
          </a:p>
        </p:txBody>
      </p:sp>
      <p:sp>
        <p:nvSpPr>
          <p:cNvPr id="78" name="正方形/長方形 77"/>
          <p:cNvSpPr/>
          <p:nvPr/>
        </p:nvSpPr>
        <p:spPr>
          <a:xfrm>
            <a:off x="6926164" y="4623978"/>
            <a:ext cx="1459054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92" i="1" dirty="0">
                <a:solidFill>
                  <a:srgbClr val="FFFFFF"/>
                </a:solidFill>
              </a:rPr>
              <a:t>(CY 1987/ CY 1990)</a:t>
            </a:r>
            <a:endParaRPr lang="ja-JP" altLang="en-US" sz="1292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>
            <a:extLst>
              <a:ext uri="{FF2B5EF4-FFF2-40B4-BE49-F238E27FC236}">
                <a16:creationId xmlns="" xmlns:a16="http://schemas.microsoft.com/office/drawing/2014/main" id="{3D9595E7-7CEC-4815-9048-9CC69BD42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9072723" cy="534591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solidFill>
                  <a:srgbClr val="0051BA"/>
                </a:solidFill>
              </a:rPr>
              <a:t>JAXA’s New EO Data Distribution Plan</a:t>
            </a:r>
            <a:endParaRPr lang="ja-JP" altLang="en-US" sz="3200" b="1" dirty="0">
              <a:solidFill>
                <a:srgbClr val="0051BA"/>
              </a:solidFill>
            </a:endParaRPr>
          </a:p>
        </p:txBody>
      </p:sp>
      <p:sp>
        <p:nvSpPr>
          <p:cNvPr id="28675" name="コンテンツ プレースホルダー 2">
            <a:extLst>
              <a:ext uri="{FF2B5EF4-FFF2-40B4-BE49-F238E27FC236}">
                <a16:creationId xmlns="" xmlns:a16="http://schemas.microsoft.com/office/drawing/2014/main" id="{34BF5A0C-FE08-4445-8061-C8F84C102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59" y="735806"/>
            <a:ext cx="9006254" cy="399573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altLang="ja-JP" sz="3100" dirty="0"/>
              <a:t>Promote </a:t>
            </a:r>
            <a:r>
              <a:rPr lang="en-US" altLang="ja-JP" sz="3100" b="1" dirty="0">
                <a:solidFill>
                  <a:srgbClr val="FF0000"/>
                </a:solidFill>
              </a:rPr>
              <a:t>Open and Free</a:t>
            </a:r>
          </a:p>
          <a:p>
            <a:pPr marL="457200" lvl="1" indent="0">
              <a:buNone/>
              <a:defRPr/>
            </a:pPr>
            <a:r>
              <a:rPr lang="en-US" altLang="ja-JP" sz="2200" dirty="0"/>
              <a:t>     ALOS/ALOS-2 series was exception </a:t>
            </a:r>
            <a:endParaRPr lang="en-US" altLang="ja-JP" sz="2200" dirty="0" smtClean="0"/>
          </a:p>
          <a:p>
            <a:pPr marL="457200" lvl="1" indent="0">
              <a:buNone/>
              <a:defRPr/>
            </a:pPr>
            <a:endParaRPr lang="en-US" altLang="ja-JP" sz="22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ja-JP" sz="3100" dirty="0"/>
              <a:t>Available Spatial resolution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5 meter</a:t>
            </a:r>
            <a:r>
              <a:rPr lang="ja-JP" altLang="en-US" b="1" dirty="0"/>
              <a:t> </a:t>
            </a:r>
            <a:r>
              <a:rPr lang="en-US" altLang="ja-JP" dirty="0"/>
              <a:t>resolution or Coarser </a:t>
            </a:r>
            <a:endParaRPr lang="en-US" altLang="ja-JP" dirty="0" smtClean="0"/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en-US" altLang="ja-JP" sz="3100" dirty="0"/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en-US" altLang="ja-JP" sz="31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ja-JP" sz="3100" dirty="0"/>
              <a:t>Enhance provision of available products on the internet</a:t>
            </a:r>
          </a:p>
          <a:p>
            <a:pPr marL="457200" lvl="1" indent="0">
              <a:buNone/>
              <a:defRPr/>
            </a:pPr>
            <a:endParaRPr lang="en-US" altLang="ja-JP" sz="2000" dirty="0"/>
          </a:p>
          <a:p>
            <a:pPr lvl="1">
              <a:defRPr/>
            </a:pPr>
            <a:endParaRPr lang="en-US" altLang="ja-JP" sz="2000" dirty="0"/>
          </a:p>
          <a:p>
            <a:pPr lvl="1">
              <a:defRPr/>
            </a:pPr>
            <a:endParaRPr lang="en-US" altLang="ja-JP" sz="2000" dirty="0"/>
          </a:p>
          <a:p>
            <a:pPr lvl="1">
              <a:defRPr/>
            </a:pPr>
            <a:endParaRPr lang="en-US" altLang="ja-JP" sz="2000" dirty="0"/>
          </a:p>
          <a:p>
            <a:pPr lvl="1">
              <a:defRPr/>
            </a:pPr>
            <a:endParaRPr lang="en-US" altLang="ja-JP" sz="2000" dirty="0"/>
          </a:p>
          <a:p>
            <a:pPr lvl="1">
              <a:defRPr/>
            </a:pPr>
            <a:endParaRPr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059558"/>
            <a:ext cx="3766262" cy="221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6335" y="681023"/>
            <a:ext cx="276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51BA"/>
                </a:solidFill>
              </a:rPr>
              <a:t>To be open upon</a:t>
            </a:r>
            <a:r>
              <a:rPr lang="ja-JP" altLang="en-US" b="1" dirty="0">
                <a:solidFill>
                  <a:srgbClr val="0051BA"/>
                </a:solidFill>
              </a:rPr>
              <a:t> </a:t>
            </a:r>
            <a:r>
              <a:rPr lang="en-US" altLang="ja-JP" b="1" dirty="0">
                <a:solidFill>
                  <a:srgbClr val="0051BA"/>
                </a:solidFill>
              </a:rPr>
              <a:t>processed</a:t>
            </a:r>
            <a:endParaRPr lang="en-US" b="1" dirty="0">
              <a:solidFill>
                <a:srgbClr val="0051B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58330" y="3283572"/>
            <a:ext cx="3638583" cy="738664"/>
            <a:chOff x="4932040" y="3569989"/>
            <a:chExt cx="3638583" cy="738664"/>
          </a:xfrm>
        </p:grpSpPr>
        <p:sp>
          <p:nvSpPr>
            <p:cNvPr id="7" name="TextBox 6"/>
            <p:cNvSpPr txBox="1"/>
            <p:nvPr/>
          </p:nvSpPr>
          <p:spPr>
            <a:xfrm>
              <a:off x="5531296" y="3569989"/>
              <a:ext cx="30393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ALOS-2 </a:t>
              </a:r>
            </a:p>
            <a:p>
              <a:r>
                <a:rPr lang="en-US" sz="1400" dirty="0"/>
                <a:t>(</a:t>
              </a:r>
              <a:r>
                <a:rPr lang="en-US" sz="1400" dirty="0" err="1"/>
                <a:t>ScanSAR</a:t>
              </a:r>
              <a:r>
                <a:rPr lang="en-US" sz="1400" dirty="0"/>
                <a:t>(100m),Fine Mode(10m)) </a:t>
              </a:r>
            </a:p>
            <a:p>
              <a:r>
                <a:rPr lang="en-US" sz="1400" dirty="0"/>
                <a:t>Started negotiation with PD</a:t>
              </a:r>
            </a:p>
          </p:txBody>
        </p:sp>
        <p:pic>
          <p:nvPicPr>
            <p:cNvPr id="11" name="図 17">
              <a:extLst>
                <a:ext uri="{FF2B5EF4-FFF2-40B4-BE49-F238E27FC236}">
                  <a16:creationId xmlns="" xmlns:a16="http://schemas.microsoft.com/office/drawing/2014/main" id="{B5B15B95-DDBB-4B02-AA23-8E52B6513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649415"/>
              <a:ext cx="599256" cy="32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193076" y="3985016"/>
            <a:ext cx="483811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G-Portal R will connect GEOSS portal</a:t>
            </a:r>
          </a:p>
        </p:txBody>
      </p:sp>
    </p:spTree>
    <p:extLst>
      <p:ext uri="{BB962C8B-B14F-4D97-AF65-F5344CB8AC3E}">
        <p14:creationId xmlns:p14="http://schemas.microsoft.com/office/powerpoint/2010/main" val="8958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正方形/長方形 63"/>
          <p:cNvSpPr/>
          <p:nvPr/>
        </p:nvSpPr>
        <p:spPr>
          <a:xfrm flipH="1">
            <a:off x="5796136" y="4555167"/>
            <a:ext cx="1071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i="1" dirty="0">
                <a:solidFill>
                  <a:schemeClr val="bg1"/>
                </a:solidFill>
              </a:rPr>
              <a:t>(CY 1992)</a:t>
            </a:r>
            <a:endParaRPr lang="ja-JP" altLang="en-US" sz="1400" i="1" dirty="0">
              <a:solidFill>
                <a:schemeClr val="bg1"/>
              </a:solidFill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926164" y="4623978"/>
            <a:ext cx="1459054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92" i="1" dirty="0">
                <a:solidFill>
                  <a:srgbClr val="FFFFFF"/>
                </a:solidFill>
              </a:rPr>
              <a:t>(CY 1987/ CY 1990)</a:t>
            </a:r>
            <a:endParaRPr lang="ja-JP" altLang="en-US" sz="1292" i="1" dirty="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E9058-F802-9B44-A6F9-FA7E496EC4E4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>
          <a:xfrm>
            <a:off x="848737" y="0"/>
            <a:ext cx="7542910" cy="6477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>
                <a:solidFill>
                  <a:srgbClr val="0070C0"/>
                </a:solidFill>
                <a:ea typeface="HGP創英角ｺﾞｼｯｸUB" pitchFamily="50" charset="-128"/>
              </a:rPr>
              <a:t>JAXA’s Open and Free EO Data and Services</a:t>
            </a:r>
            <a:endParaRPr lang="ja-JP" altLang="en-US" sz="3600" b="1" dirty="0">
              <a:solidFill>
                <a:srgbClr val="0070C0"/>
              </a:solidFill>
              <a:ea typeface="HGP創英角ｺﾞｼｯｸUB" pitchFamily="50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52845"/>
              </p:ext>
            </p:extLst>
          </p:nvPr>
        </p:nvGraphicFramePr>
        <p:xfrm>
          <a:off x="107504" y="483518"/>
          <a:ext cx="8928991" cy="4525436"/>
        </p:xfrm>
        <a:graphic>
          <a:graphicData uri="http://schemas.openxmlformats.org/drawingml/2006/table">
            <a:tbl>
              <a:tblPr firstRow="1" bandRow="1"/>
              <a:tblGrid>
                <a:gridCol w="1669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711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260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768" marR="4768" marT="4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Portal Name and URL</a:t>
                      </a: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Coverage</a:t>
                      </a:r>
                      <a:b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update </a:t>
                      </a: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Related GEO WP</a:t>
                      </a: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983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768" marR="4768" marT="4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sng" strike="noStrike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G-Portal R*</a:t>
                      </a: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Global</a:t>
                      </a:r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1" i="0" u="none" strike="noStrike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daily</a:t>
                      </a: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Multi</a:t>
                      </a:r>
                      <a:r>
                        <a:rPr lang="en-US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purposes</a:t>
                      </a:r>
                    </a:p>
                    <a:p>
                      <a:pPr algn="l" fontAlgn="t"/>
                      <a:endParaRPr lang="fr-CH" sz="1400" b="1" i="0" u="none" strike="noStrike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fr-CH" sz="1400" b="1" i="0" u="none" strike="noStrike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fr-CH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Etc.</a:t>
                      </a:r>
                    </a:p>
                  </a:txBody>
                  <a:tcPr marL="4768" marR="4768" marT="4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 main gateway to JAXA's EO satellite data products (GPM, GCOM-W, GCOM-C**, GOSAT)and data archive (MOS-1/1b, JERS-1, ADEOS, ADEOS-II, Aqua/AMSR-E, TRMM/PR).</a:t>
                      </a: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j-lt"/>
                          <a:hlinkClick r:id="rId3"/>
                        </a:rPr>
                        <a:t>https://gportal.jaxa.jp/gpr/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19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* Fully operational in July 2018,  ** Released in December 2018</a:t>
                      </a: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6968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768" marR="4768" marT="4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sng" strike="noStrike" dirty="0" err="1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GSMaP</a:t>
                      </a:r>
                      <a:r>
                        <a:rPr lang="en-US" sz="1400" b="1" i="0" u="sng" strike="noStrike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: Global Satellite Mapping of Precipitation</a:t>
                      </a: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Global</a:t>
                      </a:r>
                      <a:b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every four hours</a:t>
                      </a: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768" marR="4768" marT="4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79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Provides hourly Global Rainfall Map in Near-Real-Time. (based on GPM-Core and several difference satellites/sensors)</a:t>
                      </a: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9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sng" strike="noStrike">
                          <a:solidFill>
                            <a:srgbClr val="0000FF"/>
                          </a:solidFill>
                          <a:effectLst/>
                          <a:latin typeface="+mj-lt"/>
                          <a:hlinkClick r:id="rId4"/>
                        </a:rPr>
                        <a:t>http://sharaku.eorc.jaxa.jp/GSMaP/index.htm</a:t>
                      </a:r>
                      <a:endParaRPr lang="en-US" sz="1400" b="0" i="0" u="sng" strike="noStrike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5544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768" marR="4768" marT="4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sng" strike="noStrike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JASMES: JAXA Satellite Monitoring for Environmental Studies</a:t>
                      </a: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Global</a:t>
                      </a:r>
                      <a:b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daily</a:t>
                      </a: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Multi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purposes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768" marR="4768" marT="4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42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Provides climate variables (solar radiation, cloudiness, snow and sea ice cover, dryness of vegetation, soil moisture, wild fire, precipitation, land and sea surface temperature). </a:t>
                      </a: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9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sng" strike="noStrike" dirty="0">
                          <a:solidFill>
                            <a:srgbClr val="4243FC"/>
                          </a:solidFill>
                          <a:effectLst/>
                          <a:latin typeface="+mj-lt"/>
                        </a:rPr>
                        <a:t>http://www.eorc.jaxa.jp/JASMES/index_map.html</a:t>
                      </a: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9293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768" marR="4768" marT="4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sng" strike="noStrike" dirty="0">
                          <a:solidFill>
                            <a:srgbClr val="000090"/>
                          </a:solidFill>
                          <a:effectLst/>
                          <a:latin typeface="+mj-lt"/>
                        </a:rPr>
                        <a:t>GDAS: GOSAT Data Archive Service </a:t>
                      </a: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Global</a:t>
                      </a:r>
                    </a:p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daily</a:t>
                      </a: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768" marR="4768" marT="4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79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Provides GOSAT products (Methane and CO2). Operated by National Institute for Environmental Studies.</a:t>
                      </a: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38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+mj-lt"/>
                          <a:hlinkClick r:id="rId5"/>
                        </a:rPr>
                        <a:t>https://data2.gosat.nies.go.jp/gallery/L4B/concmov/concmov.html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4768" marR="4768" marT="476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4" name="図 8">
            <a:extLst>
              <a:ext uri="{FF2B5EF4-FFF2-40B4-BE49-F238E27FC236}">
                <a16:creationId xmlns="" xmlns:a16="http://schemas.microsoft.com/office/drawing/2014/main" id="{6803D082-A923-41A3-B6E5-72E732B670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87574"/>
            <a:ext cx="1560151" cy="975095"/>
          </a:xfrm>
          <a:prstGeom prst="rect">
            <a:avLst/>
          </a:prstGeom>
        </p:spPr>
      </p:pic>
      <p:pic>
        <p:nvPicPr>
          <p:cNvPr id="15" name="図 3">
            <a:extLst>
              <a:ext uri="{FF2B5EF4-FFF2-40B4-BE49-F238E27FC236}">
                <a16:creationId xmlns="" xmlns:a16="http://schemas.microsoft.com/office/drawing/2014/main" id="{916C1FD5-3F81-4FA2-B1AB-8395E008F4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23" y="4191930"/>
            <a:ext cx="1383757" cy="806929"/>
          </a:xfrm>
          <a:prstGeom prst="rect">
            <a:avLst/>
          </a:prstGeom>
        </p:spPr>
      </p:pic>
      <p:pic>
        <p:nvPicPr>
          <p:cNvPr id="16" name="図 3">
            <a:extLst>
              <a:ext uri="{FF2B5EF4-FFF2-40B4-BE49-F238E27FC236}">
                <a16:creationId xmlns="" xmlns:a16="http://schemas.microsoft.com/office/drawing/2014/main" id="{676400D6-AEAC-4F18-8D6E-2F133D6D0D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89" y="3168456"/>
            <a:ext cx="1437892" cy="898683"/>
          </a:xfrm>
          <a:prstGeom prst="rect">
            <a:avLst/>
          </a:prstGeom>
        </p:spPr>
      </p:pic>
      <p:pic>
        <p:nvPicPr>
          <p:cNvPr id="17" name="図 5">
            <a:extLst>
              <a:ext uri="{FF2B5EF4-FFF2-40B4-BE49-F238E27FC236}">
                <a16:creationId xmlns="" xmlns:a16="http://schemas.microsoft.com/office/drawing/2014/main" id="{8313A3FE-1860-417D-B266-D592FDC6AAA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81754"/>
            <a:ext cx="1260169" cy="899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2375970"/>
            <a:ext cx="1090044" cy="2855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2672570"/>
            <a:ext cx="1042152" cy="5172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027" y="4352369"/>
            <a:ext cx="1010501" cy="54321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8331657" y="1394306"/>
            <a:ext cx="624035" cy="592573"/>
            <a:chOff x="251520" y="709811"/>
            <a:chExt cx="576064" cy="56579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709811"/>
              <a:ext cx="273962" cy="27396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622" y="709811"/>
              <a:ext cx="273962" cy="27396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1001644"/>
              <a:ext cx="273962" cy="27396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622" y="1001644"/>
              <a:ext cx="273962" cy="273962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8385218" y="3507853"/>
            <a:ext cx="613310" cy="576065"/>
            <a:chOff x="251520" y="709812"/>
            <a:chExt cx="439083" cy="42881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786" y="709812"/>
              <a:ext cx="208817" cy="20763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520" y="930991"/>
              <a:ext cx="208817" cy="20763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786" y="930991"/>
              <a:ext cx="208817" cy="20763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367" y="709812"/>
              <a:ext cx="207635" cy="207635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4499992" y="1681234"/>
            <a:ext cx="288032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G-Portal R will connect GEOSS portal</a:t>
            </a:r>
          </a:p>
        </p:txBody>
      </p:sp>
    </p:spTree>
    <p:extLst>
      <p:ext uri="{BB962C8B-B14F-4D97-AF65-F5344CB8AC3E}">
        <p14:creationId xmlns:p14="http://schemas.microsoft.com/office/powerpoint/2010/main" val="56802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 txBox="1">
            <a:spLocks noChangeArrowheads="1"/>
          </p:cNvSpPr>
          <p:nvPr/>
        </p:nvSpPr>
        <p:spPr>
          <a:xfrm>
            <a:off x="179512" y="0"/>
            <a:ext cx="8568952" cy="485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b="1" dirty="0">
                <a:solidFill>
                  <a:srgbClr val="0070C0"/>
                </a:solidFill>
                <a:ea typeface="HGP創英角ｺﾞｼｯｸUB" pitchFamily="50" charset="-128"/>
              </a:rPr>
              <a:t>Free and Open Value added products and Portals</a:t>
            </a:r>
            <a:endParaRPr lang="ja-JP" altLang="en-US" sz="3200" b="1" dirty="0">
              <a:solidFill>
                <a:srgbClr val="0070C0"/>
              </a:solidFill>
              <a:ea typeface="HGP創英角ｺﾞｼｯｸUB" pitchFamily="50" charset="-12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156978"/>
              </p:ext>
            </p:extLst>
          </p:nvPr>
        </p:nvGraphicFramePr>
        <p:xfrm>
          <a:off x="179511" y="485774"/>
          <a:ext cx="8856984" cy="4440628"/>
        </p:xfrm>
        <a:graphic>
          <a:graphicData uri="http://schemas.openxmlformats.org/drawingml/2006/table">
            <a:tbl>
              <a:tblPr firstRow="1" bandRow="1"/>
              <a:tblGrid>
                <a:gridCol w="1656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979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163" marR="5163" marT="51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Portal Name and URL</a:t>
                      </a: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Coverage</a:t>
                      </a:r>
                    </a:p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Update</a:t>
                      </a: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Related GEO WP</a:t>
                      </a: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012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163" marR="5163" marT="51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sng" strike="noStrike" dirty="0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Global PALSAR-2/PALSAR/JERS-1 Mosaic and Forest/Non-Forest map</a:t>
                      </a: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Global</a:t>
                      </a:r>
                      <a:b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yearly</a:t>
                      </a: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163" marR="5163" marT="51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0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Seamless 25m-resolution mosaic and global forest/non-forest map(based on L-band SAR image).</a:t>
                      </a: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53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3"/>
                        </a:rPr>
                        <a:t>http://www.eorc.jaxa.jp/ALOS/en/palsar_fnf/fnf_index.htm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57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163" marR="5163" marT="51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sng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JJ-FAST: JICA-JAXA Forest Early Warning System in the Tropics</a:t>
                      </a: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Tropical forests area</a:t>
                      </a:r>
                      <a:b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every 1.5 month</a:t>
                      </a: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163" marR="5163" marT="51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9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50m resolution tropical forest cover change map (based on L-band SAR image) in 77 countries. Easily accessible and downloadable either with PCs or with mobile.</a:t>
                      </a: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7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sng" strike="noStrike" dirty="0">
                          <a:solidFill>
                            <a:srgbClr val="4243FC"/>
                          </a:solidFill>
                          <a:effectLst/>
                          <a:latin typeface="Calibri"/>
                        </a:rPr>
                        <a:t>http://www.eorc.jaxa.jp/jjfast/</a:t>
                      </a: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888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163" marR="5163" marT="51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sng" strike="noStrike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JASMIN: JAxa's Satellite based MonItoring Network system for FAO AMIS Market Monitor</a:t>
                      </a: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SE Asia &amp; Japan</a:t>
                      </a:r>
                      <a:b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every half month</a:t>
                      </a: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163" marR="5163" marT="51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9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Aagrometeorological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information (soil moisture, solar radiation etc.) of Indonesia, Thailand, Vietnam, Philippines and Japan. </a:t>
                      </a: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7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sng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hlinkClick r:id="rId4"/>
                        </a:rPr>
                        <a:t>http://suzaku.eorc.jaxa.jp/JASMIN/index.html</a:t>
                      </a:r>
                      <a:endParaRPr lang="en-US" sz="11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674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163" marR="5163" marT="51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i="0" u="sng" strike="noStrike" dirty="0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ALOS World 3D - 30m: ALOS Global Digital Surface Model(DSM)</a:t>
                      </a: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Global</a:t>
                      </a:r>
                      <a:b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no update</a:t>
                      </a: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Multi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purposes</a:t>
                      </a:r>
                    </a:p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163" marR="5163" marT="516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7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DSM dataset with a horizontal resolution of approx. 30-meter mesh (1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arcsec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. </a:t>
                      </a: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9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sng" strike="noStrike" dirty="0">
                          <a:solidFill>
                            <a:srgbClr val="000090"/>
                          </a:solidFill>
                          <a:effectLst/>
                          <a:latin typeface="Calibri"/>
                        </a:rPr>
                        <a:t>http://www.eorc.jaxa.jp/ALOS/en/aw3d/index_e.htm</a:t>
                      </a:r>
                    </a:p>
                  </a:txBody>
                  <a:tcPr marL="5163" marR="5163" marT="516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7" name="図 1">
            <a:extLst>
              <a:ext uri="{FF2B5EF4-FFF2-40B4-BE49-F238E27FC236}">
                <a16:creationId xmlns="" xmlns:a16="http://schemas.microsoft.com/office/drawing/2014/main" id="{B2318DD8-BC58-442D-BE2C-69BD5A5FA6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95686"/>
            <a:ext cx="1189650" cy="576064"/>
          </a:xfrm>
          <a:prstGeom prst="rect">
            <a:avLst/>
          </a:prstGeom>
        </p:spPr>
      </p:pic>
      <p:pic>
        <p:nvPicPr>
          <p:cNvPr id="18" name="図 9">
            <a:extLst>
              <a:ext uri="{FF2B5EF4-FFF2-40B4-BE49-F238E27FC236}">
                <a16:creationId xmlns="" xmlns:a16="http://schemas.microsoft.com/office/drawing/2014/main" id="{965D0AEF-F5AA-455B-98F0-50E56AE5BE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2355726"/>
            <a:ext cx="1016716" cy="632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図 15">
            <a:extLst>
              <a:ext uri="{FF2B5EF4-FFF2-40B4-BE49-F238E27FC236}">
                <a16:creationId xmlns="" xmlns:a16="http://schemas.microsoft.com/office/drawing/2014/main" id="{6D49FFD1-803A-42E2-8D70-A5FD2EA233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184811"/>
            <a:ext cx="1224135" cy="971115"/>
          </a:xfrm>
          <a:prstGeom prst="rect">
            <a:avLst/>
          </a:prstGeom>
        </p:spPr>
      </p:pic>
      <p:pic>
        <p:nvPicPr>
          <p:cNvPr id="20" name="図 3">
            <a:extLst>
              <a:ext uri="{FF2B5EF4-FFF2-40B4-BE49-F238E27FC236}">
                <a16:creationId xmlns="" xmlns:a16="http://schemas.microsoft.com/office/drawing/2014/main" id="{5A5EE2A1-66C9-41E8-877B-36005234DC1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9582"/>
            <a:ext cx="1584176" cy="792088"/>
          </a:xfrm>
          <a:prstGeom prst="rect">
            <a:avLst/>
          </a:prstGeom>
        </p:spPr>
      </p:pic>
      <p:pic>
        <p:nvPicPr>
          <p:cNvPr id="21" name="図 12">
            <a:extLst>
              <a:ext uri="{FF2B5EF4-FFF2-40B4-BE49-F238E27FC236}">
                <a16:creationId xmlns="" xmlns:a16="http://schemas.microsoft.com/office/drawing/2014/main" id="{A84E8947-EE0C-44B6-93D8-FD87C0D128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2" y="4155926"/>
            <a:ext cx="1063020" cy="7706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027" y="3646604"/>
            <a:ext cx="1042152" cy="5172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3217572"/>
            <a:ext cx="994180" cy="3042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705" y="1184821"/>
            <a:ext cx="1046443" cy="5416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0191" y="2283718"/>
            <a:ext cx="1046443" cy="5416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3458" y="4541271"/>
            <a:ext cx="278536" cy="27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JAXA EO Programs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5559-32F5-4657-8849-F5E88CA749E1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pic>
        <p:nvPicPr>
          <p:cNvPr id="4" name="図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" y="0"/>
            <a:ext cx="9032914" cy="5895267"/>
          </a:xfrm>
          <a:prstGeom prst="rect">
            <a:avLst/>
          </a:prstGeom>
        </p:spPr>
      </p:pic>
      <p:sp>
        <p:nvSpPr>
          <p:cNvPr id="6" name="スライド番号プレースホルダー 3"/>
          <p:cNvSpPr txBox="1">
            <a:spLocks/>
          </p:cNvSpPr>
          <p:nvPr/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FF077B8-FF56-443E-845B-10B634BE5D2E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スライド番号プレースホルダー 3"/>
          <p:cNvSpPr txBox="1">
            <a:spLocks/>
          </p:cNvSpPr>
          <p:nvPr/>
        </p:nvSpPr>
        <p:spPr>
          <a:xfrm>
            <a:off x="8314818" y="6353908"/>
            <a:ext cx="457200" cy="240323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22041" fontAlgn="base">
              <a:spcBef>
                <a:spcPct val="0"/>
              </a:spcBef>
              <a:spcAft>
                <a:spcPct val="0"/>
              </a:spcAft>
              <a:defRPr/>
            </a:pPr>
            <a:fld id="{88F37BC6-FEF5-474E-9231-C5DFFD4B31A0}" type="slidenum">
              <a:rPr lang="ja-JP" altLang="en-US" sz="1108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50" charset="-128"/>
              </a:rPr>
              <a:pPr defTabSz="422041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ja-JP" altLang="en-US" sz="1108" dirty="0">
              <a:solidFill>
                <a:prstClr val="black"/>
              </a:solidFill>
              <a:latin typeface="Arial" panose="020B0604020202020204"/>
              <a:ea typeface="ＭＳ Ｐゴシック" panose="020B0600070205080204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51520" y="124477"/>
            <a:ext cx="8064896" cy="57506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>
                <a:solidFill>
                  <a:srgbClr val="002060"/>
                </a:solidFill>
                <a:latin typeface="+mn-lt"/>
              </a:rPr>
              <a:t>GCOM-C</a:t>
            </a:r>
            <a:r>
              <a:rPr lang="ja-JP" altLang="en-US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ja-JP" sz="2800" b="1" dirty="0">
                <a:solidFill>
                  <a:srgbClr val="002060"/>
                </a:solidFill>
                <a:latin typeface="+mn-lt"/>
              </a:rPr>
              <a:t>(Global Climate Observing Mission-Climate) </a:t>
            </a:r>
            <a:r>
              <a:rPr lang="ja-JP" altLang="en-US" sz="1800" b="1" dirty="0">
                <a:solidFill>
                  <a:srgbClr val="002060"/>
                </a:solidFill>
                <a:latin typeface="+mn-lt"/>
              </a:rPr>
              <a:t>　</a:t>
            </a:r>
            <a:r>
              <a:rPr lang="ja-JP" altLang="en-US" sz="2800" b="1" dirty="0">
                <a:solidFill>
                  <a:srgbClr val="002060"/>
                </a:solidFill>
                <a:latin typeface="+mn-lt"/>
              </a:rPr>
              <a:t>　　</a:t>
            </a:r>
          </a:p>
        </p:txBody>
      </p:sp>
      <p:pic>
        <p:nvPicPr>
          <p:cNvPr id="9" name="図 8">
            <a:extLst>
              <a:ext uri="{FF2B5EF4-FFF2-40B4-BE49-F238E27FC236}">
                <a16:creationId xmlns="" xmlns:a16="http://schemas.microsoft.com/office/drawing/2014/main" id="{A3B1BBCB-CCC0-493A-93EF-9AF706090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528" y="2361222"/>
            <a:ext cx="3806540" cy="278227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="" xmlns:a16="http://schemas.microsoft.com/office/drawing/2014/main" id="{A02C8515-2E38-490A-8392-7E801641F5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38" y="973214"/>
            <a:ext cx="2394122" cy="411789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C7FF949B-54B1-4128-84B4-17BA91002154}"/>
              </a:ext>
            </a:extLst>
          </p:cNvPr>
          <p:cNvSpPr txBox="1"/>
          <p:nvPr/>
        </p:nvSpPr>
        <p:spPr>
          <a:xfrm>
            <a:off x="6255068" y="4694728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2060"/>
                </a:solidFill>
              </a:rPr>
              <a:t>Launched in December 2017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98C22043-3CCC-4F32-96C4-002DAC35E4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686" y="722141"/>
            <a:ext cx="2945707" cy="36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1979712" y="1283346"/>
            <a:ext cx="4829848" cy="126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15000">
                <a:solidFill>
                  <a:schemeClr val="accent6">
                    <a:lumOff val="-21524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000" dirty="0"/>
              <a:t>Thank you</a:t>
            </a:r>
          </a:p>
        </p:txBody>
      </p:sp>
      <p:sp>
        <p:nvSpPr>
          <p:cNvPr id="143" name="Shape 143"/>
          <p:cNvSpPr/>
          <p:nvPr/>
        </p:nvSpPr>
        <p:spPr>
          <a:xfrm>
            <a:off x="1553313" y="3075806"/>
            <a:ext cx="5682646" cy="777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>
              <a:defRPr sz="4100">
                <a:solidFill>
                  <a:schemeClr val="accent1">
                    <a:hueOff val="273562"/>
                    <a:satOff val="2937"/>
                    <a:lumOff val="-2223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fr-CH" sz="2400" dirty="0" err="1" smtClean="0"/>
              <a:t>noda.akiko</a:t>
            </a:r>
            <a:r>
              <a:rPr sz="2400" dirty="0" smtClean="0"/>
              <a:t>@</a:t>
            </a:r>
            <a:r>
              <a:rPr lang="fr-CH" sz="2400" dirty="0" smtClean="0"/>
              <a:t>jaxa.jp</a:t>
            </a:r>
            <a:r>
              <a:rPr lang="en-US" sz="2400" dirty="0"/>
              <a:t> </a:t>
            </a:r>
            <a:r>
              <a:rPr lang="en-US" sz="2400" dirty="0" smtClean="0"/>
              <a:t>/ anoda@geosec.org</a:t>
            </a:r>
            <a:endParaRPr lang="fr-CH" sz="2400" dirty="0" smtClean="0"/>
          </a:p>
          <a:p>
            <a:pPr algn="ctr"/>
            <a:r>
              <a:rPr sz="2400" dirty="0" smtClean="0"/>
              <a:t> </a:t>
            </a:r>
            <a:r>
              <a:rPr lang="en-US" sz="2400" dirty="0"/>
              <a:t>http://</a:t>
            </a:r>
            <a:r>
              <a:rPr lang="en-US" sz="2400" dirty="0" smtClean="0"/>
              <a:t>global.jaxa.jp/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3521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tfuji2">
  <a:themeElements>
    <a:clrScheme name="mtfuji2 3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EAEAEA"/>
      </a:accent1>
      <a:accent2>
        <a:srgbClr val="F8F8F8"/>
      </a:accent2>
      <a:accent3>
        <a:srgbClr val="FFFFFF"/>
      </a:accent3>
      <a:accent4>
        <a:srgbClr val="000000"/>
      </a:accent4>
      <a:accent5>
        <a:srgbClr val="F3F3F3"/>
      </a:accent5>
      <a:accent6>
        <a:srgbClr val="E1E1E1"/>
      </a:accent6>
      <a:hlink>
        <a:srgbClr val="808080"/>
      </a:hlink>
      <a:folHlink>
        <a:srgbClr val="F8F8F8"/>
      </a:folHlink>
    </a:clrScheme>
    <a:fontScheme name="mtfuji2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  <a:cs typeface="Arial" charset="0"/>
          </a:defRPr>
        </a:defPPr>
      </a:lstStyle>
    </a:lnDef>
  </a:objectDefaults>
  <a:extraClrSchemeLst>
    <a:extraClrScheme>
      <a:clrScheme name="mtfuji2 1">
        <a:dk1>
          <a:srgbClr val="1C357C"/>
        </a:dk1>
        <a:lt1>
          <a:srgbClr val="FFFFFF"/>
        </a:lt1>
        <a:dk2>
          <a:srgbClr val="224094"/>
        </a:dk2>
        <a:lt2>
          <a:srgbClr val="FFFFCC"/>
        </a:lt2>
        <a:accent1>
          <a:srgbClr val="86864C"/>
        </a:accent1>
        <a:accent2>
          <a:srgbClr val="809AE2"/>
        </a:accent2>
        <a:accent3>
          <a:srgbClr val="ABAFC8"/>
        </a:accent3>
        <a:accent4>
          <a:srgbClr val="DADADA"/>
        </a:accent4>
        <a:accent5>
          <a:srgbClr val="C3C3B2"/>
        </a:accent5>
        <a:accent6>
          <a:srgbClr val="738BCD"/>
        </a:accent6>
        <a:hlink>
          <a:srgbClr val="000000"/>
        </a:hlink>
        <a:folHlink>
          <a:srgbClr val="2E57C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2">
        <a:dk1>
          <a:srgbClr val="2E2E48"/>
        </a:dk1>
        <a:lt1>
          <a:srgbClr val="B9CCE9"/>
        </a:lt1>
        <a:dk2>
          <a:srgbClr val="1451AA"/>
        </a:dk2>
        <a:lt2>
          <a:srgbClr val="C0D7D8"/>
        </a:lt2>
        <a:accent1>
          <a:srgbClr val="D6D5B2"/>
        </a:accent1>
        <a:accent2>
          <a:srgbClr val="FFFFE9"/>
        </a:accent2>
        <a:accent3>
          <a:srgbClr val="D9E2F2"/>
        </a:accent3>
        <a:accent4>
          <a:srgbClr val="26263C"/>
        </a:accent4>
        <a:accent5>
          <a:srgbClr val="E8E7D5"/>
        </a:accent5>
        <a:accent6>
          <a:srgbClr val="E7E7D3"/>
        </a:accent6>
        <a:hlink>
          <a:srgbClr val="6B94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AEAEA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1E1E1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4">
        <a:dk1>
          <a:srgbClr val="000000"/>
        </a:dk1>
        <a:lt1>
          <a:srgbClr val="9CB8E0"/>
        </a:lt1>
        <a:dk2>
          <a:srgbClr val="000000"/>
        </a:dk2>
        <a:lt2>
          <a:srgbClr val="AAC9CA"/>
        </a:lt2>
        <a:accent1>
          <a:srgbClr val="D6D5B2"/>
        </a:accent1>
        <a:accent2>
          <a:srgbClr val="E8E7CE"/>
        </a:accent2>
        <a:accent3>
          <a:srgbClr val="CBD8ED"/>
        </a:accent3>
        <a:accent4>
          <a:srgbClr val="000000"/>
        </a:accent4>
        <a:accent5>
          <a:srgbClr val="E8E7D5"/>
        </a:accent5>
        <a:accent6>
          <a:srgbClr val="D2D1BA"/>
        </a:accent6>
        <a:hlink>
          <a:srgbClr val="4579C5"/>
        </a:hlink>
        <a:folHlink>
          <a:srgbClr val="C4F2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5">
        <a:dk1>
          <a:srgbClr val="000000"/>
        </a:dk1>
        <a:lt1>
          <a:srgbClr val="6892D0"/>
        </a:lt1>
        <a:dk2>
          <a:srgbClr val="000000"/>
        </a:dk2>
        <a:lt2>
          <a:srgbClr val="7590B3"/>
        </a:lt2>
        <a:accent1>
          <a:srgbClr val="BEBB94"/>
        </a:accent1>
        <a:accent2>
          <a:srgbClr val="DDDDDD"/>
        </a:accent2>
        <a:accent3>
          <a:srgbClr val="B9C7E4"/>
        </a:accent3>
        <a:accent4>
          <a:srgbClr val="000000"/>
        </a:accent4>
        <a:accent5>
          <a:srgbClr val="DBDAC8"/>
        </a:accent5>
        <a:accent6>
          <a:srgbClr val="C8C8C8"/>
        </a:accent6>
        <a:hlink>
          <a:srgbClr val="363199"/>
        </a:hlink>
        <a:folHlink>
          <a:srgbClr val="91D6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fuji2 6">
        <a:dk1>
          <a:srgbClr val="456697"/>
        </a:dk1>
        <a:lt1>
          <a:srgbClr val="FFFFFF"/>
        </a:lt1>
        <a:dk2>
          <a:srgbClr val="386AB4"/>
        </a:dk2>
        <a:lt2>
          <a:srgbClr val="FFFFCC"/>
        </a:lt2>
        <a:accent1>
          <a:srgbClr val="8A8F5D"/>
        </a:accent1>
        <a:accent2>
          <a:srgbClr val="97ACBF"/>
        </a:accent2>
        <a:accent3>
          <a:srgbClr val="AEB9D6"/>
        </a:accent3>
        <a:accent4>
          <a:srgbClr val="DADADA"/>
        </a:accent4>
        <a:accent5>
          <a:srgbClr val="C4C6B6"/>
        </a:accent5>
        <a:accent6>
          <a:srgbClr val="889BAD"/>
        </a:accent6>
        <a:hlink>
          <a:srgbClr val="1B265F"/>
        </a:hlink>
        <a:folHlink>
          <a:srgbClr val="24A9D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fuji2 7">
        <a:dk1>
          <a:srgbClr val="2545A1"/>
        </a:dk1>
        <a:lt1>
          <a:srgbClr val="FFFFFF"/>
        </a:lt1>
        <a:dk2>
          <a:srgbClr val="2C53C0"/>
        </a:dk2>
        <a:lt2>
          <a:srgbClr val="FFCC00"/>
        </a:lt2>
        <a:accent1>
          <a:srgbClr val="D28E34"/>
        </a:accent1>
        <a:accent2>
          <a:srgbClr val="AF96C0"/>
        </a:accent2>
        <a:accent3>
          <a:srgbClr val="ACB3DC"/>
        </a:accent3>
        <a:accent4>
          <a:srgbClr val="DADADA"/>
        </a:accent4>
        <a:accent5>
          <a:srgbClr val="E5C6AE"/>
        </a:accent5>
        <a:accent6>
          <a:srgbClr val="9E87AE"/>
        </a:accent6>
        <a:hlink>
          <a:srgbClr val="14265A"/>
        </a:hlink>
        <a:folHlink>
          <a:srgbClr val="C141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995035</TotalTime>
  <Words>579</Words>
  <Application>Microsoft Office PowerPoint</Application>
  <PresentationFormat>On-screen Show (16:9)</PresentationFormat>
  <Paragraphs>139</Paragraphs>
  <Slides>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テーマ</vt:lpstr>
      <vt:lpstr>mtfuji2</vt:lpstr>
      <vt:lpstr>1_Office テーマ</vt:lpstr>
      <vt:lpstr>Photo Editor 写真</vt:lpstr>
      <vt:lpstr>JAXA’s New Earth Observation Data Distribution Plan</vt:lpstr>
      <vt:lpstr>PowerPoint Presentation</vt:lpstr>
      <vt:lpstr>JAXA’s New EO Data Distribution Plan</vt:lpstr>
      <vt:lpstr>PowerPoint Presentation</vt:lpstr>
      <vt:lpstr>PowerPoint Presentation</vt:lpstr>
      <vt:lpstr>PowerPoint Presentation</vt:lpstr>
      <vt:lpstr>PowerPoint Presentation</vt:lpstr>
    </vt:vector>
  </TitlesOfParts>
  <Company>宇宙航空研究開発機構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YAHATA</dc:creator>
  <cp:lastModifiedBy>Akiko Noda</cp:lastModifiedBy>
  <cp:revision>512</cp:revision>
  <cp:lastPrinted>2015-06-19T10:23:26Z</cp:lastPrinted>
  <dcterms:created xsi:type="dcterms:W3CDTF">2013-05-09T08:34:50Z</dcterms:created>
  <dcterms:modified xsi:type="dcterms:W3CDTF">2018-05-14T08:51:50Z</dcterms:modified>
</cp:coreProperties>
</file>