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Open Sans SemiBold"/>
      <p:regular r:id="rId28"/>
      <p:bold r:id="rId29"/>
      <p:italic r:id="rId30"/>
      <p:boldItalic r:id="rId31"/>
    </p:embeddedFont>
    <p:embeddedFont>
      <p:font typeface="Gill Sans"/>
      <p:regular r:id="rId32"/>
      <p:bold r:id="rId33"/>
    </p:embeddedFont>
    <p:embeddedFont>
      <p:font typeface="Open Sans Light"/>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5.xml"/><Relationship Id="rId41" Type="http://schemas.openxmlformats.org/officeDocument/2006/relationships/font" Target="fonts/Open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OpenSans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SemiBold-boldItalic.fntdata"/><Relationship Id="rId30" Type="http://schemas.openxmlformats.org/officeDocument/2006/relationships/font" Target="fonts/OpenSansSemiBold-italic.fntdata"/><Relationship Id="rId11" Type="http://schemas.openxmlformats.org/officeDocument/2006/relationships/slide" Target="slides/slide6.xml"/><Relationship Id="rId33" Type="http://schemas.openxmlformats.org/officeDocument/2006/relationships/font" Target="fonts/GillSans-bold.fntdata"/><Relationship Id="rId10" Type="http://schemas.openxmlformats.org/officeDocument/2006/relationships/slide" Target="slides/slide5.xml"/><Relationship Id="rId32" Type="http://schemas.openxmlformats.org/officeDocument/2006/relationships/font" Target="fonts/GillSans-regular.fntdata"/><Relationship Id="rId13" Type="http://schemas.openxmlformats.org/officeDocument/2006/relationships/slide" Target="slides/slide8.xml"/><Relationship Id="rId35" Type="http://schemas.openxmlformats.org/officeDocument/2006/relationships/font" Target="fonts/OpenSansLight-bold.fntdata"/><Relationship Id="rId12" Type="http://schemas.openxmlformats.org/officeDocument/2006/relationships/slide" Target="slides/slide7.xml"/><Relationship Id="rId34" Type="http://schemas.openxmlformats.org/officeDocument/2006/relationships/font" Target="fonts/OpenSansLight-regular.fntdata"/><Relationship Id="rId15" Type="http://schemas.openxmlformats.org/officeDocument/2006/relationships/slide" Target="slides/slide10.xml"/><Relationship Id="rId37" Type="http://schemas.openxmlformats.org/officeDocument/2006/relationships/font" Target="fonts/OpenSansLight-boldItalic.fntdata"/><Relationship Id="rId14" Type="http://schemas.openxmlformats.org/officeDocument/2006/relationships/slide" Target="slides/slide9.xml"/><Relationship Id="rId36" Type="http://schemas.openxmlformats.org/officeDocument/2006/relationships/font" Target="fonts/OpenSansLight-italic.fntdata"/><Relationship Id="rId17" Type="http://schemas.openxmlformats.org/officeDocument/2006/relationships/slide" Target="slides/slide12.xml"/><Relationship Id="rId39" Type="http://schemas.openxmlformats.org/officeDocument/2006/relationships/font" Target="fonts/OpenSans-bold.fntdata"/><Relationship Id="rId16" Type="http://schemas.openxmlformats.org/officeDocument/2006/relationships/slide" Target="slides/slide11.xml"/><Relationship Id="rId38" Type="http://schemas.openxmlformats.org/officeDocument/2006/relationships/font" Target="fonts/Open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do we need to do to our data to make it ready for modern uses. I’ll talk about three concepts.</a:t>
            </a:r>
            <a:endParaRPr/>
          </a:p>
          <a:p>
            <a:pPr indent="0" lvl="0" marL="0" rtl="0">
              <a:spcBef>
                <a:spcPts val="0"/>
              </a:spcBef>
              <a:spcAft>
                <a:spcPts val="0"/>
              </a:spcAft>
              <a:buNone/>
            </a:pPr>
            <a:r>
              <a:t/>
            </a:r>
            <a:endParaRPr/>
          </a:p>
          <a:p>
            <a:pPr indent="0" lvl="0" marL="0" rtl="0">
              <a:spcBef>
                <a:spcPts val="0"/>
              </a:spcBef>
              <a:spcAft>
                <a:spcPts val="0"/>
              </a:spcAft>
              <a:buNone/>
            </a:pPr>
            <a:r>
              <a:rPr lang="en"/>
              <a:t>And then I offer some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Cumulus is open source.</a:t>
            </a:r>
            <a:endParaRPr/>
          </a:p>
          <a:p>
            <a:pPr indent="0" lvl="0" marL="0" rtl="0">
              <a:spcBef>
                <a:spcPts val="0"/>
              </a:spcBef>
              <a:spcAft>
                <a:spcPts val="0"/>
              </a:spcAft>
              <a:buNone/>
            </a:pPr>
            <a:r>
              <a:rPr lang="en"/>
              <a:t>The bigger points here are this:</a:t>
            </a:r>
            <a:endParaRPr/>
          </a:p>
          <a:p>
            <a:pPr indent="-298450" lvl="0" marL="457200" rtl="0">
              <a:spcBef>
                <a:spcPts val="0"/>
              </a:spcBef>
              <a:spcAft>
                <a:spcPts val="0"/>
              </a:spcAft>
              <a:buSzPts val="1100"/>
              <a:buAutoNum type="arabicPeriod"/>
            </a:pPr>
            <a:r>
              <a:rPr lang="en"/>
              <a:t>NASA and others will use cumulus and frameworks like it to move archiving and operations into the cloud, that opens up possibilities, but data format matter</a:t>
            </a:r>
            <a:endParaRPr/>
          </a:p>
          <a:p>
            <a:pPr indent="-298450" lvl="0" marL="457200" rtl="0">
              <a:spcBef>
                <a:spcPts val="0"/>
              </a:spcBef>
              <a:spcAft>
                <a:spcPts val="0"/>
              </a:spcAft>
              <a:buSzPts val="1100"/>
              <a:buAutoNum type="arabicPeriod"/>
            </a:pPr>
            <a:r>
              <a:rPr lang="en"/>
              <a:t>Dan Pilone’s notion of archive of convenience</a:t>
            </a:r>
            <a:endParaRPr/>
          </a:p>
          <a:p>
            <a:pPr indent="-298450" lvl="0" marL="457200" rtl="0">
              <a:spcBef>
                <a:spcPts val="0"/>
              </a:spcBef>
              <a:spcAft>
                <a:spcPts val="0"/>
              </a:spcAft>
              <a:buSzPts val="1100"/>
              <a:buAutoNum type="arabicPeriod"/>
            </a:pPr>
            <a:r>
              <a:rPr lang="en"/>
              <a:t>Cumulus gives remarkable ability to create archives of conveneince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do we need to do to our data to make it ready for modern uses. I’ll talk about three concepts.</a:t>
            </a:r>
            <a:endParaRPr/>
          </a:p>
          <a:p>
            <a:pPr indent="0" lvl="0" marL="0" rtl="0">
              <a:spcBef>
                <a:spcPts val="0"/>
              </a:spcBef>
              <a:spcAft>
                <a:spcPts val="0"/>
              </a:spcAft>
              <a:buNone/>
            </a:pPr>
            <a:r>
              <a:t/>
            </a:r>
            <a:endParaRPr/>
          </a:p>
          <a:p>
            <a:pPr indent="0" lvl="0" marL="0" rtl="0">
              <a:spcBef>
                <a:spcPts val="0"/>
              </a:spcBef>
              <a:spcAft>
                <a:spcPts val="0"/>
              </a:spcAft>
              <a:buNone/>
            </a:pPr>
            <a:r>
              <a:rPr lang="en"/>
              <a:t>And then I offer some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but maybe your users don't really care about a place over time. maybe they mostly care about places that are similar to eachother. in which case it might make more sense to store simple indexable representations of areas that can easily be sorted and compared (like terrapatern)</a:t>
            </a:r>
            <a:endParaRPr/>
          </a:p>
          <a:p>
            <a:pPr indent="0" lvl="0" marL="0" rtl="0">
              <a:spcBef>
                <a:spcPts val="0"/>
              </a:spcBef>
              <a:spcAft>
                <a:spcPts val="0"/>
              </a:spcAft>
              <a:buClr>
                <a:schemeClr val="dk1"/>
              </a:buClr>
              <a:buSzPts val="1100"/>
              <a:buFont typeface="Arial"/>
              <a:buNone/>
            </a:pPr>
            <a:r>
              <a:rPr lang="en"/>
              <a:t>SO! if you don't know anything about the type of analysis that people will want to do, then you could do a lot worse that organizing your data in the lightest way possible</a:t>
            </a:r>
            <a:endParaRPr/>
          </a:p>
          <a:p>
            <a:pPr indent="0" lvl="0" marL="0" rtl="0">
              <a:spcBef>
                <a:spcPts val="0"/>
              </a:spcBef>
              <a:spcAft>
                <a:spcPts val="0"/>
              </a:spcAft>
              <a:buNone/>
            </a:pPr>
            <a:r>
              <a:rPr lang="en"/>
              <a:t>... app-ready data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If you want your data to be used it need to be accessible to Siri (or alexa, google assistant, clippy)</a:t>
            </a:r>
            <a:endParaRPr/>
          </a:p>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do we need to do to our data to make it ready for modern uses. I’ll talk about three concepts.</a:t>
            </a:r>
            <a:endParaRPr/>
          </a:p>
          <a:p>
            <a:pPr indent="0" lvl="0" marL="0" rtl="0">
              <a:spcBef>
                <a:spcPts val="0"/>
              </a:spcBef>
              <a:spcAft>
                <a:spcPts val="0"/>
              </a:spcAft>
              <a:buNone/>
            </a:pPr>
            <a:r>
              <a:t/>
            </a:r>
            <a:endParaRPr/>
          </a:p>
          <a:p>
            <a:pPr indent="0" lvl="0" marL="0" rtl="0">
              <a:spcBef>
                <a:spcPts val="0"/>
              </a:spcBef>
              <a:spcAft>
                <a:spcPts val="0"/>
              </a:spcAft>
              <a:buNone/>
            </a:pPr>
            <a:r>
              <a:rPr lang="en"/>
              <a:t>And then I offer some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spcBef>
                <a:spcPts val="0"/>
              </a:spcBef>
              <a:spcAft>
                <a:spcPts val="0"/>
              </a:spcAft>
              <a:buSzPts val="1100"/>
              <a:buChar char="-"/>
            </a:pPr>
            <a:r>
              <a:rPr lang="en">
                <a:solidFill>
                  <a:schemeClr val="dk1"/>
                </a:solidFill>
              </a:rPr>
              <a:t>Seth spent a few days on this.</a:t>
            </a:r>
            <a:endParaRPr>
              <a:solidFill>
                <a:schemeClr val="dk1"/>
              </a:solidFill>
            </a:endParaRPr>
          </a:p>
          <a:p>
            <a:pPr indent="-298450" lvl="0" marL="457200" rtl="0">
              <a:spcBef>
                <a:spcPts val="0"/>
              </a:spcBef>
              <a:spcAft>
                <a:spcPts val="0"/>
              </a:spcAft>
              <a:buSzPts val="1100"/>
              <a:buChar char="-"/>
            </a:pPr>
            <a:r>
              <a:rPr lang="en">
                <a:solidFill>
                  <a:schemeClr val="dk1"/>
                </a:solidFill>
              </a:rPr>
              <a:t>In Florence I proceeded to tell everyone why i couldn’t use their data (same as bethesda)</a:t>
            </a:r>
            <a:endParaRPr/>
          </a:p>
          <a:p>
            <a:pPr indent="-298450" lvl="0" marL="457200" rtl="0">
              <a:spcBef>
                <a:spcPts val="0"/>
              </a:spcBef>
              <a:spcAft>
                <a:spcPts val="0"/>
              </a:spcAft>
              <a:buSzPts val="1100"/>
              <a:buChar char="-"/>
            </a:pPr>
            <a:r>
              <a:rPr lang="en"/>
              <a:t>We are using Landsat on AWS because it is easy and fast to access programmatically and allows us to get just the bands that we want</a:t>
            </a:r>
            <a:endParaRPr/>
          </a:p>
          <a:p>
            <a:pPr indent="-298450" lvl="0" marL="457200" rtl="0">
              <a:spcBef>
                <a:spcPts val="0"/>
              </a:spcBef>
              <a:spcAft>
                <a:spcPts val="0"/>
              </a:spcAft>
              <a:buSzPts val="1100"/>
              <a:buChar char="-"/>
            </a:pPr>
            <a:r>
              <a:rPr lang="en"/>
              <a:t>We aren’t using Sentinel on AWS because it doesn’t allow windowed reads, we’d have to process full scenes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spcBef>
                <a:spcPts val="0"/>
              </a:spcBef>
              <a:spcAft>
                <a:spcPts val="0"/>
              </a:spcAft>
              <a:buSzPts val="1100"/>
              <a:buChar char="-"/>
            </a:pPr>
            <a:r>
              <a:rPr lang="en">
                <a:solidFill>
                  <a:schemeClr val="dk1"/>
                </a:solidFill>
              </a:rPr>
              <a:t>Seth spent a few days on this.</a:t>
            </a:r>
            <a:endParaRPr>
              <a:solidFill>
                <a:schemeClr val="dk1"/>
              </a:solidFill>
            </a:endParaRPr>
          </a:p>
          <a:p>
            <a:pPr indent="-298450" lvl="0" marL="457200" rtl="0">
              <a:spcBef>
                <a:spcPts val="0"/>
              </a:spcBef>
              <a:spcAft>
                <a:spcPts val="0"/>
              </a:spcAft>
              <a:buSzPts val="1100"/>
              <a:buChar char="-"/>
            </a:pPr>
            <a:r>
              <a:rPr lang="en">
                <a:solidFill>
                  <a:schemeClr val="dk1"/>
                </a:solidFill>
              </a:rPr>
              <a:t>In Florence I proceeded to tell everyone why i couldn’t use their data (same as bethesda)</a:t>
            </a:r>
            <a:endParaRPr/>
          </a:p>
          <a:p>
            <a:pPr indent="-298450" lvl="0" marL="457200" rtl="0">
              <a:spcBef>
                <a:spcPts val="0"/>
              </a:spcBef>
              <a:spcAft>
                <a:spcPts val="0"/>
              </a:spcAft>
              <a:buSzPts val="1100"/>
              <a:buChar char="-"/>
            </a:pPr>
            <a:r>
              <a:rPr lang="en"/>
              <a:t>We are using Landsat on AWS because it is easy and fast to access programmatically and allows us to get just the bands that we want</a:t>
            </a:r>
            <a:endParaRPr/>
          </a:p>
          <a:p>
            <a:pPr indent="-298450" lvl="0" marL="457200" rtl="0">
              <a:spcBef>
                <a:spcPts val="0"/>
              </a:spcBef>
              <a:spcAft>
                <a:spcPts val="0"/>
              </a:spcAft>
              <a:buSzPts val="1100"/>
              <a:buChar char="-"/>
            </a:pPr>
            <a:r>
              <a:rPr lang="en"/>
              <a:t>We aren’t using Sentinel on AWS because it doesn’t allow windowed reads, we’d have to process full scenes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spcBef>
                <a:spcPts val="0"/>
              </a:spcBef>
              <a:spcAft>
                <a:spcPts val="0"/>
              </a:spcAft>
              <a:buSzPts val="1100"/>
              <a:buChar char="-"/>
            </a:pPr>
            <a:r>
              <a:rPr lang="en"/>
              <a:t>We are using Landsat on AWS because it is easy and fast to access programmatically and allows us to get just the bands that we want</a:t>
            </a:r>
            <a:endParaRPr/>
          </a:p>
          <a:p>
            <a:pPr indent="-298450" lvl="0" marL="457200" rtl="0">
              <a:spcBef>
                <a:spcPts val="0"/>
              </a:spcBef>
              <a:spcAft>
                <a:spcPts val="0"/>
              </a:spcAft>
              <a:buSzPts val="1100"/>
              <a:buChar char="-"/>
            </a:pPr>
            <a:r>
              <a:rPr lang="en"/>
              <a:t>We aren’t using Sentinel on AWS because it doesn’t allow windowed reads, we’d have to process full scenes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spcBef>
                <a:spcPts val="0"/>
              </a:spcBef>
              <a:spcAft>
                <a:spcPts val="0"/>
              </a:spcAft>
              <a:buSzPts val="1100"/>
              <a:buChar char="-"/>
            </a:pPr>
            <a:r>
              <a:rPr lang="en"/>
              <a:t>We are using Landsat on AWS because it is easy and fast to access programmatically and allows us to get just the bands that we want</a:t>
            </a:r>
            <a:endParaRPr/>
          </a:p>
          <a:p>
            <a:pPr indent="-298450" lvl="0" marL="457200" rtl="0">
              <a:spcBef>
                <a:spcPts val="0"/>
              </a:spcBef>
              <a:spcAft>
                <a:spcPts val="0"/>
              </a:spcAft>
              <a:buSzPts val="1100"/>
              <a:buChar char="-"/>
            </a:pPr>
            <a:r>
              <a:rPr lang="en"/>
              <a:t>We aren’t using Sentinel on AWS because it doesn’t allow windowed reads, we’d have to process full scenes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00000"/>
        </a:solidFill>
      </p:bgPr>
    </p:bg>
    <p:spTree>
      <p:nvGrpSpPr>
        <p:cNvPr id="54" name="Shape 54"/>
        <p:cNvGrpSpPr/>
        <p:nvPr/>
      </p:nvGrpSpPr>
      <p:grpSpPr>
        <a:xfrm>
          <a:off x="0" y="0"/>
          <a:ext cx="0" cy="0"/>
          <a:chOff x="0" y="0"/>
          <a:chExt cx="0" cy="0"/>
        </a:xfrm>
      </p:grpSpPr>
      <p:sp>
        <p:nvSpPr>
          <p:cNvPr id="55" name="Shape 55"/>
          <p:cNvSpPr txBox="1"/>
          <p:nvPr>
            <p:ph type="ctrTitle"/>
          </p:nvPr>
        </p:nvSpPr>
        <p:spPr>
          <a:xfrm>
            <a:off x="869605" y="781525"/>
            <a:ext cx="7294800" cy="2052600"/>
          </a:xfrm>
          <a:prstGeom prst="rect">
            <a:avLst/>
          </a:prstGeom>
        </p:spPr>
        <p:txBody>
          <a:bodyPr anchorCtr="0" anchor="b" bIns="91425" lIns="91425" spcFirstLastPara="1" rIns="91425" wrap="square" tIns="91425"/>
          <a:lstStyle>
            <a:lvl1pPr lvl="0" rtl="0">
              <a:spcBef>
                <a:spcPts val="0"/>
              </a:spcBef>
              <a:spcAft>
                <a:spcPts val="0"/>
              </a:spcAft>
              <a:buClr>
                <a:srgbClr val="FFFFFF"/>
              </a:buClr>
              <a:buSzPts val="5200"/>
              <a:buFont typeface="Open Sans SemiBold"/>
              <a:buNone/>
              <a:defRPr sz="5200">
                <a:solidFill>
                  <a:srgbClr val="FFFFFF"/>
                </a:solidFill>
                <a:latin typeface="Open Sans SemiBold"/>
                <a:ea typeface="Open Sans SemiBold"/>
                <a:cs typeface="Open Sans SemiBold"/>
                <a:sym typeface="Open Sans Semi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Shape 56"/>
          <p:cNvSpPr txBox="1"/>
          <p:nvPr>
            <p:ph idx="1" type="subTitle"/>
          </p:nvPr>
        </p:nvSpPr>
        <p:spPr>
          <a:xfrm>
            <a:off x="869600" y="3192245"/>
            <a:ext cx="7590900" cy="792600"/>
          </a:xfrm>
          <a:prstGeom prst="rect">
            <a:avLst/>
          </a:prstGeom>
          <a:ln>
            <a:noFill/>
          </a:ln>
        </p:spPr>
        <p:txBody>
          <a:bodyPr anchorCtr="0" anchor="t" bIns="91425" lIns="91425" spcFirstLastPara="1" rIns="91425" wrap="square" tIns="91425"/>
          <a:lstStyle>
            <a:lvl1pPr lvl="0" rtl="0">
              <a:lnSpc>
                <a:spcPct val="100000"/>
              </a:lnSpc>
              <a:spcBef>
                <a:spcPts val="0"/>
              </a:spcBef>
              <a:spcAft>
                <a:spcPts val="0"/>
              </a:spcAft>
              <a:buClr>
                <a:srgbClr val="FFFFFF"/>
              </a:buClr>
              <a:buSzPts val="2400"/>
              <a:buFont typeface="Open Sans Light"/>
              <a:buNone/>
              <a:defRPr sz="2400">
                <a:solidFill>
                  <a:srgbClr val="FFFFFF"/>
                </a:solidFill>
                <a:latin typeface="Open Sans Light"/>
                <a:ea typeface="Open Sans Light"/>
                <a:cs typeface="Open Sans Light"/>
                <a:sym typeface="Open Sans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Shape 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cxnSp>
        <p:nvCxnSpPr>
          <p:cNvPr id="58" name="Shape 58"/>
          <p:cNvCxnSpPr/>
          <p:nvPr/>
        </p:nvCxnSpPr>
        <p:spPr>
          <a:xfrm>
            <a:off x="1010725" y="2957316"/>
            <a:ext cx="1432500" cy="0"/>
          </a:xfrm>
          <a:prstGeom prst="straightConnector1">
            <a:avLst/>
          </a:prstGeom>
          <a:noFill/>
          <a:ln cap="flat" cmpd="sng" w="9525">
            <a:solidFill>
              <a:srgbClr val="CF3F02"/>
            </a:solidFill>
            <a:prstDash val="solid"/>
            <a:round/>
            <a:headEnd len="med" w="med" type="none"/>
            <a:tailEnd len="med" w="med" type="none"/>
          </a:ln>
        </p:spPr>
      </p:cxnSp>
      <p:pic>
        <p:nvPicPr>
          <p:cNvPr id="59" name="Shape 59"/>
          <p:cNvPicPr preferRelativeResize="0"/>
          <p:nvPr/>
        </p:nvPicPr>
        <p:blipFill>
          <a:blip r:embed="rId2">
            <a:alphaModFix/>
          </a:blip>
          <a:stretch>
            <a:fillRect/>
          </a:stretch>
        </p:blipFill>
        <p:spPr>
          <a:xfrm>
            <a:off x="6913725" y="4507106"/>
            <a:ext cx="2010574" cy="3903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CF3F02"/>
        </a:solidFill>
      </p:bgPr>
    </p:bg>
    <p:spTree>
      <p:nvGrpSpPr>
        <p:cNvPr id="60" name="Shape 60"/>
        <p:cNvGrpSpPr/>
        <p:nvPr/>
      </p:nvGrpSpPr>
      <p:grpSpPr>
        <a:xfrm>
          <a:off x="0" y="0"/>
          <a:ext cx="0" cy="0"/>
          <a:chOff x="0" y="0"/>
          <a:chExt cx="0" cy="0"/>
        </a:xfrm>
      </p:grpSpPr>
      <p:sp>
        <p:nvSpPr>
          <p:cNvPr id="61" name="Shape 61"/>
          <p:cNvSpPr txBox="1"/>
          <p:nvPr>
            <p:ph type="title"/>
          </p:nvPr>
        </p:nvSpPr>
        <p:spPr>
          <a:xfrm>
            <a:off x="1273875" y="1223516"/>
            <a:ext cx="6141000" cy="15258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4800"/>
              <a:buFont typeface="Open Sans SemiBold"/>
              <a:buNone/>
              <a:defRPr sz="4800">
                <a:solidFill>
                  <a:srgbClr val="FFFFFF"/>
                </a:solidFill>
                <a:latin typeface="Open Sans SemiBold"/>
                <a:ea typeface="Open Sans SemiBold"/>
                <a:cs typeface="Open Sans SemiBold"/>
                <a:sym typeface="Open Sans Semi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 name="Shape 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63" name="Shape 63"/>
          <p:cNvPicPr preferRelativeResize="0"/>
          <p:nvPr/>
        </p:nvPicPr>
        <p:blipFill>
          <a:blip r:embed="rId2">
            <a:alphaModFix/>
          </a:blip>
          <a:stretch>
            <a:fillRect/>
          </a:stretch>
        </p:blipFill>
        <p:spPr>
          <a:xfrm>
            <a:off x="7687300" y="4665025"/>
            <a:ext cx="1249125" cy="243725"/>
          </a:xfrm>
          <a:prstGeom prst="rect">
            <a:avLst/>
          </a:prstGeom>
          <a:noFill/>
          <a:ln>
            <a:noFill/>
          </a:ln>
        </p:spPr>
      </p:pic>
      <p:cxnSp>
        <p:nvCxnSpPr>
          <p:cNvPr id="64" name="Shape 64"/>
          <p:cNvCxnSpPr/>
          <p:nvPr/>
        </p:nvCxnSpPr>
        <p:spPr>
          <a:xfrm>
            <a:off x="3792687" y="2932182"/>
            <a:ext cx="1432500" cy="0"/>
          </a:xfrm>
          <a:prstGeom prst="straightConnector1">
            <a:avLst/>
          </a:prstGeom>
          <a:noFill/>
          <a:ln cap="flat" cmpd="sng" w="9525">
            <a:solidFill>
              <a:srgbClr val="FFFFFF"/>
            </a:solidFill>
            <a:prstDash val="solid"/>
            <a:round/>
            <a:headEnd len="med" w="med" type="none"/>
            <a:tailEnd len="med" w="med" type="none"/>
          </a:ln>
        </p:spPr>
      </p:cxnSp>
      <p:sp>
        <p:nvSpPr>
          <p:cNvPr id="65" name="Shape 65"/>
          <p:cNvSpPr txBox="1"/>
          <p:nvPr>
            <p:ph idx="1" type="subTitle"/>
          </p:nvPr>
        </p:nvSpPr>
        <p:spPr>
          <a:xfrm>
            <a:off x="712974" y="3192245"/>
            <a:ext cx="7590900" cy="792600"/>
          </a:xfrm>
          <a:prstGeom prst="rect">
            <a:avLst/>
          </a:prstGeom>
          <a:ln>
            <a:noFill/>
          </a:ln>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2400"/>
              <a:buFont typeface="Open Sans Light"/>
              <a:buNone/>
              <a:defRPr sz="2400">
                <a:solidFill>
                  <a:srgbClr val="FFFFFF"/>
                </a:solidFill>
                <a:latin typeface="Open Sans Light"/>
                <a:ea typeface="Open Sans Light"/>
                <a:cs typeface="Open Sans Light"/>
                <a:sym typeface="Open Sans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solidFill>
          <a:srgbClr val="CF3F02"/>
        </a:solidFill>
      </p:bgPr>
    </p:bg>
    <p:spTree>
      <p:nvGrpSpPr>
        <p:cNvPr id="66" name="Shape 66"/>
        <p:cNvGrpSpPr/>
        <p:nvPr/>
      </p:nvGrpSpPr>
      <p:grpSpPr>
        <a:xfrm>
          <a:off x="0" y="0"/>
          <a:ext cx="0" cy="0"/>
          <a:chOff x="0" y="0"/>
          <a:chExt cx="0" cy="0"/>
        </a:xfrm>
      </p:grpSpPr>
      <p:sp>
        <p:nvSpPr>
          <p:cNvPr id="67" name="Shape 67"/>
          <p:cNvSpPr txBox="1"/>
          <p:nvPr>
            <p:ph type="title"/>
          </p:nvPr>
        </p:nvSpPr>
        <p:spPr>
          <a:xfrm>
            <a:off x="1273875" y="1574061"/>
            <a:ext cx="6141000" cy="15258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4800"/>
              <a:buFont typeface="Open Sans SemiBold"/>
              <a:buNone/>
              <a:defRPr sz="4800">
                <a:solidFill>
                  <a:srgbClr val="FFFFFF"/>
                </a:solidFill>
                <a:latin typeface="Open Sans SemiBold"/>
                <a:ea typeface="Open Sans SemiBold"/>
                <a:cs typeface="Open Sans SemiBold"/>
                <a:sym typeface="Open Sans Semi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69" name="Shape 69"/>
          <p:cNvPicPr preferRelativeResize="0"/>
          <p:nvPr/>
        </p:nvPicPr>
        <p:blipFill>
          <a:blip r:embed="rId2">
            <a:alphaModFix/>
          </a:blip>
          <a:stretch>
            <a:fillRect/>
          </a:stretch>
        </p:blipFill>
        <p:spPr>
          <a:xfrm>
            <a:off x="7687300" y="4665025"/>
            <a:ext cx="1249125" cy="243725"/>
          </a:xfrm>
          <a:prstGeom prst="rect">
            <a:avLst/>
          </a:prstGeom>
          <a:noFill/>
          <a:ln>
            <a:noFill/>
          </a:ln>
        </p:spPr>
      </p:pic>
      <p:cxnSp>
        <p:nvCxnSpPr>
          <p:cNvPr id="70" name="Shape 70"/>
          <p:cNvCxnSpPr/>
          <p:nvPr/>
        </p:nvCxnSpPr>
        <p:spPr>
          <a:xfrm>
            <a:off x="3792687" y="3282727"/>
            <a:ext cx="14325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1" name="Shape 71"/>
        <p:cNvGrpSpPr/>
        <p:nvPr/>
      </p:nvGrpSpPr>
      <p:grpSpPr>
        <a:xfrm>
          <a:off x="0" y="0"/>
          <a:ext cx="0" cy="0"/>
          <a:chOff x="0" y="0"/>
          <a:chExt cx="0" cy="0"/>
        </a:xfrm>
      </p:grpSpPr>
      <p:sp>
        <p:nvSpPr>
          <p:cNvPr id="72" name="Shape 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73" name="Shape 73"/>
          <p:cNvPicPr preferRelativeResize="0"/>
          <p:nvPr/>
        </p:nvPicPr>
        <p:blipFill>
          <a:blip r:embed="rId2">
            <a:alphaModFix/>
          </a:blip>
          <a:stretch>
            <a:fillRect/>
          </a:stretch>
        </p:blipFill>
        <p:spPr>
          <a:xfrm>
            <a:off x="7712509" y="4643330"/>
            <a:ext cx="1207926" cy="236075"/>
          </a:xfrm>
          <a:prstGeom prst="rect">
            <a:avLst/>
          </a:prstGeom>
          <a:noFill/>
          <a:ln>
            <a:noFill/>
          </a:ln>
        </p:spPr>
      </p:pic>
      <p:sp>
        <p:nvSpPr>
          <p:cNvPr id="74" name="Shape 74"/>
          <p:cNvSpPr txBox="1"/>
          <p:nvPr>
            <p:ph type="title"/>
          </p:nvPr>
        </p:nvSpPr>
        <p:spPr>
          <a:xfrm>
            <a:off x="523450" y="1063241"/>
            <a:ext cx="6072900" cy="1652100"/>
          </a:xfrm>
          <a:prstGeom prst="rect">
            <a:avLst/>
          </a:prstGeom>
        </p:spPr>
        <p:txBody>
          <a:bodyPr anchorCtr="0" anchor="t" bIns="91425" lIns="91425" spcFirstLastPara="1" rIns="91425" wrap="square" tIns="91425"/>
          <a:lstStyle>
            <a:lvl1pPr lvl="0" rtl="0">
              <a:spcBef>
                <a:spcPts val="0"/>
              </a:spcBef>
              <a:spcAft>
                <a:spcPts val="0"/>
              </a:spcAft>
              <a:buNone/>
              <a:defRPr sz="48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5" name="Shape 75"/>
          <p:cNvSpPr txBox="1"/>
          <p:nvPr/>
        </p:nvSpPr>
        <p:spPr>
          <a:xfrm>
            <a:off x="561300" y="2751576"/>
            <a:ext cx="6072900" cy="1370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solidFill>
                  <a:schemeClr val="dk1"/>
                </a:solidFill>
                <a:highlight>
                  <a:srgbClr val="FFFFFF"/>
                </a:highlight>
                <a:latin typeface="Open Sans Light"/>
                <a:ea typeface="Open Sans Light"/>
                <a:cs typeface="Open Sans Light"/>
                <a:sym typeface="Open Sans Light"/>
              </a:rPr>
              <a:t>Lorem ipsum dolor sit amet, consectetur adipiscing elit. Quisque ultricies</a:t>
            </a:r>
            <a:endParaRPr sz="2400">
              <a:latin typeface="Open Sans Light"/>
              <a:ea typeface="Open Sans Light"/>
              <a:cs typeface="Open Sans Light"/>
              <a:sym typeface="Open Sans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
    <p:spTree>
      <p:nvGrpSpPr>
        <p:cNvPr id="76" name="Shape 76"/>
        <p:cNvGrpSpPr/>
        <p:nvPr/>
      </p:nvGrpSpPr>
      <p:grpSpPr>
        <a:xfrm>
          <a:off x="0" y="0"/>
          <a:ext cx="0" cy="0"/>
          <a:chOff x="0" y="0"/>
          <a:chExt cx="0" cy="0"/>
        </a:xfrm>
      </p:grpSpPr>
      <p:sp>
        <p:nvSpPr>
          <p:cNvPr id="77" name="Shape 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78" name="Shape 78"/>
          <p:cNvSpPr txBox="1"/>
          <p:nvPr/>
        </p:nvSpPr>
        <p:spPr>
          <a:xfrm>
            <a:off x="573875" y="577650"/>
            <a:ext cx="6810600" cy="3927000"/>
          </a:xfrm>
          <a:prstGeom prst="rect">
            <a:avLst/>
          </a:prstGeom>
          <a:noFill/>
          <a:ln>
            <a:noFill/>
          </a:ln>
        </p:spPr>
        <p:txBody>
          <a:bodyPr anchorCtr="0" anchor="t" bIns="91425" lIns="91425" spcFirstLastPara="1" rIns="91425" wrap="square" tIns="91425">
            <a:noAutofit/>
          </a:bodyPr>
          <a:lstStyle/>
          <a:p>
            <a:pPr indent="-406400" lvl="0" marL="457200" rtl="0">
              <a:lnSpc>
                <a:spcPct val="115000"/>
              </a:lnSpc>
              <a:spcBef>
                <a:spcPts val="0"/>
              </a:spcBef>
              <a:spcAft>
                <a:spcPts val="0"/>
              </a:spcAft>
              <a:buClr>
                <a:schemeClr val="dk1"/>
              </a:buClr>
              <a:buSzPts val="2800"/>
              <a:buFont typeface="Open Sans Light"/>
              <a:buChar char="●"/>
            </a:pPr>
            <a:r>
              <a:rPr lang="en" sz="2800">
                <a:solidFill>
                  <a:schemeClr val="dk1"/>
                </a:solidFill>
                <a:highlight>
                  <a:srgbClr val="FFFFFF"/>
                </a:highlight>
                <a:latin typeface="Open Sans Light"/>
                <a:ea typeface="Open Sans Light"/>
                <a:cs typeface="Open Sans Light"/>
                <a:sym typeface="Open Sans Light"/>
              </a:rPr>
              <a:t>Lorem ipsum dolor sit amet, consectetur adipiscing elit.</a:t>
            </a:r>
            <a:endParaRPr sz="2800">
              <a:solidFill>
                <a:schemeClr val="dk1"/>
              </a:solidFill>
              <a:highlight>
                <a:srgbClr val="FFFFFF"/>
              </a:highlight>
              <a:latin typeface="Open Sans Light"/>
              <a:ea typeface="Open Sans Light"/>
              <a:cs typeface="Open Sans Light"/>
              <a:sym typeface="Open Sans Light"/>
            </a:endParaRPr>
          </a:p>
          <a:p>
            <a:pPr indent="0" lvl="0" marL="0" rtl="0">
              <a:lnSpc>
                <a:spcPct val="115000"/>
              </a:lnSpc>
              <a:spcBef>
                <a:spcPts val="0"/>
              </a:spcBef>
              <a:spcAft>
                <a:spcPts val="0"/>
              </a:spcAft>
              <a:buNone/>
            </a:pPr>
            <a:r>
              <a:t/>
            </a:r>
            <a:endParaRPr sz="1800">
              <a:solidFill>
                <a:schemeClr val="dk1"/>
              </a:solidFill>
              <a:highlight>
                <a:srgbClr val="FFFFFF"/>
              </a:highlight>
              <a:latin typeface="Open Sans Light"/>
              <a:ea typeface="Open Sans Light"/>
              <a:cs typeface="Open Sans Light"/>
              <a:sym typeface="Open Sans Light"/>
            </a:endParaRPr>
          </a:p>
          <a:p>
            <a:pPr indent="-406400" lvl="0" marL="457200" rtl="0">
              <a:lnSpc>
                <a:spcPct val="115000"/>
              </a:lnSpc>
              <a:spcBef>
                <a:spcPts val="0"/>
              </a:spcBef>
              <a:spcAft>
                <a:spcPts val="0"/>
              </a:spcAft>
              <a:buClr>
                <a:schemeClr val="dk1"/>
              </a:buClr>
              <a:buSzPts val="2800"/>
              <a:buFont typeface="Open Sans Light"/>
              <a:buChar char="●"/>
            </a:pPr>
            <a:r>
              <a:rPr lang="en" sz="2800">
                <a:solidFill>
                  <a:schemeClr val="dk1"/>
                </a:solidFill>
                <a:highlight>
                  <a:srgbClr val="FFFFFF"/>
                </a:highlight>
                <a:latin typeface="Open Sans Light"/>
                <a:ea typeface="Open Sans Light"/>
                <a:cs typeface="Open Sans Light"/>
                <a:sym typeface="Open Sans Light"/>
              </a:rPr>
              <a:t>Lorem ipsum dolor sit amet, consectetur adipiscing elit.</a:t>
            </a:r>
            <a:endParaRPr sz="2800">
              <a:solidFill>
                <a:schemeClr val="dk1"/>
              </a:solidFill>
              <a:highlight>
                <a:srgbClr val="FFFFFF"/>
              </a:highlight>
              <a:latin typeface="Open Sans Light"/>
              <a:ea typeface="Open Sans Light"/>
              <a:cs typeface="Open Sans Light"/>
              <a:sym typeface="Open Sans Light"/>
            </a:endParaRPr>
          </a:p>
          <a:p>
            <a:pPr indent="0" lvl="0" marL="0" rtl="0">
              <a:lnSpc>
                <a:spcPct val="115000"/>
              </a:lnSpc>
              <a:spcBef>
                <a:spcPts val="0"/>
              </a:spcBef>
              <a:spcAft>
                <a:spcPts val="0"/>
              </a:spcAft>
              <a:buNone/>
            </a:pPr>
            <a:r>
              <a:t/>
            </a:r>
            <a:endParaRPr sz="1800">
              <a:solidFill>
                <a:schemeClr val="dk1"/>
              </a:solidFill>
              <a:highlight>
                <a:srgbClr val="FFFFFF"/>
              </a:highlight>
              <a:latin typeface="Open Sans Light"/>
              <a:ea typeface="Open Sans Light"/>
              <a:cs typeface="Open Sans Light"/>
              <a:sym typeface="Open Sans Light"/>
            </a:endParaRPr>
          </a:p>
          <a:p>
            <a:pPr indent="-406400" lvl="0" marL="457200" rtl="0">
              <a:lnSpc>
                <a:spcPct val="115000"/>
              </a:lnSpc>
              <a:spcBef>
                <a:spcPts val="0"/>
              </a:spcBef>
              <a:spcAft>
                <a:spcPts val="0"/>
              </a:spcAft>
              <a:buClr>
                <a:schemeClr val="dk1"/>
              </a:buClr>
              <a:buSzPts val="2800"/>
              <a:buFont typeface="Open Sans Light"/>
              <a:buChar char="●"/>
            </a:pPr>
            <a:r>
              <a:rPr lang="en" sz="2800">
                <a:solidFill>
                  <a:schemeClr val="dk1"/>
                </a:solidFill>
                <a:highlight>
                  <a:srgbClr val="FFFFFF"/>
                </a:highlight>
                <a:latin typeface="Open Sans Light"/>
                <a:ea typeface="Open Sans Light"/>
                <a:cs typeface="Open Sans Light"/>
                <a:sym typeface="Open Sans Light"/>
              </a:rPr>
              <a:t>Lorem ipsum dolor sit amet, consectetur adipiscing elit.</a:t>
            </a:r>
            <a:endParaRPr sz="2800">
              <a:solidFill>
                <a:schemeClr val="dk1"/>
              </a:solidFill>
              <a:highlight>
                <a:srgbClr val="FFFFFF"/>
              </a:highlight>
              <a:latin typeface="Open Sans Light"/>
              <a:ea typeface="Open Sans Light"/>
              <a:cs typeface="Open Sans Light"/>
              <a:sym typeface="Open Sans Light"/>
            </a:endParaRPr>
          </a:p>
          <a:p>
            <a:pPr indent="0" lvl="0" marL="0" rtl="0">
              <a:lnSpc>
                <a:spcPct val="115000"/>
              </a:lnSpc>
              <a:spcBef>
                <a:spcPts val="0"/>
              </a:spcBef>
              <a:spcAft>
                <a:spcPts val="0"/>
              </a:spcAft>
              <a:buNone/>
            </a:pPr>
            <a:r>
              <a:t/>
            </a:r>
            <a:endParaRPr sz="2800">
              <a:solidFill>
                <a:schemeClr val="dk1"/>
              </a:solidFill>
              <a:highlight>
                <a:srgbClr val="FFFFFF"/>
              </a:highlight>
              <a:latin typeface="Open Sans Light"/>
              <a:ea typeface="Open Sans Light"/>
              <a:cs typeface="Open Sans Light"/>
              <a:sym typeface="Open Sans Light"/>
            </a:endParaRPr>
          </a:p>
          <a:p>
            <a:pPr indent="0" lvl="0" marL="0" rtl="0">
              <a:lnSpc>
                <a:spcPct val="115000"/>
              </a:lnSpc>
              <a:spcBef>
                <a:spcPts val="0"/>
              </a:spcBef>
              <a:spcAft>
                <a:spcPts val="0"/>
              </a:spcAft>
              <a:buNone/>
            </a:pPr>
            <a:r>
              <a:t/>
            </a:r>
            <a:endParaRPr sz="1800">
              <a:solidFill>
                <a:schemeClr val="dk1"/>
              </a:solidFill>
              <a:highlight>
                <a:srgbClr val="FFFFFF"/>
              </a:highlight>
              <a:latin typeface="Open Sans Light"/>
              <a:ea typeface="Open Sans Light"/>
              <a:cs typeface="Open Sans Light"/>
              <a:sym typeface="Open Sans Light"/>
            </a:endParaRPr>
          </a:p>
        </p:txBody>
      </p:sp>
      <p:pic>
        <p:nvPicPr>
          <p:cNvPr id="79" name="Shape 79"/>
          <p:cNvPicPr preferRelativeResize="0"/>
          <p:nvPr/>
        </p:nvPicPr>
        <p:blipFill>
          <a:blip r:embed="rId2">
            <a:alphaModFix/>
          </a:blip>
          <a:stretch>
            <a:fillRect/>
          </a:stretch>
        </p:blipFill>
        <p:spPr>
          <a:xfrm>
            <a:off x="7712509" y="4643330"/>
            <a:ext cx="1207926" cy="2360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0" name="Shape 80"/>
        <p:cNvGrpSpPr/>
        <p:nvPr/>
      </p:nvGrpSpPr>
      <p:grpSpPr>
        <a:xfrm>
          <a:off x="0" y="0"/>
          <a:ext cx="0" cy="0"/>
          <a:chOff x="0" y="0"/>
          <a:chExt cx="0" cy="0"/>
        </a:xfrm>
      </p:grpSpPr>
      <p:sp>
        <p:nvSpPr>
          <p:cNvPr id="81" name="Shape 81"/>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Font typeface="Open Sans"/>
              <a:buNone/>
              <a:defRPr sz="4800">
                <a:latin typeface="Open Sans"/>
                <a:ea typeface="Open Sans"/>
                <a:cs typeface="Open Sans"/>
                <a:sym typeface="Open Sa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Shape 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83" name="Shape 83"/>
          <p:cNvPicPr preferRelativeResize="0"/>
          <p:nvPr/>
        </p:nvPicPr>
        <p:blipFill>
          <a:blip r:embed="rId2">
            <a:alphaModFix/>
          </a:blip>
          <a:stretch>
            <a:fillRect/>
          </a:stretch>
        </p:blipFill>
        <p:spPr>
          <a:xfrm>
            <a:off x="7712509" y="4643330"/>
            <a:ext cx="1207926" cy="2360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bg>
      <p:bgPr>
        <a:solidFill>
          <a:srgbClr val="CF3F02"/>
        </a:solidFill>
      </p:bgPr>
    </p:bg>
    <p:spTree>
      <p:nvGrpSpPr>
        <p:cNvPr id="84" name="Shape 84"/>
        <p:cNvGrpSpPr/>
        <p:nvPr/>
      </p:nvGrpSpPr>
      <p:grpSpPr>
        <a:xfrm>
          <a:off x="0" y="0"/>
          <a:ext cx="0" cy="0"/>
          <a:chOff x="0" y="0"/>
          <a:chExt cx="0" cy="0"/>
        </a:xfrm>
      </p:grpSpPr>
      <p:sp>
        <p:nvSpPr>
          <p:cNvPr id="85" name="Shape 8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FFFFFF"/>
              </a:buClr>
              <a:buSzPts val="4800"/>
              <a:buFont typeface="Open Sans"/>
              <a:buNone/>
              <a:defRPr sz="4800">
                <a:solidFill>
                  <a:srgbClr val="FFFFFF"/>
                </a:solidFill>
                <a:latin typeface="Open Sans"/>
                <a:ea typeface="Open Sans"/>
                <a:cs typeface="Open Sans"/>
                <a:sym typeface="Open Sa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6" name="Shape 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87" name="Shape 87"/>
          <p:cNvPicPr preferRelativeResize="0"/>
          <p:nvPr/>
        </p:nvPicPr>
        <p:blipFill>
          <a:blip r:embed="rId2">
            <a:alphaModFix/>
          </a:blip>
          <a:stretch>
            <a:fillRect/>
          </a:stretch>
        </p:blipFill>
        <p:spPr>
          <a:xfrm>
            <a:off x="7687300" y="4665025"/>
            <a:ext cx="1249125" cy="2437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1">
  <p:cSld name="MAIN_POINT_1_1">
    <p:bg>
      <p:bgPr>
        <a:solidFill>
          <a:schemeClr val="dk1"/>
        </a:solidFill>
      </p:bgPr>
    </p:bg>
    <p:spTree>
      <p:nvGrpSpPr>
        <p:cNvPr id="88" name="Shape 88"/>
        <p:cNvGrpSpPr/>
        <p:nvPr/>
      </p:nvGrpSpPr>
      <p:grpSpPr>
        <a:xfrm>
          <a:off x="0" y="0"/>
          <a:ext cx="0" cy="0"/>
          <a:chOff x="0" y="0"/>
          <a:chExt cx="0" cy="0"/>
        </a:xfrm>
      </p:grpSpPr>
      <p:sp>
        <p:nvSpPr>
          <p:cNvPr id="89" name="Shape 89"/>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FFFFFF"/>
              </a:buClr>
              <a:buSzPts val="4800"/>
              <a:buFont typeface="Open Sans"/>
              <a:buNone/>
              <a:defRPr sz="4800">
                <a:solidFill>
                  <a:srgbClr val="FFFFFF"/>
                </a:solidFill>
                <a:latin typeface="Open Sans"/>
                <a:ea typeface="Open Sans"/>
                <a:cs typeface="Open Sans"/>
                <a:sym typeface="Open Sa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0" name="Shape 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91" name="Shape 91"/>
          <p:cNvPicPr preferRelativeResize="0"/>
          <p:nvPr/>
        </p:nvPicPr>
        <p:blipFill>
          <a:blip r:embed="rId2">
            <a:alphaModFix/>
          </a:blip>
          <a:stretch>
            <a:fillRect/>
          </a:stretch>
        </p:blipFill>
        <p:spPr>
          <a:xfrm>
            <a:off x="7684475" y="4636950"/>
            <a:ext cx="1244175" cy="241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2" name="Shape 92"/>
        <p:cNvGrpSpPr/>
        <p:nvPr/>
      </p:nvGrpSpPr>
      <p:grpSpPr>
        <a:xfrm>
          <a:off x="0" y="0"/>
          <a:ext cx="0" cy="0"/>
          <a:chOff x="0" y="0"/>
          <a:chExt cx="0" cy="0"/>
        </a:xfrm>
      </p:grpSpPr>
      <p:sp>
        <p:nvSpPr>
          <p:cNvPr id="93" name="Shape 9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txBox="1"/>
          <p:nvPr>
            <p:ph type="title"/>
          </p:nvPr>
        </p:nvSpPr>
        <p:spPr>
          <a:xfrm>
            <a:off x="265500" y="1876408"/>
            <a:ext cx="4045200" cy="1482300"/>
          </a:xfrm>
          <a:prstGeom prst="rect">
            <a:avLst/>
          </a:prstGeom>
        </p:spPr>
        <p:txBody>
          <a:bodyPr anchorCtr="0" anchor="b" bIns="91425" lIns="91425" spcFirstLastPara="1" rIns="91425" wrap="square" tIns="91425"/>
          <a:lstStyle>
            <a:lvl1pPr lvl="0" rtl="0">
              <a:spcBef>
                <a:spcPts val="0"/>
              </a:spcBef>
              <a:spcAft>
                <a:spcPts val="0"/>
              </a:spcAft>
              <a:buSzPts val="4200"/>
              <a:buFont typeface="Open Sans"/>
              <a:buNone/>
              <a:defRPr sz="4200">
                <a:latin typeface="Open Sans"/>
                <a:ea typeface="Open Sans"/>
                <a:cs typeface="Open Sans"/>
                <a:sym typeface="Open Sans"/>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5" name="Shape 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cxnSp>
        <p:nvCxnSpPr>
          <p:cNvPr id="96" name="Shape 96"/>
          <p:cNvCxnSpPr/>
          <p:nvPr/>
        </p:nvCxnSpPr>
        <p:spPr>
          <a:xfrm>
            <a:off x="386400" y="3442893"/>
            <a:ext cx="874800" cy="0"/>
          </a:xfrm>
          <a:prstGeom prst="straightConnector1">
            <a:avLst/>
          </a:prstGeom>
          <a:noFill/>
          <a:ln cap="flat" cmpd="sng" w="9525">
            <a:solidFill>
              <a:srgbClr val="CF3F02"/>
            </a:solidFill>
            <a:prstDash val="solid"/>
            <a:round/>
            <a:headEnd len="med" w="med" type="none"/>
            <a:tailEnd len="med" w="med" type="none"/>
          </a:ln>
        </p:spPr>
      </p:cxnSp>
      <p:pic>
        <p:nvPicPr>
          <p:cNvPr id="97" name="Shape 97"/>
          <p:cNvPicPr preferRelativeResize="0"/>
          <p:nvPr/>
        </p:nvPicPr>
        <p:blipFill>
          <a:blip r:embed="rId2">
            <a:alphaModFix/>
          </a:blip>
          <a:stretch>
            <a:fillRect/>
          </a:stretch>
        </p:blipFill>
        <p:spPr>
          <a:xfrm>
            <a:off x="7712509" y="4643330"/>
            <a:ext cx="1207926" cy="2360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98" name="Shape 98"/>
        <p:cNvGrpSpPr/>
        <p:nvPr/>
      </p:nvGrpSpPr>
      <p:grpSpPr>
        <a:xfrm>
          <a:off x="0" y="0"/>
          <a:ext cx="0" cy="0"/>
          <a:chOff x="0" y="0"/>
          <a:chExt cx="0" cy="0"/>
        </a:xfrm>
      </p:grpSpPr>
      <p:sp>
        <p:nvSpPr>
          <p:cNvPr id="99" name="Shape 9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0" name="Shape 100"/>
          <p:cNvSpPr txBox="1"/>
          <p:nvPr>
            <p:ph type="title"/>
          </p:nvPr>
        </p:nvSpPr>
        <p:spPr>
          <a:xfrm>
            <a:off x="246575" y="1132692"/>
            <a:ext cx="4045200" cy="1046700"/>
          </a:xfrm>
          <a:prstGeom prst="rect">
            <a:avLst/>
          </a:prstGeom>
        </p:spPr>
        <p:txBody>
          <a:bodyPr anchorCtr="0" anchor="b" bIns="91425" lIns="91425" spcFirstLastPara="1" rIns="91425" wrap="square" tIns="91425"/>
          <a:lstStyle>
            <a:lvl1pPr lvl="0" rtl="0">
              <a:spcBef>
                <a:spcPts val="0"/>
              </a:spcBef>
              <a:spcAft>
                <a:spcPts val="0"/>
              </a:spcAft>
              <a:buSzPts val="2800"/>
              <a:buFont typeface="Open Sans"/>
              <a:buNone/>
              <a:defRPr>
                <a:latin typeface="Open Sans"/>
                <a:ea typeface="Open Sans"/>
                <a:cs typeface="Open Sans"/>
                <a:sym typeface="Open Sans"/>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1" name="Shape 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102" name="Shape 102"/>
          <p:cNvSpPr txBox="1"/>
          <p:nvPr/>
        </p:nvSpPr>
        <p:spPr>
          <a:xfrm>
            <a:off x="246575" y="2368650"/>
            <a:ext cx="3631800" cy="14817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 sz="1800">
                <a:solidFill>
                  <a:schemeClr val="dk1"/>
                </a:solidFill>
                <a:highlight>
                  <a:srgbClr val="FFFFFF"/>
                </a:highlight>
                <a:latin typeface="Open Sans Light"/>
                <a:ea typeface="Open Sans Light"/>
                <a:cs typeface="Open Sans Light"/>
                <a:sym typeface="Open Sans Light"/>
              </a:rPr>
              <a:t>Lorem ipsum dolor sit amet, consectetur adipiscig elit. Quisque ultricies, massa nec hendrerit gravida, </a:t>
            </a:r>
            <a:endParaRPr/>
          </a:p>
        </p:txBody>
      </p:sp>
      <p:cxnSp>
        <p:nvCxnSpPr>
          <p:cNvPr id="103" name="Shape 103"/>
          <p:cNvCxnSpPr/>
          <p:nvPr/>
        </p:nvCxnSpPr>
        <p:spPr>
          <a:xfrm>
            <a:off x="361225" y="2292958"/>
            <a:ext cx="874800" cy="0"/>
          </a:xfrm>
          <a:prstGeom prst="straightConnector1">
            <a:avLst/>
          </a:prstGeom>
          <a:noFill/>
          <a:ln cap="flat" cmpd="sng" w="9525">
            <a:solidFill>
              <a:srgbClr val="CF3F02"/>
            </a:solidFill>
            <a:prstDash val="solid"/>
            <a:round/>
            <a:headEnd len="med" w="med" type="none"/>
            <a:tailEnd len="med" w="med" type="none"/>
          </a:ln>
        </p:spPr>
      </p:cxnSp>
      <p:pic>
        <p:nvPicPr>
          <p:cNvPr id="104" name="Shape 104"/>
          <p:cNvPicPr preferRelativeResize="0"/>
          <p:nvPr/>
        </p:nvPicPr>
        <p:blipFill>
          <a:blip r:embed="rId2">
            <a:alphaModFix/>
          </a:blip>
          <a:stretch>
            <a:fillRect/>
          </a:stretch>
        </p:blipFill>
        <p:spPr>
          <a:xfrm>
            <a:off x="7712509" y="4643330"/>
            <a:ext cx="1207926" cy="2360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CF3F02"/>
        </a:solidFill>
      </p:bgPr>
    </p:bg>
    <p:spTree>
      <p:nvGrpSpPr>
        <p:cNvPr id="105" name="Shape 105"/>
        <p:cNvGrpSpPr/>
        <p:nvPr/>
      </p:nvGrpSpPr>
      <p:grpSpPr>
        <a:xfrm>
          <a:off x="0" y="0"/>
          <a:ext cx="0" cy="0"/>
          <a:chOff x="0" y="0"/>
          <a:chExt cx="0" cy="0"/>
        </a:xfrm>
      </p:grpSpPr>
      <p:sp>
        <p:nvSpPr>
          <p:cNvPr id="106" name="Shape 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107" name="Shape 107"/>
          <p:cNvSpPr txBox="1"/>
          <p:nvPr/>
        </p:nvSpPr>
        <p:spPr>
          <a:xfrm>
            <a:off x="731550" y="3091000"/>
            <a:ext cx="3373800" cy="298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latin typeface="Open Sans Light"/>
                <a:ea typeface="Open Sans Light"/>
                <a:cs typeface="Open Sans Light"/>
                <a:sym typeface="Open Sans Light"/>
              </a:rPr>
              <a:t>www.developmentseed.org</a:t>
            </a:r>
            <a:endParaRPr>
              <a:solidFill>
                <a:srgbClr val="FFFFFF"/>
              </a:solidFill>
              <a:latin typeface="Open Sans Light"/>
              <a:ea typeface="Open Sans Light"/>
              <a:cs typeface="Open Sans Light"/>
              <a:sym typeface="Open Sans Light"/>
            </a:endParaRPr>
          </a:p>
        </p:txBody>
      </p:sp>
      <p:sp>
        <p:nvSpPr>
          <p:cNvPr id="108" name="Shape 108"/>
          <p:cNvSpPr txBox="1"/>
          <p:nvPr/>
        </p:nvSpPr>
        <p:spPr>
          <a:xfrm>
            <a:off x="681100" y="2034388"/>
            <a:ext cx="4874700" cy="68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600">
                <a:solidFill>
                  <a:srgbClr val="FFFFFF"/>
                </a:solidFill>
                <a:latin typeface="Open Sans"/>
                <a:ea typeface="Open Sans"/>
                <a:cs typeface="Open Sans"/>
                <a:sym typeface="Open Sans"/>
              </a:rPr>
              <a:t>@ascalamogna</a:t>
            </a:r>
            <a:endParaRPr sz="3600">
              <a:solidFill>
                <a:srgbClr val="FFFFFF"/>
              </a:solidFill>
              <a:latin typeface="Open Sans"/>
              <a:ea typeface="Open Sans"/>
              <a:cs typeface="Open Sans"/>
              <a:sym typeface="Open Sans"/>
            </a:endParaRPr>
          </a:p>
        </p:txBody>
      </p:sp>
      <p:cxnSp>
        <p:nvCxnSpPr>
          <p:cNvPr id="109" name="Shape 109"/>
          <p:cNvCxnSpPr/>
          <p:nvPr/>
        </p:nvCxnSpPr>
        <p:spPr>
          <a:xfrm>
            <a:off x="838744" y="2904681"/>
            <a:ext cx="889200" cy="0"/>
          </a:xfrm>
          <a:prstGeom prst="straightConnector1">
            <a:avLst/>
          </a:prstGeom>
          <a:noFill/>
          <a:ln cap="flat" cmpd="sng" w="9525">
            <a:solidFill>
              <a:srgbClr val="FFFFFF"/>
            </a:solidFill>
            <a:prstDash val="solid"/>
            <a:round/>
            <a:headEnd len="med" w="med" type="none"/>
            <a:tailEnd len="med" w="med" type="none"/>
          </a:ln>
        </p:spPr>
      </p:cxnSp>
      <p:pic>
        <p:nvPicPr>
          <p:cNvPr id="110" name="Shape 110"/>
          <p:cNvPicPr preferRelativeResize="0"/>
          <p:nvPr/>
        </p:nvPicPr>
        <p:blipFill>
          <a:blip r:embed="rId2">
            <a:alphaModFix/>
          </a:blip>
          <a:stretch>
            <a:fillRect/>
          </a:stretch>
        </p:blipFill>
        <p:spPr>
          <a:xfrm>
            <a:off x="788306" y="999924"/>
            <a:ext cx="2036950" cy="3974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_1">
    <p:bg>
      <p:bgPr>
        <a:solidFill>
          <a:srgbClr val="000000"/>
        </a:solidFill>
      </p:bgPr>
    </p:bg>
    <p:spTree>
      <p:nvGrpSpPr>
        <p:cNvPr id="111" name="Shape 111"/>
        <p:cNvGrpSpPr/>
        <p:nvPr/>
      </p:nvGrpSpPr>
      <p:grpSpPr>
        <a:xfrm>
          <a:off x="0" y="0"/>
          <a:ext cx="0" cy="0"/>
          <a:chOff x="0" y="0"/>
          <a:chExt cx="0" cy="0"/>
        </a:xfrm>
      </p:grpSpPr>
      <p:sp>
        <p:nvSpPr>
          <p:cNvPr id="112" name="Shape 1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113" name="Shape 113"/>
          <p:cNvPicPr preferRelativeResize="0"/>
          <p:nvPr/>
        </p:nvPicPr>
        <p:blipFill>
          <a:blip r:embed="rId2">
            <a:alphaModFix/>
          </a:blip>
          <a:stretch>
            <a:fillRect/>
          </a:stretch>
        </p:blipFill>
        <p:spPr>
          <a:xfrm>
            <a:off x="807219" y="1063819"/>
            <a:ext cx="2010574" cy="390325"/>
          </a:xfrm>
          <a:prstGeom prst="rect">
            <a:avLst/>
          </a:prstGeom>
          <a:noFill/>
          <a:ln>
            <a:noFill/>
          </a:ln>
        </p:spPr>
      </p:pic>
      <p:sp>
        <p:nvSpPr>
          <p:cNvPr id="114" name="Shape 114"/>
          <p:cNvSpPr txBox="1"/>
          <p:nvPr/>
        </p:nvSpPr>
        <p:spPr>
          <a:xfrm>
            <a:off x="731550" y="3091000"/>
            <a:ext cx="3373800" cy="298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latin typeface="Open Sans Light"/>
                <a:ea typeface="Open Sans Light"/>
                <a:cs typeface="Open Sans Light"/>
                <a:sym typeface="Open Sans Light"/>
              </a:rPr>
              <a:t>www.developmentseed.org</a:t>
            </a:r>
            <a:endParaRPr>
              <a:solidFill>
                <a:srgbClr val="FFFFFF"/>
              </a:solidFill>
              <a:latin typeface="Open Sans Light"/>
              <a:ea typeface="Open Sans Light"/>
              <a:cs typeface="Open Sans Light"/>
              <a:sym typeface="Open Sans Light"/>
            </a:endParaRPr>
          </a:p>
        </p:txBody>
      </p:sp>
      <p:sp>
        <p:nvSpPr>
          <p:cNvPr id="115" name="Shape 115"/>
          <p:cNvSpPr txBox="1"/>
          <p:nvPr/>
        </p:nvSpPr>
        <p:spPr>
          <a:xfrm>
            <a:off x="681100" y="2034388"/>
            <a:ext cx="4874700" cy="68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600">
                <a:solidFill>
                  <a:srgbClr val="FFFFFF"/>
                </a:solidFill>
                <a:latin typeface="Open Sans"/>
                <a:ea typeface="Open Sans"/>
                <a:cs typeface="Open Sans"/>
                <a:sym typeface="Open Sans"/>
              </a:rPr>
              <a:t>@ascalamogna</a:t>
            </a:r>
            <a:endParaRPr sz="3600">
              <a:solidFill>
                <a:srgbClr val="FFFFFF"/>
              </a:solidFill>
              <a:latin typeface="Open Sans"/>
              <a:ea typeface="Open Sans"/>
              <a:cs typeface="Open Sans"/>
              <a:sym typeface="Open Sans"/>
            </a:endParaRPr>
          </a:p>
        </p:txBody>
      </p:sp>
      <p:cxnSp>
        <p:nvCxnSpPr>
          <p:cNvPr id="116" name="Shape 116"/>
          <p:cNvCxnSpPr/>
          <p:nvPr/>
        </p:nvCxnSpPr>
        <p:spPr>
          <a:xfrm>
            <a:off x="838744" y="2904681"/>
            <a:ext cx="8892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Shape 52"/>
          <p:cNvSpPr txBox="1"/>
          <p:nvPr>
            <p:ph idx="1" type="body"/>
          </p:nvPr>
        </p:nvSpPr>
        <p:spPr>
          <a:xfrm>
            <a:off x="311700" y="138582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Shape 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type="ctrTitle"/>
          </p:nvPr>
        </p:nvSpPr>
        <p:spPr>
          <a:xfrm>
            <a:off x="557100" y="2089550"/>
            <a:ext cx="7294800" cy="1042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b="1" lang="en">
                <a:latin typeface="Open Sans"/>
                <a:ea typeface="Open Sans"/>
                <a:cs typeface="Open Sans"/>
                <a:sym typeface="Open Sans"/>
              </a:rPr>
              <a:t>Analysis -</a:t>
            </a:r>
            <a:endParaRPr b="1">
              <a:latin typeface="Open Sans"/>
              <a:ea typeface="Open Sans"/>
              <a:cs typeface="Open Sans"/>
              <a:sym typeface="Open Sans"/>
            </a:endParaRPr>
          </a:p>
          <a:p>
            <a:pPr indent="0" lvl="0" marL="0">
              <a:spcBef>
                <a:spcPts val="0"/>
              </a:spcBef>
              <a:spcAft>
                <a:spcPts val="0"/>
              </a:spcAft>
              <a:buNone/>
            </a:pPr>
            <a:r>
              <a:rPr b="1" lang="en">
                <a:latin typeface="Open Sans"/>
                <a:ea typeface="Open Sans"/>
                <a:cs typeface="Open Sans"/>
                <a:sym typeface="Open Sans"/>
              </a:rPr>
              <a:t>Application -</a:t>
            </a:r>
            <a:endParaRPr b="1">
              <a:latin typeface="Open Sans"/>
              <a:ea typeface="Open Sans"/>
              <a:cs typeface="Open Sans"/>
              <a:sym typeface="Open Sans"/>
            </a:endParaRPr>
          </a:p>
          <a:p>
            <a:pPr indent="0" lvl="0" marL="0" rtl="0">
              <a:spcBef>
                <a:spcPts val="0"/>
              </a:spcBef>
              <a:spcAft>
                <a:spcPts val="0"/>
              </a:spcAft>
              <a:buNone/>
            </a:pPr>
            <a:r>
              <a:rPr b="1" lang="en">
                <a:latin typeface="Open Sans"/>
                <a:ea typeface="Open Sans"/>
                <a:cs typeface="Open Sans"/>
                <a:sym typeface="Open Sans"/>
              </a:rPr>
              <a:t>AI -</a:t>
            </a:r>
            <a:endParaRPr b="1">
              <a:latin typeface="Open Sans"/>
              <a:ea typeface="Open Sans"/>
              <a:cs typeface="Open Sans"/>
              <a:sym typeface="Open Sans"/>
            </a:endParaRPr>
          </a:p>
        </p:txBody>
      </p:sp>
      <p:sp>
        <p:nvSpPr>
          <p:cNvPr id="122" name="Shape 122"/>
          <p:cNvSpPr txBox="1"/>
          <p:nvPr>
            <p:ph type="ctrTitle"/>
          </p:nvPr>
        </p:nvSpPr>
        <p:spPr>
          <a:xfrm>
            <a:off x="673775" y="2875975"/>
            <a:ext cx="7294800" cy="1042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b="1" lang="en">
                <a:latin typeface="Open Sans"/>
                <a:ea typeface="Open Sans"/>
                <a:cs typeface="Open Sans"/>
                <a:sym typeface="Open Sans"/>
              </a:rPr>
              <a:t> </a:t>
            </a:r>
            <a:r>
              <a:rPr b="1" lang="en">
                <a:latin typeface="Open Sans"/>
                <a:ea typeface="Open Sans"/>
                <a:cs typeface="Open Sans"/>
                <a:sym typeface="Open Sans"/>
              </a:rPr>
              <a:t>r</a:t>
            </a:r>
            <a:r>
              <a:rPr b="1" lang="en">
                <a:latin typeface="Open Sans"/>
                <a:ea typeface="Open Sans"/>
                <a:cs typeface="Open Sans"/>
                <a:sym typeface="Open Sans"/>
              </a:rPr>
              <a:t>eady data</a:t>
            </a:r>
            <a:endParaRPr b="1">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4000499" y="152400"/>
            <a:ext cx="4991100" cy="4991100"/>
          </a:xfrm>
          <a:prstGeom prst="rect">
            <a:avLst/>
          </a:prstGeom>
          <a:noFill/>
          <a:ln>
            <a:noFill/>
          </a:ln>
        </p:spPr>
      </p:pic>
      <p:sp>
        <p:nvSpPr>
          <p:cNvPr id="227" name="Shape 22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latin typeface="Open Sans Light"/>
                <a:ea typeface="Open Sans Light"/>
                <a:cs typeface="Open Sans Light"/>
                <a:sym typeface="Open Sans Light"/>
              </a:rPr>
              <a:t>Analysis </a:t>
            </a:r>
            <a:endParaRPr>
              <a:latin typeface="Open Sans Light"/>
              <a:ea typeface="Open Sans Light"/>
              <a:cs typeface="Open Sans Light"/>
              <a:sym typeface="Open Sans Light"/>
            </a:endParaRPr>
          </a:p>
          <a:p>
            <a:pPr indent="0" lvl="0" marL="0">
              <a:spcBef>
                <a:spcPts val="0"/>
              </a:spcBef>
              <a:spcAft>
                <a:spcPts val="0"/>
              </a:spcAft>
              <a:buNone/>
            </a:pPr>
            <a:r>
              <a:rPr lang="en">
                <a:latin typeface="Open Sans Light"/>
                <a:ea typeface="Open Sans Light"/>
                <a:cs typeface="Open Sans Light"/>
                <a:sym typeface="Open Sans Light"/>
              </a:rPr>
              <a:t>Ready Data</a:t>
            </a:r>
            <a:endParaRPr>
              <a:latin typeface="Open Sans Light"/>
              <a:ea typeface="Open Sans Light"/>
              <a:cs typeface="Open Sans Light"/>
              <a:sym typeface="Open Sans Light"/>
            </a:endParaRPr>
          </a:p>
          <a:p>
            <a:pPr indent="0" lvl="0" marL="0">
              <a:spcBef>
                <a:spcPts val="0"/>
              </a:spcBef>
              <a:spcAft>
                <a:spcPts val="0"/>
              </a:spcAft>
              <a:buNone/>
            </a:pPr>
            <a:r>
              <a:t/>
            </a:r>
            <a:endParaRPr>
              <a:latin typeface="Open Sans Light"/>
              <a:ea typeface="Open Sans Light"/>
              <a:cs typeface="Open Sans Light"/>
              <a:sym typeface="Open Sans Light"/>
            </a:endParaRPr>
          </a:p>
          <a:p>
            <a:pPr indent="0" lvl="0" marL="0" rtl="0">
              <a:spcBef>
                <a:spcPts val="0"/>
              </a:spcBef>
              <a:spcAft>
                <a:spcPts val="0"/>
              </a:spcAft>
              <a:buNone/>
            </a:pPr>
            <a:r>
              <a:rPr lang="en">
                <a:solidFill>
                  <a:srgbClr val="D04003"/>
                </a:solidFill>
                <a:latin typeface="Open Sans Light"/>
                <a:ea typeface="Open Sans Light"/>
                <a:cs typeface="Open Sans Light"/>
                <a:sym typeface="Open Sans Light"/>
              </a:rPr>
              <a:t>Prepping Pixels</a:t>
            </a:r>
            <a:endParaRPr>
              <a:solidFill>
                <a:srgbClr val="D04003"/>
              </a:solidFill>
              <a:latin typeface="Open Sans Light"/>
              <a:ea typeface="Open Sans Light"/>
              <a:cs typeface="Open Sans Light"/>
              <a:sym typeface="Open Sa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title"/>
          </p:nvPr>
        </p:nvSpPr>
        <p:spPr>
          <a:xfrm>
            <a:off x="490250" y="450150"/>
            <a:ext cx="7755000" cy="40908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 sz="4000">
                <a:latin typeface="Open Sans Light"/>
                <a:ea typeface="Open Sans Light"/>
                <a:cs typeface="Open Sans Light"/>
                <a:sym typeface="Open Sans Light"/>
              </a:rPr>
              <a:t>• Time Series Data</a:t>
            </a:r>
            <a:endParaRPr sz="40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4000">
                <a:latin typeface="Open Sans Light"/>
                <a:ea typeface="Open Sans Light"/>
                <a:cs typeface="Open Sans Light"/>
                <a:sym typeface="Open Sans Light"/>
              </a:rPr>
              <a:t>• Coregistered</a:t>
            </a:r>
            <a:endParaRPr sz="40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4000">
                <a:latin typeface="Open Sans Light"/>
                <a:ea typeface="Open Sans Light"/>
                <a:cs typeface="Open Sans Light"/>
                <a:sym typeface="Open Sans Light"/>
              </a:rPr>
              <a:t>• Pixel alignment</a:t>
            </a:r>
            <a:endParaRPr sz="40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4000">
                <a:solidFill>
                  <a:schemeClr val="lt1"/>
                </a:solidFill>
                <a:latin typeface="Open Sans Light"/>
                <a:ea typeface="Open Sans Light"/>
                <a:cs typeface="Open Sans Light"/>
                <a:sym typeface="Open Sans Light"/>
              </a:rPr>
              <a:t>• Consistent Surface reflectance</a:t>
            </a:r>
            <a:endParaRPr sz="4000">
              <a:solidFill>
                <a:schemeClr val="lt1"/>
              </a:solidFill>
              <a:latin typeface="Open Sans Light"/>
              <a:ea typeface="Open Sans Light"/>
              <a:cs typeface="Open Sans Light"/>
              <a:sym typeface="Open Sans Light"/>
            </a:endParaRPr>
          </a:p>
          <a:p>
            <a:pPr indent="0" lvl="0" marL="0" rtl="0">
              <a:lnSpc>
                <a:spcPct val="115000"/>
              </a:lnSpc>
              <a:spcBef>
                <a:spcPts val="0"/>
              </a:spcBef>
              <a:spcAft>
                <a:spcPts val="0"/>
              </a:spcAft>
              <a:buClr>
                <a:schemeClr val="dk1"/>
              </a:buClr>
              <a:buSzPts val="1100"/>
              <a:buFont typeface="Arial"/>
              <a:buNone/>
            </a:pPr>
            <a:r>
              <a:rPr lang="en" sz="4000">
                <a:solidFill>
                  <a:schemeClr val="lt1"/>
                </a:solidFill>
                <a:latin typeface="Open Sans Light"/>
                <a:ea typeface="Open Sans Light"/>
                <a:cs typeface="Open Sans Light"/>
                <a:sym typeface="Open Sans Light"/>
              </a:rPr>
              <a:t>• Sensor alignment</a:t>
            </a:r>
            <a:endParaRPr sz="4000">
              <a:solidFill>
                <a:schemeClr val="lt1"/>
              </a:solidFill>
              <a:latin typeface="Open Sans Light"/>
              <a:ea typeface="Open Sans Light"/>
              <a:cs typeface="Open Sans Light"/>
              <a:sym typeface="Open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Shape 237"/>
          <p:cNvPicPr preferRelativeResize="0"/>
          <p:nvPr/>
        </p:nvPicPr>
        <p:blipFill>
          <a:blip r:embed="rId3">
            <a:alphaModFix/>
          </a:blip>
          <a:stretch>
            <a:fillRect/>
          </a:stretch>
        </p:blipFill>
        <p:spPr>
          <a:xfrm>
            <a:off x="617350" y="152400"/>
            <a:ext cx="7909308" cy="4838701"/>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Shape 242"/>
          <p:cNvPicPr preferRelativeResize="0"/>
          <p:nvPr/>
        </p:nvPicPr>
        <p:blipFill>
          <a:blip r:embed="rId3">
            <a:alphaModFix/>
          </a:blip>
          <a:stretch>
            <a:fillRect/>
          </a:stretch>
        </p:blipFill>
        <p:spPr>
          <a:xfrm>
            <a:off x="305200" y="152400"/>
            <a:ext cx="8533600" cy="4800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id="247" name="Shape 247"/>
          <p:cNvPicPr preferRelativeResize="0"/>
          <p:nvPr/>
        </p:nvPicPr>
        <p:blipFill>
          <a:blip r:embed="rId3">
            <a:alphaModFix/>
          </a:blip>
          <a:stretch>
            <a:fillRect/>
          </a:stretch>
        </p:blipFill>
        <p:spPr>
          <a:xfrm>
            <a:off x="0" y="-270650"/>
            <a:ext cx="9144000" cy="5684806"/>
          </a:xfrm>
          <a:prstGeom prst="rect">
            <a:avLst/>
          </a:prstGeom>
          <a:noFill/>
          <a:ln>
            <a:noFill/>
          </a:ln>
        </p:spPr>
      </p:pic>
      <p:sp>
        <p:nvSpPr>
          <p:cNvPr id="248" name="Shape 248"/>
          <p:cNvSpPr txBox="1"/>
          <p:nvPr>
            <p:ph type="title"/>
          </p:nvPr>
        </p:nvSpPr>
        <p:spPr>
          <a:xfrm>
            <a:off x="0" y="-270650"/>
            <a:ext cx="5632800" cy="5684700"/>
          </a:xfrm>
          <a:prstGeom prst="rect">
            <a:avLst/>
          </a:prstGeom>
          <a:gradFill>
            <a:gsLst>
              <a:gs pos="0">
                <a:srgbClr val="000000">
                  <a:alpha val="50196"/>
                </a:srgbClr>
              </a:gs>
              <a:gs pos="100000">
                <a:srgbClr val="000000">
                  <a:alpha val="0"/>
                </a:srgbClr>
              </a:gs>
            </a:gsLst>
            <a:lin ang="0" scaled="0"/>
          </a:gradFill>
        </p:spPr>
        <p:txBody>
          <a:bodyPr anchorCtr="0" anchor="ctr" bIns="91425" lIns="91425" spcFirstLastPara="1" rIns="91425" wrap="square" tIns="91425">
            <a:noAutofit/>
          </a:bodyPr>
          <a:lstStyle/>
          <a:p>
            <a:pPr indent="0" lvl="0" marL="0">
              <a:spcBef>
                <a:spcPts val="0"/>
              </a:spcBef>
              <a:spcAft>
                <a:spcPts val="0"/>
              </a:spcAft>
              <a:buNone/>
            </a:pPr>
            <a:r>
              <a:rPr lang="en">
                <a:solidFill>
                  <a:srgbClr val="FFFFFF"/>
                </a:solidFill>
                <a:latin typeface="Open Sans Light"/>
                <a:ea typeface="Open Sans Light"/>
                <a:cs typeface="Open Sans Light"/>
                <a:sym typeface="Open Sans Light"/>
              </a:rPr>
              <a:t>   </a:t>
            </a:r>
            <a:r>
              <a:rPr lang="en">
                <a:solidFill>
                  <a:srgbClr val="FFFFFF"/>
                </a:solidFill>
                <a:latin typeface="Open Sans Light"/>
                <a:ea typeface="Open Sans Light"/>
                <a:cs typeface="Open Sans Light"/>
                <a:sym typeface="Open Sans Light"/>
              </a:rPr>
              <a:t>Application</a:t>
            </a:r>
            <a:endParaRPr>
              <a:solidFill>
                <a:srgbClr val="FFFFFF"/>
              </a:solidFill>
              <a:latin typeface="Open Sans Light"/>
              <a:ea typeface="Open Sans Light"/>
              <a:cs typeface="Open Sans Light"/>
              <a:sym typeface="Open Sans Light"/>
            </a:endParaRPr>
          </a:p>
          <a:p>
            <a:pPr indent="0" lvl="0" marL="0">
              <a:spcBef>
                <a:spcPts val="0"/>
              </a:spcBef>
              <a:spcAft>
                <a:spcPts val="0"/>
              </a:spcAft>
              <a:buNone/>
            </a:pPr>
            <a:r>
              <a:rPr lang="en">
                <a:solidFill>
                  <a:srgbClr val="FFFFFF"/>
                </a:solidFill>
                <a:latin typeface="Open Sans Light"/>
                <a:ea typeface="Open Sans Light"/>
                <a:cs typeface="Open Sans Light"/>
                <a:sym typeface="Open Sans Light"/>
              </a:rPr>
              <a:t>   </a:t>
            </a:r>
            <a:r>
              <a:rPr lang="en">
                <a:solidFill>
                  <a:srgbClr val="FFFFFF"/>
                </a:solidFill>
                <a:latin typeface="Open Sans Light"/>
                <a:ea typeface="Open Sans Light"/>
                <a:cs typeface="Open Sans Light"/>
                <a:sym typeface="Open Sans Light"/>
              </a:rPr>
              <a:t>Ready Data</a:t>
            </a:r>
            <a:endParaRPr>
              <a:solidFill>
                <a:srgbClr val="FFFFFF"/>
              </a:solidFill>
              <a:latin typeface="Open Sans Light"/>
              <a:ea typeface="Open Sans Light"/>
              <a:cs typeface="Open Sans Light"/>
              <a:sym typeface="Open Sans Light"/>
            </a:endParaRPr>
          </a:p>
          <a:p>
            <a:pPr indent="0" lvl="0" marL="0">
              <a:spcBef>
                <a:spcPts val="0"/>
              </a:spcBef>
              <a:spcAft>
                <a:spcPts val="0"/>
              </a:spcAft>
              <a:buNone/>
            </a:pPr>
            <a:r>
              <a:t/>
            </a:r>
            <a:endParaRPr>
              <a:solidFill>
                <a:srgbClr val="FFFFFF"/>
              </a:solidFill>
              <a:latin typeface="Open Sans Light"/>
              <a:ea typeface="Open Sans Light"/>
              <a:cs typeface="Open Sans Light"/>
              <a:sym typeface="Open Sans Light"/>
            </a:endParaRPr>
          </a:p>
          <a:p>
            <a:pPr indent="0" lvl="0" marL="0" rtl="0">
              <a:spcBef>
                <a:spcPts val="0"/>
              </a:spcBef>
              <a:spcAft>
                <a:spcPts val="0"/>
              </a:spcAft>
              <a:buNone/>
            </a:pPr>
            <a:r>
              <a:rPr lang="en">
                <a:solidFill>
                  <a:srgbClr val="FFFFFF"/>
                </a:solidFill>
                <a:latin typeface="Open Sans Light"/>
                <a:ea typeface="Open Sans Light"/>
                <a:cs typeface="Open Sans Light"/>
                <a:sym typeface="Open Sans Light"/>
              </a:rPr>
              <a:t>   </a:t>
            </a:r>
            <a:r>
              <a:rPr lang="en">
                <a:solidFill>
                  <a:srgbClr val="D04003"/>
                </a:solidFill>
                <a:latin typeface="Open Sans Light"/>
                <a:ea typeface="Open Sans Light"/>
                <a:cs typeface="Open Sans Light"/>
                <a:sym typeface="Open Sans Light"/>
              </a:rPr>
              <a:t>Liberating Pixels</a:t>
            </a:r>
            <a:endParaRPr>
              <a:solidFill>
                <a:srgbClr val="D04003"/>
              </a:solidFill>
              <a:latin typeface="Open Sans Light"/>
              <a:ea typeface="Open Sans Light"/>
              <a:cs typeface="Open Sans Light"/>
              <a:sym typeface="Open Sa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490250" y="450150"/>
            <a:ext cx="7755000" cy="40908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 sz="4000">
                <a:latin typeface="Open Sans Light"/>
                <a:ea typeface="Open Sans Light"/>
                <a:cs typeface="Open Sans Light"/>
                <a:sym typeface="Open Sans Light"/>
              </a:rPr>
              <a:t>• Object Storage</a:t>
            </a:r>
            <a:endParaRPr sz="40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4000">
                <a:latin typeface="Open Sans Light"/>
                <a:ea typeface="Open Sans Light"/>
                <a:cs typeface="Open Sans Light"/>
                <a:sym typeface="Open Sans Light"/>
              </a:rPr>
              <a:t>• Windowed Reads</a:t>
            </a:r>
            <a:endParaRPr sz="40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4000">
                <a:solidFill>
                  <a:schemeClr val="lt1"/>
                </a:solidFill>
                <a:latin typeface="Open Sans Light"/>
                <a:ea typeface="Open Sans Light"/>
                <a:cs typeface="Open Sans Light"/>
                <a:sym typeface="Open Sans Light"/>
              </a:rPr>
              <a:t>• Web native formats</a:t>
            </a:r>
            <a:endParaRPr sz="40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4000">
                <a:latin typeface="Open Sans Light"/>
                <a:ea typeface="Open Sans Light"/>
                <a:cs typeface="Open Sans Light"/>
                <a:sym typeface="Open Sans Light"/>
              </a:rPr>
              <a:t>• ML Ready Data</a:t>
            </a:r>
            <a:endParaRPr sz="40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4000">
                <a:solidFill>
                  <a:schemeClr val="lt1"/>
                </a:solidFill>
                <a:latin typeface="Open Sans Light"/>
                <a:ea typeface="Open Sans Light"/>
                <a:cs typeface="Open Sans Light"/>
                <a:sym typeface="Open Sans Light"/>
              </a:rPr>
              <a:t>• Publicly available cloud</a:t>
            </a:r>
            <a:endParaRPr sz="4000">
              <a:latin typeface="Open Sans Light"/>
              <a:ea typeface="Open Sans Light"/>
              <a:cs typeface="Open Sans Light"/>
              <a:sym typeface="Open Sa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id="258" name="Shape 258"/>
          <p:cNvPicPr preferRelativeResize="0"/>
          <p:nvPr/>
        </p:nvPicPr>
        <p:blipFill>
          <a:blip r:embed="rId3">
            <a:alphaModFix/>
          </a:blip>
          <a:stretch>
            <a:fillRect/>
          </a:stretch>
        </p:blipFill>
        <p:spPr>
          <a:xfrm>
            <a:off x="-131545" y="0"/>
            <a:ext cx="9407083"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pic>
        <p:nvPicPr>
          <p:cNvPr id="263" name="Shape 263"/>
          <p:cNvPicPr preferRelativeResize="0"/>
          <p:nvPr/>
        </p:nvPicPr>
        <p:blipFill>
          <a:blip r:embed="rId3">
            <a:alphaModFix/>
          </a:blip>
          <a:stretch>
            <a:fillRect/>
          </a:stretch>
        </p:blipFill>
        <p:spPr>
          <a:xfrm>
            <a:off x="-418763" y="-1"/>
            <a:ext cx="9981517"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Shape 268"/>
          <p:cNvPicPr preferRelativeResize="0"/>
          <p:nvPr/>
        </p:nvPicPr>
        <p:blipFill>
          <a:blip r:embed="rId3">
            <a:alphaModFix/>
          </a:blip>
          <a:stretch>
            <a:fillRect/>
          </a:stretch>
        </p:blipFill>
        <p:spPr>
          <a:xfrm>
            <a:off x="1170075" y="152400"/>
            <a:ext cx="6803849" cy="4401151"/>
          </a:xfrm>
          <a:prstGeom prst="rect">
            <a:avLst/>
          </a:prstGeom>
          <a:noFill/>
          <a:ln>
            <a:noFill/>
          </a:ln>
        </p:spPr>
      </p:pic>
      <p:sp>
        <p:nvSpPr>
          <p:cNvPr id="269" name="Shape 269"/>
          <p:cNvSpPr txBox="1"/>
          <p:nvPr>
            <p:ph type="title"/>
          </p:nvPr>
        </p:nvSpPr>
        <p:spPr>
          <a:xfrm>
            <a:off x="497275" y="4418400"/>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D04003"/>
                </a:solidFill>
              </a:rPr>
              <a:t>http://www.terrapattern.com/</a:t>
            </a:r>
            <a:endParaRPr>
              <a:solidFill>
                <a:srgbClr val="D0400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Shape 274"/>
          <p:cNvPicPr preferRelativeResize="0"/>
          <p:nvPr/>
        </p:nvPicPr>
        <p:blipFill>
          <a:blip r:embed="rId3">
            <a:alphaModFix/>
          </a:blip>
          <a:stretch>
            <a:fillRect/>
          </a:stretch>
        </p:blipFill>
        <p:spPr>
          <a:xfrm>
            <a:off x="0" y="-841475"/>
            <a:ext cx="9144001" cy="6826448"/>
          </a:xfrm>
          <a:prstGeom prst="rect">
            <a:avLst/>
          </a:prstGeom>
          <a:noFill/>
          <a:ln>
            <a:noFill/>
          </a:ln>
        </p:spPr>
      </p:pic>
      <p:sp>
        <p:nvSpPr>
          <p:cNvPr id="275" name="Shape 27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latin typeface="Open Sans Light"/>
                <a:ea typeface="Open Sans Light"/>
                <a:cs typeface="Open Sans Light"/>
                <a:sym typeface="Open Sans Light"/>
              </a:rPr>
              <a:t>Machine Learning Ready Data</a:t>
            </a:r>
            <a:endParaRPr>
              <a:latin typeface="Open Sans Light"/>
              <a:ea typeface="Open Sans Light"/>
              <a:cs typeface="Open Sans Light"/>
              <a:sym typeface="Open Sa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type="title"/>
          </p:nvPr>
        </p:nvSpPr>
        <p:spPr>
          <a:xfrm>
            <a:off x="311700" y="1516500"/>
            <a:ext cx="8520600" cy="2110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600">
                <a:solidFill>
                  <a:srgbClr val="D04003"/>
                </a:solidFill>
                <a:latin typeface="Open Sans Light"/>
                <a:ea typeface="Open Sans Light"/>
                <a:cs typeface="Open Sans Light"/>
                <a:sym typeface="Open Sans Light"/>
              </a:rPr>
              <a:t>If Siri can’t access your data, then it probably won’t be part of the data revolution.</a:t>
            </a:r>
            <a:endParaRPr sz="3600">
              <a:solidFill>
                <a:srgbClr val="D04003"/>
              </a:solidFill>
              <a:latin typeface="Open Sans Light"/>
              <a:ea typeface="Open Sans Light"/>
              <a:cs typeface="Open Sans Light"/>
              <a:sym typeface="Open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descr="facebook_DL_examples.jpg" id="280" name="Shape 280"/>
          <p:cNvPicPr preferRelativeResize="0"/>
          <p:nvPr/>
        </p:nvPicPr>
        <p:blipFill rotWithShape="1">
          <a:blip r:embed="rId3">
            <a:alphaModFix/>
          </a:blip>
          <a:srcRect b="13539" l="0" r="0" t="0"/>
          <a:stretch/>
        </p:blipFill>
        <p:spPr>
          <a:xfrm>
            <a:off x="195616" y="1667931"/>
            <a:ext cx="8752768" cy="1562914"/>
          </a:xfrm>
          <a:prstGeom prst="rect">
            <a:avLst/>
          </a:prstGeom>
          <a:noFill/>
          <a:ln>
            <a:noFill/>
          </a:ln>
        </p:spPr>
      </p:pic>
      <p:sp>
        <p:nvSpPr>
          <p:cNvPr id="281" name="Shape 281"/>
          <p:cNvSpPr txBox="1"/>
          <p:nvPr/>
        </p:nvSpPr>
        <p:spPr>
          <a:xfrm>
            <a:off x="3441545" y="3199611"/>
            <a:ext cx="2260800" cy="864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700"/>
              <a:buFont typeface="Gill Sans"/>
              <a:buNone/>
            </a:pPr>
            <a:r>
              <a:rPr b="1" i="0" lang="en" sz="1700" u="none" cap="none" strike="noStrike">
                <a:solidFill>
                  <a:srgbClr val="000000"/>
                </a:solidFill>
                <a:latin typeface="Gill Sans"/>
                <a:ea typeface="Gill Sans"/>
                <a:cs typeface="Gill Sans"/>
                <a:sym typeface="Gill Sans"/>
              </a:rPr>
              <a:t>2. Object detection</a:t>
            </a:r>
            <a:r>
              <a:rPr b="0" i="0" lang="en" sz="1700" u="none" cap="none" strike="noStrike">
                <a:solidFill>
                  <a:srgbClr val="000000"/>
                </a:solidFill>
                <a:latin typeface="Gill Sans"/>
                <a:ea typeface="Gill Sans"/>
                <a:cs typeface="Gill Sans"/>
                <a:sym typeface="Gill Sans"/>
              </a:rPr>
              <a:t>: </a:t>
            </a:r>
            <a:endParaRPr/>
          </a:p>
          <a:p>
            <a:pPr indent="0" lvl="0" marL="0" marR="0" rtl="0" algn="ctr">
              <a:lnSpc>
                <a:spcPct val="100000"/>
              </a:lnSpc>
              <a:spcBef>
                <a:spcPts val="0"/>
              </a:spcBef>
              <a:spcAft>
                <a:spcPts val="0"/>
              </a:spcAft>
              <a:buClr>
                <a:srgbClr val="000000"/>
              </a:buClr>
              <a:buSzPts val="1700"/>
              <a:buFont typeface="Gill Sans"/>
              <a:buNone/>
            </a:pPr>
            <a:r>
              <a:rPr b="0" i="0" lang="en" sz="1700" u="none" cap="none" strike="noStrike">
                <a:solidFill>
                  <a:srgbClr val="000000"/>
                </a:solidFill>
                <a:latin typeface="Gill Sans"/>
                <a:ea typeface="Gill Sans"/>
                <a:cs typeface="Gill Sans"/>
                <a:sym typeface="Gill Sans"/>
              </a:rPr>
              <a:t>location, extent, and type of each object</a:t>
            </a:r>
            <a:endParaRPr/>
          </a:p>
        </p:txBody>
      </p:sp>
      <p:sp>
        <p:nvSpPr>
          <p:cNvPr id="282" name="Shape 282"/>
          <p:cNvSpPr txBox="1"/>
          <p:nvPr/>
        </p:nvSpPr>
        <p:spPr>
          <a:xfrm>
            <a:off x="6470651" y="3199611"/>
            <a:ext cx="2260800" cy="864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700"/>
              <a:buFont typeface="Gill Sans"/>
              <a:buNone/>
            </a:pPr>
            <a:r>
              <a:rPr b="1" i="0" lang="en" sz="1700" u="none" cap="none" strike="noStrike">
                <a:solidFill>
                  <a:srgbClr val="000000"/>
                </a:solidFill>
                <a:latin typeface="Gill Sans"/>
                <a:ea typeface="Gill Sans"/>
                <a:cs typeface="Gill Sans"/>
                <a:sym typeface="Gill Sans"/>
              </a:rPr>
              <a:t>3. Segmentation</a:t>
            </a:r>
            <a:r>
              <a:rPr b="0" i="0" lang="en" sz="1700" u="none" cap="none" strike="noStrike">
                <a:solidFill>
                  <a:srgbClr val="000000"/>
                </a:solidFill>
                <a:latin typeface="Gill Sans"/>
                <a:ea typeface="Gill Sans"/>
                <a:cs typeface="Gill Sans"/>
                <a:sym typeface="Gill Sans"/>
              </a:rPr>
              <a:t>: </a:t>
            </a:r>
            <a:endParaRPr/>
          </a:p>
          <a:p>
            <a:pPr indent="0" lvl="0" marL="0" marR="0" rtl="0" algn="ctr">
              <a:lnSpc>
                <a:spcPct val="100000"/>
              </a:lnSpc>
              <a:spcBef>
                <a:spcPts val="0"/>
              </a:spcBef>
              <a:spcAft>
                <a:spcPts val="0"/>
              </a:spcAft>
              <a:buClr>
                <a:srgbClr val="000000"/>
              </a:buClr>
              <a:buSzPts val="1700"/>
              <a:buFont typeface="Gill Sans"/>
              <a:buNone/>
            </a:pPr>
            <a:r>
              <a:rPr b="0" i="0" lang="en" sz="1700" u="none" cap="none" strike="noStrike">
                <a:solidFill>
                  <a:srgbClr val="000000"/>
                </a:solidFill>
                <a:latin typeface="Gill Sans"/>
                <a:ea typeface="Gill Sans"/>
                <a:cs typeface="Gill Sans"/>
                <a:sym typeface="Gill Sans"/>
              </a:rPr>
              <a:t>Label every pixel of every object</a:t>
            </a:r>
            <a:endParaRPr/>
          </a:p>
        </p:txBody>
      </p:sp>
      <p:sp>
        <p:nvSpPr>
          <p:cNvPr id="283" name="Shape 283"/>
          <p:cNvSpPr txBox="1"/>
          <p:nvPr/>
        </p:nvSpPr>
        <p:spPr>
          <a:xfrm>
            <a:off x="412439" y="3199611"/>
            <a:ext cx="2260800" cy="864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700"/>
              <a:buFont typeface="Gill Sans"/>
              <a:buNone/>
            </a:pPr>
            <a:r>
              <a:rPr b="1" i="0" lang="en" sz="1700" u="none" cap="none" strike="noStrike">
                <a:solidFill>
                  <a:srgbClr val="000000"/>
                </a:solidFill>
                <a:latin typeface="Gill Sans"/>
                <a:ea typeface="Gill Sans"/>
                <a:cs typeface="Gill Sans"/>
                <a:sym typeface="Gill Sans"/>
              </a:rPr>
              <a:t>1. Classification</a:t>
            </a:r>
            <a:r>
              <a:rPr b="0" i="0" lang="en" sz="1700" u="none" cap="none" strike="noStrike">
                <a:solidFill>
                  <a:srgbClr val="000000"/>
                </a:solidFill>
                <a:latin typeface="Gill Sans"/>
                <a:ea typeface="Gill Sans"/>
                <a:cs typeface="Gill Sans"/>
                <a:sym typeface="Gill Sans"/>
              </a:rPr>
              <a:t>: </a:t>
            </a:r>
            <a:endParaRPr/>
          </a:p>
          <a:p>
            <a:pPr indent="0" lvl="0" marL="0" marR="0" rtl="0" algn="ctr">
              <a:lnSpc>
                <a:spcPct val="100000"/>
              </a:lnSpc>
              <a:spcBef>
                <a:spcPts val="0"/>
              </a:spcBef>
              <a:spcAft>
                <a:spcPts val="0"/>
              </a:spcAft>
              <a:buClr>
                <a:srgbClr val="000000"/>
              </a:buClr>
              <a:buSzPts val="1700"/>
              <a:buFont typeface="Gill Sans"/>
              <a:buNone/>
            </a:pPr>
            <a:r>
              <a:rPr b="0" i="0" lang="en" sz="1700" u="none" cap="none" strike="noStrike">
                <a:solidFill>
                  <a:srgbClr val="000000"/>
                </a:solidFill>
                <a:latin typeface="Gill Sans"/>
                <a:ea typeface="Gill Sans"/>
                <a:cs typeface="Gill Sans"/>
                <a:sym typeface="Gill Sans"/>
              </a:rPr>
              <a:t>Detect if an object is in an image</a:t>
            </a:r>
            <a:endParaRPr/>
          </a:p>
        </p:txBody>
      </p:sp>
      <p:sp>
        <p:nvSpPr>
          <p:cNvPr id="284" name="Shape 284"/>
          <p:cNvSpPr txBox="1"/>
          <p:nvPr/>
        </p:nvSpPr>
        <p:spPr>
          <a:xfrm>
            <a:off x="892970" y="135730"/>
            <a:ext cx="7358100" cy="1285800"/>
          </a:xfrm>
          <a:prstGeom prst="rect">
            <a:avLst/>
          </a:prstGeom>
          <a:noFill/>
          <a:ln>
            <a:noFill/>
          </a:ln>
        </p:spPr>
        <p:txBody>
          <a:bodyPr anchorCtr="0" anchor="ctr" bIns="28575" lIns="28575" spcFirstLastPara="1" rIns="28575" wrap="square" tIns="28575">
            <a:noAutofit/>
          </a:bodyPr>
          <a:lstStyle/>
          <a:p>
            <a:pPr indent="0" lvl="0" marL="0" rtl="0" algn="ctr">
              <a:spcBef>
                <a:spcPts val="0"/>
              </a:spcBef>
              <a:spcAft>
                <a:spcPts val="0"/>
              </a:spcAft>
              <a:buNone/>
            </a:pPr>
            <a:r>
              <a:rPr lang="en" sz="4400">
                <a:latin typeface="Gill Sans"/>
                <a:ea typeface="Gill Sans"/>
                <a:cs typeface="Gill Sans"/>
                <a:sym typeface="Gill Sans"/>
              </a:rPr>
              <a:t>Applying ML/DL to images</a:t>
            </a:r>
            <a:endParaRPr sz="4400">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id="289" name="Shape 289"/>
          <p:cNvPicPr preferRelativeResize="0"/>
          <p:nvPr/>
        </p:nvPicPr>
        <p:blipFill>
          <a:blip r:embed="rId3">
            <a:alphaModFix/>
          </a:blip>
          <a:stretch>
            <a:fillRect/>
          </a:stretch>
        </p:blipFill>
        <p:spPr>
          <a:xfrm>
            <a:off x="0" y="-8800"/>
            <a:ext cx="9144000" cy="51001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type="title"/>
          </p:nvPr>
        </p:nvSpPr>
        <p:spPr>
          <a:xfrm>
            <a:off x="490250" y="450150"/>
            <a:ext cx="8118000" cy="40908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 sz="3600">
                <a:latin typeface="Open Sans Light"/>
                <a:ea typeface="Open Sans Light"/>
                <a:cs typeface="Open Sans Light"/>
                <a:sym typeface="Open Sans Light"/>
              </a:rPr>
              <a:t>What we need:</a:t>
            </a:r>
            <a:endParaRPr sz="36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3600">
                <a:latin typeface="Open Sans Light"/>
                <a:ea typeface="Open Sans Light"/>
                <a:cs typeface="Open Sans Light"/>
                <a:sym typeface="Open Sans Light"/>
              </a:rPr>
              <a:t>• Open AARD data with global coverage</a:t>
            </a:r>
            <a:endParaRPr sz="36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3600">
                <a:latin typeface="Open Sans Light"/>
                <a:ea typeface="Open Sans Light"/>
                <a:cs typeface="Open Sans Light"/>
                <a:sym typeface="Open Sans Light"/>
              </a:rPr>
              <a:t>• Global high quality label data</a:t>
            </a:r>
            <a:endParaRPr sz="36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3600">
                <a:solidFill>
                  <a:schemeClr val="lt1"/>
                </a:solidFill>
                <a:latin typeface="Open Sans Light"/>
                <a:ea typeface="Open Sans Light"/>
                <a:cs typeface="Open Sans Light"/>
                <a:sym typeface="Open Sans Light"/>
              </a:rPr>
              <a:t>• Label generation interfaces</a:t>
            </a:r>
            <a:endParaRPr sz="3600">
              <a:latin typeface="Open Sans Light"/>
              <a:ea typeface="Open Sans Light"/>
              <a:cs typeface="Open Sans Light"/>
              <a:sym typeface="Open Sans Light"/>
            </a:endParaRPr>
          </a:p>
          <a:p>
            <a:pPr indent="0" lvl="0" marL="0" rtl="0">
              <a:lnSpc>
                <a:spcPct val="115000"/>
              </a:lnSpc>
              <a:spcBef>
                <a:spcPts val="0"/>
              </a:spcBef>
              <a:spcAft>
                <a:spcPts val="0"/>
              </a:spcAft>
              <a:buNone/>
            </a:pPr>
            <a:r>
              <a:rPr lang="en" sz="3600">
                <a:solidFill>
                  <a:schemeClr val="lt1"/>
                </a:solidFill>
                <a:latin typeface="Open Sans Light"/>
                <a:ea typeface="Open Sans Light"/>
                <a:cs typeface="Open Sans Light"/>
                <a:sym typeface="Open Sans Light"/>
              </a:rPr>
              <a:t>• Training data generation &amp; evaluation tools</a:t>
            </a:r>
            <a:endParaRPr sz="3600">
              <a:latin typeface="Open Sans Light"/>
              <a:ea typeface="Open Sans Light"/>
              <a:cs typeface="Open Sans Light"/>
              <a:sym typeface="Open Sa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0" y="4671"/>
            <a:ext cx="9144002" cy="51341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b="2600" l="0" r="0" t="0"/>
          <a:stretch/>
        </p:blipFill>
        <p:spPr>
          <a:xfrm>
            <a:off x="179000" y="167388"/>
            <a:ext cx="8646624" cy="4808725"/>
          </a:xfrm>
          <a:prstGeom prst="rect">
            <a:avLst/>
          </a:prstGeom>
          <a:noFill/>
          <a:ln>
            <a:noFill/>
          </a:ln>
        </p:spPr>
      </p:pic>
      <p:sp>
        <p:nvSpPr>
          <p:cNvPr id="138" name="Shape 138"/>
          <p:cNvSpPr/>
          <p:nvPr/>
        </p:nvSpPr>
        <p:spPr>
          <a:xfrm>
            <a:off x="6850050" y="346075"/>
            <a:ext cx="2172000" cy="44871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9" name="Shape 139"/>
          <p:cNvSpPr txBox="1"/>
          <p:nvPr/>
        </p:nvSpPr>
        <p:spPr>
          <a:xfrm>
            <a:off x="6773850" y="3746325"/>
            <a:ext cx="2172000" cy="801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3</a:t>
            </a:r>
            <a:r>
              <a:rPr lang="en"/>
              <a:t>. Process and return</a:t>
            </a:r>
            <a:endParaRPr/>
          </a:p>
          <a:p>
            <a:pPr indent="0" lvl="0" marL="0">
              <a:spcBef>
                <a:spcPts val="0"/>
              </a:spcBef>
              <a:spcAft>
                <a:spcPts val="0"/>
              </a:spcAft>
              <a:buNone/>
            </a:pPr>
            <a:r>
              <a:rPr lang="en"/>
              <a:t>    image and answer to</a:t>
            </a:r>
            <a:endParaRPr/>
          </a:p>
          <a:p>
            <a:pPr indent="0" lvl="0" marL="0" rtl="0">
              <a:spcBef>
                <a:spcPts val="0"/>
              </a:spcBef>
              <a:spcAft>
                <a:spcPts val="0"/>
              </a:spcAft>
              <a:buNone/>
            </a:pPr>
            <a:r>
              <a:rPr lang="en"/>
              <a:t>    user</a:t>
            </a:r>
            <a:endParaRPr/>
          </a:p>
        </p:txBody>
      </p:sp>
      <p:sp>
        <p:nvSpPr>
          <p:cNvPr id="140" name="Shape 140"/>
          <p:cNvSpPr txBox="1"/>
          <p:nvPr/>
        </p:nvSpPr>
        <p:spPr>
          <a:xfrm>
            <a:off x="6773850" y="1520175"/>
            <a:ext cx="2172000" cy="801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1. </a:t>
            </a:r>
            <a:r>
              <a:rPr lang="en"/>
              <a:t>Convert voice request   </a:t>
            </a:r>
            <a:endParaRPr/>
          </a:p>
          <a:p>
            <a:pPr indent="0" lvl="0" marL="0">
              <a:spcBef>
                <a:spcPts val="0"/>
              </a:spcBef>
              <a:spcAft>
                <a:spcPts val="0"/>
              </a:spcAft>
              <a:buNone/>
            </a:pPr>
            <a:r>
              <a:rPr lang="en"/>
              <a:t>    into an intention</a:t>
            </a:r>
            <a:endParaRPr/>
          </a:p>
        </p:txBody>
      </p:sp>
      <p:sp>
        <p:nvSpPr>
          <p:cNvPr id="141" name="Shape 141"/>
          <p:cNvSpPr txBox="1"/>
          <p:nvPr/>
        </p:nvSpPr>
        <p:spPr>
          <a:xfrm>
            <a:off x="6773850" y="2627263"/>
            <a:ext cx="2172000" cy="801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2. Fetch relevant </a:t>
            </a:r>
            <a:endParaRPr/>
          </a:p>
          <a:p>
            <a:pPr indent="0" lvl="0" marL="0" rtl="0">
              <a:spcBef>
                <a:spcPts val="0"/>
              </a:spcBef>
              <a:spcAft>
                <a:spcPts val="0"/>
              </a:spcAft>
              <a:buNone/>
            </a:pPr>
            <a:r>
              <a:rPr lang="en"/>
              <a:t>    imagery</a:t>
            </a:r>
            <a:endParaRPr/>
          </a:p>
        </p:txBody>
      </p:sp>
      <p:sp>
        <p:nvSpPr>
          <p:cNvPr id="142" name="Shape 142"/>
          <p:cNvSpPr txBox="1"/>
          <p:nvPr>
            <p:ph type="title"/>
          </p:nvPr>
        </p:nvSpPr>
        <p:spPr>
          <a:xfrm>
            <a:off x="6773850" y="269800"/>
            <a:ext cx="2751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2"/>
                </a:solidFill>
                <a:latin typeface="Open Sans"/>
                <a:ea typeface="Open Sans"/>
                <a:cs typeface="Open Sans"/>
                <a:sym typeface="Open Sans"/>
              </a:rPr>
              <a:t>Under the hood</a:t>
            </a:r>
            <a:endParaRPr b="1">
              <a:solidFill>
                <a:schemeClr val="dk2"/>
              </a:solidFill>
              <a:latin typeface="Open Sans"/>
              <a:ea typeface="Open Sans"/>
              <a:cs typeface="Open Sans"/>
              <a:sym typeface="Open Sans"/>
            </a:endParaRPr>
          </a:p>
        </p:txBody>
      </p:sp>
      <p:cxnSp>
        <p:nvCxnSpPr>
          <p:cNvPr id="143" name="Shape 143"/>
          <p:cNvCxnSpPr/>
          <p:nvPr/>
        </p:nvCxnSpPr>
        <p:spPr>
          <a:xfrm>
            <a:off x="6508550" y="393825"/>
            <a:ext cx="0" cy="427230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Shape 148"/>
          <p:cNvPicPr preferRelativeResize="0"/>
          <p:nvPr/>
        </p:nvPicPr>
        <p:blipFill rotWithShape="1">
          <a:blip r:embed="rId3">
            <a:alphaModFix/>
          </a:blip>
          <a:srcRect b="2600" l="0" r="0" t="0"/>
          <a:stretch/>
        </p:blipFill>
        <p:spPr>
          <a:xfrm>
            <a:off x="114750" y="208850"/>
            <a:ext cx="8497525" cy="4725799"/>
          </a:xfrm>
          <a:prstGeom prst="rect">
            <a:avLst/>
          </a:prstGeom>
          <a:noFill/>
          <a:ln>
            <a:noFill/>
          </a:ln>
        </p:spPr>
      </p:pic>
      <p:sp>
        <p:nvSpPr>
          <p:cNvPr id="149" name="Shape 149"/>
          <p:cNvSpPr/>
          <p:nvPr/>
        </p:nvSpPr>
        <p:spPr>
          <a:xfrm>
            <a:off x="5018250" y="1766175"/>
            <a:ext cx="1327800" cy="173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0" name="Shape 150"/>
          <p:cNvSpPr/>
          <p:nvPr/>
        </p:nvSpPr>
        <p:spPr>
          <a:xfrm>
            <a:off x="6671050" y="328200"/>
            <a:ext cx="2172000" cy="44871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1" name="Shape 151"/>
          <p:cNvSpPr txBox="1"/>
          <p:nvPr/>
        </p:nvSpPr>
        <p:spPr>
          <a:xfrm>
            <a:off x="6773850" y="3746325"/>
            <a:ext cx="2172000" cy="801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3. Process and return</a:t>
            </a:r>
            <a:endParaRPr/>
          </a:p>
          <a:p>
            <a:pPr indent="0" lvl="0" marL="0" rtl="0">
              <a:spcBef>
                <a:spcPts val="0"/>
              </a:spcBef>
              <a:spcAft>
                <a:spcPts val="0"/>
              </a:spcAft>
              <a:buNone/>
            </a:pPr>
            <a:r>
              <a:rPr lang="en"/>
              <a:t>    image and answer to</a:t>
            </a:r>
            <a:endParaRPr/>
          </a:p>
          <a:p>
            <a:pPr indent="0" lvl="0" marL="0" rtl="0">
              <a:spcBef>
                <a:spcPts val="0"/>
              </a:spcBef>
              <a:spcAft>
                <a:spcPts val="0"/>
              </a:spcAft>
              <a:buNone/>
            </a:pPr>
            <a:r>
              <a:rPr lang="en"/>
              <a:t>    user</a:t>
            </a:r>
            <a:endParaRPr/>
          </a:p>
        </p:txBody>
      </p:sp>
      <p:sp>
        <p:nvSpPr>
          <p:cNvPr id="152" name="Shape 152"/>
          <p:cNvSpPr txBox="1"/>
          <p:nvPr/>
        </p:nvSpPr>
        <p:spPr>
          <a:xfrm>
            <a:off x="6773850" y="1520175"/>
            <a:ext cx="2172000" cy="801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1. Convert voice request   </a:t>
            </a:r>
            <a:endParaRPr/>
          </a:p>
          <a:p>
            <a:pPr indent="0" lvl="0" marL="0" rtl="0">
              <a:spcBef>
                <a:spcPts val="0"/>
              </a:spcBef>
              <a:spcAft>
                <a:spcPts val="0"/>
              </a:spcAft>
              <a:buNone/>
            </a:pPr>
            <a:r>
              <a:rPr lang="en"/>
              <a:t>    into an intention</a:t>
            </a:r>
            <a:endParaRPr/>
          </a:p>
        </p:txBody>
      </p:sp>
      <p:sp>
        <p:nvSpPr>
          <p:cNvPr id="153" name="Shape 153"/>
          <p:cNvSpPr txBox="1"/>
          <p:nvPr/>
        </p:nvSpPr>
        <p:spPr>
          <a:xfrm>
            <a:off x="6773850" y="2627263"/>
            <a:ext cx="2172000" cy="801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2. Fetch relevant </a:t>
            </a:r>
            <a:endParaRPr/>
          </a:p>
          <a:p>
            <a:pPr indent="0" lvl="0" marL="0" rtl="0">
              <a:spcBef>
                <a:spcPts val="0"/>
              </a:spcBef>
              <a:spcAft>
                <a:spcPts val="0"/>
              </a:spcAft>
              <a:buNone/>
            </a:pPr>
            <a:r>
              <a:rPr lang="en"/>
              <a:t>    imagery</a:t>
            </a:r>
            <a:endParaRPr/>
          </a:p>
        </p:txBody>
      </p:sp>
      <p:sp>
        <p:nvSpPr>
          <p:cNvPr id="154" name="Shape 154"/>
          <p:cNvSpPr txBox="1"/>
          <p:nvPr>
            <p:ph type="title"/>
          </p:nvPr>
        </p:nvSpPr>
        <p:spPr>
          <a:xfrm>
            <a:off x="6773850" y="269800"/>
            <a:ext cx="2751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2"/>
                </a:solidFill>
                <a:latin typeface="Open Sans"/>
                <a:ea typeface="Open Sans"/>
                <a:cs typeface="Open Sans"/>
                <a:sym typeface="Open Sans"/>
              </a:rPr>
              <a:t>Under the hood</a:t>
            </a:r>
            <a:endParaRPr b="1">
              <a:solidFill>
                <a:schemeClr val="dk2"/>
              </a:solidFill>
              <a:latin typeface="Open Sans"/>
              <a:ea typeface="Open Sans"/>
              <a:cs typeface="Open Sans"/>
              <a:sym typeface="Open Sans"/>
            </a:endParaRPr>
          </a:p>
        </p:txBody>
      </p:sp>
      <p:cxnSp>
        <p:nvCxnSpPr>
          <p:cNvPr id="155" name="Shape 155"/>
          <p:cNvCxnSpPr/>
          <p:nvPr/>
        </p:nvCxnSpPr>
        <p:spPr>
          <a:xfrm>
            <a:off x="6508550" y="393825"/>
            <a:ext cx="0" cy="427230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0" y="4671"/>
            <a:ext cx="9144002" cy="513415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Shape 165"/>
          <p:cNvPicPr preferRelativeResize="0"/>
          <p:nvPr/>
        </p:nvPicPr>
        <p:blipFill rotWithShape="1">
          <a:blip r:embed="rId3">
            <a:alphaModFix/>
          </a:blip>
          <a:srcRect b="2600" l="0" r="0" t="0"/>
          <a:stretch/>
        </p:blipFill>
        <p:spPr>
          <a:xfrm>
            <a:off x="62150" y="133950"/>
            <a:ext cx="9007750" cy="5009550"/>
          </a:xfrm>
          <a:prstGeom prst="rect">
            <a:avLst/>
          </a:prstGeom>
          <a:noFill/>
          <a:ln>
            <a:noFill/>
          </a:ln>
        </p:spPr>
      </p:pic>
      <p:sp>
        <p:nvSpPr>
          <p:cNvPr id="166" name="Shape 166"/>
          <p:cNvSpPr txBox="1"/>
          <p:nvPr>
            <p:ph type="title"/>
          </p:nvPr>
        </p:nvSpPr>
        <p:spPr>
          <a:xfrm>
            <a:off x="3824325" y="133950"/>
            <a:ext cx="27618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2"/>
                </a:solidFill>
              </a:rPr>
              <a:t>Under the hood</a:t>
            </a:r>
            <a:endParaRPr>
              <a:solidFill>
                <a:schemeClr val="dk2"/>
              </a:solidFill>
            </a:endParaRPr>
          </a:p>
        </p:txBody>
      </p:sp>
      <p:sp>
        <p:nvSpPr>
          <p:cNvPr id="167" name="Shape 167"/>
          <p:cNvSpPr/>
          <p:nvPr/>
        </p:nvSpPr>
        <p:spPr>
          <a:xfrm>
            <a:off x="5594225" y="3031300"/>
            <a:ext cx="645000" cy="3183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8" name="Shape 168"/>
          <p:cNvSpPr txBox="1"/>
          <p:nvPr/>
        </p:nvSpPr>
        <p:spPr>
          <a:xfrm>
            <a:off x="5664925" y="2969450"/>
            <a:ext cx="698100" cy="530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900"/>
              <a:t>VIIRS</a:t>
            </a:r>
            <a:endParaRPr b="1" sz="900"/>
          </a:p>
          <a:p>
            <a:pPr indent="0" lvl="0" marL="0" rtl="0">
              <a:spcBef>
                <a:spcPts val="0"/>
              </a:spcBef>
              <a:spcAft>
                <a:spcPts val="0"/>
              </a:spcAft>
              <a:buNone/>
            </a:pPr>
            <a:r>
              <a:rPr b="1" lang="en" sz="900"/>
              <a:t>COGs</a:t>
            </a:r>
            <a:endParaRPr b="1" sz="900"/>
          </a:p>
        </p:txBody>
      </p:sp>
      <p:sp>
        <p:nvSpPr>
          <p:cNvPr id="169" name="Shape 169"/>
          <p:cNvSpPr/>
          <p:nvPr/>
        </p:nvSpPr>
        <p:spPr>
          <a:xfrm>
            <a:off x="3720650" y="159075"/>
            <a:ext cx="3057900" cy="6804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0" name="Shape 170"/>
          <p:cNvSpPr/>
          <p:nvPr/>
        </p:nvSpPr>
        <p:spPr>
          <a:xfrm>
            <a:off x="6972900" y="380025"/>
            <a:ext cx="1953000" cy="44631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71" name="Shape 171"/>
          <p:cNvPicPr preferRelativeResize="0"/>
          <p:nvPr/>
        </p:nvPicPr>
        <p:blipFill>
          <a:blip r:embed="rId4">
            <a:alphaModFix/>
          </a:blip>
          <a:stretch>
            <a:fillRect/>
          </a:stretch>
        </p:blipFill>
        <p:spPr>
          <a:xfrm>
            <a:off x="6286825" y="2229663"/>
            <a:ext cx="514350" cy="447675"/>
          </a:xfrm>
          <a:prstGeom prst="rect">
            <a:avLst/>
          </a:prstGeom>
          <a:noFill/>
          <a:ln>
            <a:noFill/>
          </a:ln>
        </p:spPr>
      </p:pic>
      <p:pic>
        <p:nvPicPr>
          <p:cNvPr id="172" name="Shape 172"/>
          <p:cNvPicPr preferRelativeResize="0"/>
          <p:nvPr/>
        </p:nvPicPr>
        <p:blipFill>
          <a:blip r:embed="rId5">
            <a:alphaModFix/>
          </a:blip>
          <a:stretch>
            <a:fillRect/>
          </a:stretch>
        </p:blipFill>
        <p:spPr>
          <a:xfrm>
            <a:off x="6767450" y="1813225"/>
            <a:ext cx="864125" cy="864125"/>
          </a:xfrm>
          <a:prstGeom prst="rect">
            <a:avLst/>
          </a:prstGeom>
          <a:noFill/>
          <a:ln>
            <a:noFill/>
          </a:ln>
        </p:spPr>
      </p:pic>
      <p:sp>
        <p:nvSpPr>
          <p:cNvPr id="173" name="Shape 173"/>
          <p:cNvSpPr txBox="1"/>
          <p:nvPr/>
        </p:nvSpPr>
        <p:spPr>
          <a:xfrm>
            <a:off x="6850475" y="2601150"/>
            <a:ext cx="698100" cy="318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900"/>
              <a:t>Cumulus</a:t>
            </a:r>
            <a:endParaRPr b="1" sz="900"/>
          </a:p>
        </p:txBody>
      </p:sp>
      <p:pic>
        <p:nvPicPr>
          <p:cNvPr id="174" name="Shape 174"/>
          <p:cNvPicPr preferRelativeResize="0"/>
          <p:nvPr/>
        </p:nvPicPr>
        <p:blipFill>
          <a:blip r:embed="rId4">
            <a:alphaModFix/>
          </a:blip>
          <a:stretch>
            <a:fillRect/>
          </a:stretch>
        </p:blipFill>
        <p:spPr>
          <a:xfrm>
            <a:off x="7631575" y="1768938"/>
            <a:ext cx="514350" cy="447675"/>
          </a:xfrm>
          <a:prstGeom prst="rect">
            <a:avLst/>
          </a:prstGeom>
          <a:noFill/>
          <a:ln>
            <a:noFill/>
          </a:ln>
        </p:spPr>
      </p:pic>
      <p:pic>
        <p:nvPicPr>
          <p:cNvPr id="175" name="Shape 175"/>
          <p:cNvPicPr preferRelativeResize="0"/>
          <p:nvPr/>
        </p:nvPicPr>
        <p:blipFill>
          <a:blip r:embed="rId6">
            <a:alphaModFix/>
          </a:blip>
          <a:stretch>
            <a:fillRect/>
          </a:stretch>
        </p:blipFill>
        <p:spPr>
          <a:xfrm>
            <a:off x="8013772" y="1216242"/>
            <a:ext cx="1132318" cy="80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b="2600" l="0" r="0" t="0"/>
          <a:stretch/>
        </p:blipFill>
        <p:spPr>
          <a:xfrm>
            <a:off x="62150" y="133950"/>
            <a:ext cx="9007750" cy="5009550"/>
          </a:xfrm>
          <a:prstGeom prst="rect">
            <a:avLst/>
          </a:prstGeom>
          <a:noFill/>
          <a:ln>
            <a:noFill/>
          </a:ln>
        </p:spPr>
      </p:pic>
      <p:sp>
        <p:nvSpPr>
          <p:cNvPr id="181" name="Shape 181"/>
          <p:cNvSpPr txBox="1"/>
          <p:nvPr>
            <p:ph type="title"/>
          </p:nvPr>
        </p:nvSpPr>
        <p:spPr>
          <a:xfrm>
            <a:off x="3824325" y="133950"/>
            <a:ext cx="27618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2"/>
                </a:solidFill>
              </a:rPr>
              <a:t>Under the hood</a:t>
            </a:r>
            <a:endParaRPr>
              <a:solidFill>
                <a:schemeClr val="dk2"/>
              </a:solidFill>
            </a:endParaRPr>
          </a:p>
        </p:txBody>
      </p:sp>
      <p:sp>
        <p:nvSpPr>
          <p:cNvPr id="182" name="Shape 182"/>
          <p:cNvSpPr/>
          <p:nvPr/>
        </p:nvSpPr>
        <p:spPr>
          <a:xfrm>
            <a:off x="5594225" y="3031300"/>
            <a:ext cx="645000" cy="3183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3" name="Shape 183"/>
          <p:cNvSpPr txBox="1"/>
          <p:nvPr/>
        </p:nvSpPr>
        <p:spPr>
          <a:xfrm>
            <a:off x="5664925" y="2969450"/>
            <a:ext cx="698100" cy="530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900"/>
              <a:t>VIIRS</a:t>
            </a:r>
            <a:endParaRPr b="1" sz="900"/>
          </a:p>
          <a:p>
            <a:pPr indent="0" lvl="0" marL="0" rtl="0">
              <a:spcBef>
                <a:spcPts val="0"/>
              </a:spcBef>
              <a:spcAft>
                <a:spcPts val="0"/>
              </a:spcAft>
              <a:buNone/>
            </a:pPr>
            <a:r>
              <a:rPr b="1" lang="en" sz="900"/>
              <a:t>COGs</a:t>
            </a:r>
            <a:endParaRPr b="1" sz="900"/>
          </a:p>
        </p:txBody>
      </p:sp>
      <p:sp>
        <p:nvSpPr>
          <p:cNvPr id="184" name="Shape 184"/>
          <p:cNvSpPr/>
          <p:nvPr/>
        </p:nvSpPr>
        <p:spPr>
          <a:xfrm>
            <a:off x="3720650" y="159075"/>
            <a:ext cx="3057900" cy="6804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5" name="Shape 185"/>
          <p:cNvSpPr/>
          <p:nvPr/>
        </p:nvSpPr>
        <p:spPr>
          <a:xfrm>
            <a:off x="6972900" y="380025"/>
            <a:ext cx="1953000" cy="44631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86" name="Shape 186"/>
          <p:cNvPicPr preferRelativeResize="0"/>
          <p:nvPr/>
        </p:nvPicPr>
        <p:blipFill>
          <a:blip r:embed="rId4">
            <a:alphaModFix/>
          </a:blip>
          <a:stretch>
            <a:fillRect/>
          </a:stretch>
        </p:blipFill>
        <p:spPr>
          <a:xfrm>
            <a:off x="6286825" y="2229663"/>
            <a:ext cx="514350" cy="447675"/>
          </a:xfrm>
          <a:prstGeom prst="rect">
            <a:avLst/>
          </a:prstGeom>
          <a:noFill/>
          <a:ln>
            <a:noFill/>
          </a:ln>
        </p:spPr>
      </p:pic>
      <p:pic>
        <p:nvPicPr>
          <p:cNvPr id="187" name="Shape 187"/>
          <p:cNvPicPr preferRelativeResize="0"/>
          <p:nvPr/>
        </p:nvPicPr>
        <p:blipFill>
          <a:blip r:embed="rId5">
            <a:alphaModFix/>
          </a:blip>
          <a:stretch>
            <a:fillRect/>
          </a:stretch>
        </p:blipFill>
        <p:spPr>
          <a:xfrm>
            <a:off x="6767450" y="1813225"/>
            <a:ext cx="864125" cy="864125"/>
          </a:xfrm>
          <a:prstGeom prst="rect">
            <a:avLst/>
          </a:prstGeom>
          <a:noFill/>
          <a:ln>
            <a:noFill/>
          </a:ln>
        </p:spPr>
      </p:pic>
      <p:sp>
        <p:nvSpPr>
          <p:cNvPr id="188" name="Shape 188"/>
          <p:cNvSpPr txBox="1"/>
          <p:nvPr/>
        </p:nvSpPr>
        <p:spPr>
          <a:xfrm>
            <a:off x="6850475" y="2601150"/>
            <a:ext cx="698100" cy="318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900"/>
              <a:t>Cumulus</a:t>
            </a:r>
            <a:endParaRPr b="1" sz="900"/>
          </a:p>
        </p:txBody>
      </p:sp>
      <p:pic>
        <p:nvPicPr>
          <p:cNvPr id="189" name="Shape 189"/>
          <p:cNvPicPr preferRelativeResize="0"/>
          <p:nvPr/>
        </p:nvPicPr>
        <p:blipFill>
          <a:blip r:embed="rId4">
            <a:alphaModFix/>
          </a:blip>
          <a:stretch>
            <a:fillRect/>
          </a:stretch>
        </p:blipFill>
        <p:spPr>
          <a:xfrm>
            <a:off x="7631575" y="1768938"/>
            <a:ext cx="514350" cy="447675"/>
          </a:xfrm>
          <a:prstGeom prst="rect">
            <a:avLst/>
          </a:prstGeom>
          <a:noFill/>
          <a:ln>
            <a:noFill/>
          </a:ln>
        </p:spPr>
      </p:pic>
      <p:pic>
        <p:nvPicPr>
          <p:cNvPr id="190" name="Shape 190"/>
          <p:cNvPicPr preferRelativeResize="0"/>
          <p:nvPr/>
        </p:nvPicPr>
        <p:blipFill>
          <a:blip r:embed="rId6">
            <a:alphaModFix/>
          </a:blip>
          <a:stretch>
            <a:fillRect/>
          </a:stretch>
        </p:blipFill>
        <p:spPr>
          <a:xfrm>
            <a:off x="8013772" y="1216242"/>
            <a:ext cx="1132318" cy="808800"/>
          </a:xfrm>
          <a:prstGeom prst="rect">
            <a:avLst/>
          </a:prstGeom>
          <a:noFill/>
          <a:ln>
            <a:noFill/>
          </a:ln>
        </p:spPr>
      </p:pic>
      <p:sp>
        <p:nvSpPr>
          <p:cNvPr id="191" name="Shape 191"/>
          <p:cNvSpPr/>
          <p:nvPr/>
        </p:nvSpPr>
        <p:spPr>
          <a:xfrm>
            <a:off x="5258400" y="1475875"/>
            <a:ext cx="2598300" cy="2138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Shape 196"/>
          <p:cNvPicPr preferRelativeResize="0"/>
          <p:nvPr/>
        </p:nvPicPr>
        <p:blipFill>
          <a:blip r:embed="rId3">
            <a:alphaModFix amt="5000"/>
          </a:blip>
          <a:stretch>
            <a:fillRect/>
          </a:stretch>
        </p:blipFill>
        <p:spPr>
          <a:xfrm>
            <a:off x="513250" y="739975"/>
            <a:ext cx="8692777" cy="4346375"/>
          </a:xfrm>
          <a:prstGeom prst="rect">
            <a:avLst/>
          </a:prstGeom>
          <a:noFill/>
          <a:ln>
            <a:noFill/>
          </a:ln>
        </p:spPr>
      </p:pic>
      <p:sp>
        <p:nvSpPr>
          <p:cNvPr id="197" name="Shape 197"/>
          <p:cNvSpPr txBox="1"/>
          <p:nvPr>
            <p:ph type="title"/>
          </p:nvPr>
        </p:nvSpPr>
        <p:spPr>
          <a:xfrm>
            <a:off x="704400" y="2164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latin typeface="Open Sans"/>
                <a:ea typeface="Open Sans"/>
                <a:cs typeface="Open Sans"/>
                <a:sym typeface="Open Sans"/>
              </a:rPr>
              <a:t>Who Uses EO Data?</a:t>
            </a:r>
            <a:endParaRPr b="1">
              <a:latin typeface="Open Sans"/>
              <a:ea typeface="Open Sans"/>
              <a:cs typeface="Open Sans"/>
              <a:sym typeface="Open Sans"/>
            </a:endParaRPr>
          </a:p>
        </p:txBody>
      </p:sp>
      <p:sp>
        <p:nvSpPr>
          <p:cNvPr id="198" name="Shape 198"/>
          <p:cNvSpPr txBox="1"/>
          <p:nvPr/>
        </p:nvSpPr>
        <p:spPr>
          <a:xfrm>
            <a:off x="799550" y="1040275"/>
            <a:ext cx="1477500" cy="474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600">
                <a:latin typeface="Open Sans"/>
                <a:ea typeface="Open Sans"/>
                <a:cs typeface="Open Sans"/>
                <a:sym typeface="Open Sans"/>
              </a:rPr>
              <a:t>Casual Users</a:t>
            </a:r>
            <a:endParaRPr b="1" sz="1600">
              <a:latin typeface="Open Sans"/>
              <a:ea typeface="Open Sans"/>
              <a:cs typeface="Open Sans"/>
              <a:sym typeface="Open Sans"/>
            </a:endParaRPr>
          </a:p>
        </p:txBody>
      </p:sp>
      <p:sp>
        <p:nvSpPr>
          <p:cNvPr id="199" name="Shape 199"/>
          <p:cNvSpPr txBox="1"/>
          <p:nvPr/>
        </p:nvSpPr>
        <p:spPr>
          <a:xfrm>
            <a:off x="6675850" y="1040275"/>
            <a:ext cx="2058000" cy="71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1600">
                <a:latin typeface="Open Sans"/>
                <a:ea typeface="Open Sans"/>
                <a:cs typeface="Open Sans"/>
                <a:sym typeface="Open Sans"/>
              </a:rPr>
              <a:t>EO specialists</a:t>
            </a:r>
            <a:endParaRPr b="1" sz="1600">
              <a:latin typeface="Open Sans"/>
              <a:ea typeface="Open Sans"/>
              <a:cs typeface="Open Sans"/>
              <a:sym typeface="Open Sans"/>
            </a:endParaRPr>
          </a:p>
        </p:txBody>
      </p:sp>
      <p:sp>
        <p:nvSpPr>
          <p:cNvPr id="200" name="Shape 200"/>
          <p:cNvSpPr txBox="1"/>
          <p:nvPr/>
        </p:nvSpPr>
        <p:spPr>
          <a:xfrm>
            <a:off x="3474625" y="1040275"/>
            <a:ext cx="2752800" cy="71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1600">
                <a:latin typeface="Open Sans"/>
                <a:ea typeface="Open Sans"/>
                <a:cs typeface="Open Sans"/>
                <a:sym typeface="Open Sans"/>
              </a:rPr>
              <a:t>Students / Researchers</a:t>
            </a:r>
            <a:endParaRPr b="1" sz="1600">
              <a:latin typeface="Open Sans"/>
              <a:ea typeface="Open Sans"/>
              <a:cs typeface="Open Sans"/>
              <a:sym typeface="Open Sans"/>
            </a:endParaRPr>
          </a:p>
        </p:txBody>
      </p:sp>
      <p:sp>
        <p:nvSpPr>
          <p:cNvPr id="201" name="Shape 201"/>
          <p:cNvSpPr txBox="1"/>
          <p:nvPr/>
        </p:nvSpPr>
        <p:spPr>
          <a:xfrm>
            <a:off x="748650" y="1485725"/>
            <a:ext cx="2058000" cy="367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 L</a:t>
            </a:r>
            <a:r>
              <a:rPr lang="en"/>
              <a:t>ow/no EO skill</a:t>
            </a:r>
            <a:endParaRPr/>
          </a:p>
        </p:txBody>
      </p:sp>
      <p:sp>
        <p:nvSpPr>
          <p:cNvPr id="202" name="Shape 202"/>
          <p:cNvSpPr txBox="1"/>
          <p:nvPr/>
        </p:nvSpPr>
        <p:spPr>
          <a:xfrm>
            <a:off x="3564238" y="1485725"/>
            <a:ext cx="2058000" cy="367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 L</a:t>
            </a:r>
            <a:r>
              <a:rPr lang="en">
                <a:latin typeface="Open Sans"/>
                <a:ea typeface="Open Sans"/>
                <a:cs typeface="Open Sans"/>
                <a:sym typeface="Open Sans"/>
              </a:rPr>
              <a:t>ow EO skills</a:t>
            </a:r>
            <a:endParaRPr>
              <a:latin typeface="Open Sans"/>
              <a:ea typeface="Open Sans"/>
              <a:cs typeface="Open Sans"/>
              <a:sym typeface="Open Sans"/>
            </a:endParaRPr>
          </a:p>
        </p:txBody>
      </p:sp>
      <p:sp>
        <p:nvSpPr>
          <p:cNvPr id="203" name="Shape 203"/>
          <p:cNvSpPr txBox="1"/>
          <p:nvPr/>
        </p:nvSpPr>
        <p:spPr>
          <a:xfrm>
            <a:off x="6590025" y="1490413"/>
            <a:ext cx="2058000" cy="367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 </a:t>
            </a:r>
            <a:r>
              <a:rPr lang="en">
                <a:latin typeface="Open Sans"/>
                <a:ea typeface="Open Sans"/>
                <a:cs typeface="Open Sans"/>
                <a:sym typeface="Open Sans"/>
              </a:rPr>
              <a:t>High EO Skills</a:t>
            </a:r>
            <a:endParaRPr>
              <a:latin typeface="Open Sans"/>
              <a:ea typeface="Open Sans"/>
              <a:cs typeface="Open Sans"/>
              <a:sym typeface="Open Sans"/>
            </a:endParaRPr>
          </a:p>
        </p:txBody>
      </p:sp>
      <p:sp>
        <p:nvSpPr>
          <p:cNvPr id="204" name="Shape 204"/>
          <p:cNvSpPr txBox="1"/>
          <p:nvPr/>
        </p:nvSpPr>
        <p:spPr>
          <a:xfrm>
            <a:off x="799550" y="2761925"/>
            <a:ext cx="1854000" cy="367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latin typeface="Open Sans"/>
                <a:ea typeface="Open Sans"/>
                <a:cs typeface="Open Sans"/>
                <a:sym typeface="Open Sans"/>
              </a:rPr>
              <a:t>Answers</a:t>
            </a:r>
            <a:endParaRPr>
              <a:latin typeface="Open Sans"/>
              <a:ea typeface="Open Sans"/>
              <a:cs typeface="Open Sans"/>
              <a:sym typeface="Open Sans"/>
            </a:endParaRPr>
          </a:p>
        </p:txBody>
      </p:sp>
      <p:sp>
        <p:nvSpPr>
          <p:cNvPr id="205" name="Shape 205"/>
          <p:cNvSpPr txBox="1"/>
          <p:nvPr/>
        </p:nvSpPr>
        <p:spPr>
          <a:xfrm>
            <a:off x="3707025" y="2838125"/>
            <a:ext cx="1854000" cy="367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E</a:t>
            </a:r>
            <a:r>
              <a:rPr lang="en">
                <a:latin typeface="Open Sans"/>
                <a:ea typeface="Open Sans"/>
                <a:cs typeface="Open Sans"/>
                <a:sym typeface="Open Sans"/>
              </a:rPr>
              <a:t>xploration</a:t>
            </a:r>
            <a:endParaRPr>
              <a:latin typeface="Open Sans"/>
              <a:ea typeface="Open Sans"/>
              <a:cs typeface="Open Sans"/>
              <a:sym typeface="Open Sans"/>
            </a:endParaRPr>
          </a:p>
        </p:txBody>
      </p:sp>
      <p:sp>
        <p:nvSpPr>
          <p:cNvPr id="206" name="Shape 206"/>
          <p:cNvSpPr txBox="1"/>
          <p:nvPr/>
        </p:nvSpPr>
        <p:spPr>
          <a:xfrm>
            <a:off x="6675850" y="2848175"/>
            <a:ext cx="2356500" cy="474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R</a:t>
            </a:r>
            <a:r>
              <a:rPr lang="en">
                <a:latin typeface="Open Sans"/>
                <a:ea typeface="Open Sans"/>
                <a:cs typeface="Open Sans"/>
                <a:sym typeface="Open Sans"/>
              </a:rPr>
              <a:t>eady to use data</a:t>
            </a:r>
            <a:endParaRPr>
              <a:latin typeface="Open Sans"/>
              <a:ea typeface="Open Sans"/>
              <a:cs typeface="Open Sans"/>
              <a:sym typeface="Open Sans"/>
            </a:endParaRPr>
          </a:p>
        </p:txBody>
      </p:sp>
      <p:sp>
        <p:nvSpPr>
          <p:cNvPr id="207" name="Shape 207"/>
          <p:cNvSpPr txBox="1"/>
          <p:nvPr/>
        </p:nvSpPr>
        <p:spPr>
          <a:xfrm>
            <a:off x="853650" y="4674975"/>
            <a:ext cx="2146500" cy="474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solidFill>
                  <a:srgbClr val="CF3F02"/>
                </a:solidFill>
              </a:rPr>
              <a:t>Millions to billions</a:t>
            </a:r>
            <a:endParaRPr b="1">
              <a:solidFill>
                <a:srgbClr val="CF3F02"/>
              </a:solidFill>
            </a:endParaRPr>
          </a:p>
        </p:txBody>
      </p:sp>
      <p:sp>
        <p:nvSpPr>
          <p:cNvPr id="208" name="Shape 208"/>
          <p:cNvSpPr txBox="1"/>
          <p:nvPr/>
        </p:nvSpPr>
        <p:spPr>
          <a:xfrm>
            <a:off x="6830650" y="4674975"/>
            <a:ext cx="2146500" cy="47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CF3F02"/>
                </a:solidFill>
                <a:latin typeface="Open Sans"/>
                <a:ea typeface="Open Sans"/>
                <a:cs typeface="Open Sans"/>
                <a:sym typeface="Open Sans"/>
              </a:rPr>
              <a:t>Thousands</a:t>
            </a:r>
            <a:endParaRPr b="1">
              <a:solidFill>
                <a:srgbClr val="CF3F02"/>
              </a:solidFill>
              <a:latin typeface="Open Sans"/>
              <a:ea typeface="Open Sans"/>
              <a:cs typeface="Open Sans"/>
              <a:sym typeface="Open Sans"/>
            </a:endParaRPr>
          </a:p>
        </p:txBody>
      </p:sp>
      <p:sp>
        <p:nvSpPr>
          <p:cNvPr id="209" name="Shape 209"/>
          <p:cNvSpPr txBox="1"/>
          <p:nvPr/>
        </p:nvSpPr>
        <p:spPr>
          <a:xfrm rot="-5400000">
            <a:off x="212675" y="1588075"/>
            <a:ext cx="729600" cy="711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Traits</a:t>
            </a:r>
            <a:endParaRPr b="1">
              <a:solidFill>
                <a:schemeClr val="dk1"/>
              </a:solidFill>
              <a:latin typeface="Open Sans"/>
              <a:ea typeface="Open Sans"/>
              <a:cs typeface="Open Sans"/>
              <a:sym typeface="Open Sans"/>
            </a:endParaRPr>
          </a:p>
          <a:p>
            <a:pPr indent="0" lvl="0" marL="0" rtl="0">
              <a:spcBef>
                <a:spcPts val="0"/>
              </a:spcBef>
              <a:spcAft>
                <a:spcPts val="0"/>
              </a:spcAft>
              <a:buNone/>
            </a:pPr>
            <a:r>
              <a:t/>
            </a:r>
            <a:endParaRPr b="1">
              <a:latin typeface="Open Sans"/>
              <a:ea typeface="Open Sans"/>
              <a:cs typeface="Open Sans"/>
              <a:sym typeface="Open Sans"/>
            </a:endParaRPr>
          </a:p>
        </p:txBody>
      </p:sp>
      <p:sp>
        <p:nvSpPr>
          <p:cNvPr id="210" name="Shape 210"/>
          <p:cNvSpPr txBox="1"/>
          <p:nvPr/>
        </p:nvSpPr>
        <p:spPr>
          <a:xfrm rot="-5400000">
            <a:off x="194525" y="2625675"/>
            <a:ext cx="765900" cy="71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Open Sans"/>
                <a:ea typeface="Open Sans"/>
                <a:cs typeface="Open Sans"/>
                <a:sym typeface="Open Sans"/>
              </a:rPr>
              <a:t>Want</a:t>
            </a:r>
            <a:endParaRPr b="1">
              <a:solidFill>
                <a:schemeClr val="dk1"/>
              </a:solidFill>
              <a:latin typeface="Open Sans"/>
              <a:ea typeface="Open Sans"/>
              <a:cs typeface="Open Sans"/>
              <a:sym typeface="Open Sans"/>
            </a:endParaRPr>
          </a:p>
          <a:p>
            <a:pPr indent="0" lvl="0" marL="0" rtl="0">
              <a:spcBef>
                <a:spcPts val="0"/>
              </a:spcBef>
              <a:spcAft>
                <a:spcPts val="0"/>
              </a:spcAft>
              <a:buNone/>
            </a:pPr>
            <a:r>
              <a:t/>
            </a:r>
            <a:endParaRPr b="1">
              <a:latin typeface="Open Sans"/>
              <a:ea typeface="Open Sans"/>
              <a:cs typeface="Open Sans"/>
              <a:sym typeface="Open Sans"/>
            </a:endParaRPr>
          </a:p>
        </p:txBody>
      </p:sp>
      <p:sp>
        <p:nvSpPr>
          <p:cNvPr id="211" name="Shape 211"/>
          <p:cNvSpPr txBox="1"/>
          <p:nvPr/>
        </p:nvSpPr>
        <p:spPr>
          <a:xfrm rot="-5400000">
            <a:off x="194525" y="3243500"/>
            <a:ext cx="765900" cy="71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Open Sans"/>
                <a:ea typeface="Open Sans"/>
                <a:cs typeface="Open Sans"/>
                <a:sym typeface="Open Sans"/>
              </a:rPr>
              <a:t>Tool</a:t>
            </a:r>
            <a:endParaRPr b="1">
              <a:solidFill>
                <a:schemeClr val="dk1"/>
              </a:solidFill>
              <a:latin typeface="Open Sans"/>
              <a:ea typeface="Open Sans"/>
              <a:cs typeface="Open Sans"/>
              <a:sym typeface="Open Sans"/>
            </a:endParaRPr>
          </a:p>
          <a:p>
            <a:pPr indent="0" lvl="0" marL="0" rtl="0">
              <a:spcBef>
                <a:spcPts val="0"/>
              </a:spcBef>
              <a:spcAft>
                <a:spcPts val="0"/>
              </a:spcAft>
              <a:buNone/>
            </a:pPr>
            <a:r>
              <a:t/>
            </a:r>
            <a:endParaRPr b="1">
              <a:latin typeface="Open Sans"/>
              <a:ea typeface="Open Sans"/>
              <a:cs typeface="Open Sans"/>
              <a:sym typeface="Open Sans"/>
            </a:endParaRPr>
          </a:p>
        </p:txBody>
      </p:sp>
      <p:sp>
        <p:nvSpPr>
          <p:cNvPr id="212" name="Shape 212"/>
          <p:cNvSpPr txBox="1"/>
          <p:nvPr/>
        </p:nvSpPr>
        <p:spPr>
          <a:xfrm>
            <a:off x="748650" y="1763975"/>
            <a:ext cx="23565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 </a:t>
            </a:r>
            <a:r>
              <a:rPr lang="en"/>
              <a:t>No time/interest to learn </a:t>
            </a:r>
            <a:endParaRPr/>
          </a:p>
          <a:p>
            <a:pPr indent="0" lvl="0" marL="0" rtl="0">
              <a:spcBef>
                <a:spcPts val="0"/>
              </a:spcBef>
              <a:spcAft>
                <a:spcPts val="0"/>
              </a:spcAft>
              <a:buNone/>
            </a:pPr>
            <a:r>
              <a:rPr lang="en"/>
              <a:t>  a platform </a:t>
            </a:r>
            <a:endParaRPr/>
          </a:p>
        </p:txBody>
      </p:sp>
      <p:sp>
        <p:nvSpPr>
          <p:cNvPr id="213" name="Shape 213"/>
          <p:cNvSpPr txBox="1"/>
          <p:nvPr/>
        </p:nvSpPr>
        <p:spPr>
          <a:xfrm>
            <a:off x="799550" y="3479025"/>
            <a:ext cx="1854000" cy="474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Fit for purpose app</a:t>
            </a:r>
            <a:endParaRPr>
              <a:latin typeface="Open Sans"/>
              <a:ea typeface="Open Sans"/>
              <a:cs typeface="Open Sans"/>
              <a:sym typeface="Open Sans"/>
            </a:endParaRPr>
          </a:p>
        </p:txBody>
      </p:sp>
      <p:sp>
        <p:nvSpPr>
          <p:cNvPr id="214" name="Shape 214"/>
          <p:cNvSpPr txBox="1"/>
          <p:nvPr/>
        </p:nvSpPr>
        <p:spPr>
          <a:xfrm>
            <a:off x="3608550" y="3480650"/>
            <a:ext cx="1854000" cy="71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Data exploitation platform</a:t>
            </a:r>
            <a:endParaRPr>
              <a:latin typeface="Open Sans"/>
              <a:ea typeface="Open Sans"/>
              <a:cs typeface="Open Sans"/>
              <a:sym typeface="Open Sans"/>
            </a:endParaRPr>
          </a:p>
        </p:txBody>
      </p:sp>
      <p:sp>
        <p:nvSpPr>
          <p:cNvPr id="215" name="Shape 215"/>
          <p:cNvSpPr txBox="1"/>
          <p:nvPr/>
        </p:nvSpPr>
        <p:spPr>
          <a:xfrm>
            <a:off x="3564250" y="1778550"/>
            <a:ext cx="2581800" cy="59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 </a:t>
            </a:r>
            <a:r>
              <a:rPr lang="en">
                <a:latin typeface="Open Sans"/>
                <a:ea typeface="Open Sans"/>
                <a:cs typeface="Open Sans"/>
                <a:sym typeface="Open Sans"/>
              </a:rPr>
              <a:t>Time/interest to learn and</a:t>
            </a:r>
            <a:endParaRPr>
              <a:latin typeface="Open Sans"/>
              <a:ea typeface="Open Sans"/>
              <a:cs typeface="Open Sans"/>
              <a:sym typeface="Open Sans"/>
            </a:endParaRPr>
          </a:p>
          <a:p>
            <a:pPr indent="0" lvl="0" marL="0" rtl="0">
              <a:spcBef>
                <a:spcPts val="0"/>
              </a:spcBef>
              <a:spcAft>
                <a:spcPts val="0"/>
              </a:spcAft>
              <a:buNone/>
            </a:pPr>
            <a:r>
              <a:rPr lang="en">
                <a:latin typeface="Open Sans"/>
                <a:ea typeface="Open Sans"/>
                <a:cs typeface="Open Sans"/>
                <a:sym typeface="Open Sans"/>
              </a:rPr>
              <a:t>  explore</a:t>
            </a:r>
            <a:endParaRPr>
              <a:latin typeface="Open Sans"/>
              <a:ea typeface="Open Sans"/>
              <a:cs typeface="Open Sans"/>
              <a:sym typeface="Open Sans"/>
            </a:endParaRPr>
          </a:p>
        </p:txBody>
      </p:sp>
      <p:sp>
        <p:nvSpPr>
          <p:cNvPr id="216" name="Shape 216"/>
          <p:cNvSpPr txBox="1"/>
          <p:nvPr/>
        </p:nvSpPr>
        <p:spPr>
          <a:xfrm>
            <a:off x="6590025" y="1759513"/>
            <a:ext cx="2356500" cy="59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a:t>
            </a:r>
            <a:r>
              <a:rPr lang="en">
                <a:latin typeface="Open Sans"/>
                <a:ea typeface="Open Sans"/>
                <a:cs typeface="Open Sans"/>
                <a:sym typeface="Open Sans"/>
              </a:rPr>
              <a:t> </a:t>
            </a:r>
            <a:r>
              <a:rPr lang="en">
                <a:latin typeface="Open Sans"/>
                <a:ea typeface="Open Sans"/>
                <a:cs typeface="Open Sans"/>
                <a:sym typeface="Open Sans"/>
              </a:rPr>
              <a:t>Has specific tools and</a:t>
            </a:r>
            <a:endParaRPr>
              <a:latin typeface="Open Sans"/>
              <a:ea typeface="Open Sans"/>
              <a:cs typeface="Open Sans"/>
              <a:sym typeface="Open Sans"/>
            </a:endParaRPr>
          </a:p>
          <a:p>
            <a:pPr indent="0" lvl="0" marL="0" rtl="0">
              <a:spcBef>
                <a:spcPts val="0"/>
              </a:spcBef>
              <a:spcAft>
                <a:spcPts val="0"/>
              </a:spcAft>
              <a:buNone/>
            </a:pPr>
            <a:r>
              <a:rPr lang="en">
                <a:latin typeface="Open Sans"/>
                <a:ea typeface="Open Sans"/>
                <a:cs typeface="Open Sans"/>
                <a:sym typeface="Open Sans"/>
              </a:rPr>
              <a:t>   workflow</a:t>
            </a:r>
            <a:endParaRPr>
              <a:latin typeface="Open Sans"/>
              <a:ea typeface="Open Sans"/>
              <a:cs typeface="Open Sans"/>
              <a:sym typeface="Open Sans"/>
            </a:endParaRPr>
          </a:p>
        </p:txBody>
      </p:sp>
      <p:sp>
        <p:nvSpPr>
          <p:cNvPr id="217" name="Shape 217"/>
          <p:cNvSpPr txBox="1"/>
          <p:nvPr/>
        </p:nvSpPr>
        <p:spPr>
          <a:xfrm>
            <a:off x="6590025" y="2290175"/>
            <a:ext cx="2058000" cy="367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 </a:t>
            </a:r>
            <a:r>
              <a:rPr lang="en">
                <a:latin typeface="Open Sans"/>
                <a:ea typeface="Open Sans"/>
                <a:cs typeface="Open Sans"/>
                <a:sym typeface="Open Sans"/>
              </a:rPr>
              <a:t>Producing for others</a:t>
            </a:r>
            <a:endParaRPr>
              <a:latin typeface="Open Sans"/>
              <a:ea typeface="Open Sans"/>
              <a:cs typeface="Open Sans"/>
              <a:sym typeface="Open Sans"/>
            </a:endParaRPr>
          </a:p>
        </p:txBody>
      </p:sp>
      <p:sp>
        <p:nvSpPr>
          <p:cNvPr id="218" name="Shape 218"/>
          <p:cNvSpPr txBox="1"/>
          <p:nvPr/>
        </p:nvSpPr>
        <p:spPr>
          <a:xfrm>
            <a:off x="6725650" y="3491038"/>
            <a:ext cx="2356500" cy="71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Open Sans"/>
                <a:ea typeface="Open Sans"/>
                <a:cs typeface="Open Sans"/>
                <a:sym typeface="Open Sans"/>
              </a:rPr>
              <a:t>Analysis ready data</a:t>
            </a:r>
            <a:endParaRPr>
              <a:latin typeface="Open Sans"/>
              <a:ea typeface="Open Sans"/>
              <a:cs typeface="Open Sans"/>
              <a:sym typeface="Open Sans"/>
            </a:endParaRPr>
          </a:p>
        </p:txBody>
      </p:sp>
      <p:cxnSp>
        <p:nvCxnSpPr>
          <p:cNvPr id="219" name="Shape 219"/>
          <p:cNvCxnSpPr/>
          <p:nvPr/>
        </p:nvCxnSpPr>
        <p:spPr>
          <a:xfrm>
            <a:off x="856775" y="2763988"/>
            <a:ext cx="7575900" cy="2700"/>
          </a:xfrm>
          <a:prstGeom prst="straightConnector1">
            <a:avLst/>
          </a:prstGeom>
          <a:noFill/>
          <a:ln cap="flat" cmpd="sng" w="9525">
            <a:solidFill>
              <a:srgbClr val="D9D9D9"/>
            </a:solidFill>
            <a:prstDash val="solid"/>
            <a:round/>
            <a:headEnd len="med" w="med" type="none"/>
            <a:tailEnd len="med" w="med" type="none"/>
          </a:ln>
        </p:spPr>
      </p:cxnSp>
      <p:cxnSp>
        <p:nvCxnSpPr>
          <p:cNvPr id="220" name="Shape 220"/>
          <p:cNvCxnSpPr/>
          <p:nvPr/>
        </p:nvCxnSpPr>
        <p:spPr>
          <a:xfrm>
            <a:off x="856775" y="3317388"/>
            <a:ext cx="7575900" cy="2700"/>
          </a:xfrm>
          <a:prstGeom prst="straightConnector1">
            <a:avLst/>
          </a:prstGeom>
          <a:noFill/>
          <a:ln cap="flat" cmpd="sng" w="9525">
            <a:solidFill>
              <a:srgbClr val="D9D9D9"/>
            </a:solidFill>
            <a:prstDash val="solid"/>
            <a:round/>
            <a:headEnd len="med" w="med" type="none"/>
            <a:tailEnd len="med" w="med" type="none"/>
          </a:ln>
        </p:spPr>
      </p:cxnSp>
      <p:cxnSp>
        <p:nvCxnSpPr>
          <p:cNvPr id="221" name="Shape 221"/>
          <p:cNvCxnSpPr/>
          <p:nvPr/>
        </p:nvCxnSpPr>
        <p:spPr>
          <a:xfrm>
            <a:off x="811500" y="4674975"/>
            <a:ext cx="8103300" cy="0"/>
          </a:xfrm>
          <a:prstGeom prst="straightConnector1">
            <a:avLst/>
          </a:prstGeom>
          <a:noFill/>
          <a:ln cap="flat" cmpd="sng" w="28575">
            <a:solidFill>
              <a:srgbClr val="CF3F0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