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8" r:id="rId3"/>
    <p:sldId id="510" r:id="rId4"/>
    <p:sldId id="569" r:id="rId5"/>
    <p:sldId id="585" r:id="rId6"/>
    <p:sldId id="578" r:id="rId7"/>
    <p:sldId id="567" r:id="rId8"/>
    <p:sldId id="572" r:id="rId9"/>
    <p:sldId id="475" r:id="rId10"/>
    <p:sldId id="476" r:id="rId11"/>
    <p:sldId id="587" r:id="rId12"/>
    <p:sldId id="590" r:id="rId13"/>
    <p:sldId id="589"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3A5"/>
    <a:srgbClr val="9E3A37"/>
    <a:srgbClr val="6F9BD4"/>
    <a:srgbClr val="F273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41"/>
    <p:restoredTop sz="84062"/>
  </p:normalViewPr>
  <p:slideViewPr>
    <p:cSldViewPr>
      <p:cViewPr>
        <p:scale>
          <a:sx n="45" d="100"/>
          <a:sy n="45" d="100"/>
        </p:scale>
        <p:origin x="568" y="43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E-83C8-1442-A69A-C4E41E154415}"/>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3C8-1442-A69A-C4E41E15441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3C8-1442-A69A-C4E41E154415}"/>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3C8-1442-A69A-C4E41E154415}"/>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3C8-1442-A69A-C4E41E154415}"/>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3C8-1442-A69A-C4E41E154415}"/>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3C8-1442-A69A-C4E41E154415}"/>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83C8-1442-A69A-C4E41E154415}"/>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83C8-1442-A69A-C4E41E154415}"/>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83C8-1442-A69A-C4E41E154415}"/>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83C8-1442-A69A-C4E41E154415}"/>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83C8-1442-A69A-C4E41E154415}"/>
              </c:ext>
            </c:extLst>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83C8-1442-A69A-C4E41E154415}"/>
              </c:ext>
            </c:extLst>
          </c:dPt>
          <c:dPt>
            <c:idx val="13"/>
            <c:bubble3D val="0"/>
            <c:spPr>
              <a:solidFill>
                <a:schemeClr val="accent2">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83C8-1442-A69A-C4E41E154415}"/>
              </c:ext>
            </c:extLst>
          </c:dPt>
          <c:dPt>
            <c:idx val="14"/>
            <c:bubble3D val="0"/>
            <c:spPr>
              <a:solidFill>
                <a:schemeClr val="accent3">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B-83C8-1442-A69A-C4E41E154415}"/>
              </c:ext>
            </c:extLst>
          </c:dPt>
          <c:dPt>
            <c:idx val="15"/>
            <c:bubble3D val="0"/>
            <c:spPr>
              <a:solidFill>
                <a:schemeClr val="accent4">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D-83C8-1442-A69A-C4E41E154415}"/>
              </c:ext>
            </c:extLst>
          </c:dPt>
          <c:dPt>
            <c:idx val="16"/>
            <c:bubble3D val="0"/>
            <c:spPr>
              <a:solidFill>
                <a:schemeClr val="accent5">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F-83C8-1442-A69A-C4E41E154415}"/>
              </c:ext>
            </c:extLst>
          </c:dPt>
          <c:dPt>
            <c:idx val="17"/>
            <c:bubble3D val="0"/>
            <c:spPr>
              <a:solidFill>
                <a:schemeClr val="accent6">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1-83C8-1442-A69A-C4E41E154415}"/>
              </c:ext>
            </c:extLst>
          </c:dPt>
          <c:dPt>
            <c:idx val="18"/>
            <c:bubble3D val="0"/>
            <c:spPr>
              <a:solidFill>
                <a:schemeClr val="accent1">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3-83C8-1442-A69A-C4E41E154415}"/>
              </c:ext>
            </c:extLst>
          </c:dPt>
          <c:dPt>
            <c:idx val="19"/>
            <c:bubble3D val="0"/>
            <c:spPr>
              <a:solidFill>
                <a:schemeClr val="accent2">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5-83C8-1442-A69A-C4E41E154415}"/>
              </c:ext>
            </c:extLst>
          </c:dPt>
          <c:dPt>
            <c:idx val="20"/>
            <c:bubble3D val="0"/>
            <c:spPr>
              <a:solidFill>
                <a:schemeClr val="accent3">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7-83C8-1442-A69A-C4E41E154415}"/>
              </c:ext>
            </c:extLst>
          </c:dPt>
          <c:dPt>
            <c:idx val="21"/>
            <c:bubble3D val="0"/>
            <c:spPr>
              <a:solidFill>
                <a:schemeClr val="accent4">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9-83C8-1442-A69A-C4E41E154415}"/>
              </c:ext>
            </c:extLst>
          </c:dPt>
          <c:dPt>
            <c:idx val="22"/>
            <c:bubble3D val="0"/>
            <c:spPr>
              <a:solidFill>
                <a:schemeClr val="accent5">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B-83C8-1442-A69A-C4E41E154415}"/>
              </c:ext>
            </c:extLst>
          </c:dPt>
          <c:dPt>
            <c:idx val="23"/>
            <c:bubble3D val="0"/>
            <c:spPr>
              <a:solidFill>
                <a:schemeClr val="accent6">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D-83C8-1442-A69A-C4E41E154415}"/>
              </c:ext>
            </c:extLst>
          </c:dPt>
          <c:dLbls>
            <c:dLbl>
              <c:idx val="0"/>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1"/>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E-83C8-1442-A69A-C4E41E154415}"/>
                </c:ext>
              </c:extLst>
            </c:dLbl>
            <c:dLbl>
              <c:idx val="1"/>
              <c:layout>
                <c:manualLayout>
                  <c:x val="-2.1093901495633904E-3"/>
                  <c:y val="-0.1067198705436351"/>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2"/>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3C8-1442-A69A-C4E41E154415}"/>
                </c:ext>
              </c:extLst>
            </c:dLbl>
            <c:dLbl>
              <c:idx val="2"/>
              <c:layout>
                <c:manualLayout>
                  <c:x val="-6.3281289252617211E-3"/>
                  <c:y val="-0.12196556633558298"/>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3"/>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0.13584472563187236"/>
                      <c:h val="9.2744649401016219E-2"/>
                    </c:manualLayout>
                  </c15:layout>
                </c:ext>
                <c:ext xmlns:c16="http://schemas.microsoft.com/office/drawing/2014/chart" uri="{C3380CC4-5D6E-409C-BE32-E72D297353CC}">
                  <c16:uniqueId val="{00000003-83C8-1442-A69A-C4E41E154415}"/>
                </c:ext>
              </c:extLst>
            </c:dLbl>
            <c:dLbl>
              <c:idx val="3"/>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4"/>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C8-1442-A69A-C4E41E154415}"/>
                </c:ext>
              </c:extLst>
            </c:dLbl>
            <c:dLbl>
              <c:idx val="4"/>
              <c:layout>
                <c:manualLayout>
                  <c:x val="2.7366815919452146E-2"/>
                  <c:y val="0"/>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5"/>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3C8-1442-A69A-C4E41E154415}"/>
                </c:ext>
              </c:extLst>
            </c:dLbl>
            <c:dLbl>
              <c:idx val="5"/>
              <c:layout>
                <c:manualLayout>
                  <c:x val="8.7964765455382357E-2"/>
                  <c:y val="-2.4139018337250798E-2"/>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6"/>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C8-1442-A69A-C4E41E154415}"/>
                </c:ext>
              </c:extLst>
            </c:dLbl>
            <c:dLbl>
              <c:idx val="6"/>
              <c:layout>
                <c:manualLayout>
                  <c:x val="6.1575335818767646E-2"/>
                  <c:y val="-2.5409492986579788E-3"/>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1">
                          <a:lumMod val="6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3C8-1442-A69A-C4E41E154415}"/>
                </c:ext>
              </c:extLst>
            </c:dLbl>
            <c:dLbl>
              <c:idx val="7"/>
              <c:layout>
                <c:manualLayout>
                  <c:x val="0.10213690503630221"/>
                  <c:y val="-5.0018686981456274E-8"/>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2">
                          <a:lumMod val="6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058387902143469"/>
                      <c:h val="9.128360355428787E-2"/>
                    </c:manualLayout>
                  </c15:layout>
                </c:ext>
                <c:ext xmlns:c16="http://schemas.microsoft.com/office/drawing/2014/chart" uri="{C3380CC4-5D6E-409C-BE32-E72D297353CC}">
                  <c16:uniqueId val="{0000000D-83C8-1442-A69A-C4E41E154415}"/>
                </c:ext>
              </c:extLst>
            </c:dLbl>
            <c:dLbl>
              <c:idx val="8"/>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3">
                          <a:lumMod val="60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3C8-1442-A69A-C4E41E154415}"/>
                </c:ext>
              </c:extLst>
            </c:dLbl>
            <c:dLbl>
              <c:idx val="9"/>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4">
                          <a:lumMod val="60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3C8-1442-A69A-C4E41E154415}"/>
                </c:ext>
              </c:extLst>
            </c:dLbl>
            <c:dLbl>
              <c:idx val="10"/>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5">
                          <a:lumMod val="60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3C8-1442-A69A-C4E41E154415}"/>
                </c:ext>
              </c:extLst>
            </c:dLbl>
            <c:dLbl>
              <c:idx val="11"/>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6">
                          <a:lumMod val="60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3C8-1442-A69A-C4E41E154415}"/>
                </c:ext>
              </c:extLst>
            </c:dLbl>
            <c:dLbl>
              <c:idx val="12"/>
              <c:layout>
                <c:manualLayout>
                  <c:x val="-2.8476767019103684E-2"/>
                  <c:y val="0"/>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1">
                          <a:lumMod val="80000"/>
                          <a:lumOff val="2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7-83C8-1442-A69A-C4E41E154415}"/>
                </c:ext>
              </c:extLst>
            </c:dLbl>
            <c:dLbl>
              <c:idx val="13"/>
              <c:layout>
                <c:manualLayout>
                  <c:x val="-5.4844143888644128E-2"/>
                  <c:y val="1.3327930798863652E-3"/>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2">
                          <a:lumMod val="80000"/>
                          <a:lumOff val="2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9-83C8-1442-A69A-C4E41E154415}"/>
                </c:ext>
              </c:extLst>
            </c:dLbl>
            <c:dLbl>
              <c:idx val="14"/>
              <c:layout>
                <c:manualLayout>
                  <c:x val="-8.9649081356437524E-2"/>
                  <c:y val="1.3327930798864628E-3"/>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3">
                          <a:lumMod val="80000"/>
                          <a:lumOff val="2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B-83C8-1442-A69A-C4E41E154415}"/>
                </c:ext>
              </c:extLst>
            </c:dLbl>
            <c:dLbl>
              <c:idx val="15"/>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4">
                          <a:lumMod val="80000"/>
                          <a:lumOff val="20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3C8-1442-A69A-C4E41E154415}"/>
                </c:ext>
              </c:extLst>
            </c:dLbl>
            <c:dLbl>
              <c:idx val="16"/>
              <c:layout>
                <c:manualLayout>
                  <c:x val="-5.062536358951767E-2"/>
                  <c:y val="1.332793079886414E-3"/>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5">
                          <a:lumMod val="80000"/>
                          <a:lumOff val="2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F-83C8-1442-A69A-C4E41E154415}"/>
                </c:ext>
              </c:extLst>
            </c:dLbl>
            <c:dLbl>
              <c:idx val="17"/>
              <c:layout>
                <c:manualLayout>
                  <c:x val="-8.121152075818458E-2"/>
                  <c:y val="2.665586159772877E-3"/>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6">
                          <a:lumMod val="80000"/>
                          <a:lumOff val="2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1-83C8-1442-A69A-C4E41E154415}"/>
                </c:ext>
              </c:extLst>
            </c:dLbl>
            <c:dLbl>
              <c:idx val="18"/>
              <c:layout>
                <c:manualLayout>
                  <c:x val="-1.2205630683895652E-2"/>
                  <c:y val="2.6866987506532439E-2"/>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1">
                          <a:lumMod val="8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0.2519457105786827"/>
                      <c:h val="9.128360355428787E-2"/>
                    </c:manualLayout>
                  </c15:layout>
                </c:ext>
                <c:ext xmlns:c16="http://schemas.microsoft.com/office/drawing/2014/chart" uri="{C3380CC4-5D6E-409C-BE32-E72D297353CC}">
                  <c16:uniqueId val="{00000023-83C8-1442-A69A-C4E41E154415}"/>
                </c:ext>
              </c:extLst>
            </c:dLbl>
            <c:dLbl>
              <c:idx val="19"/>
              <c:layout>
                <c:manualLayout>
                  <c:x val="-0.13574694899636666"/>
                  <c:y val="-2.7926333278112715E-2"/>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2">
                          <a:lumMod val="8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5-83C8-1442-A69A-C4E41E154415}"/>
                </c:ext>
              </c:extLst>
            </c:dLbl>
            <c:dLbl>
              <c:idx val="20"/>
              <c:layout>
                <c:manualLayout>
                  <c:x val="-3.2695547318230156E-2"/>
                  <c:y val="-1.2704746493289905E-2"/>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3">
                          <a:lumMod val="8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7-83C8-1442-A69A-C4E41E154415}"/>
                </c:ext>
              </c:extLst>
            </c:dLbl>
            <c:dLbl>
              <c:idx val="21"/>
              <c:layout>
                <c:manualLayout>
                  <c:x val="-0.12445401882423095"/>
                  <c:y val="-2.5136090843539145E-2"/>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4">
                          <a:lumMod val="8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9-83C8-1442-A69A-C4E41E154415}"/>
                </c:ext>
              </c:extLst>
            </c:dLbl>
            <c:dLbl>
              <c:idx val="22"/>
              <c:layout>
                <c:manualLayout>
                  <c:x val="-1.5820426121724344E-2"/>
                  <c:y val="-2.7988654677615719E-2"/>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5">
                          <a:lumMod val="8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B-83C8-1442-A69A-C4E41E154415}"/>
                </c:ext>
              </c:extLst>
            </c:dLbl>
            <c:dLbl>
              <c:idx val="23"/>
              <c:layout>
                <c:manualLayout>
                  <c:x val="7.5938045384276495E-2"/>
                  <c:y val="1.8197798697593421E-3"/>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6">
                          <a:lumMod val="8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D-83C8-1442-A69A-C4E41E154415}"/>
                </c:ext>
              </c:extLst>
            </c:dLbl>
            <c:numFmt formatCode="General" sourceLinked="0"/>
            <c:spPr>
              <a:noFill/>
              <a:ln>
                <a:noFill/>
              </a:ln>
              <a:effectLst/>
            </c:spPr>
            <c:dLblPos val="outEnd"/>
            <c:showLegendKey val="0"/>
            <c:showVal val="0"/>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'[Landsat Data Use - FY16.xlsx]Data Usage'!$A$2:$A$25</c:f>
              <c:strCache>
                <c:ptCount val="24"/>
                <c:pt idx="0">
                  <c:v>Land use/land cover change</c:v>
                </c:pt>
                <c:pt idx="1">
                  <c:v>Software development</c:v>
                </c:pt>
                <c:pt idx="2">
                  <c:v>Ecological/ecosystem science/monitoring</c:v>
                </c:pt>
                <c:pt idx="3">
                  <c:v>Education: university/college</c:v>
                </c:pt>
                <c:pt idx="4">
                  <c:v>Climate science/change</c:v>
                </c:pt>
                <c:pt idx="5">
                  <c:v>Agriculture forecasting</c:v>
                </c:pt>
                <c:pt idx="6">
                  <c:v>Water resources</c:v>
                </c:pt>
                <c:pt idx="7">
                  <c:v>Agricultural management/production/conservation</c:v>
                </c:pt>
                <c:pt idx="8">
                  <c:v>Forest science/management</c:v>
                </c:pt>
                <c:pt idx="9">
                  <c:v>Fire science/management</c:v>
                </c:pt>
                <c:pt idx="10">
                  <c:v>Urban planning and development</c:v>
                </c:pt>
                <c:pt idx="11">
                  <c:v>Biodiversity conservation</c:v>
                </c:pt>
                <c:pt idx="12">
                  <c:v>Technical training</c:v>
                </c:pt>
                <c:pt idx="13">
                  <c:v>Urbanization</c:v>
                </c:pt>
                <c:pt idx="14">
                  <c:v>Geology</c:v>
                </c:pt>
                <c:pt idx="15">
                  <c:v>Environmental regulation</c:v>
                </c:pt>
                <c:pt idx="16">
                  <c:v>Cryospheric science</c:v>
                </c:pt>
                <c:pt idx="17">
                  <c:v>Emergency/disaster management</c:v>
                </c:pt>
                <c:pt idx="18">
                  <c:v>Coastal science/monitoring/management</c:v>
                </c:pt>
                <c:pt idx="19">
                  <c:v>Fish and wildlife science/management</c:v>
                </c:pt>
                <c:pt idx="20">
                  <c:v>Other Use</c:v>
                </c:pt>
                <c:pt idx="21">
                  <c:v>Education: K-12</c:v>
                </c:pt>
                <c:pt idx="22">
                  <c:v>Range/grassland science/management</c:v>
                </c:pt>
                <c:pt idx="23">
                  <c:v>Rural planning and development</c:v>
                </c:pt>
              </c:strCache>
            </c:strRef>
          </c:cat>
          <c:val>
            <c:numRef>
              <c:f>'[Landsat Data Use - FY16.xlsx]Data Usage'!$B$2:$B$25</c:f>
              <c:numCache>
                <c:formatCode>General</c:formatCode>
                <c:ptCount val="24"/>
                <c:pt idx="0">
                  <c:v>12848161</c:v>
                </c:pt>
                <c:pt idx="1">
                  <c:v>8155810</c:v>
                </c:pt>
                <c:pt idx="2">
                  <c:v>6074827</c:v>
                </c:pt>
                <c:pt idx="3">
                  <c:v>5198446</c:v>
                </c:pt>
                <c:pt idx="4">
                  <c:v>4881773</c:v>
                </c:pt>
                <c:pt idx="5">
                  <c:v>4679214</c:v>
                </c:pt>
                <c:pt idx="6">
                  <c:v>4677317</c:v>
                </c:pt>
                <c:pt idx="7">
                  <c:v>4567195</c:v>
                </c:pt>
                <c:pt idx="8">
                  <c:v>4458182</c:v>
                </c:pt>
                <c:pt idx="9">
                  <c:v>4338662</c:v>
                </c:pt>
                <c:pt idx="10">
                  <c:v>4119864</c:v>
                </c:pt>
                <c:pt idx="11">
                  <c:v>3767570</c:v>
                </c:pt>
                <c:pt idx="12">
                  <c:v>2752407</c:v>
                </c:pt>
                <c:pt idx="13">
                  <c:v>2737852</c:v>
                </c:pt>
                <c:pt idx="14">
                  <c:v>2603424</c:v>
                </c:pt>
                <c:pt idx="15">
                  <c:v>2371462</c:v>
                </c:pt>
                <c:pt idx="16">
                  <c:v>2310086</c:v>
                </c:pt>
                <c:pt idx="17">
                  <c:v>2284746</c:v>
                </c:pt>
                <c:pt idx="18">
                  <c:v>2243699</c:v>
                </c:pt>
                <c:pt idx="19">
                  <c:v>2168661</c:v>
                </c:pt>
                <c:pt idx="20">
                  <c:v>2152675</c:v>
                </c:pt>
                <c:pt idx="21">
                  <c:v>2016550</c:v>
                </c:pt>
                <c:pt idx="22">
                  <c:v>1976825</c:v>
                </c:pt>
                <c:pt idx="23">
                  <c:v>1939261</c:v>
                </c:pt>
              </c:numCache>
            </c:numRef>
          </c:val>
          <c:extLst>
            <c:ext xmlns:c16="http://schemas.microsoft.com/office/drawing/2014/chart" uri="{C3380CC4-5D6E-409C-BE32-E72D297353CC}">
              <c16:uniqueId val="{0000002F-83C8-1442-A69A-C4E41E154415}"/>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sz="2000" b="1" i="0">
          <a:latin typeface="Arial Narrow" panose="020B0604020202020204" pitchFamily="34" charset="0"/>
          <a:cs typeface="Arial Narrow"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E-83C8-1442-A69A-C4E41E154415}"/>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3C8-1442-A69A-C4E41E15441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3C8-1442-A69A-C4E41E154415}"/>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3C8-1442-A69A-C4E41E154415}"/>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3C8-1442-A69A-C4E41E154415}"/>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3C8-1442-A69A-C4E41E154415}"/>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3C8-1442-A69A-C4E41E154415}"/>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83C8-1442-A69A-C4E41E154415}"/>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83C8-1442-A69A-C4E41E154415}"/>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83C8-1442-A69A-C4E41E154415}"/>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83C8-1442-A69A-C4E41E154415}"/>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83C8-1442-A69A-C4E41E154415}"/>
              </c:ext>
            </c:extLst>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83C8-1442-A69A-C4E41E154415}"/>
              </c:ext>
            </c:extLst>
          </c:dPt>
          <c:dPt>
            <c:idx val="13"/>
            <c:bubble3D val="0"/>
            <c:spPr>
              <a:solidFill>
                <a:schemeClr val="accent2">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83C8-1442-A69A-C4E41E154415}"/>
              </c:ext>
            </c:extLst>
          </c:dPt>
          <c:dPt>
            <c:idx val="14"/>
            <c:bubble3D val="0"/>
            <c:spPr>
              <a:solidFill>
                <a:schemeClr val="accent3">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B-83C8-1442-A69A-C4E41E154415}"/>
              </c:ext>
            </c:extLst>
          </c:dPt>
          <c:dPt>
            <c:idx val="15"/>
            <c:bubble3D val="0"/>
            <c:spPr>
              <a:solidFill>
                <a:schemeClr val="accent4">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D-83C8-1442-A69A-C4E41E154415}"/>
              </c:ext>
            </c:extLst>
          </c:dPt>
          <c:dPt>
            <c:idx val="16"/>
            <c:bubble3D val="0"/>
            <c:spPr>
              <a:solidFill>
                <a:schemeClr val="accent5">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F-83C8-1442-A69A-C4E41E154415}"/>
              </c:ext>
            </c:extLst>
          </c:dPt>
          <c:dPt>
            <c:idx val="17"/>
            <c:bubble3D val="0"/>
            <c:spPr>
              <a:solidFill>
                <a:schemeClr val="accent6">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1-83C8-1442-A69A-C4E41E154415}"/>
              </c:ext>
            </c:extLst>
          </c:dPt>
          <c:dPt>
            <c:idx val="18"/>
            <c:bubble3D val="0"/>
            <c:spPr>
              <a:solidFill>
                <a:schemeClr val="accent1">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3-83C8-1442-A69A-C4E41E154415}"/>
              </c:ext>
            </c:extLst>
          </c:dPt>
          <c:dPt>
            <c:idx val="19"/>
            <c:bubble3D val="0"/>
            <c:spPr>
              <a:solidFill>
                <a:schemeClr val="accent2">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5-83C8-1442-A69A-C4E41E154415}"/>
              </c:ext>
            </c:extLst>
          </c:dPt>
          <c:dPt>
            <c:idx val="20"/>
            <c:bubble3D val="0"/>
            <c:spPr>
              <a:solidFill>
                <a:schemeClr val="accent3">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7-83C8-1442-A69A-C4E41E154415}"/>
              </c:ext>
            </c:extLst>
          </c:dPt>
          <c:dPt>
            <c:idx val="21"/>
            <c:bubble3D val="0"/>
            <c:spPr>
              <a:solidFill>
                <a:schemeClr val="accent4">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9-83C8-1442-A69A-C4E41E154415}"/>
              </c:ext>
            </c:extLst>
          </c:dPt>
          <c:dPt>
            <c:idx val="22"/>
            <c:bubble3D val="0"/>
            <c:spPr>
              <a:solidFill>
                <a:schemeClr val="accent5">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B-83C8-1442-A69A-C4E41E154415}"/>
              </c:ext>
            </c:extLst>
          </c:dPt>
          <c:dPt>
            <c:idx val="23"/>
            <c:bubble3D val="0"/>
            <c:spPr>
              <a:solidFill>
                <a:schemeClr val="accent6">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D-83C8-1442-A69A-C4E41E154415}"/>
              </c:ext>
            </c:extLst>
          </c:dPt>
          <c:dLbls>
            <c:dLbl>
              <c:idx val="0"/>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1"/>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E-83C8-1442-A69A-C4E41E154415}"/>
                </c:ext>
              </c:extLst>
            </c:dLbl>
            <c:dLbl>
              <c:idx val="1"/>
              <c:layout>
                <c:manualLayout>
                  <c:x val="-2.1093901495633904E-3"/>
                  <c:y val="-0.1067198705436351"/>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2"/>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3C8-1442-A69A-C4E41E154415}"/>
                </c:ext>
              </c:extLst>
            </c:dLbl>
            <c:dLbl>
              <c:idx val="2"/>
              <c:layout>
                <c:manualLayout>
                  <c:x val="-6.3281289252617211E-3"/>
                  <c:y val="-0.12196556633558298"/>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3"/>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0.13584472563187236"/>
                      <c:h val="9.2744649401016219E-2"/>
                    </c:manualLayout>
                  </c15:layout>
                </c:ext>
                <c:ext xmlns:c16="http://schemas.microsoft.com/office/drawing/2014/chart" uri="{C3380CC4-5D6E-409C-BE32-E72D297353CC}">
                  <c16:uniqueId val="{00000003-83C8-1442-A69A-C4E41E154415}"/>
                </c:ext>
              </c:extLst>
            </c:dLbl>
            <c:dLbl>
              <c:idx val="3"/>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4"/>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C8-1442-A69A-C4E41E154415}"/>
                </c:ext>
              </c:extLst>
            </c:dLbl>
            <c:dLbl>
              <c:idx val="4"/>
              <c:layout>
                <c:manualLayout>
                  <c:x val="2.7366815919452146E-2"/>
                  <c:y val="0"/>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5"/>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3C8-1442-A69A-C4E41E154415}"/>
                </c:ext>
              </c:extLst>
            </c:dLbl>
            <c:dLbl>
              <c:idx val="5"/>
              <c:layout>
                <c:manualLayout>
                  <c:x val="8.7964765455382357E-2"/>
                  <c:y val="-2.4139018337250798E-2"/>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6"/>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C8-1442-A69A-C4E41E154415}"/>
                </c:ext>
              </c:extLst>
            </c:dLbl>
            <c:dLbl>
              <c:idx val="6"/>
              <c:layout>
                <c:manualLayout>
                  <c:x val="6.1575335818767646E-2"/>
                  <c:y val="-2.5409492986579788E-3"/>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1">
                          <a:lumMod val="6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3C8-1442-A69A-C4E41E154415}"/>
                </c:ext>
              </c:extLst>
            </c:dLbl>
            <c:dLbl>
              <c:idx val="7"/>
              <c:layout>
                <c:manualLayout>
                  <c:x val="0.10213690503630221"/>
                  <c:y val="-5.0018686981456274E-8"/>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2">
                          <a:lumMod val="6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058387902143469"/>
                      <c:h val="9.128360355428787E-2"/>
                    </c:manualLayout>
                  </c15:layout>
                </c:ext>
                <c:ext xmlns:c16="http://schemas.microsoft.com/office/drawing/2014/chart" uri="{C3380CC4-5D6E-409C-BE32-E72D297353CC}">
                  <c16:uniqueId val="{0000000D-83C8-1442-A69A-C4E41E154415}"/>
                </c:ext>
              </c:extLst>
            </c:dLbl>
            <c:dLbl>
              <c:idx val="8"/>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3">
                          <a:lumMod val="60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3C8-1442-A69A-C4E41E154415}"/>
                </c:ext>
              </c:extLst>
            </c:dLbl>
            <c:dLbl>
              <c:idx val="9"/>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4">
                          <a:lumMod val="60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3C8-1442-A69A-C4E41E154415}"/>
                </c:ext>
              </c:extLst>
            </c:dLbl>
            <c:dLbl>
              <c:idx val="10"/>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5">
                          <a:lumMod val="60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3C8-1442-A69A-C4E41E154415}"/>
                </c:ext>
              </c:extLst>
            </c:dLbl>
            <c:dLbl>
              <c:idx val="11"/>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6">
                          <a:lumMod val="60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3C8-1442-A69A-C4E41E154415}"/>
                </c:ext>
              </c:extLst>
            </c:dLbl>
            <c:dLbl>
              <c:idx val="12"/>
              <c:layout>
                <c:manualLayout>
                  <c:x val="-2.8476767019103684E-2"/>
                  <c:y val="0"/>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1">
                          <a:lumMod val="80000"/>
                          <a:lumOff val="2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7-83C8-1442-A69A-C4E41E154415}"/>
                </c:ext>
              </c:extLst>
            </c:dLbl>
            <c:dLbl>
              <c:idx val="13"/>
              <c:layout>
                <c:manualLayout>
                  <c:x val="-5.4844143888644128E-2"/>
                  <c:y val="1.3327930798863652E-3"/>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2">
                          <a:lumMod val="80000"/>
                          <a:lumOff val="2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9-83C8-1442-A69A-C4E41E154415}"/>
                </c:ext>
              </c:extLst>
            </c:dLbl>
            <c:dLbl>
              <c:idx val="14"/>
              <c:layout>
                <c:manualLayout>
                  <c:x val="-8.9649081356437524E-2"/>
                  <c:y val="1.3327930798864628E-3"/>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3">
                          <a:lumMod val="80000"/>
                          <a:lumOff val="2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B-83C8-1442-A69A-C4E41E154415}"/>
                </c:ext>
              </c:extLst>
            </c:dLbl>
            <c:dLbl>
              <c:idx val="15"/>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4">
                          <a:lumMod val="80000"/>
                          <a:lumOff val="20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3C8-1442-A69A-C4E41E154415}"/>
                </c:ext>
              </c:extLst>
            </c:dLbl>
            <c:dLbl>
              <c:idx val="16"/>
              <c:layout>
                <c:manualLayout>
                  <c:x val="-5.062536358951767E-2"/>
                  <c:y val="1.332793079886414E-3"/>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5">
                          <a:lumMod val="80000"/>
                          <a:lumOff val="2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F-83C8-1442-A69A-C4E41E154415}"/>
                </c:ext>
              </c:extLst>
            </c:dLbl>
            <c:dLbl>
              <c:idx val="17"/>
              <c:layout>
                <c:manualLayout>
                  <c:x val="-8.121152075818458E-2"/>
                  <c:y val="2.665586159772877E-3"/>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6">
                          <a:lumMod val="80000"/>
                          <a:lumOff val="2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1-83C8-1442-A69A-C4E41E154415}"/>
                </c:ext>
              </c:extLst>
            </c:dLbl>
            <c:dLbl>
              <c:idx val="18"/>
              <c:layout>
                <c:manualLayout>
                  <c:x val="-1.2205630683895652E-2"/>
                  <c:y val="2.6866987506532439E-2"/>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1">
                          <a:lumMod val="8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0.2519457105786827"/>
                      <c:h val="9.128360355428787E-2"/>
                    </c:manualLayout>
                  </c15:layout>
                </c:ext>
                <c:ext xmlns:c16="http://schemas.microsoft.com/office/drawing/2014/chart" uri="{C3380CC4-5D6E-409C-BE32-E72D297353CC}">
                  <c16:uniqueId val="{00000023-83C8-1442-A69A-C4E41E154415}"/>
                </c:ext>
              </c:extLst>
            </c:dLbl>
            <c:dLbl>
              <c:idx val="19"/>
              <c:layout>
                <c:manualLayout>
                  <c:x val="-0.13574694899636666"/>
                  <c:y val="-2.7926333278112715E-2"/>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2">
                          <a:lumMod val="8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5-83C8-1442-A69A-C4E41E154415}"/>
                </c:ext>
              </c:extLst>
            </c:dLbl>
            <c:dLbl>
              <c:idx val="20"/>
              <c:layout>
                <c:manualLayout>
                  <c:x val="-3.2695547318230156E-2"/>
                  <c:y val="-1.2704746493289905E-2"/>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3">
                          <a:lumMod val="8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7-83C8-1442-A69A-C4E41E154415}"/>
                </c:ext>
              </c:extLst>
            </c:dLbl>
            <c:dLbl>
              <c:idx val="21"/>
              <c:layout>
                <c:manualLayout>
                  <c:x val="-0.12445401882423095"/>
                  <c:y val="-2.5136090843539145E-2"/>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4">
                          <a:lumMod val="8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9-83C8-1442-A69A-C4E41E154415}"/>
                </c:ext>
              </c:extLst>
            </c:dLbl>
            <c:dLbl>
              <c:idx val="22"/>
              <c:layout>
                <c:manualLayout>
                  <c:x val="-1.5820426121724344E-2"/>
                  <c:y val="-2.7988654677615719E-2"/>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5">
                          <a:lumMod val="8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B-83C8-1442-A69A-C4E41E154415}"/>
                </c:ext>
              </c:extLst>
            </c:dLbl>
            <c:dLbl>
              <c:idx val="23"/>
              <c:layout>
                <c:manualLayout>
                  <c:x val="7.5938045384276495E-2"/>
                  <c:y val="1.8197798697593421E-3"/>
                </c:manualLayout>
              </c:layout>
              <c:numFmt formatCode="General" sourceLinked="0"/>
              <c:spPr>
                <a:noFill/>
                <a:ln>
                  <a:noFill/>
                </a:ln>
                <a:effectLst/>
              </c:spPr>
              <c:txPr>
                <a:bodyPr rot="0" spcFirstLastPara="1" vertOverflow="ellipsis" vert="horz" wrap="square" anchor="ctr" anchorCtr="1"/>
                <a:lstStyle/>
                <a:p>
                  <a:pPr>
                    <a:defRPr sz="2000" b="1" i="0" u="none" strike="noStrike" kern="1200" spc="0" baseline="0">
                      <a:solidFill>
                        <a:schemeClr val="accent6">
                          <a:lumMod val="80000"/>
                        </a:schemeClr>
                      </a:solidFill>
                      <a:latin typeface="Arial Narrow" panose="020B0604020202020204" pitchFamily="34" charset="0"/>
                      <a:ea typeface="+mn-ea"/>
                      <a:cs typeface="Arial Narrow" panose="020B0604020202020204" pitchFamily="34" charset="0"/>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D-83C8-1442-A69A-C4E41E154415}"/>
                </c:ext>
              </c:extLst>
            </c:dLbl>
            <c:numFmt formatCode="General" sourceLinked="0"/>
            <c:spPr>
              <a:noFill/>
              <a:ln>
                <a:noFill/>
              </a:ln>
              <a:effectLst/>
            </c:spPr>
            <c:dLblPos val="outEnd"/>
            <c:showLegendKey val="0"/>
            <c:showVal val="0"/>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'[Landsat Data Use - FY16.xlsx]Data Usage'!$A$2:$A$25</c:f>
              <c:strCache>
                <c:ptCount val="24"/>
                <c:pt idx="0">
                  <c:v>Land use/land cover change</c:v>
                </c:pt>
                <c:pt idx="1">
                  <c:v>Software development</c:v>
                </c:pt>
                <c:pt idx="2">
                  <c:v>Ecological/ecosystem science/monitoring</c:v>
                </c:pt>
                <c:pt idx="3">
                  <c:v>Education: university/college</c:v>
                </c:pt>
                <c:pt idx="4">
                  <c:v>Climate science/change</c:v>
                </c:pt>
                <c:pt idx="5">
                  <c:v>Agriculture forecasting</c:v>
                </c:pt>
                <c:pt idx="6">
                  <c:v>Water resources</c:v>
                </c:pt>
                <c:pt idx="7">
                  <c:v>Agricultural management/production/conservation</c:v>
                </c:pt>
                <c:pt idx="8">
                  <c:v>Forest science/management</c:v>
                </c:pt>
                <c:pt idx="9">
                  <c:v>Fire science/management</c:v>
                </c:pt>
                <c:pt idx="10">
                  <c:v>Urban planning and development</c:v>
                </c:pt>
                <c:pt idx="11">
                  <c:v>Biodiversity conservation</c:v>
                </c:pt>
                <c:pt idx="12">
                  <c:v>Technical training</c:v>
                </c:pt>
                <c:pt idx="13">
                  <c:v>Urbanization</c:v>
                </c:pt>
                <c:pt idx="14">
                  <c:v>Geology</c:v>
                </c:pt>
                <c:pt idx="15">
                  <c:v>Environmental regulation</c:v>
                </c:pt>
                <c:pt idx="16">
                  <c:v>Cryospheric science</c:v>
                </c:pt>
                <c:pt idx="17">
                  <c:v>Emergency/disaster management</c:v>
                </c:pt>
                <c:pt idx="18">
                  <c:v>Coastal science/monitoring/management</c:v>
                </c:pt>
                <c:pt idx="19">
                  <c:v>Fish and wildlife science/management</c:v>
                </c:pt>
                <c:pt idx="20">
                  <c:v>Other Use</c:v>
                </c:pt>
                <c:pt idx="21">
                  <c:v>Education: K-12</c:v>
                </c:pt>
                <c:pt idx="22">
                  <c:v>Range/grassland science/management</c:v>
                </c:pt>
                <c:pt idx="23">
                  <c:v>Rural planning and development</c:v>
                </c:pt>
              </c:strCache>
            </c:strRef>
          </c:cat>
          <c:val>
            <c:numRef>
              <c:f>'[Landsat Data Use - FY16.xlsx]Data Usage'!$B$2:$B$25</c:f>
              <c:numCache>
                <c:formatCode>General</c:formatCode>
                <c:ptCount val="24"/>
                <c:pt idx="0">
                  <c:v>12848161</c:v>
                </c:pt>
                <c:pt idx="1">
                  <c:v>8155810</c:v>
                </c:pt>
                <c:pt idx="2">
                  <c:v>6074827</c:v>
                </c:pt>
                <c:pt idx="3">
                  <c:v>5198446</c:v>
                </c:pt>
                <c:pt idx="4">
                  <c:v>4881773</c:v>
                </c:pt>
                <c:pt idx="5">
                  <c:v>4679214</c:v>
                </c:pt>
                <c:pt idx="6">
                  <c:v>4677317</c:v>
                </c:pt>
                <c:pt idx="7">
                  <c:v>4567195</c:v>
                </c:pt>
                <c:pt idx="8">
                  <c:v>4458182</c:v>
                </c:pt>
                <c:pt idx="9">
                  <c:v>4338662</c:v>
                </c:pt>
                <c:pt idx="10">
                  <c:v>4119864</c:v>
                </c:pt>
                <c:pt idx="11">
                  <c:v>3767570</c:v>
                </c:pt>
                <c:pt idx="12">
                  <c:v>2752407</c:v>
                </c:pt>
                <c:pt idx="13">
                  <c:v>2737852</c:v>
                </c:pt>
                <c:pt idx="14">
                  <c:v>2603424</c:v>
                </c:pt>
                <c:pt idx="15">
                  <c:v>2371462</c:v>
                </c:pt>
                <c:pt idx="16">
                  <c:v>2310086</c:v>
                </c:pt>
                <c:pt idx="17">
                  <c:v>2284746</c:v>
                </c:pt>
                <c:pt idx="18">
                  <c:v>2243699</c:v>
                </c:pt>
                <c:pt idx="19">
                  <c:v>2168661</c:v>
                </c:pt>
                <c:pt idx="20">
                  <c:v>2152675</c:v>
                </c:pt>
                <c:pt idx="21">
                  <c:v>2016550</c:v>
                </c:pt>
                <c:pt idx="22">
                  <c:v>1976825</c:v>
                </c:pt>
                <c:pt idx="23">
                  <c:v>1939261</c:v>
                </c:pt>
              </c:numCache>
            </c:numRef>
          </c:val>
          <c:extLst>
            <c:ext xmlns:c16="http://schemas.microsoft.com/office/drawing/2014/chart" uri="{C3380CC4-5D6E-409C-BE32-E72D297353CC}">
              <c16:uniqueId val="{0000002F-83C8-1442-A69A-C4E41E154415}"/>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sz="2000" b="1" i="0">
          <a:latin typeface="Arial Narrow" panose="020B0604020202020204" pitchFamily="34" charset="0"/>
          <a:cs typeface="Arial Narrow"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7505739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lgn="l"/>
            <a:r>
              <a:rPr lang="en-US" altLang="en-US" sz="2400" b="1" dirty="0">
                <a:solidFill>
                  <a:srgbClr val="000000"/>
                </a:solidFill>
                <a:ea typeface="ＭＳ Ｐゴシック" charset="-128"/>
              </a:rPr>
              <a:t>Pete Doucette</a:t>
            </a:r>
            <a:endParaRPr lang="en-US" altLang="en-US" sz="2400" b="1" i="1" dirty="0">
              <a:solidFill>
                <a:srgbClr val="000000"/>
              </a:solidFill>
              <a:ea typeface="ＭＳ Ｐゴシック" charset="-128"/>
            </a:endParaRPr>
          </a:p>
          <a:p>
            <a:pPr lvl="0" algn="l"/>
            <a:r>
              <a:rPr lang="en-US" altLang="en-US" sz="2400" i="1" dirty="0">
                <a:solidFill>
                  <a:srgbClr val="000000"/>
                </a:solidFill>
                <a:ea typeface="ＭＳ Ｐゴシック" charset="-128"/>
              </a:rPr>
              <a:t>Associate Program Coordinator</a:t>
            </a:r>
          </a:p>
          <a:p>
            <a:pPr lvl="0" algn="l"/>
            <a:r>
              <a:rPr lang="en-US" altLang="en-US" sz="2400" i="1" dirty="0">
                <a:solidFill>
                  <a:srgbClr val="000000"/>
                </a:solidFill>
                <a:ea typeface="ＭＳ Ｐゴシック" charset="-128"/>
              </a:rPr>
              <a:t>National Land Imaging Program</a:t>
            </a:r>
          </a:p>
          <a:p>
            <a:pPr algn="l"/>
            <a:endParaRPr lang="en-US" altLang="en-US" sz="1800" i="1" dirty="0">
              <a:solidFill>
                <a:srgbClr val="000000"/>
              </a:solidFill>
              <a:ea typeface="ＭＳ Ｐゴシック" charset="-128"/>
            </a:endParaRPr>
          </a:p>
          <a:p>
            <a:endParaRPr lang="en-US" dirty="0"/>
          </a:p>
        </p:txBody>
      </p:sp>
    </p:spTree>
    <p:extLst>
      <p:ext uri="{BB962C8B-B14F-4D97-AF65-F5344CB8AC3E}">
        <p14:creationId xmlns:p14="http://schemas.microsoft.com/office/powerpoint/2010/main" val="27175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 out collaboration efforts underway to harmonize </a:t>
            </a:r>
            <a:r>
              <a:rPr lang="en-US" dirty="0" err="1"/>
              <a:t>landsat</a:t>
            </a:r>
            <a:r>
              <a:rPr lang="en-US" dirty="0"/>
              <a:t> and sentinel data.  </a:t>
            </a:r>
            <a:r>
              <a:rPr lang="en-US" b="1" dirty="0"/>
              <a:t>Example showing seasonal phenology for natural grassland and irrigated alfalfa fields.</a:t>
            </a:r>
          </a:p>
        </p:txBody>
      </p:sp>
    </p:spTree>
    <p:extLst>
      <p:ext uri="{BB962C8B-B14F-4D97-AF65-F5344CB8AC3E}">
        <p14:creationId xmlns:p14="http://schemas.microsoft.com/office/powerpoint/2010/main" val="4101881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altLang="en-US" sz="2400" i="1" dirty="0">
                <a:solidFill>
                  <a:srgbClr val="000000"/>
                </a:solidFill>
                <a:ea typeface="ＭＳ Ｐゴシック" charset="-128"/>
              </a:rPr>
              <a:t>Much has been accomplish can be applied to </a:t>
            </a:r>
            <a:r>
              <a:rPr lang="en-US" altLang="en-US" sz="2400" i="1">
                <a:solidFill>
                  <a:srgbClr val="000000"/>
                </a:solidFill>
                <a:ea typeface="ＭＳ Ｐゴシック" charset="-128"/>
              </a:rPr>
              <a:t>many applications – Currently US only </a:t>
            </a:r>
            <a:r>
              <a:rPr lang="en-US" altLang="en-US" sz="2400" i="1">
                <a:solidFill>
                  <a:srgbClr val="000000"/>
                </a:solidFill>
                <a:ea typeface="ＭＳ Ｐゴシック" charset="-128"/>
                <a:sym typeface="Wingdings" pitchFamily="2" charset="2"/>
              </a:rPr>
              <a:t> </a:t>
            </a:r>
            <a:r>
              <a:rPr lang="en-US" altLang="en-US" sz="2400" i="1">
                <a:solidFill>
                  <a:srgbClr val="000000"/>
                </a:solidFill>
                <a:ea typeface="ＭＳ Ｐゴシック" charset="-128"/>
              </a:rPr>
              <a:t>Next step Global ARD</a:t>
            </a:r>
          </a:p>
          <a:p>
            <a:endParaRPr lang="en-US" dirty="0"/>
          </a:p>
        </p:txBody>
      </p:sp>
      <p:sp>
        <p:nvSpPr>
          <p:cNvPr id="4" name="Slide Number Placeholder 3"/>
          <p:cNvSpPr>
            <a:spLocks noGrp="1"/>
          </p:cNvSpPr>
          <p:nvPr>
            <p:ph type="sldNum" sz="quarter" idx="10"/>
          </p:nvPr>
        </p:nvSpPr>
        <p:spPr/>
        <p:txBody>
          <a:bodyPr/>
          <a:lstStyle/>
          <a:p>
            <a:fld id="{79DCC4D4-6FBE-4232-BD75-B89A6ECF24DE}" type="slidenum">
              <a:rPr lang="en-US" smtClean="0"/>
              <a:t>12</a:t>
            </a:fld>
            <a:endParaRPr lang="en-US"/>
          </a:p>
        </p:txBody>
      </p:sp>
    </p:spTree>
    <p:extLst>
      <p:ext uri="{BB962C8B-B14F-4D97-AF65-F5344CB8AC3E}">
        <p14:creationId xmlns:p14="http://schemas.microsoft.com/office/powerpoint/2010/main" val="2117108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8616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some of the End-User Applications and benefits.</a:t>
            </a:r>
          </a:p>
          <a:p>
            <a:r>
              <a:rPr lang="en-US" dirty="0"/>
              <a:t> </a:t>
            </a:r>
          </a:p>
        </p:txBody>
      </p:sp>
      <p:sp>
        <p:nvSpPr>
          <p:cNvPr id="4" name="Slide Number Placeholder 3"/>
          <p:cNvSpPr>
            <a:spLocks noGrp="1"/>
          </p:cNvSpPr>
          <p:nvPr>
            <p:ph type="sldNum" sz="quarter" idx="10"/>
          </p:nvPr>
        </p:nvSpPr>
        <p:spPr/>
        <p:txBody>
          <a:bodyPr/>
          <a:lstStyle/>
          <a:p>
            <a:fld id="{79DCC4D4-6FBE-4232-BD75-B89A6ECF24DE}" type="slidenum">
              <a:rPr lang="en-US" smtClean="0"/>
              <a:t>3</a:t>
            </a:fld>
            <a:endParaRPr lang="en-US"/>
          </a:p>
        </p:txBody>
      </p:sp>
    </p:spTree>
    <p:extLst>
      <p:ext uri="{BB962C8B-B14F-4D97-AF65-F5344CB8AC3E}">
        <p14:creationId xmlns:p14="http://schemas.microsoft.com/office/powerpoint/2010/main" val="3380473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Users</a:t>
            </a:r>
            <a:r>
              <a:rPr lang="en-US" sz="2400" dirty="0">
                <a:latin typeface="Calibri" panose="020F0502020204030204" pitchFamily="34" charset="0"/>
                <a:cs typeface="Calibri" panose="020F0502020204030204" pitchFamily="34" charset="0"/>
              </a:rPr>
              <a:t> spend </a:t>
            </a:r>
            <a:r>
              <a:rPr lang="en-US" sz="2400" b="1" dirty="0">
                <a:solidFill>
                  <a:srgbClr val="0000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80%</a:t>
            </a:r>
            <a:r>
              <a:rPr lang="en-US" sz="2400" b="1" dirty="0">
                <a:solidFill>
                  <a:srgbClr val="0000FF"/>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of their time finding, cleaning, and reorganizing huge amounts of data, and only </a:t>
            </a:r>
            <a:r>
              <a:rPr lang="en-US" sz="2400" b="1" dirty="0">
                <a:solidFill>
                  <a:srgbClr val="0066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2400" dirty="0">
                <a:latin typeface="Calibri" panose="020F0502020204030204" pitchFamily="34" charset="0"/>
                <a:cs typeface="Calibri" panose="020F0502020204030204" pitchFamily="34" charset="0"/>
              </a:rPr>
              <a:t>of their time on actual data analysis that informs decision making.</a:t>
            </a:r>
          </a:p>
          <a:p>
            <a:endParaRPr lang="en-US" dirty="0"/>
          </a:p>
          <a:p>
            <a:endParaRPr lang="en-US" dirty="0"/>
          </a:p>
        </p:txBody>
      </p:sp>
    </p:spTree>
    <p:extLst>
      <p:ext uri="{BB962C8B-B14F-4D97-AF65-F5344CB8AC3E}">
        <p14:creationId xmlns:p14="http://schemas.microsoft.com/office/powerpoint/2010/main" val="142092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Landsat team has worked hard over the past few years in developing “analysis ready data” (ARD) for the Landsat archive.</a:t>
            </a:r>
            <a:r>
              <a:rPr lang="en-US" dirty="0">
                <a:effectLst/>
              </a:rPr>
              <a:t> </a:t>
            </a:r>
          </a:p>
          <a:p>
            <a:endParaRPr lang="en-US" dirty="0">
              <a:effectLst/>
            </a:endParaRPr>
          </a:p>
          <a:p>
            <a:r>
              <a:rPr lang="en-US" sz="2200" dirty="0">
                <a:effectLst/>
                <a:latin typeface="Helvetica Neue"/>
                <a:ea typeface="Helvetica Neue"/>
                <a:cs typeface="Helvetica Neue"/>
                <a:sym typeface="Helvetica Neue"/>
              </a:rPr>
              <a:t>This is a tremendous way to ‘unleash’ the power of the Landsat archive ‘out of the box’ for users. CAVEAT—ARD is currently available (as of Nov 2017) for the 50 states only. </a:t>
            </a:r>
            <a:endParaRPr lang="en-US" dirty="0">
              <a:effectLst/>
            </a:endParaRPr>
          </a:p>
          <a:p>
            <a:endParaRPr lang="en-US" dirty="0">
              <a:effectLst/>
            </a:endParaRPr>
          </a:p>
          <a:p>
            <a:r>
              <a:rPr lang="en-US" sz="2200" dirty="0">
                <a:effectLst/>
                <a:latin typeface="Helvetica Neue"/>
                <a:ea typeface="Helvetica Neue"/>
                <a:cs typeface="Helvetica Neue"/>
                <a:sym typeface="Helvetica Neue"/>
              </a:rPr>
              <a:t>The other major aspect of ARD is going from a ‘scene-based’ access (as in slide 6), to a fixed and seamless grid system. Moreover, the Landsat data are stacked in time (and all consistently calibrated over time) for each grid tile, such that the user can access a time ‘stack’ for any given tile, and unpack the stack to perform time-series analysis. </a:t>
            </a:r>
            <a:endParaRPr lang="en-US" dirty="0"/>
          </a:p>
        </p:txBody>
      </p:sp>
    </p:spTree>
    <p:extLst>
      <p:ext uri="{BB962C8B-B14F-4D97-AF65-F5344CB8AC3E}">
        <p14:creationId xmlns:p14="http://schemas.microsoft.com/office/powerpoint/2010/main" val="757971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Moreover, the Landsat data are stacked in time (and all consistently calibrated over time) for each grid tile, such that the user can access a time ‘stack’ for any given tile, and unpack the stack to perform time-series analysis. </a:t>
            </a:r>
            <a:endParaRPr lang="en-US" dirty="0"/>
          </a:p>
        </p:txBody>
      </p:sp>
    </p:spTree>
    <p:extLst>
      <p:ext uri="{BB962C8B-B14F-4D97-AF65-F5344CB8AC3E}">
        <p14:creationId xmlns:p14="http://schemas.microsoft.com/office/powerpoint/2010/main" val="740532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ARD allows users to think well beyond the more conventional thinking of image ‘pairwise’ change detection, in which change is detected by thresholding differences between intensity values for a pair of images as scene here.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‘continuous change detection and classification’ or CCDC, which was developed by researchers at Boston University (see paper citation), and which is being adapted by scientists at USGS EROS for land cover product generation across time. It is a ‘continuous’ change detection in that it uses all available observations in the archive (note that some observations are outliers, and need to be filtered out). </a:t>
            </a:r>
            <a:endParaRPr lang="en-US" dirty="0"/>
          </a:p>
        </p:txBody>
      </p:sp>
    </p:spTree>
    <p:extLst>
      <p:ext uri="{BB962C8B-B14F-4D97-AF65-F5344CB8AC3E}">
        <p14:creationId xmlns:p14="http://schemas.microsoft.com/office/powerpoint/2010/main" val="3228540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ARD products are not offered as ‘perfect’, but rather as an analysis ready alternative to users, many of which will be more than happy to take advantage of.</a:t>
            </a:r>
          </a:p>
          <a:p>
            <a:endParaRPr lang="en-US" dirty="0"/>
          </a:p>
        </p:txBody>
      </p:sp>
    </p:spTree>
    <p:extLst>
      <p:ext uri="{BB962C8B-B14F-4D97-AF65-F5344CB8AC3E}">
        <p14:creationId xmlns:p14="http://schemas.microsoft.com/office/powerpoint/2010/main" val="13949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Example #1 using the </a:t>
            </a:r>
            <a:r>
              <a:rPr lang="en-US" dirty="0">
                <a:solidFill>
                  <a:schemeClr val="accent1"/>
                </a:solidFill>
              </a:rPr>
              <a:t>Change Detection &amp; Classification system a user can monitor pre-fire, response and recovery efforts.</a:t>
            </a:r>
            <a:endParaRPr lang="en-US" dirty="0"/>
          </a:p>
        </p:txBody>
      </p:sp>
    </p:spTree>
    <p:extLst>
      <p:ext uri="{BB962C8B-B14F-4D97-AF65-F5344CB8AC3E}">
        <p14:creationId xmlns:p14="http://schemas.microsoft.com/office/powerpoint/2010/main" val="369509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Similarly</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Example #2 using the </a:t>
            </a:r>
            <a:r>
              <a:rPr lang="en-US" dirty="0">
                <a:solidFill>
                  <a:schemeClr val="accent1"/>
                </a:solidFill>
              </a:rPr>
              <a:t>Change Detection &amp; Classification system a user can monitor and </a:t>
            </a:r>
            <a:r>
              <a:rPr lang="en-US" dirty="0" err="1">
                <a:solidFill>
                  <a:schemeClr val="accent1"/>
                </a:solidFill>
              </a:rPr>
              <a:t>anlalyze</a:t>
            </a:r>
            <a:r>
              <a:rPr lang="en-US" dirty="0">
                <a:solidFill>
                  <a:schemeClr val="accent1"/>
                </a:solidFill>
              </a:rPr>
              <a:t> land use changes</a:t>
            </a:r>
            <a:endParaRPr lang="en-US" dirty="0"/>
          </a:p>
          <a:p>
            <a:endParaRPr lang="en-US" dirty="0"/>
          </a:p>
        </p:txBody>
      </p:sp>
      <p:sp>
        <p:nvSpPr>
          <p:cNvPr id="4" name="Slide Number Placeholder 3"/>
          <p:cNvSpPr>
            <a:spLocks noGrp="1"/>
          </p:cNvSpPr>
          <p:nvPr>
            <p:ph type="sldNum" sz="quarter" idx="10"/>
          </p:nvPr>
        </p:nvSpPr>
        <p:spPr/>
        <p:txBody>
          <a:bodyPr/>
          <a:lstStyle/>
          <a:p>
            <a:fld id="{94FBE953-2CE2-0043-A334-A060A269F2F6}" type="slidenum">
              <a:rPr lang="en-US" smtClean="0"/>
              <a:t>10</a:t>
            </a:fld>
            <a:endParaRPr lang="en-US"/>
          </a:p>
        </p:txBody>
      </p:sp>
    </p:spTree>
    <p:extLst>
      <p:ext uri="{BB962C8B-B14F-4D97-AF65-F5344CB8AC3E}">
        <p14:creationId xmlns:p14="http://schemas.microsoft.com/office/powerpoint/2010/main" val="3708095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7686869" y="12550851"/>
            <a:ext cx="5689600" cy="323702"/>
          </a:xfrm>
          <a:prstGeom prst="rect">
            <a:avLst/>
          </a:prstGeom>
        </p:spPr>
        <p:txBody>
          <a:bodyPr vert="horz" lIns="182880" tIns="91440" rIns="182880" bIns="91440" rtlCol="0" anchor="ctr"/>
          <a:lstStyle>
            <a:defPPr>
              <a:defRPr lang="en-US"/>
            </a:defPPr>
            <a:lvl1pPr marL="0" algn="r" defTabSz="457200" rtl="0" eaLnBrk="1" latinLnBrk="0" hangingPunct="1">
              <a:defRPr sz="1200" kern="1200">
                <a:solidFill>
                  <a:srgbClr val="0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i="1" dirty="0"/>
              <a:t> Slide </a:t>
            </a:r>
            <a:fld id="{94194941-24BA-8040-AD5D-78F6A1619FF0}" type="slidenum">
              <a:rPr lang="en-US" sz="2200" i="1" smtClean="0"/>
              <a:pPr/>
              <a:t>‹#›</a:t>
            </a:fld>
            <a:endParaRPr lang="en-US" sz="2200" i="1" dirty="0"/>
          </a:p>
        </p:txBody>
      </p:sp>
      <p:cxnSp>
        <p:nvCxnSpPr>
          <p:cNvPr id="9" name="Straight Connector 8"/>
          <p:cNvCxnSpPr/>
          <p:nvPr userDrawn="1"/>
        </p:nvCxnSpPr>
        <p:spPr>
          <a:xfrm>
            <a:off x="1219200" y="12712702"/>
            <a:ext cx="19841061"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23363849" y="12712702"/>
            <a:ext cx="102016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Picture 10" descr="ident_4_onscreen_png"/>
          <p:cNvPicPr>
            <a:picLocks noChangeAspect="1" noChangeArrowheads="1"/>
          </p:cNvPicPr>
          <p:nvPr userDrawn="1"/>
        </p:nvPicPr>
        <p:blipFill>
          <a:blip r:embed="rId2" cstate="email">
            <a:lum bright="-100000" contrast="-70000"/>
            <a:extLst>
              <a:ext uri="{28A0092B-C50C-407E-A947-70E740481C1C}">
                <a14:useLocalDpi xmlns:a14="http://schemas.microsoft.com/office/drawing/2010/main"/>
              </a:ext>
            </a:extLst>
          </a:blip>
          <a:srcRect/>
          <a:stretch>
            <a:fillRect/>
          </a:stretch>
        </p:blipFill>
        <p:spPr bwMode="auto">
          <a:xfrm>
            <a:off x="1227663" y="12804335"/>
            <a:ext cx="2661608" cy="56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442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219200" y="12712705"/>
            <a:ext cx="5689600" cy="730250"/>
          </a:xfrm>
          <a:prstGeom prst="rect">
            <a:avLst/>
          </a:prstGeom>
        </p:spPr>
        <p:txBody>
          <a:bodyPr/>
          <a:lstStyle/>
          <a:p>
            <a:fld id="{AC1D03FC-C47B-0847-B192-86C38D79DAF2}" type="datetimeFigureOut">
              <a:rPr lang="en-US" smtClean="0"/>
              <a:t>5/1/18</a:t>
            </a:fld>
            <a:endParaRPr lang="en-US"/>
          </a:p>
        </p:txBody>
      </p:sp>
      <p:sp>
        <p:nvSpPr>
          <p:cNvPr id="4" name="Footer Placeholder 3"/>
          <p:cNvSpPr>
            <a:spLocks noGrp="1"/>
          </p:cNvSpPr>
          <p:nvPr>
            <p:ph type="ftr" sz="quarter" idx="11"/>
          </p:nvPr>
        </p:nvSpPr>
        <p:spPr>
          <a:xfrm>
            <a:off x="8331200" y="12712705"/>
            <a:ext cx="7721600" cy="730250"/>
          </a:xfrm>
          <a:prstGeom prst="rect">
            <a:avLst/>
          </a:prstGeom>
        </p:spPr>
        <p:txBody>
          <a:bodyPr/>
          <a:lstStyle/>
          <a:p>
            <a:endParaRPr lang="en-US"/>
          </a:p>
        </p:txBody>
      </p:sp>
      <p:sp>
        <p:nvSpPr>
          <p:cNvPr id="5" name="Slide Number Placeholder 4"/>
          <p:cNvSpPr>
            <a:spLocks noGrp="1"/>
          </p:cNvSpPr>
          <p:nvPr>
            <p:ph type="sldNum" sz="quarter" idx="12"/>
          </p:nvPr>
        </p:nvSpPr>
        <p:spPr>
          <a:xfrm>
            <a:off x="20274387" y="12550851"/>
            <a:ext cx="514563" cy="471924"/>
          </a:xfrm>
          <a:prstGeom prst="rect">
            <a:avLst/>
          </a:prstGeom>
        </p:spPr>
        <p:txBody>
          <a:bodyPr/>
          <a:lstStyle/>
          <a:p>
            <a:fld id="{94194941-24BA-8040-AD5D-78F6A1619FF0}" type="slidenum">
              <a:rPr lang="en-US" smtClean="0"/>
              <a:t>‹#›</a:t>
            </a:fld>
            <a:endParaRPr lang="en-US"/>
          </a:p>
        </p:txBody>
      </p:sp>
      <p:sp>
        <p:nvSpPr>
          <p:cNvPr id="6" name="Slide Number Placeholder 5"/>
          <p:cNvSpPr txBox="1">
            <a:spLocks/>
          </p:cNvSpPr>
          <p:nvPr userDrawn="1"/>
        </p:nvSpPr>
        <p:spPr>
          <a:xfrm>
            <a:off x="17686869" y="12550851"/>
            <a:ext cx="5689600" cy="323702"/>
          </a:xfrm>
          <a:prstGeom prst="rect">
            <a:avLst/>
          </a:prstGeom>
        </p:spPr>
        <p:txBody>
          <a:bodyPr vert="horz" lIns="182880" tIns="91440" rIns="182880" bIns="91440" rtlCol="0" anchor="ctr"/>
          <a:lstStyle>
            <a:defPPr>
              <a:defRPr lang="en-US"/>
            </a:defPPr>
            <a:lvl1pPr marL="0" algn="r" defTabSz="457200" rtl="0" eaLnBrk="1" latinLnBrk="0" hangingPunct="1">
              <a:defRPr sz="1200" kern="1200">
                <a:solidFill>
                  <a:srgbClr val="0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i="1" dirty="0"/>
              <a:t> Slide </a:t>
            </a:r>
            <a:fld id="{94194941-24BA-8040-AD5D-78F6A1619FF0}" type="slidenum">
              <a:rPr lang="en-US" sz="2200" i="1" smtClean="0"/>
              <a:pPr/>
              <a:t>‹#›</a:t>
            </a:fld>
            <a:endParaRPr lang="en-US" sz="2200" i="1" dirty="0"/>
          </a:p>
        </p:txBody>
      </p:sp>
      <p:cxnSp>
        <p:nvCxnSpPr>
          <p:cNvPr id="7" name="Straight Connector 6"/>
          <p:cNvCxnSpPr/>
          <p:nvPr userDrawn="1"/>
        </p:nvCxnSpPr>
        <p:spPr>
          <a:xfrm>
            <a:off x="1219200" y="12712702"/>
            <a:ext cx="19841061"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23363849" y="12712702"/>
            <a:ext cx="102016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10" descr="ident_4_onscreen_png"/>
          <p:cNvPicPr>
            <a:picLocks noChangeAspect="1" noChangeArrowheads="1"/>
          </p:cNvPicPr>
          <p:nvPr userDrawn="1"/>
        </p:nvPicPr>
        <p:blipFill>
          <a:blip r:embed="rId2" cstate="email">
            <a:lum bright="-100000" contrast="-70000"/>
            <a:extLst>
              <a:ext uri="{28A0092B-C50C-407E-A947-70E740481C1C}">
                <a14:useLocalDpi xmlns:a14="http://schemas.microsoft.com/office/drawing/2010/main"/>
              </a:ext>
            </a:extLst>
          </a:blip>
          <a:srcRect/>
          <a:stretch>
            <a:fillRect/>
          </a:stretch>
        </p:blipFill>
        <p:spPr bwMode="auto">
          <a:xfrm>
            <a:off x="1227663" y="12804335"/>
            <a:ext cx="2661608" cy="56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328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EB518-548B-4B4C-AAE2-1DF76CB6F925}"/>
              </a:ext>
            </a:extLst>
          </p:cNvPr>
          <p:cNvSpPr>
            <a:spLocks noGrp="1"/>
          </p:cNvSpPr>
          <p:nvPr>
            <p:ph type="sldNum" sz="quarter" idx="10"/>
          </p:nvPr>
        </p:nvSpPr>
        <p:spPr>
          <a:xfrm>
            <a:off x="23682617" y="13050688"/>
            <a:ext cx="514564" cy="471924"/>
          </a:xfrm>
        </p:spPr>
        <p:txBody>
          <a:bodyPr/>
          <a:lstStyle>
            <a:lvl1pPr>
              <a:defRPr b="1" i="1"/>
            </a:lvl1pPr>
          </a:lstStyle>
          <a:p>
            <a:fld id="{86CB4B4D-7CA3-9044-876B-883B54F8677D}" type="slidenum">
              <a:rPr lang="en-US" smtClean="0"/>
              <a:pPr/>
              <a:t>‹#›</a:t>
            </a:fld>
            <a:endParaRPr lang="en-US"/>
          </a:p>
        </p:txBody>
      </p:sp>
      <p:pic>
        <p:nvPicPr>
          <p:cNvPr id="5" name="Picture 4">
            <a:extLst>
              <a:ext uri="{FF2B5EF4-FFF2-40B4-BE49-F238E27FC236}">
                <a16:creationId xmlns:a16="http://schemas.microsoft.com/office/drawing/2014/main" id="{00FD54AF-B514-334E-9D31-9AC28E8CB3FB}"/>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25" b="-1"/>
          <a:stretch/>
        </p:blipFill>
        <p:spPr>
          <a:xfrm>
            <a:off x="0" y="-1"/>
            <a:ext cx="24384000" cy="13742235"/>
          </a:xfrm>
          <a:prstGeom prst="rect">
            <a:avLst/>
          </a:prstGeom>
        </p:spPr>
      </p:pic>
    </p:spTree>
    <p:extLst>
      <p:ext uri="{BB962C8B-B14F-4D97-AF65-F5344CB8AC3E}">
        <p14:creationId xmlns:p14="http://schemas.microsoft.com/office/powerpoint/2010/main" val="20663255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6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hyperlink" Target="https://hls.gsfc.nasa.gov/" TargetMode="External"/><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gif"/><Relationship Id="rId7" Type="http://schemas.openxmlformats.org/officeDocument/2006/relationships/image" Target="../media/image27.gi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title slides-1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7" y="0"/>
            <a:ext cx="24378567"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3"/>
          <p:cNvGrpSpPr>
            <a:grpSpLocks/>
          </p:cNvGrpSpPr>
          <p:nvPr/>
        </p:nvGrpSpPr>
        <p:grpSpPr bwMode="auto">
          <a:xfrm>
            <a:off x="2830005" y="6545385"/>
            <a:ext cx="19134228" cy="5281167"/>
            <a:chOff x="-873086" y="3378678"/>
            <a:chExt cx="9568512" cy="2857685"/>
          </a:xfrm>
        </p:grpSpPr>
        <p:grpSp>
          <p:nvGrpSpPr>
            <p:cNvPr id="51223" name="Group 4"/>
            <p:cNvGrpSpPr>
              <a:grpSpLocks/>
            </p:cNvGrpSpPr>
            <p:nvPr/>
          </p:nvGrpSpPr>
          <p:grpSpPr bwMode="auto">
            <a:xfrm>
              <a:off x="-873086" y="3378678"/>
              <a:ext cx="9568512" cy="2857685"/>
              <a:chOff x="-873086" y="3378678"/>
              <a:chExt cx="9568512" cy="2857685"/>
            </a:xfrm>
          </p:grpSpPr>
          <p:grpSp>
            <p:nvGrpSpPr>
              <p:cNvPr id="51225" name="Group 6"/>
              <p:cNvGrpSpPr>
                <a:grpSpLocks/>
              </p:cNvGrpSpPr>
              <p:nvPr/>
            </p:nvGrpSpPr>
            <p:grpSpPr bwMode="auto">
              <a:xfrm>
                <a:off x="-873086" y="3378678"/>
                <a:ext cx="9568512" cy="2857685"/>
                <a:chOff x="-873086" y="2242066"/>
                <a:chExt cx="9568512" cy="2857685"/>
              </a:xfrm>
            </p:grpSpPr>
            <p:sp>
              <p:nvSpPr>
                <p:cNvPr id="9" name="Rectangle 8"/>
                <p:cNvSpPr/>
                <p:nvPr/>
              </p:nvSpPr>
              <p:spPr>
                <a:xfrm>
                  <a:off x="456681" y="2242066"/>
                  <a:ext cx="8238745" cy="2857685"/>
                </a:xfrm>
                <a:prstGeom prst="rect">
                  <a:avLst/>
                </a:prstGeom>
                <a:solidFill>
                  <a:srgbClr val="BFBFB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endParaRPr lang="en-US" sz="8000">
                    <a:solidFill>
                      <a:schemeClr val="tx1"/>
                    </a:solidFill>
                  </a:endParaRPr>
                </a:p>
              </p:txBody>
            </p:sp>
            <p:grpSp>
              <p:nvGrpSpPr>
                <p:cNvPr id="51228" name="Group 9"/>
                <p:cNvGrpSpPr>
                  <a:grpSpLocks/>
                </p:cNvGrpSpPr>
                <p:nvPr/>
              </p:nvGrpSpPr>
              <p:grpSpPr bwMode="auto">
                <a:xfrm>
                  <a:off x="534834" y="2514600"/>
                  <a:ext cx="7773780" cy="2467669"/>
                  <a:chOff x="534834" y="2514600"/>
                  <a:chExt cx="7773780" cy="2467669"/>
                </a:xfrm>
              </p:grpSpPr>
              <p:grpSp>
                <p:nvGrpSpPr>
                  <p:cNvPr id="51234" name="Group 15"/>
                  <p:cNvGrpSpPr>
                    <a:grpSpLocks/>
                  </p:cNvGrpSpPr>
                  <p:nvPr/>
                </p:nvGrpSpPr>
                <p:grpSpPr bwMode="auto">
                  <a:xfrm>
                    <a:off x="534834" y="2514600"/>
                    <a:ext cx="7773780" cy="2415261"/>
                    <a:chOff x="591161" y="3604538"/>
                    <a:chExt cx="10051538" cy="2415261"/>
                  </a:xfrm>
                </p:grpSpPr>
                <p:pic>
                  <p:nvPicPr>
                    <p:cNvPr id="51236"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161" y="3604538"/>
                      <a:ext cx="10051538" cy="241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p:nvSpPr>
                  <p:spPr>
                    <a:xfrm>
                      <a:off x="6419018" y="4257576"/>
                      <a:ext cx="217612" cy="169874"/>
                    </a:xfrm>
                    <a:prstGeom prst="ellipse">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endParaRPr lang="en-US" sz="8000" dirty="0">
                        <a:solidFill>
                          <a:schemeClr val="tx1"/>
                        </a:solidFill>
                      </a:endParaRPr>
                    </a:p>
                  </p:txBody>
                </p:sp>
                <p:sp>
                  <p:nvSpPr>
                    <p:cNvPr id="20" name="Oval 19"/>
                    <p:cNvSpPr/>
                    <p:nvPr/>
                  </p:nvSpPr>
                  <p:spPr>
                    <a:xfrm>
                      <a:off x="7958728" y="4952947"/>
                      <a:ext cx="215560" cy="169874"/>
                    </a:xfrm>
                    <a:prstGeom prst="ellipse">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endParaRPr lang="en-US" sz="8000" dirty="0">
                        <a:solidFill>
                          <a:schemeClr val="tx1"/>
                        </a:solidFill>
                      </a:endParaRPr>
                    </a:p>
                  </p:txBody>
                </p:sp>
                <p:sp>
                  <p:nvSpPr>
                    <p:cNvPr id="21" name="Oval 20"/>
                    <p:cNvSpPr/>
                    <p:nvPr/>
                  </p:nvSpPr>
                  <p:spPr>
                    <a:xfrm>
                      <a:off x="4292165" y="4697343"/>
                      <a:ext cx="217612" cy="171461"/>
                    </a:xfrm>
                    <a:prstGeom prst="ellipse">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endParaRPr lang="en-US" sz="8000" dirty="0">
                        <a:solidFill>
                          <a:schemeClr val="tx1"/>
                        </a:solidFill>
                      </a:endParaRPr>
                    </a:p>
                  </p:txBody>
                </p:sp>
                <p:sp>
                  <p:nvSpPr>
                    <p:cNvPr id="22" name="Oval 21"/>
                    <p:cNvSpPr/>
                    <p:nvPr/>
                  </p:nvSpPr>
                  <p:spPr>
                    <a:xfrm>
                      <a:off x="1806048" y="4411574"/>
                      <a:ext cx="217612" cy="171461"/>
                    </a:xfrm>
                    <a:prstGeom prst="ellipse">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endParaRPr lang="en-US" sz="8000" dirty="0">
                        <a:solidFill>
                          <a:schemeClr val="tx1"/>
                        </a:solidFill>
                      </a:endParaRPr>
                    </a:p>
                  </p:txBody>
                </p:sp>
              </p:grpSp>
              <p:sp>
                <p:nvSpPr>
                  <p:cNvPr id="17" name="Rectangle 16"/>
                  <p:cNvSpPr/>
                  <p:nvPr/>
                </p:nvSpPr>
                <p:spPr>
                  <a:xfrm>
                    <a:off x="4389495" y="4801282"/>
                    <a:ext cx="563645" cy="18098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endParaRPr lang="en-US" sz="8000">
                      <a:solidFill>
                        <a:schemeClr val="tx1"/>
                      </a:solidFill>
                    </a:endParaRPr>
                  </a:p>
                </p:txBody>
              </p:sp>
            </p:grpSp>
            <p:grpSp>
              <p:nvGrpSpPr>
                <p:cNvPr id="51229" name="Group 10"/>
                <p:cNvGrpSpPr>
                  <a:grpSpLocks/>
                </p:cNvGrpSpPr>
                <p:nvPr/>
              </p:nvGrpSpPr>
              <p:grpSpPr bwMode="auto">
                <a:xfrm>
                  <a:off x="-873086" y="3115248"/>
                  <a:ext cx="2452312" cy="1371689"/>
                  <a:chOff x="-873086" y="3072118"/>
                  <a:chExt cx="2452312" cy="1371689"/>
                </a:xfrm>
              </p:grpSpPr>
              <p:sp>
                <p:nvSpPr>
                  <p:cNvPr id="14" name="Rectangle 13"/>
                  <p:cNvSpPr/>
                  <p:nvPr/>
                </p:nvSpPr>
                <p:spPr>
                  <a:xfrm>
                    <a:off x="499550" y="3072118"/>
                    <a:ext cx="152422" cy="137168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endParaRPr lang="en-US" sz="8000">
                      <a:solidFill>
                        <a:schemeClr val="tx1"/>
                      </a:solidFill>
                    </a:endParaRPr>
                  </a:p>
                </p:txBody>
              </p:sp>
              <p:sp>
                <p:nvSpPr>
                  <p:cNvPr id="15" name="TextBox 14"/>
                  <p:cNvSpPr txBox="1"/>
                  <p:nvPr/>
                </p:nvSpPr>
                <p:spPr>
                  <a:xfrm>
                    <a:off x="-873086" y="3546895"/>
                    <a:ext cx="2452312" cy="218536"/>
                  </a:xfrm>
                  <a:prstGeom prst="rect">
                    <a:avLst/>
                  </a:prstGeom>
                  <a:noFill/>
                  <a:scene3d>
                    <a:camera prst="orthographicFront">
                      <a:rot lat="0" lon="0" rev="5400000"/>
                    </a:camera>
                    <a:lightRig rig="threePt" dir="t"/>
                  </a:scene3d>
                </p:spPr>
                <p:txBody>
                  <a:bodyPr wrap="none" tIns="18288" bIns="18288">
                    <a:spAutoFit/>
                  </a:bodyPr>
                  <a:lstStyle/>
                  <a:p>
                    <a:pPr defTabSz="1828800" eaLnBrk="0" fontAlgn="base">
                      <a:spcBef>
                        <a:spcPct val="0"/>
                      </a:spcBef>
                      <a:spcAft>
                        <a:spcPct val="0"/>
                      </a:spcAft>
                      <a:defRPr/>
                    </a:pPr>
                    <a:r>
                      <a:rPr lang="en-US" sz="2600" dirty="0">
                        <a:ea typeface="ＭＳ Ｐゴシック" charset="0"/>
                        <a:cs typeface="Arial" panose="020B0604020202020204" pitchFamily="34" charset="0"/>
                      </a:rPr>
                      <a:t>Reflectance </a:t>
                    </a:r>
                    <a:r>
                      <a:rPr lang="en-US" sz="2400" dirty="0">
                        <a:ea typeface="ＭＳ Ｐゴシック" charset="0"/>
                        <a:cs typeface="Arial" panose="020B0604020202020204" pitchFamily="34" charset="0"/>
                      </a:rPr>
                      <a:t>(scale factor 0.0001)</a:t>
                    </a:r>
                    <a:endParaRPr lang="en-US" sz="2600" dirty="0">
                      <a:ea typeface="ＭＳ Ｐゴシック" charset="0"/>
                      <a:cs typeface="Arial" panose="020B0604020202020204" pitchFamily="34" charset="0"/>
                    </a:endParaRPr>
                  </a:p>
                </p:txBody>
              </p:sp>
            </p:grpSp>
            <p:sp>
              <p:nvSpPr>
                <p:cNvPr id="51230" name="TextBox 11"/>
                <p:cNvSpPr txBox="1">
                  <a:spLocks noChangeArrowheads="1"/>
                </p:cNvSpPr>
                <p:nvPr/>
              </p:nvSpPr>
              <p:spPr bwMode="auto">
                <a:xfrm>
                  <a:off x="4452649" y="4791974"/>
                  <a:ext cx="472314" cy="26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defTabSz="1828800" fontAlgn="base">
                    <a:spcBef>
                      <a:spcPct val="0"/>
                    </a:spcBef>
                    <a:spcAft>
                      <a:spcPct val="0"/>
                    </a:spcAft>
                    <a:buClrTx/>
                    <a:buSzTx/>
                    <a:buNone/>
                  </a:pPr>
                  <a:r>
                    <a:rPr lang="en-US" altLang="en-US" b="0">
                      <a:solidFill>
                        <a:schemeClr val="tx1"/>
                      </a:solidFill>
                      <a:cs typeface="Arial" pitchFamily="34" charset="0"/>
                    </a:rPr>
                    <a:t>Date</a:t>
                  </a:r>
                </a:p>
              </p:txBody>
            </p:sp>
          </p:grpSp>
          <p:sp>
            <p:nvSpPr>
              <p:cNvPr id="8" name="Rectangle 7"/>
              <p:cNvSpPr/>
              <p:nvPr/>
            </p:nvSpPr>
            <p:spPr>
              <a:xfrm>
                <a:off x="761525" y="5842638"/>
                <a:ext cx="7468694" cy="138121"/>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endParaRPr lang="en-US" sz="8000">
                  <a:solidFill>
                    <a:schemeClr val="tx1"/>
                  </a:solidFill>
                </a:endParaRPr>
              </a:p>
            </p:txBody>
          </p:sp>
        </p:grpSp>
        <p:sp>
          <p:nvSpPr>
            <p:cNvPr id="51224" name="TextBox 5"/>
            <p:cNvSpPr txBox="1">
              <a:spLocks noChangeArrowheads="1"/>
            </p:cNvSpPr>
            <p:nvPr/>
          </p:nvSpPr>
          <p:spPr bwMode="auto">
            <a:xfrm>
              <a:off x="690674" y="5792265"/>
              <a:ext cx="7617941" cy="20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defTabSz="1828800" fontAlgn="base">
                <a:spcBef>
                  <a:spcPct val="0"/>
                </a:spcBef>
                <a:spcAft>
                  <a:spcPct val="0"/>
                </a:spcAft>
                <a:buClrTx/>
                <a:buSzTx/>
                <a:buNone/>
              </a:pPr>
              <a:r>
                <a:rPr lang="en-US" altLang="en-US" sz="2000">
                  <a:solidFill>
                    <a:schemeClr val="tx1"/>
                  </a:solidFill>
                  <a:cs typeface="Arial" pitchFamily="34" charset="0"/>
                </a:rPr>
                <a:t>1984     1986       1988       1990      1992       1994       1996      1998       2000       2002      2004       2006       2008      2010       2012</a:t>
              </a:r>
            </a:p>
          </p:txBody>
        </p:sp>
      </p:grpSp>
      <p:sp>
        <p:nvSpPr>
          <p:cNvPr id="51216" name="TextBox 37"/>
          <p:cNvSpPr txBox="1">
            <a:spLocks noChangeArrowheads="1"/>
          </p:cNvSpPr>
          <p:nvPr/>
        </p:nvSpPr>
        <p:spPr bwMode="auto">
          <a:xfrm>
            <a:off x="635024" y="4207304"/>
            <a:ext cx="459842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defTabSz="1828800" fontAlgn="base">
              <a:spcBef>
                <a:spcPct val="0"/>
              </a:spcBef>
              <a:spcAft>
                <a:spcPct val="0"/>
              </a:spcAft>
              <a:buClrTx/>
              <a:buSzTx/>
              <a:buNone/>
            </a:pPr>
            <a:r>
              <a:rPr lang="en-US" altLang="en-US" sz="4000" dirty="0">
                <a:solidFill>
                  <a:srgbClr val="006600"/>
                </a:solidFill>
                <a:effectLst>
                  <a:outerShdw blurRad="38100" dist="38100" dir="2700000" algn="tl">
                    <a:srgbClr val="000000">
                      <a:alpha val="43137"/>
                    </a:srgbClr>
                  </a:outerShdw>
                </a:effectLst>
                <a:latin typeface="+mn-lt"/>
                <a:cs typeface="Arial" pitchFamily="34" charset="0"/>
              </a:rPr>
              <a:t>A pixel history of land use change in </a:t>
            </a:r>
          </a:p>
          <a:p>
            <a:pPr defTabSz="1828800" fontAlgn="base">
              <a:spcBef>
                <a:spcPct val="0"/>
              </a:spcBef>
              <a:spcAft>
                <a:spcPct val="0"/>
              </a:spcAft>
              <a:buClrTx/>
              <a:buSzTx/>
              <a:buNone/>
            </a:pPr>
            <a:r>
              <a:rPr lang="en-US" altLang="en-US" sz="4000" dirty="0">
                <a:solidFill>
                  <a:srgbClr val="006600"/>
                </a:solidFill>
                <a:effectLst>
                  <a:outerShdw blurRad="38100" dist="38100" dir="2700000" algn="tl">
                    <a:srgbClr val="000000">
                      <a:alpha val="43137"/>
                    </a:srgbClr>
                  </a:outerShdw>
                </a:effectLst>
                <a:latin typeface="+mn-lt"/>
                <a:cs typeface="Arial" pitchFamily="34" charset="0"/>
              </a:rPr>
              <a:t>Fort Collins, Colorado</a:t>
            </a:r>
          </a:p>
        </p:txBody>
      </p:sp>
      <p:pic>
        <p:nvPicPr>
          <p:cNvPr id="512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2689" y="8923784"/>
            <a:ext cx="2955926" cy="133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94C6A1D5-D91C-3C4D-8C8B-2C3D8B15ECA7}"/>
              </a:ext>
            </a:extLst>
          </p:cNvPr>
          <p:cNvGrpSpPr/>
          <p:nvPr/>
        </p:nvGrpSpPr>
        <p:grpSpPr>
          <a:xfrm>
            <a:off x="5495317" y="2537520"/>
            <a:ext cx="16561779" cy="8757096"/>
            <a:chOff x="4592954" y="2743629"/>
            <a:chExt cx="16561779" cy="8757096"/>
          </a:xfrm>
        </p:grpSpPr>
        <p:grpSp>
          <p:nvGrpSpPr>
            <p:cNvPr id="2" name="Group 1"/>
            <p:cNvGrpSpPr/>
            <p:nvPr/>
          </p:nvGrpSpPr>
          <p:grpSpPr>
            <a:xfrm>
              <a:off x="4592954" y="2766608"/>
              <a:ext cx="4532410" cy="3758859"/>
              <a:chOff x="473820" y="496890"/>
              <a:chExt cx="2266205" cy="2114430"/>
            </a:xfrm>
          </p:grpSpPr>
          <p:pic>
            <p:nvPicPr>
              <p:cNvPr id="51203" name="Picture 22"/>
              <p:cNvPicPr preferRelativeResize="0">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1013" y="496890"/>
                <a:ext cx="2259012" cy="211443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13" name="TextBox 33"/>
              <p:cNvSpPr txBox="1">
                <a:spLocks noChangeArrowheads="1"/>
              </p:cNvSpPr>
              <p:nvPr/>
            </p:nvSpPr>
            <p:spPr bwMode="auto">
              <a:xfrm>
                <a:off x="473820" y="496890"/>
                <a:ext cx="2266205" cy="363574"/>
              </a:xfrm>
              <a:prstGeom prst="rect">
                <a:avLst/>
              </a:prstGeom>
              <a:solidFill>
                <a:schemeClr val="tx1">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defTabSz="1828800" fontAlgn="base">
                  <a:spcBef>
                    <a:spcPct val="0"/>
                  </a:spcBef>
                  <a:spcAft>
                    <a:spcPct val="0"/>
                  </a:spcAft>
                  <a:buClrTx/>
                  <a:buSzTx/>
                  <a:buNone/>
                </a:pPr>
                <a:r>
                  <a:rPr lang="en-US" altLang="en-US" sz="3600" dirty="0">
                    <a:effectLst>
                      <a:outerShdw blurRad="38100" dist="38100" dir="2700000" algn="tl">
                        <a:srgbClr val="000000">
                          <a:alpha val="43137"/>
                        </a:srgbClr>
                      </a:outerShdw>
                    </a:effectLst>
                    <a:cs typeface="Arial" pitchFamily="34" charset="0"/>
                  </a:rPr>
                  <a:t>Cropland</a:t>
                </a:r>
              </a:p>
            </p:txBody>
          </p:sp>
        </p:grpSp>
        <p:cxnSp>
          <p:nvCxnSpPr>
            <p:cNvPr id="25" name="Straight Arrow Connector 24"/>
            <p:cNvCxnSpPr>
              <a:cxnSpLocks/>
              <a:stCxn id="22" idx="0"/>
            </p:cNvCxnSpPr>
            <p:nvPr/>
          </p:nvCxnSpPr>
          <p:spPr>
            <a:xfrm flipV="1">
              <a:off x="6790239" y="4639088"/>
              <a:ext cx="41310" cy="41075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8332315" y="2743629"/>
              <a:ext cx="4245241" cy="3781839"/>
              <a:chOff x="2384341" y="758245"/>
              <a:chExt cx="2360697" cy="2180244"/>
            </a:xfrm>
          </p:grpSpPr>
          <p:pic>
            <p:nvPicPr>
              <p:cNvPr id="24" name="Picture 23"/>
              <p:cNvPicPr preferRelativeResize="0">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17767" y="800761"/>
                <a:ext cx="2286246" cy="2137728"/>
              </a:xfrm>
              <a:prstGeom prst="rect">
                <a:avLst/>
              </a:prstGeom>
              <a:noFill/>
              <a:ln w="19050">
                <a:solidFill>
                  <a:schemeClr val="tx1"/>
                </a:solidFill>
                <a:miter lim="800000"/>
                <a:headEnd/>
                <a:tailEnd/>
              </a:ln>
              <a:effectLst>
                <a:outerShdw blurRad="50800" dist="76201"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51207" name="TextBox 26"/>
              <p:cNvSpPr txBox="1">
                <a:spLocks noChangeArrowheads="1"/>
              </p:cNvSpPr>
              <p:nvPr/>
            </p:nvSpPr>
            <p:spPr bwMode="auto">
              <a:xfrm>
                <a:off x="2384341" y="758245"/>
                <a:ext cx="2360697" cy="372612"/>
              </a:xfrm>
              <a:prstGeom prst="rect">
                <a:avLst/>
              </a:prstGeom>
              <a:solidFill>
                <a:schemeClr val="tx1">
                  <a:alpha val="42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1828800" eaLnBrk="0" fontAlgn="base">
                  <a:spcBef>
                    <a:spcPct val="0"/>
                  </a:spcBef>
                  <a:spcAft>
                    <a:spcPct val="0"/>
                  </a:spcAft>
                  <a:buFont typeface="Wingdings" pitchFamily="2" charset="2"/>
                  <a:defRPr sz="4000" b="1">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Arial" pitchFamily="34" charset="0"/>
                  </a:defRPr>
                </a:lvl1pPr>
                <a:lvl2pPr marL="742950" indent="-285750" eaLnBrk="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r>
                  <a:rPr lang="en-US" altLang="en-US" sz="3600" dirty="0"/>
                  <a:t>Hay/Pasture</a:t>
                </a:r>
              </a:p>
            </p:txBody>
          </p:sp>
        </p:grpSp>
        <p:grpSp>
          <p:nvGrpSpPr>
            <p:cNvPr id="4" name="Group 3"/>
            <p:cNvGrpSpPr/>
            <p:nvPr/>
          </p:nvGrpSpPr>
          <p:grpSpPr>
            <a:xfrm>
              <a:off x="12441628" y="2743629"/>
              <a:ext cx="4699153" cy="3791535"/>
              <a:chOff x="4373914" y="1067699"/>
              <a:chExt cx="2334861" cy="2085077"/>
            </a:xfrm>
          </p:grpSpPr>
          <p:pic>
            <p:nvPicPr>
              <p:cNvPr id="28" name="Picture 27"/>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94200" y="1079501"/>
                <a:ext cx="2314575" cy="2073275"/>
              </a:xfrm>
              <a:prstGeom prst="rect">
                <a:avLst/>
              </a:prstGeom>
              <a:noFill/>
              <a:ln w="19050">
                <a:solidFill>
                  <a:schemeClr val="tx1"/>
                </a:solidFill>
                <a:miter lim="800000"/>
                <a:headEnd/>
                <a:tailEnd/>
              </a:ln>
              <a:effectLst>
                <a:outerShdw blurRad="50800" dist="76201"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51211" name="TextBox 31"/>
              <p:cNvSpPr txBox="1">
                <a:spLocks noChangeArrowheads="1"/>
              </p:cNvSpPr>
              <p:nvPr/>
            </p:nvSpPr>
            <p:spPr bwMode="auto">
              <a:xfrm>
                <a:off x="4373914" y="1067699"/>
                <a:ext cx="2334861" cy="353943"/>
              </a:xfrm>
              <a:prstGeom prst="rect">
                <a:avLst/>
              </a:prstGeom>
              <a:solidFill>
                <a:schemeClr val="tx1">
                  <a:alpha val="42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1828800" eaLnBrk="0" fontAlgn="base">
                  <a:spcBef>
                    <a:spcPct val="0"/>
                  </a:spcBef>
                  <a:spcAft>
                    <a:spcPct val="0"/>
                  </a:spcAft>
                  <a:buFont typeface="Wingdings" pitchFamily="2" charset="2"/>
                  <a:defRPr sz="4000" b="1">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Arial" pitchFamily="34" charset="0"/>
                  </a:defRPr>
                </a:lvl1pPr>
                <a:lvl2pPr marL="742950" indent="-285750" eaLnBrk="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r>
                  <a:rPr lang="en-US" altLang="en-US" sz="3600" dirty="0"/>
                  <a:t>In conversion</a:t>
                </a:r>
              </a:p>
            </p:txBody>
          </p:sp>
        </p:grpSp>
        <p:grpSp>
          <p:nvGrpSpPr>
            <p:cNvPr id="5" name="Group 4"/>
            <p:cNvGrpSpPr/>
            <p:nvPr/>
          </p:nvGrpSpPr>
          <p:grpSpPr>
            <a:xfrm>
              <a:off x="16853131" y="2750565"/>
              <a:ext cx="4301602" cy="3779692"/>
              <a:chOff x="6375080" y="1372395"/>
              <a:chExt cx="2283145" cy="2093120"/>
            </a:xfrm>
          </p:grpSpPr>
          <p:pic>
            <p:nvPicPr>
              <p:cNvPr id="29" name="Picture 28"/>
              <p:cNvPicPr preferRelativeResize="0">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84925" y="1385890"/>
                <a:ext cx="2273300" cy="2079625"/>
              </a:xfrm>
              <a:prstGeom prst="rect">
                <a:avLst/>
              </a:prstGeom>
              <a:noFill/>
              <a:ln w="19050">
                <a:solidFill>
                  <a:schemeClr val="tx1"/>
                </a:solidFill>
                <a:miter lim="800000"/>
                <a:headEnd/>
                <a:tailEnd/>
              </a:ln>
              <a:effectLst>
                <a:outerShdw blurRad="50800" dist="76201"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51212" name="TextBox 32"/>
              <p:cNvSpPr txBox="1">
                <a:spLocks noChangeArrowheads="1"/>
              </p:cNvSpPr>
              <p:nvPr/>
            </p:nvSpPr>
            <p:spPr bwMode="auto">
              <a:xfrm>
                <a:off x="6375080" y="1372395"/>
                <a:ext cx="2252988" cy="357926"/>
              </a:xfrm>
              <a:prstGeom prst="rect">
                <a:avLst/>
              </a:prstGeom>
              <a:solidFill>
                <a:schemeClr val="tx1">
                  <a:alpha val="42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1828800" eaLnBrk="0" fontAlgn="base">
                  <a:spcBef>
                    <a:spcPct val="0"/>
                  </a:spcBef>
                  <a:spcAft>
                    <a:spcPct val="0"/>
                  </a:spcAft>
                  <a:buFont typeface="Wingdings" pitchFamily="2" charset="2"/>
                  <a:defRPr sz="4000" b="1">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Arial" pitchFamily="34" charset="0"/>
                  </a:defRPr>
                </a:lvl1pPr>
                <a:lvl2pPr marL="742950" indent="-285750" eaLnBrk="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r>
                  <a:rPr lang="en-US" altLang="en-US" sz="3600" dirty="0"/>
                  <a:t>Developed</a:t>
                </a:r>
              </a:p>
            </p:txBody>
          </p:sp>
        </p:grpSp>
        <p:cxnSp>
          <p:nvCxnSpPr>
            <p:cNvPr id="31" name="Straight Arrow Connector 30"/>
            <p:cNvCxnSpPr>
              <a:cxnSpLocks/>
            </p:cNvCxnSpPr>
            <p:nvPr/>
          </p:nvCxnSpPr>
          <p:spPr>
            <a:xfrm flipV="1">
              <a:off x="16591720" y="4576749"/>
              <a:ext cx="2311400" cy="55213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a:stCxn id="21" idx="0"/>
            </p:cNvCxnSpPr>
            <p:nvPr/>
          </p:nvCxnSpPr>
          <p:spPr>
            <a:xfrm flipH="1" flipV="1">
              <a:off x="10466889" y="4639088"/>
              <a:ext cx="168275" cy="46356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a:stCxn id="19" idx="0"/>
            </p:cNvCxnSpPr>
            <p:nvPr/>
          </p:nvCxnSpPr>
          <p:spPr>
            <a:xfrm flipV="1">
              <a:off x="13924466" y="4639088"/>
              <a:ext cx="828003" cy="382291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052861" y="6788851"/>
              <a:ext cx="4039887" cy="923330"/>
            </a:xfrm>
            <a:prstGeom prst="rect">
              <a:avLst/>
            </a:prstGeom>
            <a:solidFill>
              <a:srgbClr val="BFBFBF"/>
            </a:solidFill>
          </p:spPr>
          <p:txBody>
            <a:bodyPr wrap="none" rtlCol="0">
              <a:spAutoFit/>
            </a:bodyPr>
            <a:lstStyle/>
            <a:p>
              <a:pPr defTabSz="1828800"/>
              <a:r>
                <a:rPr lang="en-US" sz="5400" b="1" dirty="0">
                  <a:solidFill>
                    <a:srgbClr val="C00000"/>
                  </a:solidFill>
                  <a:cs typeface="Arial" panose="020B0604020202020204" pitchFamily="34" charset="0"/>
                </a:rPr>
                <a:t>Mid-IR band</a:t>
              </a:r>
            </a:p>
          </p:txBody>
        </p:sp>
        <p:sp>
          <p:nvSpPr>
            <p:cNvPr id="18" name="Rectangle 17"/>
            <p:cNvSpPr/>
            <p:nvPr/>
          </p:nvSpPr>
          <p:spPr>
            <a:xfrm>
              <a:off x="5447226" y="7652631"/>
              <a:ext cx="2949568" cy="3587465"/>
            </a:xfrm>
            <a:prstGeom prst="rect">
              <a:avLst/>
            </a:prstGeom>
            <a:solidFill>
              <a:schemeClr val="accent1">
                <a:lumMod val="75000"/>
                <a:alpha val="25098"/>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dirty="0"/>
            </a:p>
          </p:txBody>
        </p:sp>
        <p:sp>
          <p:nvSpPr>
            <p:cNvPr id="57" name="Rectangle 56"/>
            <p:cNvSpPr/>
            <p:nvPr/>
          </p:nvSpPr>
          <p:spPr>
            <a:xfrm>
              <a:off x="8396794" y="7677169"/>
              <a:ext cx="4711708" cy="3823556"/>
            </a:xfrm>
            <a:prstGeom prst="rect">
              <a:avLst/>
            </a:prstGeom>
            <a:solidFill>
              <a:schemeClr val="accent3">
                <a:lumMod val="20000"/>
                <a:lumOff val="80000"/>
                <a:alpha val="25098"/>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a:p>
          </p:txBody>
        </p:sp>
        <p:sp>
          <p:nvSpPr>
            <p:cNvPr id="58" name="Rectangle 57"/>
            <p:cNvSpPr/>
            <p:nvPr/>
          </p:nvSpPr>
          <p:spPr>
            <a:xfrm>
              <a:off x="13108502" y="7677169"/>
              <a:ext cx="1384292" cy="3587465"/>
            </a:xfrm>
            <a:prstGeom prst="rect">
              <a:avLst/>
            </a:prstGeom>
            <a:solidFill>
              <a:schemeClr val="accent2">
                <a:lumMod val="75000"/>
                <a:alpha val="25098"/>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a:p>
          </p:txBody>
        </p:sp>
        <p:sp>
          <p:nvSpPr>
            <p:cNvPr id="59" name="Rectangle 58"/>
            <p:cNvSpPr/>
            <p:nvPr/>
          </p:nvSpPr>
          <p:spPr>
            <a:xfrm>
              <a:off x="14499255" y="7677169"/>
              <a:ext cx="5613286" cy="3587465"/>
            </a:xfrm>
            <a:prstGeom prst="rect">
              <a:avLst/>
            </a:prstGeom>
            <a:solidFill>
              <a:schemeClr val="accent5">
                <a:lumMod val="60000"/>
                <a:lumOff val="40000"/>
                <a:alpha val="25098"/>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a:p>
          </p:txBody>
        </p:sp>
        <p:grpSp>
          <p:nvGrpSpPr>
            <p:cNvPr id="6" name="Group 5"/>
            <p:cNvGrpSpPr/>
            <p:nvPr/>
          </p:nvGrpSpPr>
          <p:grpSpPr>
            <a:xfrm>
              <a:off x="17540803" y="5960353"/>
              <a:ext cx="3482678" cy="2736582"/>
              <a:chOff x="6934204" y="3213102"/>
              <a:chExt cx="1741339" cy="1368291"/>
            </a:xfrm>
          </p:grpSpPr>
          <p:pic>
            <p:nvPicPr>
              <p:cNvPr id="35" name="Picture 34"/>
              <p:cNvPicPr preferRelativeResize="0">
                <a:picLocks noChangeAspect="1"/>
              </p:cNvPicPr>
              <p:nvPr/>
            </p:nvPicPr>
            <p:blipFill>
              <a:blip r:embed="rId9"/>
              <a:srcRect l="34998" t="30667" r="29311" b="34666"/>
              <a:stretch>
                <a:fillRect/>
              </a:stretch>
            </p:blipFill>
            <p:spPr bwMode="auto">
              <a:xfrm>
                <a:off x="6934204" y="3213102"/>
                <a:ext cx="1693863" cy="1343025"/>
              </a:xfrm>
              <a:prstGeom prst="rect">
                <a:avLst/>
              </a:prstGeom>
              <a:noFill/>
              <a:ln w="38100">
                <a:solidFill>
                  <a:srgbClr val="828282"/>
                </a:solidFill>
                <a:miter lim="800000"/>
                <a:headEnd/>
                <a:tailEnd/>
              </a:ln>
              <a:effectLst>
                <a:outerShdw blurRad="50800" dist="1016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51222" name="TextBox 36"/>
              <p:cNvSpPr txBox="1">
                <a:spLocks noChangeArrowheads="1"/>
              </p:cNvSpPr>
              <p:nvPr/>
            </p:nvSpPr>
            <p:spPr bwMode="auto">
              <a:xfrm>
                <a:off x="6954559" y="4289005"/>
                <a:ext cx="172098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defTabSz="1828800" fontAlgn="base">
                  <a:spcBef>
                    <a:spcPct val="0"/>
                  </a:spcBef>
                  <a:spcAft>
                    <a:spcPct val="0"/>
                  </a:spcAft>
                  <a:buClrTx/>
                  <a:buSzTx/>
                  <a:buNone/>
                </a:pPr>
                <a:r>
                  <a:rPr lang="en-US" altLang="en-US" sz="3200" dirty="0">
                    <a:solidFill>
                      <a:srgbClr val="FFFF00"/>
                    </a:solidFill>
                    <a:effectLst>
                      <a:outerShdw blurRad="38100" dist="38100" dir="2700000" algn="tl">
                        <a:srgbClr val="000000">
                          <a:alpha val="43137"/>
                        </a:srgbClr>
                      </a:outerShdw>
                    </a:effectLst>
                    <a:cs typeface="Arial" pitchFamily="34" charset="0"/>
                  </a:rPr>
                  <a:t>Ft. Collins USGS</a:t>
                </a:r>
              </a:p>
            </p:txBody>
          </p:sp>
        </p:grpSp>
        <p:sp>
          <p:nvSpPr>
            <p:cNvPr id="23" name="TextBox 22"/>
            <p:cNvSpPr txBox="1"/>
            <p:nvPr/>
          </p:nvSpPr>
          <p:spPr>
            <a:xfrm>
              <a:off x="5953828" y="10679143"/>
              <a:ext cx="1895071" cy="707886"/>
            </a:xfrm>
            <a:prstGeom prst="rect">
              <a:avLst/>
            </a:prstGeom>
            <a:noFill/>
          </p:spPr>
          <p:txBody>
            <a:bodyPr wrap="none" rtlCol="0">
              <a:spAutoFit/>
            </a:bodyPr>
            <a:lstStyle/>
            <a:p>
              <a:r>
                <a:rPr lang="en-US" sz="4000" b="1" dirty="0">
                  <a:solidFill>
                    <a:srgbClr val="0000FF"/>
                  </a:solidFill>
                  <a:effectLst>
                    <a:outerShdw blurRad="38100" dist="38100" dir="2700000" algn="tl">
                      <a:srgbClr val="000000">
                        <a:alpha val="43137"/>
                      </a:srgbClr>
                    </a:outerShdw>
                  </a:effectLst>
                </a:rPr>
                <a:t>Class 1</a:t>
              </a:r>
            </a:p>
          </p:txBody>
        </p:sp>
        <p:sp>
          <p:nvSpPr>
            <p:cNvPr id="61" name="TextBox 60"/>
            <p:cNvSpPr txBox="1"/>
            <p:nvPr/>
          </p:nvSpPr>
          <p:spPr>
            <a:xfrm>
              <a:off x="9687606" y="10679143"/>
              <a:ext cx="1895071" cy="707886"/>
            </a:xfrm>
            <a:prstGeom prst="rect">
              <a:avLst/>
            </a:prstGeom>
            <a:noFill/>
          </p:spPr>
          <p:txBody>
            <a:bodyPr wrap="none" rtlCol="0">
              <a:spAutoFit/>
            </a:bodyPr>
            <a:lstStyle/>
            <a:p>
              <a:r>
                <a:rPr lang="en-US" sz="4000" b="1" dirty="0">
                  <a:solidFill>
                    <a:srgbClr val="008000"/>
                  </a:solidFill>
                  <a:effectLst>
                    <a:outerShdw blurRad="38100" dist="38100" dir="2700000" algn="tl">
                      <a:srgbClr val="000000">
                        <a:alpha val="43137"/>
                      </a:srgbClr>
                    </a:outerShdw>
                  </a:effectLst>
                </a:rPr>
                <a:t>Class 2</a:t>
              </a:r>
            </a:p>
          </p:txBody>
        </p:sp>
        <p:sp>
          <p:nvSpPr>
            <p:cNvPr id="62" name="TextBox 61"/>
            <p:cNvSpPr txBox="1"/>
            <p:nvPr/>
          </p:nvSpPr>
          <p:spPr>
            <a:xfrm>
              <a:off x="12857398" y="10679143"/>
              <a:ext cx="1895071" cy="707886"/>
            </a:xfrm>
            <a:prstGeom prst="rect">
              <a:avLst/>
            </a:prstGeom>
            <a:noFill/>
          </p:spPr>
          <p:txBody>
            <a:bodyPr wrap="none" rtlCol="0">
              <a:spAutoFit/>
            </a:bodyPr>
            <a:lstStyle/>
            <a:p>
              <a:r>
                <a:rPr lang="en-US" sz="4000" b="1" dirty="0">
                  <a:solidFill>
                    <a:srgbClr val="FF0000"/>
                  </a:solidFill>
                  <a:effectLst>
                    <a:outerShdw blurRad="38100" dist="38100" dir="2700000" algn="tl">
                      <a:srgbClr val="000000">
                        <a:alpha val="43137"/>
                      </a:srgbClr>
                    </a:outerShdw>
                  </a:effectLst>
                </a:rPr>
                <a:t>Class 3</a:t>
              </a:r>
            </a:p>
          </p:txBody>
        </p:sp>
        <p:sp>
          <p:nvSpPr>
            <p:cNvPr id="63" name="TextBox 62"/>
            <p:cNvSpPr txBox="1"/>
            <p:nvPr/>
          </p:nvSpPr>
          <p:spPr>
            <a:xfrm>
              <a:off x="16326558" y="10679143"/>
              <a:ext cx="1895071" cy="707886"/>
            </a:xfrm>
            <a:prstGeom prst="rect">
              <a:avLst/>
            </a:prstGeom>
            <a:noFill/>
          </p:spPr>
          <p:txBody>
            <a:bodyPr wrap="none" rtlCol="0">
              <a:spAutoFit/>
            </a:bodyPr>
            <a:lstStyle/>
            <a:p>
              <a:r>
                <a:rPr lang="en-US" sz="4000" b="1" dirty="0">
                  <a:solidFill>
                    <a:srgbClr val="00CCFF"/>
                  </a:solidFill>
                  <a:effectLst>
                    <a:outerShdw blurRad="38100" dist="38100" dir="2700000" algn="tl">
                      <a:srgbClr val="000000">
                        <a:alpha val="43137"/>
                      </a:srgbClr>
                    </a:outerShdw>
                  </a:effectLst>
                </a:rPr>
                <a:t>Class 4</a:t>
              </a:r>
            </a:p>
          </p:txBody>
        </p:sp>
        <p:cxnSp>
          <p:nvCxnSpPr>
            <p:cNvPr id="36" name="Straight Arrow Connector 35"/>
            <p:cNvCxnSpPr>
              <a:cxnSpLocks/>
            </p:cNvCxnSpPr>
            <p:nvPr/>
          </p:nvCxnSpPr>
          <p:spPr>
            <a:xfrm flipH="1">
              <a:off x="18912395" y="4639088"/>
              <a:ext cx="59572" cy="299449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4" name="Shape 145">
            <a:extLst>
              <a:ext uri="{FF2B5EF4-FFF2-40B4-BE49-F238E27FC236}">
                <a16:creationId xmlns:a16="http://schemas.microsoft.com/office/drawing/2014/main" id="{39824478-2BF6-0446-A619-864331F987F9}"/>
              </a:ext>
            </a:extLst>
          </p:cNvPr>
          <p:cNvSpPr/>
          <p:nvPr/>
        </p:nvSpPr>
        <p:spPr>
          <a:xfrm>
            <a:off x="922524" y="1060628"/>
            <a:ext cx="14088793"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b="1" dirty="0">
                <a:solidFill>
                  <a:schemeClr val="accent6">
                    <a:lumOff val="-21524"/>
                  </a:schemeClr>
                </a:solidFill>
              </a:rPr>
              <a:t>Landsat </a:t>
            </a:r>
            <a:r>
              <a:rPr b="1" dirty="0">
                <a:solidFill>
                  <a:srgbClr val="A6AAA9"/>
                </a:solidFill>
              </a:rPr>
              <a:t>/</a:t>
            </a:r>
            <a:r>
              <a:rPr b="1" dirty="0"/>
              <a:t> </a:t>
            </a:r>
            <a:r>
              <a:rPr lang="en-US" b="1" dirty="0">
                <a:solidFill>
                  <a:schemeClr val="accent1"/>
                </a:solidFill>
              </a:rPr>
              <a:t>A Pixel in Time––Land Use Change”</a:t>
            </a:r>
            <a:endParaRPr b="1" dirty="0">
              <a:solidFill>
                <a:schemeClr val="accent1"/>
              </a:solidFill>
            </a:endParaRPr>
          </a:p>
        </p:txBody>
      </p:sp>
      <p:sp>
        <p:nvSpPr>
          <p:cNvPr id="37" name="Right Arrow 36">
            <a:extLst>
              <a:ext uri="{FF2B5EF4-FFF2-40B4-BE49-F238E27FC236}">
                <a16:creationId xmlns:a16="http://schemas.microsoft.com/office/drawing/2014/main" id="{7986DA4D-8316-D649-9C60-BA840784AA95}"/>
              </a:ext>
            </a:extLst>
          </p:cNvPr>
          <p:cNvSpPr/>
          <p:nvPr/>
        </p:nvSpPr>
        <p:spPr>
          <a:xfrm>
            <a:off x="5893511" y="5230224"/>
            <a:ext cx="14098091" cy="853996"/>
          </a:xfrm>
          <a:prstGeom prst="rightArrow">
            <a:avLst>
              <a:gd name="adj1" fmla="val 69340"/>
              <a:gd name="adj2" fmla="val 50000"/>
            </a:avLst>
          </a:prstGeom>
          <a:solidFill>
            <a:srgbClr val="FFFF00">
              <a:alpha val="32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tx1"/>
                </a:solidFill>
                <a:effectLst/>
                <a:uFillTx/>
                <a:latin typeface="+mn-lt"/>
                <a:ea typeface="+mn-ea"/>
                <a:cs typeface="+mn-cs"/>
                <a:sym typeface="Helvetica Light"/>
              </a:rPr>
              <a:t>Change over time</a:t>
            </a:r>
          </a:p>
        </p:txBody>
      </p:sp>
    </p:spTree>
    <p:extLst>
      <p:ext uri="{BB962C8B-B14F-4D97-AF65-F5344CB8AC3E}">
        <p14:creationId xmlns:p14="http://schemas.microsoft.com/office/powerpoint/2010/main" val="90097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51216"/>
                                        </p:tgtEl>
                                        <p:attrNameLst>
                                          <p:attrName>style.visibility</p:attrName>
                                        </p:attrNameLst>
                                      </p:cBhvr>
                                      <p:to>
                                        <p:strVal val="visible"/>
                                      </p:to>
                                    </p:set>
                                    <p:animEffect transition="in" filter="wipe(left)">
                                      <p:cBhvr>
                                        <p:cTn id="7" dur="500"/>
                                        <p:tgtEl>
                                          <p:spTgt spid="51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2"/>
          <p:cNvSpPr txBox="1">
            <a:spLocks noChangeArrowheads="1"/>
          </p:cNvSpPr>
          <p:nvPr/>
        </p:nvSpPr>
        <p:spPr bwMode="auto">
          <a:xfrm>
            <a:off x="459582" y="7194120"/>
            <a:ext cx="7938537" cy="3462486"/>
          </a:xfrm>
          <a:prstGeom prst="rect">
            <a:avLst/>
          </a:prstGeom>
          <a:solidFill>
            <a:srgbClr val="FFFF00"/>
          </a:solidFill>
          <a:ln w="9525">
            <a:noFill/>
            <a:miter lim="800000"/>
            <a:headEnd/>
            <a:tailEnd/>
          </a:ln>
        </p:spPr>
        <p:txBody>
          <a:bodyPr rot="0" vert="horz" wrap="square" lIns="137160" tIns="68580" rIns="137160" bIns="68580" anchor="t" anchorCtr="0">
            <a:spAutoFit/>
          </a:bodyPr>
          <a:lstStyle/>
          <a:p>
            <a:pPr marR="404812" algn="l" defTabSz="1370764" eaLnBrk="0">
              <a:spcBef>
                <a:spcPts val="1800"/>
              </a:spcBef>
              <a:spcAft>
                <a:spcPts val="900"/>
              </a:spcAft>
              <a:defRPr/>
            </a:pPr>
            <a:r>
              <a:rPr lang="en-US" sz="3600" b="1" dirty="0">
                <a:latin typeface="Arial" panose="020B0604020202020204" pitchFamily="34" charset="0"/>
                <a:cs typeface="Arial" panose="020B0604020202020204" pitchFamily="34" charset="0"/>
              </a:rPr>
              <a:t>Seasonal phenology (greening) for natural </a:t>
            </a:r>
            <a:r>
              <a:rPr lang="en-US" sz="3600" b="1" dirty="0">
                <a:solidFill>
                  <a:srgbClr val="0000FF"/>
                </a:solidFill>
                <a:latin typeface="Arial" panose="020B0604020202020204" pitchFamily="34" charset="0"/>
                <a:cs typeface="Arial" panose="020B0604020202020204" pitchFamily="34" charset="0"/>
              </a:rPr>
              <a:t>grassland</a:t>
            </a:r>
            <a:r>
              <a:rPr lang="en-US" sz="3600" b="1" dirty="0">
                <a:latin typeface="Arial" panose="020B0604020202020204" pitchFamily="34" charset="0"/>
                <a:cs typeface="Arial" panose="020B0604020202020204" pitchFamily="34" charset="0"/>
              </a:rPr>
              <a:t> and irrigated </a:t>
            </a:r>
            <a:r>
              <a:rPr lang="en-US" sz="3600" b="1" dirty="0">
                <a:solidFill>
                  <a:srgbClr val="FF0000"/>
                </a:solidFill>
                <a:latin typeface="Arial" panose="020B0604020202020204" pitchFamily="34" charset="0"/>
                <a:cs typeface="Arial" panose="020B0604020202020204" pitchFamily="34" charset="0"/>
              </a:rPr>
              <a:t>alfalfa</a:t>
            </a:r>
            <a:r>
              <a:rPr lang="en-US" sz="3600" b="1" dirty="0">
                <a:latin typeface="Arial" panose="020B0604020202020204" pitchFamily="34" charset="0"/>
                <a:cs typeface="Arial" panose="020B0604020202020204" pitchFamily="34" charset="0"/>
              </a:rPr>
              <a:t> fields observed from Harmonized Landsat/Sentinel-2 data products. </a:t>
            </a:r>
          </a:p>
        </p:txBody>
      </p:sp>
      <p:pic>
        <p:nvPicPr>
          <p:cNvPr id="4" name="Picture 3" descr="ndvi_cube_sort2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9253" y="2668833"/>
            <a:ext cx="2381270" cy="3175026"/>
          </a:xfrm>
          <a:prstGeom prst="rect">
            <a:avLst/>
          </a:prstGeom>
          <a:ln w="19050" cmpd="sng">
            <a:solidFill>
              <a:schemeClr val="bg1">
                <a:lumMod val="75000"/>
              </a:schemeClr>
            </a:solidFill>
          </a:ln>
        </p:spPr>
      </p:pic>
      <p:pic>
        <p:nvPicPr>
          <p:cNvPr id="5" name="Picture 4" descr="ndvi_cube_sort4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25641" y="2668833"/>
            <a:ext cx="2381270" cy="3175026"/>
          </a:xfrm>
          <a:prstGeom prst="rect">
            <a:avLst/>
          </a:prstGeom>
          <a:ln w="19050" cmpd="sng">
            <a:solidFill>
              <a:schemeClr val="bg1">
                <a:lumMod val="75000"/>
              </a:schemeClr>
            </a:solidFill>
          </a:ln>
        </p:spPr>
      </p:pic>
      <p:pic>
        <p:nvPicPr>
          <p:cNvPr id="6" name="Picture 5" descr="ndvi_cube_sort48.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368835" y="2668833"/>
            <a:ext cx="2381270" cy="3175026"/>
          </a:xfrm>
          <a:prstGeom prst="rect">
            <a:avLst/>
          </a:prstGeom>
          <a:ln w="19050" cmpd="sng">
            <a:solidFill>
              <a:schemeClr val="bg1">
                <a:lumMod val="75000"/>
              </a:schemeClr>
            </a:solidFill>
          </a:ln>
        </p:spPr>
      </p:pic>
      <p:pic>
        <p:nvPicPr>
          <p:cNvPr id="8" name="Picture 7" descr="ndvi_cube_sort59.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912031" y="2668833"/>
            <a:ext cx="2381270" cy="3175026"/>
          </a:xfrm>
          <a:prstGeom prst="rect">
            <a:avLst/>
          </a:prstGeom>
          <a:ln w="19050" cmpd="sng">
            <a:solidFill>
              <a:schemeClr val="bg1">
                <a:lumMod val="75000"/>
              </a:schemeClr>
            </a:solidFill>
          </a:ln>
        </p:spPr>
      </p:pic>
      <p:pic>
        <p:nvPicPr>
          <p:cNvPr id="9" name="Picture 8" descr="ndvi_cube_sort43.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82447" y="2668833"/>
            <a:ext cx="2381270" cy="3175026"/>
          </a:xfrm>
          <a:prstGeom prst="rect">
            <a:avLst/>
          </a:prstGeom>
          <a:ln w="19050" cmpd="sng">
            <a:solidFill>
              <a:schemeClr val="bg1">
                <a:lumMod val="75000"/>
              </a:schemeClr>
            </a:solidFill>
          </a:ln>
        </p:spPr>
      </p:pic>
      <p:cxnSp>
        <p:nvCxnSpPr>
          <p:cNvPr id="27" name="Straight Connector 26"/>
          <p:cNvCxnSpPr/>
          <p:nvPr/>
        </p:nvCxnSpPr>
        <p:spPr>
          <a:xfrm>
            <a:off x="6951555" y="5843857"/>
            <a:ext cx="3576902" cy="1541578"/>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9401402" y="5908449"/>
            <a:ext cx="3032052" cy="147445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1774853" y="5908449"/>
            <a:ext cx="854650" cy="147445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12918910" y="5908443"/>
            <a:ext cx="1229380" cy="151255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13827596" y="5870347"/>
            <a:ext cx="2673856" cy="151255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11317" y="2963481"/>
            <a:ext cx="5685209" cy="2677656"/>
          </a:xfrm>
          <a:prstGeom prst="rect">
            <a:avLst/>
          </a:prstGeom>
          <a:noFill/>
        </p:spPr>
        <p:txBody>
          <a:bodyPr wrap="square" rtlCol="0">
            <a:spAutoFit/>
          </a:bodyPr>
          <a:lstStyle/>
          <a:p>
            <a:r>
              <a:rPr lang="en-US" sz="3600" b="1" dirty="0">
                <a:solidFill>
                  <a:srgbClr val="0000FF"/>
                </a:solidFill>
                <a:latin typeface="Helvetica"/>
                <a:cs typeface="Helvetica"/>
              </a:rPr>
              <a:t>Harmonized Landsat / Sentinel-2 Products</a:t>
            </a:r>
          </a:p>
          <a:p>
            <a:r>
              <a:rPr lang="en-US" sz="4800" b="1" dirty="0">
                <a:solidFill>
                  <a:srgbClr val="0000FF"/>
                </a:solidFill>
                <a:latin typeface="Helvetica"/>
                <a:cs typeface="Helvetica"/>
              </a:rPr>
              <a:t>Laramie County, WY</a:t>
            </a:r>
          </a:p>
        </p:txBody>
      </p:sp>
      <p:sp>
        <p:nvSpPr>
          <p:cNvPr id="46" name="TextBox 45"/>
          <p:cNvSpPr txBox="1"/>
          <p:nvPr/>
        </p:nvSpPr>
        <p:spPr>
          <a:xfrm>
            <a:off x="11345844" y="13007725"/>
            <a:ext cx="1810111" cy="461665"/>
          </a:xfrm>
          <a:prstGeom prst="rect">
            <a:avLst/>
          </a:prstGeom>
          <a:solidFill>
            <a:srgbClr val="FFFFFF"/>
          </a:solidFill>
        </p:spPr>
        <p:txBody>
          <a:bodyPr wrap="none" rtlCol="0">
            <a:spAutoFit/>
          </a:bodyPr>
          <a:lstStyle/>
          <a:p>
            <a:r>
              <a:rPr lang="en-US" sz="2400" dirty="0">
                <a:solidFill>
                  <a:prstClr val="black"/>
                </a:solidFill>
                <a:latin typeface="Helvetica"/>
                <a:cs typeface="Helvetica"/>
              </a:rPr>
              <a:t>Day of Year</a:t>
            </a:r>
          </a:p>
        </p:txBody>
      </p:sp>
      <p:sp>
        <p:nvSpPr>
          <p:cNvPr id="50" name="Rectangle 49"/>
          <p:cNvSpPr/>
          <p:nvPr/>
        </p:nvSpPr>
        <p:spPr>
          <a:xfrm>
            <a:off x="17473309" y="3149043"/>
            <a:ext cx="785818" cy="91438"/>
          </a:xfrm>
          <a:prstGeom prst="rect">
            <a:avLst/>
          </a:prstGeom>
          <a:solidFill>
            <a:schemeClr val="bg1">
              <a:lumMod val="6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solidFill>
                <a:prstClr val="white"/>
              </a:solidFill>
              <a:latin typeface="Helvetica"/>
              <a:cs typeface="Helvetica"/>
            </a:endParaRPr>
          </a:p>
        </p:txBody>
      </p:sp>
      <p:sp>
        <p:nvSpPr>
          <p:cNvPr id="51" name="TextBox 50"/>
          <p:cNvSpPr txBox="1"/>
          <p:nvPr/>
        </p:nvSpPr>
        <p:spPr>
          <a:xfrm>
            <a:off x="17437908" y="2732649"/>
            <a:ext cx="801823" cy="461665"/>
          </a:xfrm>
          <a:prstGeom prst="rect">
            <a:avLst/>
          </a:prstGeom>
          <a:noFill/>
        </p:spPr>
        <p:txBody>
          <a:bodyPr wrap="none" rtlCol="0">
            <a:spAutoFit/>
          </a:bodyPr>
          <a:lstStyle/>
          <a:p>
            <a:r>
              <a:rPr lang="en-US" sz="2400" b="1" dirty="0">
                <a:solidFill>
                  <a:prstClr val="white">
                    <a:lumMod val="95000"/>
                  </a:prstClr>
                </a:solidFill>
                <a:latin typeface="Helvetica"/>
                <a:cs typeface="Helvetica"/>
              </a:rPr>
              <a:t>3km</a:t>
            </a:r>
          </a:p>
        </p:txBody>
      </p:sp>
      <p:sp>
        <p:nvSpPr>
          <p:cNvPr id="73" name="TextBox 72"/>
          <p:cNvSpPr txBox="1"/>
          <p:nvPr/>
        </p:nvSpPr>
        <p:spPr>
          <a:xfrm>
            <a:off x="5771646" y="2133600"/>
            <a:ext cx="2247731" cy="415498"/>
          </a:xfrm>
          <a:prstGeom prst="rect">
            <a:avLst/>
          </a:prstGeom>
          <a:noFill/>
        </p:spPr>
        <p:txBody>
          <a:bodyPr wrap="none" rtlCol="0">
            <a:spAutoFit/>
          </a:bodyPr>
          <a:lstStyle/>
          <a:p>
            <a:r>
              <a:rPr lang="en-US" sz="2100" dirty="0">
                <a:solidFill>
                  <a:srgbClr val="800000"/>
                </a:solidFill>
                <a:latin typeface="Helvetica"/>
                <a:cs typeface="Helvetica"/>
              </a:rPr>
              <a:t>May 4, 2016 (S2)</a:t>
            </a:r>
          </a:p>
        </p:txBody>
      </p:sp>
      <p:sp>
        <p:nvSpPr>
          <p:cNvPr id="74" name="TextBox 73"/>
          <p:cNvSpPr txBox="1"/>
          <p:nvPr/>
        </p:nvSpPr>
        <p:spPr>
          <a:xfrm>
            <a:off x="8978495" y="2133600"/>
            <a:ext cx="1439817" cy="415498"/>
          </a:xfrm>
          <a:prstGeom prst="rect">
            <a:avLst/>
          </a:prstGeom>
          <a:noFill/>
        </p:spPr>
        <p:txBody>
          <a:bodyPr wrap="none" rtlCol="0">
            <a:spAutoFit/>
          </a:bodyPr>
          <a:lstStyle/>
          <a:p>
            <a:r>
              <a:rPr lang="en-US" sz="2100" dirty="0">
                <a:solidFill>
                  <a:srgbClr val="800000"/>
                </a:solidFill>
                <a:latin typeface="Helvetica"/>
                <a:cs typeface="Helvetica"/>
              </a:rPr>
              <a:t>Aug 8 (L8)</a:t>
            </a:r>
          </a:p>
        </p:txBody>
      </p:sp>
      <p:sp>
        <p:nvSpPr>
          <p:cNvPr id="75" name="TextBox 74"/>
          <p:cNvSpPr txBox="1"/>
          <p:nvPr/>
        </p:nvSpPr>
        <p:spPr>
          <a:xfrm>
            <a:off x="11378231" y="2133600"/>
            <a:ext cx="1588897" cy="415498"/>
          </a:xfrm>
          <a:prstGeom prst="rect">
            <a:avLst/>
          </a:prstGeom>
          <a:noFill/>
        </p:spPr>
        <p:txBody>
          <a:bodyPr wrap="none" rtlCol="0">
            <a:spAutoFit/>
          </a:bodyPr>
          <a:lstStyle/>
          <a:p>
            <a:r>
              <a:rPr lang="en-US" sz="2100" dirty="0">
                <a:solidFill>
                  <a:srgbClr val="800000"/>
                </a:solidFill>
                <a:latin typeface="Helvetica"/>
                <a:cs typeface="Helvetica"/>
              </a:rPr>
              <a:t>Aug 17 (L8)</a:t>
            </a:r>
          </a:p>
        </p:txBody>
      </p:sp>
      <p:sp>
        <p:nvSpPr>
          <p:cNvPr id="76" name="TextBox 75"/>
          <p:cNvSpPr txBox="1"/>
          <p:nvPr/>
        </p:nvSpPr>
        <p:spPr>
          <a:xfrm>
            <a:off x="13926245" y="2133600"/>
            <a:ext cx="1470274" cy="415498"/>
          </a:xfrm>
          <a:prstGeom prst="rect">
            <a:avLst/>
          </a:prstGeom>
          <a:noFill/>
        </p:spPr>
        <p:txBody>
          <a:bodyPr wrap="none" rtlCol="0">
            <a:spAutoFit/>
          </a:bodyPr>
          <a:lstStyle/>
          <a:p>
            <a:r>
              <a:rPr lang="en-US" sz="2100" dirty="0">
                <a:solidFill>
                  <a:srgbClr val="800000"/>
                </a:solidFill>
                <a:latin typeface="Helvetica"/>
                <a:cs typeface="Helvetica"/>
              </a:rPr>
              <a:t>Sep 1 (S2)</a:t>
            </a:r>
          </a:p>
        </p:txBody>
      </p:sp>
      <p:sp>
        <p:nvSpPr>
          <p:cNvPr id="77" name="TextBox 76"/>
          <p:cNvSpPr txBox="1"/>
          <p:nvPr/>
        </p:nvSpPr>
        <p:spPr>
          <a:xfrm>
            <a:off x="16352428" y="2133600"/>
            <a:ext cx="1531188" cy="415498"/>
          </a:xfrm>
          <a:prstGeom prst="rect">
            <a:avLst/>
          </a:prstGeom>
          <a:noFill/>
        </p:spPr>
        <p:txBody>
          <a:bodyPr wrap="none" rtlCol="0">
            <a:spAutoFit/>
          </a:bodyPr>
          <a:lstStyle/>
          <a:p>
            <a:r>
              <a:rPr lang="en-US" sz="2100" dirty="0">
                <a:solidFill>
                  <a:srgbClr val="800000"/>
                </a:solidFill>
                <a:latin typeface="Helvetica"/>
                <a:cs typeface="Helvetica"/>
              </a:rPr>
              <a:t>Oct 20 (L8)</a:t>
            </a:r>
          </a:p>
        </p:txBody>
      </p:sp>
      <p:pic>
        <p:nvPicPr>
          <p:cNvPr id="78" name="Picture 7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765158" y="3905672"/>
            <a:ext cx="2713384" cy="454117"/>
          </a:xfrm>
          <a:prstGeom prst="rect">
            <a:avLst/>
          </a:prstGeom>
        </p:spPr>
      </p:pic>
      <p:sp>
        <p:nvSpPr>
          <p:cNvPr id="79" name="TextBox 78"/>
          <p:cNvSpPr txBox="1"/>
          <p:nvPr/>
        </p:nvSpPr>
        <p:spPr>
          <a:xfrm>
            <a:off x="19863232" y="4359789"/>
            <a:ext cx="2553904" cy="415498"/>
          </a:xfrm>
          <a:prstGeom prst="rect">
            <a:avLst/>
          </a:prstGeom>
          <a:noFill/>
        </p:spPr>
        <p:txBody>
          <a:bodyPr wrap="none" rtlCol="0">
            <a:spAutoFit/>
          </a:bodyPr>
          <a:lstStyle/>
          <a:p>
            <a:r>
              <a:rPr lang="en-US" sz="2100" dirty="0">
                <a:solidFill>
                  <a:srgbClr val="800000"/>
                </a:solidFill>
                <a:latin typeface="Helvetica"/>
                <a:cs typeface="Helvetica"/>
              </a:rPr>
              <a:t>0.1       NDVI      0.9</a:t>
            </a:r>
          </a:p>
        </p:txBody>
      </p:sp>
      <p:grpSp>
        <p:nvGrpSpPr>
          <p:cNvPr id="2" name="Group 1">
            <a:extLst>
              <a:ext uri="{FF2B5EF4-FFF2-40B4-BE49-F238E27FC236}">
                <a16:creationId xmlns:a16="http://schemas.microsoft.com/office/drawing/2014/main" id="{68744715-A7D3-FC4D-9538-889AF1F4106E}"/>
              </a:ext>
            </a:extLst>
          </p:cNvPr>
          <p:cNvGrpSpPr/>
          <p:nvPr/>
        </p:nvGrpSpPr>
        <p:grpSpPr>
          <a:xfrm>
            <a:off x="7800132" y="6065912"/>
            <a:ext cx="13320859" cy="5646210"/>
            <a:chOff x="7186215" y="7064061"/>
            <a:chExt cx="14058479" cy="5958859"/>
          </a:xfrm>
        </p:grpSpPr>
        <p:pic>
          <p:nvPicPr>
            <p:cNvPr id="11" name="Picture 10" descr="ndvi-plot.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214316" y="7064061"/>
              <a:ext cx="8862697" cy="5958859"/>
            </a:xfrm>
            <a:prstGeom prst="rect">
              <a:avLst/>
            </a:prstGeom>
          </p:spPr>
        </p:pic>
        <p:sp>
          <p:nvSpPr>
            <p:cNvPr id="12" name="Freeform 11"/>
            <p:cNvSpPr/>
            <p:nvPr/>
          </p:nvSpPr>
          <p:spPr>
            <a:xfrm>
              <a:off x="8233096" y="9558230"/>
              <a:ext cx="7038976" cy="2440688"/>
            </a:xfrm>
            <a:custGeom>
              <a:avLst/>
              <a:gdLst>
                <a:gd name="connsiteX0" fmla="*/ 0 w 4692650"/>
                <a:gd name="connsiteY0" fmla="*/ 1218979 h 1218979"/>
                <a:gd name="connsiteX1" fmla="*/ 311150 w 4692650"/>
                <a:gd name="connsiteY1" fmla="*/ 1041179 h 1218979"/>
                <a:gd name="connsiteX2" fmla="*/ 692150 w 4692650"/>
                <a:gd name="connsiteY2" fmla="*/ 730029 h 1218979"/>
                <a:gd name="connsiteX3" fmla="*/ 971550 w 4692650"/>
                <a:gd name="connsiteY3" fmla="*/ 647479 h 1218979"/>
                <a:gd name="connsiteX4" fmla="*/ 1358900 w 4692650"/>
                <a:gd name="connsiteY4" fmla="*/ 495079 h 1218979"/>
                <a:gd name="connsiteX5" fmla="*/ 1460500 w 4692650"/>
                <a:gd name="connsiteY5" fmla="*/ 412529 h 1218979"/>
                <a:gd name="connsiteX6" fmla="*/ 1708150 w 4692650"/>
                <a:gd name="connsiteY6" fmla="*/ 145829 h 1218979"/>
                <a:gd name="connsiteX7" fmla="*/ 1866900 w 4692650"/>
                <a:gd name="connsiteY7" fmla="*/ 44229 h 1218979"/>
                <a:gd name="connsiteX8" fmla="*/ 2057400 w 4692650"/>
                <a:gd name="connsiteY8" fmla="*/ 12479 h 1218979"/>
                <a:gd name="connsiteX9" fmla="*/ 2330450 w 4692650"/>
                <a:gd name="connsiteY9" fmla="*/ 247429 h 1218979"/>
                <a:gd name="connsiteX10" fmla="*/ 2559050 w 4692650"/>
                <a:gd name="connsiteY10" fmla="*/ 387129 h 1218979"/>
                <a:gd name="connsiteX11" fmla="*/ 2794000 w 4692650"/>
                <a:gd name="connsiteY11" fmla="*/ 431579 h 1218979"/>
                <a:gd name="connsiteX12" fmla="*/ 3009900 w 4692650"/>
                <a:gd name="connsiteY12" fmla="*/ 437929 h 1218979"/>
                <a:gd name="connsiteX13" fmla="*/ 3314700 w 4692650"/>
                <a:gd name="connsiteY13" fmla="*/ 520479 h 1218979"/>
                <a:gd name="connsiteX14" fmla="*/ 3949700 w 4692650"/>
                <a:gd name="connsiteY14" fmla="*/ 704629 h 1218979"/>
                <a:gd name="connsiteX15" fmla="*/ 4692650 w 4692650"/>
                <a:gd name="connsiteY15" fmla="*/ 774479 h 1218979"/>
                <a:gd name="connsiteX0" fmla="*/ 0 w 4692650"/>
                <a:gd name="connsiteY0" fmla="*/ 1218979 h 1218979"/>
                <a:gd name="connsiteX1" fmla="*/ 311150 w 4692650"/>
                <a:gd name="connsiteY1" fmla="*/ 1041179 h 1218979"/>
                <a:gd name="connsiteX2" fmla="*/ 692150 w 4692650"/>
                <a:gd name="connsiteY2" fmla="*/ 730029 h 1218979"/>
                <a:gd name="connsiteX3" fmla="*/ 1028700 w 4692650"/>
                <a:gd name="connsiteY3" fmla="*/ 609379 h 1218979"/>
                <a:gd name="connsiteX4" fmla="*/ 1358900 w 4692650"/>
                <a:gd name="connsiteY4" fmla="*/ 495079 h 1218979"/>
                <a:gd name="connsiteX5" fmla="*/ 1460500 w 4692650"/>
                <a:gd name="connsiteY5" fmla="*/ 412529 h 1218979"/>
                <a:gd name="connsiteX6" fmla="*/ 1708150 w 4692650"/>
                <a:gd name="connsiteY6" fmla="*/ 145829 h 1218979"/>
                <a:gd name="connsiteX7" fmla="*/ 1866900 w 4692650"/>
                <a:gd name="connsiteY7" fmla="*/ 44229 h 1218979"/>
                <a:gd name="connsiteX8" fmla="*/ 2057400 w 4692650"/>
                <a:gd name="connsiteY8" fmla="*/ 12479 h 1218979"/>
                <a:gd name="connsiteX9" fmla="*/ 2330450 w 4692650"/>
                <a:gd name="connsiteY9" fmla="*/ 247429 h 1218979"/>
                <a:gd name="connsiteX10" fmla="*/ 2559050 w 4692650"/>
                <a:gd name="connsiteY10" fmla="*/ 387129 h 1218979"/>
                <a:gd name="connsiteX11" fmla="*/ 2794000 w 4692650"/>
                <a:gd name="connsiteY11" fmla="*/ 431579 h 1218979"/>
                <a:gd name="connsiteX12" fmla="*/ 3009900 w 4692650"/>
                <a:gd name="connsiteY12" fmla="*/ 437929 h 1218979"/>
                <a:gd name="connsiteX13" fmla="*/ 3314700 w 4692650"/>
                <a:gd name="connsiteY13" fmla="*/ 520479 h 1218979"/>
                <a:gd name="connsiteX14" fmla="*/ 3949700 w 4692650"/>
                <a:gd name="connsiteY14" fmla="*/ 704629 h 1218979"/>
                <a:gd name="connsiteX15" fmla="*/ 4692650 w 4692650"/>
                <a:gd name="connsiteY15" fmla="*/ 774479 h 1218979"/>
                <a:gd name="connsiteX0" fmla="*/ 0 w 4692650"/>
                <a:gd name="connsiteY0" fmla="*/ 1218979 h 1218979"/>
                <a:gd name="connsiteX1" fmla="*/ 311150 w 4692650"/>
                <a:gd name="connsiteY1" fmla="*/ 1041179 h 1218979"/>
                <a:gd name="connsiteX2" fmla="*/ 692150 w 4692650"/>
                <a:gd name="connsiteY2" fmla="*/ 730029 h 1218979"/>
                <a:gd name="connsiteX3" fmla="*/ 1028700 w 4692650"/>
                <a:gd name="connsiteY3" fmla="*/ 609379 h 1218979"/>
                <a:gd name="connsiteX4" fmla="*/ 1327150 w 4692650"/>
                <a:gd name="connsiteY4" fmla="*/ 495079 h 1218979"/>
                <a:gd name="connsiteX5" fmla="*/ 1460500 w 4692650"/>
                <a:gd name="connsiteY5" fmla="*/ 412529 h 1218979"/>
                <a:gd name="connsiteX6" fmla="*/ 1708150 w 4692650"/>
                <a:gd name="connsiteY6" fmla="*/ 145829 h 1218979"/>
                <a:gd name="connsiteX7" fmla="*/ 1866900 w 4692650"/>
                <a:gd name="connsiteY7" fmla="*/ 44229 h 1218979"/>
                <a:gd name="connsiteX8" fmla="*/ 2057400 w 4692650"/>
                <a:gd name="connsiteY8" fmla="*/ 12479 h 1218979"/>
                <a:gd name="connsiteX9" fmla="*/ 2330450 w 4692650"/>
                <a:gd name="connsiteY9" fmla="*/ 247429 h 1218979"/>
                <a:gd name="connsiteX10" fmla="*/ 2559050 w 4692650"/>
                <a:gd name="connsiteY10" fmla="*/ 387129 h 1218979"/>
                <a:gd name="connsiteX11" fmla="*/ 2794000 w 4692650"/>
                <a:gd name="connsiteY11" fmla="*/ 431579 h 1218979"/>
                <a:gd name="connsiteX12" fmla="*/ 3009900 w 4692650"/>
                <a:gd name="connsiteY12" fmla="*/ 437929 h 1218979"/>
                <a:gd name="connsiteX13" fmla="*/ 3314700 w 4692650"/>
                <a:gd name="connsiteY13" fmla="*/ 520479 h 1218979"/>
                <a:gd name="connsiteX14" fmla="*/ 3949700 w 4692650"/>
                <a:gd name="connsiteY14" fmla="*/ 704629 h 1218979"/>
                <a:gd name="connsiteX15" fmla="*/ 4692650 w 4692650"/>
                <a:gd name="connsiteY15" fmla="*/ 774479 h 1218979"/>
                <a:gd name="connsiteX0" fmla="*/ 0 w 4692650"/>
                <a:gd name="connsiteY0" fmla="*/ 1218979 h 1218979"/>
                <a:gd name="connsiteX1" fmla="*/ 311150 w 4692650"/>
                <a:gd name="connsiteY1" fmla="*/ 1041179 h 1218979"/>
                <a:gd name="connsiteX2" fmla="*/ 692150 w 4692650"/>
                <a:gd name="connsiteY2" fmla="*/ 730029 h 1218979"/>
                <a:gd name="connsiteX3" fmla="*/ 1028700 w 4692650"/>
                <a:gd name="connsiteY3" fmla="*/ 609379 h 1218979"/>
                <a:gd name="connsiteX4" fmla="*/ 1327150 w 4692650"/>
                <a:gd name="connsiteY4" fmla="*/ 495079 h 1218979"/>
                <a:gd name="connsiteX5" fmla="*/ 1708150 w 4692650"/>
                <a:gd name="connsiteY5" fmla="*/ 145829 h 1218979"/>
                <a:gd name="connsiteX6" fmla="*/ 1866900 w 4692650"/>
                <a:gd name="connsiteY6" fmla="*/ 44229 h 1218979"/>
                <a:gd name="connsiteX7" fmla="*/ 2057400 w 4692650"/>
                <a:gd name="connsiteY7" fmla="*/ 12479 h 1218979"/>
                <a:gd name="connsiteX8" fmla="*/ 2330450 w 4692650"/>
                <a:gd name="connsiteY8" fmla="*/ 247429 h 1218979"/>
                <a:gd name="connsiteX9" fmla="*/ 2559050 w 4692650"/>
                <a:gd name="connsiteY9" fmla="*/ 387129 h 1218979"/>
                <a:gd name="connsiteX10" fmla="*/ 2794000 w 4692650"/>
                <a:gd name="connsiteY10" fmla="*/ 431579 h 1218979"/>
                <a:gd name="connsiteX11" fmla="*/ 3009900 w 4692650"/>
                <a:gd name="connsiteY11" fmla="*/ 437929 h 1218979"/>
                <a:gd name="connsiteX12" fmla="*/ 3314700 w 4692650"/>
                <a:gd name="connsiteY12" fmla="*/ 520479 h 1218979"/>
                <a:gd name="connsiteX13" fmla="*/ 3949700 w 4692650"/>
                <a:gd name="connsiteY13" fmla="*/ 704629 h 1218979"/>
                <a:gd name="connsiteX14" fmla="*/ 4692650 w 4692650"/>
                <a:gd name="connsiteY14" fmla="*/ 774479 h 1218979"/>
                <a:gd name="connsiteX0" fmla="*/ 0 w 4692650"/>
                <a:gd name="connsiteY0" fmla="*/ 1220344 h 1220344"/>
                <a:gd name="connsiteX1" fmla="*/ 311150 w 4692650"/>
                <a:gd name="connsiteY1" fmla="*/ 1042544 h 1220344"/>
                <a:gd name="connsiteX2" fmla="*/ 692150 w 4692650"/>
                <a:gd name="connsiteY2" fmla="*/ 731394 h 1220344"/>
                <a:gd name="connsiteX3" fmla="*/ 1028700 w 4692650"/>
                <a:gd name="connsiteY3" fmla="*/ 610744 h 1220344"/>
                <a:gd name="connsiteX4" fmla="*/ 1327150 w 4692650"/>
                <a:gd name="connsiteY4" fmla="*/ 496444 h 1220344"/>
                <a:gd name="connsiteX5" fmla="*/ 1708150 w 4692650"/>
                <a:gd name="connsiteY5" fmla="*/ 147194 h 1220344"/>
                <a:gd name="connsiteX6" fmla="*/ 1866900 w 4692650"/>
                <a:gd name="connsiteY6" fmla="*/ 45594 h 1220344"/>
                <a:gd name="connsiteX7" fmla="*/ 2057400 w 4692650"/>
                <a:gd name="connsiteY7" fmla="*/ 13844 h 1220344"/>
                <a:gd name="connsiteX8" fmla="*/ 2311400 w 4692650"/>
                <a:gd name="connsiteY8" fmla="*/ 267844 h 1220344"/>
                <a:gd name="connsiteX9" fmla="*/ 2559050 w 4692650"/>
                <a:gd name="connsiteY9" fmla="*/ 388494 h 1220344"/>
                <a:gd name="connsiteX10" fmla="*/ 2794000 w 4692650"/>
                <a:gd name="connsiteY10" fmla="*/ 432944 h 1220344"/>
                <a:gd name="connsiteX11" fmla="*/ 3009900 w 4692650"/>
                <a:gd name="connsiteY11" fmla="*/ 439294 h 1220344"/>
                <a:gd name="connsiteX12" fmla="*/ 3314700 w 4692650"/>
                <a:gd name="connsiteY12" fmla="*/ 521844 h 1220344"/>
                <a:gd name="connsiteX13" fmla="*/ 3949700 w 4692650"/>
                <a:gd name="connsiteY13" fmla="*/ 705994 h 1220344"/>
                <a:gd name="connsiteX14" fmla="*/ 4692650 w 4692650"/>
                <a:gd name="connsiteY14" fmla="*/ 775844 h 12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2650" h="1220344">
                  <a:moveTo>
                    <a:pt x="0" y="1220344"/>
                  </a:moveTo>
                  <a:cubicBezTo>
                    <a:pt x="97896" y="1172190"/>
                    <a:pt x="195792" y="1124036"/>
                    <a:pt x="311150" y="1042544"/>
                  </a:cubicBezTo>
                  <a:cubicBezTo>
                    <a:pt x="426508" y="961052"/>
                    <a:pt x="572558" y="803361"/>
                    <a:pt x="692150" y="731394"/>
                  </a:cubicBezTo>
                  <a:cubicBezTo>
                    <a:pt x="811742" y="659427"/>
                    <a:pt x="922867" y="649902"/>
                    <a:pt x="1028700" y="610744"/>
                  </a:cubicBezTo>
                  <a:cubicBezTo>
                    <a:pt x="1134533" y="571586"/>
                    <a:pt x="1213908" y="573702"/>
                    <a:pt x="1327150" y="496444"/>
                  </a:cubicBezTo>
                  <a:cubicBezTo>
                    <a:pt x="1440392" y="419186"/>
                    <a:pt x="1618192" y="222336"/>
                    <a:pt x="1708150" y="147194"/>
                  </a:cubicBezTo>
                  <a:cubicBezTo>
                    <a:pt x="1798108" y="72052"/>
                    <a:pt x="1808692" y="67819"/>
                    <a:pt x="1866900" y="45594"/>
                  </a:cubicBezTo>
                  <a:cubicBezTo>
                    <a:pt x="1925108" y="23369"/>
                    <a:pt x="1983317" y="-23198"/>
                    <a:pt x="2057400" y="13844"/>
                  </a:cubicBezTo>
                  <a:cubicBezTo>
                    <a:pt x="2131483" y="50886"/>
                    <a:pt x="2227792" y="205402"/>
                    <a:pt x="2311400" y="267844"/>
                  </a:cubicBezTo>
                  <a:cubicBezTo>
                    <a:pt x="2395008" y="330286"/>
                    <a:pt x="2478617" y="360977"/>
                    <a:pt x="2559050" y="388494"/>
                  </a:cubicBezTo>
                  <a:cubicBezTo>
                    <a:pt x="2639483" y="416011"/>
                    <a:pt x="2718858" y="424477"/>
                    <a:pt x="2794000" y="432944"/>
                  </a:cubicBezTo>
                  <a:cubicBezTo>
                    <a:pt x="2869142" y="441411"/>
                    <a:pt x="2923117" y="424477"/>
                    <a:pt x="3009900" y="439294"/>
                  </a:cubicBezTo>
                  <a:cubicBezTo>
                    <a:pt x="3096683" y="454111"/>
                    <a:pt x="3314700" y="521844"/>
                    <a:pt x="3314700" y="521844"/>
                  </a:cubicBezTo>
                  <a:cubicBezTo>
                    <a:pt x="3471333" y="566294"/>
                    <a:pt x="3720042" y="663661"/>
                    <a:pt x="3949700" y="705994"/>
                  </a:cubicBezTo>
                  <a:cubicBezTo>
                    <a:pt x="4179358" y="748327"/>
                    <a:pt x="4692650" y="775844"/>
                    <a:pt x="4692650" y="775844"/>
                  </a:cubicBezTo>
                </a:path>
              </a:pathLst>
            </a:custGeom>
            <a:ln>
              <a:solidFill>
                <a:srgbClr val="ABBE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700">
                <a:solidFill>
                  <a:prstClr val="black"/>
                </a:solidFill>
                <a:latin typeface="Helvetica"/>
                <a:cs typeface="Helvetica"/>
              </a:endParaRPr>
            </a:p>
          </p:txBody>
        </p:sp>
        <p:sp>
          <p:nvSpPr>
            <p:cNvPr id="15" name="Freeform 14"/>
            <p:cNvSpPr/>
            <p:nvPr/>
          </p:nvSpPr>
          <p:spPr>
            <a:xfrm>
              <a:off x="8223572" y="7601335"/>
              <a:ext cx="6924676" cy="4511890"/>
            </a:xfrm>
            <a:custGeom>
              <a:avLst/>
              <a:gdLst>
                <a:gd name="connsiteX0" fmla="*/ 0 w 4552950"/>
                <a:gd name="connsiteY0" fmla="*/ 2308098 h 2308098"/>
                <a:gd name="connsiteX1" fmla="*/ 590550 w 4552950"/>
                <a:gd name="connsiteY1" fmla="*/ 1558798 h 2308098"/>
                <a:gd name="connsiteX2" fmla="*/ 952500 w 4552950"/>
                <a:gd name="connsiteY2" fmla="*/ 1425448 h 2308098"/>
                <a:gd name="connsiteX3" fmla="*/ 1384300 w 4552950"/>
                <a:gd name="connsiteY3" fmla="*/ 650748 h 2308098"/>
                <a:gd name="connsiteX4" fmla="*/ 1511300 w 4552950"/>
                <a:gd name="connsiteY4" fmla="*/ 390398 h 2308098"/>
                <a:gd name="connsiteX5" fmla="*/ 1727200 w 4552950"/>
                <a:gd name="connsiteY5" fmla="*/ 371348 h 2308098"/>
                <a:gd name="connsiteX6" fmla="*/ 1993900 w 4552950"/>
                <a:gd name="connsiteY6" fmla="*/ 72898 h 2308098"/>
                <a:gd name="connsiteX7" fmla="*/ 2171700 w 4552950"/>
                <a:gd name="connsiteY7" fmla="*/ 161798 h 2308098"/>
                <a:gd name="connsiteX8" fmla="*/ 2247900 w 4552950"/>
                <a:gd name="connsiteY8" fmla="*/ 1177798 h 2308098"/>
                <a:gd name="connsiteX9" fmla="*/ 2279650 w 4552950"/>
                <a:gd name="connsiteY9" fmla="*/ 1133348 h 2308098"/>
                <a:gd name="connsiteX10" fmla="*/ 2355850 w 4552950"/>
                <a:gd name="connsiteY10" fmla="*/ 587248 h 2308098"/>
                <a:gd name="connsiteX11" fmla="*/ 2571750 w 4552950"/>
                <a:gd name="connsiteY11" fmla="*/ 257048 h 2308098"/>
                <a:gd name="connsiteX12" fmla="*/ 2819400 w 4552950"/>
                <a:gd name="connsiteY12" fmla="*/ 206248 h 2308098"/>
                <a:gd name="connsiteX13" fmla="*/ 2844800 w 4552950"/>
                <a:gd name="connsiteY13" fmla="*/ 1190498 h 2308098"/>
                <a:gd name="connsiteX14" fmla="*/ 2876550 w 4552950"/>
                <a:gd name="connsiteY14" fmla="*/ 1038098 h 2308098"/>
                <a:gd name="connsiteX15" fmla="*/ 2971800 w 4552950"/>
                <a:gd name="connsiteY15" fmla="*/ 549148 h 2308098"/>
                <a:gd name="connsiteX16" fmla="*/ 3086100 w 4552950"/>
                <a:gd name="connsiteY16" fmla="*/ 136398 h 2308098"/>
                <a:gd name="connsiteX17" fmla="*/ 3289300 w 4552950"/>
                <a:gd name="connsiteY17" fmla="*/ 60198 h 2308098"/>
                <a:gd name="connsiteX18" fmla="*/ 3333750 w 4552950"/>
                <a:gd name="connsiteY18" fmla="*/ 110998 h 2308098"/>
                <a:gd name="connsiteX19" fmla="*/ 3422650 w 4552950"/>
                <a:gd name="connsiteY19" fmla="*/ 1336548 h 2308098"/>
                <a:gd name="connsiteX20" fmla="*/ 3479800 w 4552950"/>
                <a:gd name="connsiteY20" fmla="*/ 1203198 h 2308098"/>
                <a:gd name="connsiteX21" fmla="*/ 3600450 w 4552950"/>
                <a:gd name="connsiteY21" fmla="*/ 1019048 h 2308098"/>
                <a:gd name="connsiteX22" fmla="*/ 3841750 w 4552950"/>
                <a:gd name="connsiteY22" fmla="*/ 974598 h 2308098"/>
                <a:gd name="connsiteX23" fmla="*/ 3981450 w 4552950"/>
                <a:gd name="connsiteY23" fmla="*/ 885698 h 2308098"/>
                <a:gd name="connsiteX24" fmla="*/ 4089400 w 4552950"/>
                <a:gd name="connsiteY24" fmla="*/ 847598 h 2308098"/>
                <a:gd name="connsiteX25" fmla="*/ 4552950 w 4552950"/>
                <a:gd name="connsiteY25" fmla="*/ 1298448 h 2308098"/>
                <a:gd name="connsiteX0" fmla="*/ 0 w 4552950"/>
                <a:gd name="connsiteY0" fmla="*/ 2308098 h 2308098"/>
                <a:gd name="connsiteX1" fmla="*/ 590550 w 4552950"/>
                <a:gd name="connsiteY1" fmla="*/ 1558798 h 2308098"/>
                <a:gd name="connsiteX2" fmla="*/ 952500 w 4552950"/>
                <a:gd name="connsiteY2" fmla="*/ 1425448 h 2308098"/>
                <a:gd name="connsiteX3" fmla="*/ 1384300 w 4552950"/>
                <a:gd name="connsiteY3" fmla="*/ 650748 h 2308098"/>
                <a:gd name="connsiteX4" fmla="*/ 1511300 w 4552950"/>
                <a:gd name="connsiteY4" fmla="*/ 390398 h 2308098"/>
                <a:gd name="connsiteX5" fmla="*/ 1727200 w 4552950"/>
                <a:gd name="connsiteY5" fmla="*/ 371348 h 2308098"/>
                <a:gd name="connsiteX6" fmla="*/ 1993900 w 4552950"/>
                <a:gd name="connsiteY6" fmla="*/ 72898 h 2308098"/>
                <a:gd name="connsiteX7" fmla="*/ 2171700 w 4552950"/>
                <a:gd name="connsiteY7" fmla="*/ 161798 h 2308098"/>
                <a:gd name="connsiteX8" fmla="*/ 2247900 w 4552950"/>
                <a:gd name="connsiteY8" fmla="*/ 1177798 h 2308098"/>
                <a:gd name="connsiteX9" fmla="*/ 2279650 w 4552950"/>
                <a:gd name="connsiteY9" fmla="*/ 1133348 h 2308098"/>
                <a:gd name="connsiteX10" fmla="*/ 2355850 w 4552950"/>
                <a:gd name="connsiteY10" fmla="*/ 587248 h 2308098"/>
                <a:gd name="connsiteX11" fmla="*/ 2571750 w 4552950"/>
                <a:gd name="connsiteY11" fmla="*/ 257048 h 2308098"/>
                <a:gd name="connsiteX12" fmla="*/ 2819400 w 4552950"/>
                <a:gd name="connsiteY12" fmla="*/ 206248 h 2308098"/>
                <a:gd name="connsiteX13" fmla="*/ 2844800 w 4552950"/>
                <a:gd name="connsiteY13" fmla="*/ 1190498 h 2308098"/>
                <a:gd name="connsiteX14" fmla="*/ 2876550 w 4552950"/>
                <a:gd name="connsiteY14" fmla="*/ 1038098 h 2308098"/>
                <a:gd name="connsiteX15" fmla="*/ 2971800 w 4552950"/>
                <a:gd name="connsiteY15" fmla="*/ 549148 h 2308098"/>
                <a:gd name="connsiteX16" fmla="*/ 3086100 w 4552950"/>
                <a:gd name="connsiteY16" fmla="*/ 136398 h 2308098"/>
                <a:gd name="connsiteX17" fmla="*/ 3289300 w 4552950"/>
                <a:gd name="connsiteY17" fmla="*/ 60198 h 2308098"/>
                <a:gd name="connsiteX18" fmla="*/ 3333750 w 4552950"/>
                <a:gd name="connsiteY18" fmla="*/ 110998 h 2308098"/>
                <a:gd name="connsiteX19" fmla="*/ 3422650 w 4552950"/>
                <a:gd name="connsiteY19" fmla="*/ 1336548 h 2308098"/>
                <a:gd name="connsiteX20" fmla="*/ 3479800 w 4552950"/>
                <a:gd name="connsiteY20" fmla="*/ 1203198 h 2308098"/>
                <a:gd name="connsiteX21" fmla="*/ 3600450 w 4552950"/>
                <a:gd name="connsiteY21" fmla="*/ 1019048 h 2308098"/>
                <a:gd name="connsiteX22" fmla="*/ 3841750 w 4552950"/>
                <a:gd name="connsiteY22" fmla="*/ 974598 h 2308098"/>
                <a:gd name="connsiteX23" fmla="*/ 3943350 w 4552950"/>
                <a:gd name="connsiteY23" fmla="*/ 860298 h 2308098"/>
                <a:gd name="connsiteX24" fmla="*/ 4089400 w 4552950"/>
                <a:gd name="connsiteY24" fmla="*/ 847598 h 2308098"/>
                <a:gd name="connsiteX25" fmla="*/ 4552950 w 4552950"/>
                <a:gd name="connsiteY25" fmla="*/ 1298448 h 2308098"/>
                <a:gd name="connsiteX0" fmla="*/ 0 w 4552950"/>
                <a:gd name="connsiteY0" fmla="*/ 2308098 h 2308098"/>
                <a:gd name="connsiteX1" fmla="*/ 590550 w 4552950"/>
                <a:gd name="connsiteY1" fmla="*/ 1558798 h 2308098"/>
                <a:gd name="connsiteX2" fmla="*/ 952500 w 4552950"/>
                <a:gd name="connsiteY2" fmla="*/ 1425448 h 2308098"/>
                <a:gd name="connsiteX3" fmla="*/ 1384300 w 4552950"/>
                <a:gd name="connsiteY3" fmla="*/ 650748 h 2308098"/>
                <a:gd name="connsiteX4" fmla="*/ 1511300 w 4552950"/>
                <a:gd name="connsiteY4" fmla="*/ 390398 h 2308098"/>
                <a:gd name="connsiteX5" fmla="*/ 1727200 w 4552950"/>
                <a:gd name="connsiteY5" fmla="*/ 371348 h 2308098"/>
                <a:gd name="connsiteX6" fmla="*/ 1993900 w 4552950"/>
                <a:gd name="connsiteY6" fmla="*/ 72898 h 2308098"/>
                <a:gd name="connsiteX7" fmla="*/ 2171700 w 4552950"/>
                <a:gd name="connsiteY7" fmla="*/ 161798 h 2308098"/>
                <a:gd name="connsiteX8" fmla="*/ 2247900 w 4552950"/>
                <a:gd name="connsiteY8" fmla="*/ 1177798 h 2308098"/>
                <a:gd name="connsiteX9" fmla="*/ 2279650 w 4552950"/>
                <a:gd name="connsiteY9" fmla="*/ 1133348 h 2308098"/>
                <a:gd name="connsiteX10" fmla="*/ 2355850 w 4552950"/>
                <a:gd name="connsiteY10" fmla="*/ 587248 h 2308098"/>
                <a:gd name="connsiteX11" fmla="*/ 2571750 w 4552950"/>
                <a:gd name="connsiteY11" fmla="*/ 257048 h 2308098"/>
                <a:gd name="connsiteX12" fmla="*/ 2819400 w 4552950"/>
                <a:gd name="connsiteY12" fmla="*/ 206248 h 2308098"/>
                <a:gd name="connsiteX13" fmla="*/ 2844800 w 4552950"/>
                <a:gd name="connsiteY13" fmla="*/ 1190498 h 2308098"/>
                <a:gd name="connsiteX14" fmla="*/ 2876550 w 4552950"/>
                <a:gd name="connsiteY14" fmla="*/ 1038098 h 2308098"/>
                <a:gd name="connsiteX15" fmla="*/ 2971800 w 4552950"/>
                <a:gd name="connsiteY15" fmla="*/ 549148 h 2308098"/>
                <a:gd name="connsiteX16" fmla="*/ 3086100 w 4552950"/>
                <a:gd name="connsiteY16" fmla="*/ 136398 h 2308098"/>
                <a:gd name="connsiteX17" fmla="*/ 3289300 w 4552950"/>
                <a:gd name="connsiteY17" fmla="*/ 60198 h 2308098"/>
                <a:gd name="connsiteX18" fmla="*/ 3333750 w 4552950"/>
                <a:gd name="connsiteY18" fmla="*/ 110998 h 2308098"/>
                <a:gd name="connsiteX19" fmla="*/ 3422650 w 4552950"/>
                <a:gd name="connsiteY19" fmla="*/ 1336548 h 2308098"/>
                <a:gd name="connsiteX20" fmla="*/ 3479800 w 4552950"/>
                <a:gd name="connsiteY20" fmla="*/ 1203198 h 2308098"/>
                <a:gd name="connsiteX21" fmla="*/ 3600450 w 4552950"/>
                <a:gd name="connsiteY21" fmla="*/ 1019048 h 2308098"/>
                <a:gd name="connsiteX22" fmla="*/ 3778250 w 4552950"/>
                <a:gd name="connsiteY22" fmla="*/ 1012698 h 2308098"/>
                <a:gd name="connsiteX23" fmla="*/ 3943350 w 4552950"/>
                <a:gd name="connsiteY23" fmla="*/ 860298 h 2308098"/>
                <a:gd name="connsiteX24" fmla="*/ 4089400 w 4552950"/>
                <a:gd name="connsiteY24" fmla="*/ 847598 h 2308098"/>
                <a:gd name="connsiteX25" fmla="*/ 4552950 w 4552950"/>
                <a:gd name="connsiteY25" fmla="*/ 1298448 h 2308098"/>
                <a:gd name="connsiteX0" fmla="*/ 0 w 4552950"/>
                <a:gd name="connsiteY0" fmla="*/ 2308098 h 2308098"/>
                <a:gd name="connsiteX1" fmla="*/ 590550 w 4552950"/>
                <a:gd name="connsiteY1" fmla="*/ 1558798 h 2308098"/>
                <a:gd name="connsiteX2" fmla="*/ 952500 w 4552950"/>
                <a:gd name="connsiteY2" fmla="*/ 1425448 h 2308098"/>
                <a:gd name="connsiteX3" fmla="*/ 1384300 w 4552950"/>
                <a:gd name="connsiteY3" fmla="*/ 650748 h 2308098"/>
                <a:gd name="connsiteX4" fmla="*/ 1511300 w 4552950"/>
                <a:gd name="connsiteY4" fmla="*/ 390398 h 2308098"/>
                <a:gd name="connsiteX5" fmla="*/ 1727200 w 4552950"/>
                <a:gd name="connsiteY5" fmla="*/ 371348 h 2308098"/>
                <a:gd name="connsiteX6" fmla="*/ 1993900 w 4552950"/>
                <a:gd name="connsiteY6" fmla="*/ 72898 h 2308098"/>
                <a:gd name="connsiteX7" fmla="*/ 2171700 w 4552950"/>
                <a:gd name="connsiteY7" fmla="*/ 161798 h 2308098"/>
                <a:gd name="connsiteX8" fmla="*/ 2247900 w 4552950"/>
                <a:gd name="connsiteY8" fmla="*/ 1177798 h 2308098"/>
                <a:gd name="connsiteX9" fmla="*/ 2279650 w 4552950"/>
                <a:gd name="connsiteY9" fmla="*/ 1133348 h 2308098"/>
                <a:gd name="connsiteX10" fmla="*/ 2355850 w 4552950"/>
                <a:gd name="connsiteY10" fmla="*/ 587248 h 2308098"/>
                <a:gd name="connsiteX11" fmla="*/ 2571750 w 4552950"/>
                <a:gd name="connsiteY11" fmla="*/ 257048 h 2308098"/>
                <a:gd name="connsiteX12" fmla="*/ 2819400 w 4552950"/>
                <a:gd name="connsiteY12" fmla="*/ 206248 h 2308098"/>
                <a:gd name="connsiteX13" fmla="*/ 2844800 w 4552950"/>
                <a:gd name="connsiteY13" fmla="*/ 1190498 h 2308098"/>
                <a:gd name="connsiteX14" fmla="*/ 2876550 w 4552950"/>
                <a:gd name="connsiteY14" fmla="*/ 1038098 h 2308098"/>
                <a:gd name="connsiteX15" fmla="*/ 2971800 w 4552950"/>
                <a:gd name="connsiteY15" fmla="*/ 549148 h 2308098"/>
                <a:gd name="connsiteX16" fmla="*/ 3086100 w 4552950"/>
                <a:gd name="connsiteY16" fmla="*/ 136398 h 2308098"/>
                <a:gd name="connsiteX17" fmla="*/ 3289300 w 4552950"/>
                <a:gd name="connsiteY17" fmla="*/ 60198 h 2308098"/>
                <a:gd name="connsiteX18" fmla="*/ 3333750 w 4552950"/>
                <a:gd name="connsiteY18" fmla="*/ 110998 h 2308098"/>
                <a:gd name="connsiteX19" fmla="*/ 3422650 w 4552950"/>
                <a:gd name="connsiteY19" fmla="*/ 1336548 h 2308098"/>
                <a:gd name="connsiteX20" fmla="*/ 3479800 w 4552950"/>
                <a:gd name="connsiteY20" fmla="*/ 1203198 h 2308098"/>
                <a:gd name="connsiteX21" fmla="*/ 3600450 w 4552950"/>
                <a:gd name="connsiteY21" fmla="*/ 1019048 h 2308098"/>
                <a:gd name="connsiteX22" fmla="*/ 3778250 w 4552950"/>
                <a:gd name="connsiteY22" fmla="*/ 1012698 h 2308098"/>
                <a:gd name="connsiteX23" fmla="*/ 3943350 w 4552950"/>
                <a:gd name="connsiteY23" fmla="*/ 860298 h 2308098"/>
                <a:gd name="connsiteX24" fmla="*/ 4114800 w 4552950"/>
                <a:gd name="connsiteY24" fmla="*/ 847598 h 2308098"/>
                <a:gd name="connsiteX25" fmla="*/ 4552950 w 4552950"/>
                <a:gd name="connsiteY25" fmla="*/ 1298448 h 2308098"/>
                <a:gd name="connsiteX0" fmla="*/ 0 w 4552950"/>
                <a:gd name="connsiteY0" fmla="*/ 2308098 h 2308098"/>
                <a:gd name="connsiteX1" fmla="*/ 590550 w 4552950"/>
                <a:gd name="connsiteY1" fmla="*/ 1558798 h 2308098"/>
                <a:gd name="connsiteX2" fmla="*/ 952500 w 4552950"/>
                <a:gd name="connsiteY2" fmla="*/ 1425448 h 2308098"/>
                <a:gd name="connsiteX3" fmla="*/ 1384300 w 4552950"/>
                <a:gd name="connsiteY3" fmla="*/ 650748 h 2308098"/>
                <a:gd name="connsiteX4" fmla="*/ 1511300 w 4552950"/>
                <a:gd name="connsiteY4" fmla="*/ 390398 h 2308098"/>
                <a:gd name="connsiteX5" fmla="*/ 1727200 w 4552950"/>
                <a:gd name="connsiteY5" fmla="*/ 371348 h 2308098"/>
                <a:gd name="connsiteX6" fmla="*/ 1993900 w 4552950"/>
                <a:gd name="connsiteY6" fmla="*/ 72898 h 2308098"/>
                <a:gd name="connsiteX7" fmla="*/ 2171700 w 4552950"/>
                <a:gd name="connsiteY7" fmla="*/ 161798 h 2308098"/>
                <a:gd name="connsiteX8" fmla="*/ 2247900 w 4552950"/>
                <a:gd name="connsiteY8" fmla="*/ 1177798 h 2308098"/>
                <a:gd name="connsiteX9" fmla="*/ 2279650 w 4552950"/>
                <a:gd name="connsiteY9" fmla="*/ 1133348 h 2308098"/>
                <a:gd name="connsiteX10" fmla="*/ 2355850 w 4552950"/>
                <a:gd name="connsiteY10" fmla="*/ 587248 h 2308098"/>
                <a:gd name="connsiteX11" fmla="*/ 2571750 w 4552950"/>
                <a:gd name="connsiteY11" fmla="*/ 257048 h 2308098"/>
                <a:gd name="connsiteX12" fmla="*/ 2819400 w 4552950"/>
                <a:gd name="connsiteY12" fmla="*/ 206248 h 2308098"/>
                <a:gd name="connsiteX13" fmla="*/ 2844800 w 4552950"/>
                <a:gd name="connsiteY13" fmla="*/ 1190498 h 2308098"/>
                <a:gd name="connsiteX14" fmla="*/ 2876550 w 4552950"/>
                <a:gd name="connsiteY14" fmla="*/ 1038098 h 2308098"/>
                <a:gd name="connsiteX15" fmla="*/ 2971800 w 4552950"/>
                <a:gd name="connsiteY15" fmla="*/ 549148 h 2308098"/>
                <a:gd name="connsiteX16" fmla="*/ 3086100 w 4552950"/>
                <a:gd name="connsiteY16" fmla="*/ 136398 h 2308098"/>
                <a:gd name="connsiteX17" fmla="*/ 3289300 w 4552950"/>
                <a:gd name="connsiteY17" fmla="*/ 60198 h 2308098"/>
                <a:gd name="connsiteX18" fmla="*/ 3333750 w 4552950"/>
                <a:gd name="connsiteY18" fmla="*/ 110998 h 2308098"/>
                <a:gd name="connsiteX19" fmla="*/ 3422650 w 4552950"/>
                <a:gd name="connsiteY19" fmla="*/ 1336548 h 2308098"/>
                <a:gd name="connsiteX20" fmla="*/ 3479800 w 4552950"/>
                <a:gd name="connsiteY20" fmla="*/ 1203198 h 2308098"/>
                <a:gd name="connsiteX21" fmla="*/ 3600450 w 4552950"/>
                <a:gd name="connsiteY21" fmla="*/ 1019048 h 2308098"/>
                <a:gd name="connsiteX22" fmla="*/ 3778250 w 4552950"/>
                <a:gd name="connsiteY22" fmla="*/ 1012698 h 2308098"/>
                <a:gd name="connsiteX23" fmla="*/ 3943350 w 4552950"/>
                <a:gd name="connsiteY23" fmla="*/ 860298 h 2308098"/>
                <a:gd name="connsiteX24" fmla="*/ 4114800 w 4552950"/>
                <a:gd name="connsiteY24" fmla="*/ 847598 h 2308098"/>
                <a:gd name="connsiteX25" fmla="*/ 4552950 w 4552950"/>
                <a:gd name="connsiteY25" fmla="*/ 1298448 h 2308098"/>
                <a:gd name="connsiteX0" fmla="*/ 0 w 4552950"/>
                <a:gd name="connsiteY0" fmla="*/ 2306272 h 2306272"/>
                <a:gd name="connsiteX1" fmla="*/ 590550 w 4552950"/>
                <a:gd name="connsiteY1" fmla="*/ 1556972 h 2306272"/>
                <a:gd name="connsiteX2" fmla="*/ 952500 w 4552950"/>
                <a:gd name="connsiteY2" fmla="*/ 1423622 h 2306272"/>
                <a:gd name="connsiteX3" fmla="*/ 1384300 w 4552950"/>
                <a:gd name="connsiteY3" fmla="*/ 648922 h 2306272"/>
                <a:gd name="connsiteX4" fmla="*/ 1511300 w 4552950"/>
                <a:gd name="connsiteY4" fmla="*/ 388572 h 2306272"/>
                <a:gd name="connsiteX5" fmla="*/ 1727200 w 4552950"/>
                <a:gd name="connsiteY5" fmla="*/ 369522 h 2306272"/>
                <a:gd name="connsiteX6" fmla="*/ 1993900 w 4552950"/>
                <a:gd name="connsiteY6" fmla="*/ 71072 h 2306272"/>
                <a:gd name="connsiteX7" fmla="*/ 2171700 w 4552950"/>
                <a:gd name="connsiteY7" fmla="*/ 159972 h 2306272"/>
                <a:gd name="connsiteX8" fmla="*/ 2247900 w 4552950"/>
                <a:gd name="connsiteY8" fmla="*/ 1175972 h 2306272"/>
                <a:gd name="connsiteX9" fmla="*/ 2279650 w 4552950"/>
                <a:gd name="connsiteY9" fmla="*/ 1131522 h 2306272"/>
                <a:gd name="connsiteX10" fmla="*/ 2355850 w 4552950"/>
                <a:gd name="connsiteY10" fmla="*/ 585422 h 2306272"/>
                <a:gd name="connsiteX11" fmla="*/ 2571750 w 4552950"/>
                <a:gd name="connsiteY11" fmla="*/ 255222 h 2306272"/>
                <a:gd name="connsiteX12" fmla="*/ 2819400 w 4552950"/>
                <a:gd name="connsiteY12" fmla="*/ 204422 h 2306272"/>
                <a:gd name="connsiteX13" fmla="*/ 2844800 w 4552950"/>
                <a:gd name="connsiteY13" fmla="*/ 1188672 h 2306272"/>
                <a:gd name="connsiteX14" fmla="*/ 2876550 w 4552950"/>
                <a:gd name="connsiteY14" fmla="*/ 1036272 h 2306272"/>
                <a:gd name="connsiteX15" fmla="*/ 2971800 w 4552950"/>
                <a:gd name="connsiteY15" fmla="*/ 547322 h 2306272"/>
                <a:gd name="connsiteX16" fmla="*/ 3086100 w 4552950"/>
                <a:gd name="connsiteY16" fmla="*/ 134572 h 2306272"/>
                <a:gd name="connsiteX17" fmla="*/ 3289300 w 4552950"/>
                <a:gd name="connsiteY17" fmla="*/ 58372 h 2306272"/>
                <a:gd name="connsiteX18" fmla="*/ 3333750 w 4552950"/>
                <a:gd name="connsiteY18" fmla="*/ 109172 h 2306272"/>
                <a:gd name="connsiteX19" fmla="*/ 3397250 w 4552950"/>
                <a:gd name="connsiteY19" fmla="*/ 1309322 h 2306272"/>
                <a:gd name="connsiteX20" fmla="*/ 3479800 w 4552950"/>
                <a:gd name="connsiteY20" fmla="*/ 1201372 h 2306272"/>
                <a:gd name="connsiteX21" fmla="*/ 3600450 w 4552950"/>
                <a:gd name="connsiteY21" fmla="*/ 1017222 h 2306272"/>
                <a:gd name="connsiteX22" fmla="*/ 3778250 w 4552950"/>
                <a:gd name="connsiteY22" fmla="*/ 1010872 h 2306272"/>
                <a:gd name="connsiteX23" fmla="*/ 3943350 w 4552950"/>
                <a:gd name="connsiteY23" fmla="*/ 858472 h 2306272"/>
                <a:gd name="connsiteX24" fmla="*/ 4114800 w 4552950"/>
                <a:gd name="connsiteY24" fmla="*/ 845772 h 2306272"/>
                <a:gd name="connsiteX25" fmla="*/ 4552950 w 4552950"/>
                <a:gd name="connsiteY25" fmla="*/ 1296622 h 2306272"/>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819400 w 4552950"/>
                <a:gd name="connsiteY12" fmla="*/ 171413 h 2273263"/>
                <a:gd name="connsiteX13" fmla="*/ 2844800 w 4552950"/>
                <a:gd name="connsiteY13" fmla="*/ 11556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794000 w 4552950"/>
                <a:gd name="connsiteY12" fmla="*/ 171413 h 2273263"/>
                <a:gd name="connsiteX13" fmla="*/ 2844800 w 4552950"/>
                <a:gd name="connsiteY13" fmla="*/ 11556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794000 w 4552950"/>
                <a:gd name="connsiteY12" fmla="*/ 171413 h 2273263"/>
                <a:gd name="connsiteX13" fmla="*/ 2857500 w 4552950"/>
                <a:gd name="connsiteY13" fmla="*/ 11302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794000 w 4552950"/>
                <a:gd name="connsiteY12" fmla="*/ 171413 h 2273263"/>
                <a:gd name="connsiteX13" fmla="*/ 2857500 w 4552950"/>
                <a:gd name="connsiteY13" fmla="*/ 11302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794000 w 4552950"/>
                <a:gd name="connsiteY12" fmla="*/ 171413 h 2273263"/>
                <a:gd name="connsiteX13" fmla="*/ 2857500 w 4552950"/>
                <a:gd name="connsiteY13" fmla="*/ 11302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794000 w 4552950"/>
                <a:gd name="connsiteY12" fmla="*/ 171413 h 2273263"/>
                <a:gd name="connsiteX13" fmla="*/ 2857500 w 4552950"/>
                <a:gd name="connsiteY13" fmla="*/ 11302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794000 w 4552950"/>
                <a:gd name="connsiteY12" fmla="*/ 209513 h 2273263"/>
                <a:gd name="connsiteX13" fmla="*/ 2857500 w 4552950"/>
                <a:gd name="connsiteY13" fmla="*/ 11302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57756 h 2257756"/>
                <a:gd name="connsiteX1" fmla="*/ 590550 w 4552950"/>
                <a:gd name="connsiteY1" fmla="*/ 1508456 h 2257756"/>
                <a:gd name="connsiteX2" fmla="*/ 952500 w 4552950"/>
                <a:gd name="connsiteY2" fmla="*/ 1375106 h 2257756"/>
                <a:gd name="connsiteX3" fmla="*/ 1384300 w 4552950"/>
                <a:gd name="connsiteY3" fmla="*/ 600406 h 2257756"/>
                <a:gd name="connsiteX4" fmla="*/ 1511300 w 4552950"/>
                <a:gd name="connsiteY4" fmla="*/ 340056 h 2257756"/>
                <a:gd name="connsiteX5" fmla="*/ 1727200 w 4552950"/>
                <a:gd name="connsiteY5" fmla="*/ 321006 h 2257756"/>
                <a:gd name="connsiteX6" fmla="*/ 1993900 w 4552950"/>
                <a:gd name="connsiteY6" fmla="*/ 22556 h 2257756"/>
                <a:gd name="connsiteX7" fmla="*/ 2171700 w 4552950"/>
                <a:gd name="connsiteY7" fmla="*/ 149556 h 2257756"/>
                <a:gd name="connsiteX8" fmla="*/ 2247900 w 4552950"/>
                <a:gd name="connsiteY8" fmla="*/ 1127456 h 2257756"/>
                <a:gd name="connsiteX9" fmla="*/ 2279650 w 4552950"/>
                <a:gd name="connsiteY9" fmla="*/ 1083006 h 2257756"/>
                <a:gd name="connsiteX10" fmla="*/ 2355850 w 4552950"/>
                <a:gd name="connsiteY10" fmla="*/ 536906 h 2257756"/>
                <a:gd name="connsiteX11" fmla="*/ 2571750 w 4552950"/>
                <a:gd name="connsiteY11" fmla="*/ 206706 h 2257756"/>
                <a:gd name="connsiteX12" fmla="*/ 2794000 w 4552950"/>
                <a:gd name="connsiteY12" fmla="*/ 194006 h 2257756"/>
                <a:gd name="connsiteX13" fmla="*/ 2857500 w 4552950"/>
                <a:gd name="connsiteY13" fmla="*/ 1114756 h 2257756"/>
                <a:gd name="connsiteX14" fmla="*/ 2876550 w 4552950"/>
                <a:gd name="connsiteY14" fmla="*/ 987756 h 2257756"/>
                <a:gd name="connsiteX15" fmla="*/ 2971800 w 4552950"/>
                <a:gd name="connsiteY15" fmla="*/ 498806 h 2257756"/>
                <a:gd name="connsiteX16" fmla="*/ 3086100 w 4552950"/>
                <a:gd name="connsiteY16" fmla="*/ 86056 h 2257756"/>
                <a:gd name="connsiteX17" fmla="*/ 3289300 w 4552950"/>
                <a:gd name="connsiteY17" fmla="*/ 9856 h 2257756"/>
                <a:gd name="connsiteX18" fmla="*/ 3333750 w 4552950"/>
                <a:gd name="connsiteY18" fmla="*/ 232106 h 2257756"/>
                <a:gd name="connsiteX19" fmla="*/ 3397250 w 4552950"/>
                <a:gd name="connsiteY19" fmla="*/ 1260806 h 2257756"/>
                <a:gd name="connsiteX20" fmla="*/ 3479800 w 4552950"/>
                <a:gd name="connsiteY20" fmla="*/ 1152856 h 2257756"/>
                <a:gd name="connsiteX21" fmla="*/ 3600450 w 4552950"/>
                <a:gd name="connsiteY21" fmla="*/ 968706 h 2257756"/>
                <a:gd name="connsiteX22" fmla="*/ 3778250 w 4552950"/>
                <a:gd name="connsiteY22" fmla="*/ 962356 h 2257756"/>
                <a:gd name="connsiteX23" fmla="*/ 3943350 w 4552950"/>
                <a:gd name="connsiteY23" fmla="*/ 809956 h 2257756"/>
                <a:gd name="connsiteX24" fmla="*/ 4114800 w 4552950"/>
                <a:gd name="connsiteY24" fmla="*/ 797256 h 2257756"/>
                <a:gd name="connsiteX25" fmla="*/ 4552950 w 4552950"/>
                <a:gd name="connsiteY25" fmla="*/ 12481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27200 w 4616450"/>
                <a:gd name="connsiteY5" fmla="*/ 321006 h 2257756"/>
                <a:gd name="connsiteX6" fmla="*/ 1993900 w 4616450"/>
                <a:gd name="connsiteY6" fmla="*/ 22556 h 2257756"/>
                <a:gd name="connsiteX7" fmla="*/ 2171700 w 4616450"/>
                <a:gd name="connsiteY7" fmla="*/ 149556 h 2257756"/>
                <a:gd name="connsiteX8" fmla="*/ 2247900 w 4616450"/>
                <a:gd name="connsiteY8" fmla="*/ 1127456 h 2257756"/>
                <a:gd name="connsiteX9" fmla="*/ 2279650 w 4616450"/>
                <a:gd name="connsiteY9" fmla="*/ 1083006 h 2257756"/>
                <a:gd name="connsiteX10" fmla="*/ 2355850 w 4616450"/>
                <a:gd name="connsiteY10" fmla="*/ 536906 h 2257756"/>
                <a:gd name="connsiteX11" fmla="*/ 2571750 w 4616450"/>
                <a:gd name="connsiteY11" fmla="*/ 206706 h 2257756"/>
                <a:gd name="connsiteX12" fmla="*/ 2794000 w 4616450"/>
                <a:gd name="connsiteY12" fmla="*/ 194006 h 2257756"/>
                <a:gd name="connsiteX13" fmla="*/ 2857500 w 4616450"/>
                <a:gd name="connsiteY13" fmla="*/ 1114756 h 2257756"/>
                <a:gd name="connsiteX14" fmla="*/ 2876550 w 4616450"/>
                <a:gd name="connsiteY14" fmla="*/ 987756 h 2257756"/>
                <a:gd name="connsiteX15" fmla="*/ 2971800 w 4616450"/>
                <a:gd name="connsiteY15" fmla="*/ 498806 h 2257756"/>
                <a:gd name="connsiteX16" fmla="*/ 3086100 w 4616450"/>
                <a:gd name="connsiteY16" fmla="*/ 86056 h 2257756"/>
                <a:gd name="connsiteX17" fmla="*/ 3289300 w 4616450"/>
                <a:gd name="connsiteY17" fmla="*/ 9856 h 2257756"/>
                <a:gd name="connsiteX18" fmla="*/ 3333750 w 4616450"/>
                <a:gd name="connsiteY18" fmla="*/ 232106 h 2257756"/>
                <a:gd name="connsiteX19" fmla="*/ 3397250 w 4616450"/>
                <a:gd name="connsiteY19" fmla="*/ 1260806 h 2257756"/>
                <a:gd name="connsiteX20" fmla="*/ 3479800 w 4616450"/>
                <a:gd name="connsiteY20" fmla="*/ 1152856 h 2257756"/>
                <a:gd name="connsiteX21" fmla="*/ 3600450 w 4616450"/>
                <a:gd name="connsiteY21" fmla="*/ 968706 h 2257756"/>
                <a:gd name="connsiteX22" fmla="*/ 3778250 w 4616450"/>
                <a:gd name="connsiteY22" fmla="*/ 962356 h 2257756"/>
                <a:gd name="connsiteX23" fmla="*/ 3943350 w 4616450"/>
                <a:gd name="connsiteY23" fmla="*/ 809956 h 2257756"/>
                <a:gd name="connsiteX24" fmla="*/ 4114800 w 4616450"/>
                <a:gd name="connsiteY24" fmla="*/ 797256 h 2257756"/>
                <a:gd name="connsiteX25" fmla="*/ 4616450 w 4616450"/>
                <a:gd name="connsiteY25"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27200 w 4616450"/>
                <a:gd name="connsiteY5" fmla="*/ 321006 h 2257756"/>
                <a:gd name="connsiteX6" fmla="*/ 1993900 w 4616450"/>
                <a:gd name="connsiteY6" fmla="*/ 22556 h 2257756"/>
                <a:gd name="connsiteX7" fmla="*/ 2171700 w 4616450"/>
                <a:gd name="connsiteY7" fmla="*/ 149556 h 2257756"/>
                <a:gd name="connsiteX8" fmla="*/ 2247900 w 4616450"/>
                <a:gd name="connsiteY8" fmla="*/ 1127456 h 2257756"/>
                <a:gd name="connsiteX9" fmla="*/ 2292350 w 4616450"/>
                <a:gd name="connsiteY9" fmla="*/ 943306 h 2257756"/>
                <a:gd name="connsiteX10" fmla="*/ 2355850 w 4616450"/>
                <a:gd name="connsiteY10" fmla="*/ 536906 h 2257756"/>
                <a:gd name="connsiteX11" fmla="*/ 2571750 w 4616450"/>
                <a:gd name="connsiteY11" fmla="*/ 206706 h 2257756"/>
                <a:gd name="connsiteX12" fmla="*/ 2794000 w 4616450"/>
                <a:gd name="connsiteY12" fmla="*/ 194006 h 2257756"/>
                <a:gd name="connsiteX13" fmla="*/ 2857500 w 4616450"/>
                <a:gd name="connsiteY13" fmla="*/ 1114756 h 2257756"/>
                <a:gd name="connsiteX14" fmla="*/ 2876550 w 4616450"/>
                <a:gd name="connsiteY14" fmla="*/ 987756 h 2257756"/>
                <a:gd name="connsiteX15" fmla="*/ 2971800 w 4616450"/>
                <a:gd name="connsiteY15" fmla="*/ 498806 h 2257756"/>
                <a:gd name="connsiteX16" fmla="*/ 3086100 w 4616450"/>
                <a:gd name="connsiteY16" fmla="*/ 86056 h 2257756"/>
                <a:gd name="connsiteX17" fmla="*/ 3289300 w 4616450"/>
                <a:gd name="connsiteY17" fmla="*/ 9856 h 2257756"/>
                <a:gd name="connsiteX18" fmla="*/ 3333750 w 4616450"/>
                <a:gd name="connsiteY18" fmla="*/ 232106 h 2257756"/>
                <a:gd name="connsiteX19" fmla="*/ 3397250 w 4616450"/>
                <a:gd name="connsiteY19" fmla="*/ 1260806 h 2257756"/>
                <a:gd name="connsiteX20" fmla="*/ 3479800 w 4616450"/>
                <a:gd name="connsiteY20" fmla="*/ 1152856 h 2257756"/>
                <a:gd name="connsiteX21" fmla="*/ 3600450 w 4616450"/>
                <a:gd name="connsiteY21" fmla="*/ 968706 h 2257756"/>
                <a:gd name="connsiteX22" fmla="*/ 3778250 w 4616450"/>
                <a:gd name="connsiteY22" fmla="*/ 962356 h 2257756"/>
                <a:gd name="connsiteX23" fmla="*/ 3943350 w 4616450"/>
                <a:gd name="connsiteY23" fmla="*/ 809956 h 2257756"/>
                <a:gd name="connsiteX24" fmla="*/ 4114800 w 4616450"/>
                <a:gd name="connsiteY24" fmla="*/ 797256 h 2257756"/>
                <a:gd name="connsiteX25" fmla="*/ 4616450 w 4616450"/>
                <a:gd name="connsiteY25"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27200 w 4616450"/>
                <a:gd name="connsiteY5" fmla="*/ 321006 h 2257756"/>
                <a:gd name="connsiteX6" fmla="*/ 1993900 w 4616450"/>
                <a:gd name="connsiteY6" fmla="*/ 22556 h 2257756"/>
                <a:gd name="connsiteX7" fmla="*/ 2171700 w 4616450"/>
                <a:gd name="connsiteY7" fmla="*/ 149556 h 2257756"/>
                <a:gd name="connsiteX8" fmla="*/ 2247900 w 4616450"/>
                <a:gd name="connsiteY8" fmla="*/ 1127456 h 2257756"/>
                <a:gd name="connsiteX9" fmla="*/ 2279650 w 4616450"/>
                <a:gd name="connsiteY9" fmla="*/ 898856 h 2257756"/>
                <a:gd name="connsiteX10" fmla="*/ 2355850 w 4616450"/>
                <a:gd name="connsiteY10" fmla="*/ 536906 h 2257756"/>
                <a:gd name="connsiteX11" fmla="*/ 2571750 w 4616450"/>
                <a:gd name="connsiteY11" fmla="*/ 206706 h 2257756"/>
                <a:gd name="connsiteX12" fmla="*/ 2794000 w 4616450"/>
                <a:gd name="connsiteY12" fmla="*/ 194006 h 2257756"/>
                <a:gd name="connsiteX13" fmla="*/ 2857500 w 4616450"/>
                <a:gd name="connsiteY13" fmla="*/ 1114756 h 2257756"/>
                <a:gd name="connsiteX14" fmla="*/ 2876550 w 4616450"/>
                <a:gd name="connsiteY14" fmla="*/ 987756 h 2257756"/>
                <a:gd name="connsiteX15" fmla="*/ 2971800 w 4616450"/>
                <a:gd name="connsiteY15" fmla="*/ 498806 h 2257756"/>
                <a:gd name="connsiteX16" fmla="*/ 3086100 w 4616450"/>
                <a:gd name="connsiteY16" fmla="*/ 86056 h 2257756"/>
                <a:gd name="connsiteX17" fmla="*/ 3289300 w 4616450"/>
                <a:gd name="connsiteY17" fmla="*/ 9856 h 2257756"/>
                <a:gd name="connsiteX18" fmla="*/ 3333750 w 4616450"/>
                <a:gd name="connsiteY18" fmla="*/ 232106 h 2257756"/>
                <a:gd name="connsiteX19" fmla="*/ 3397250 w 4616450"/>
                <a:gd name="connsiteY19" fmla="*/ 1260806 h 2257756"/>
                <a:gd name="connsiteX20" fmla="*/ 3479800 w 4616450"/>
                <a:gd name="connsiteY20" fmla="*/ 1152856 h 2257756"/>
                <a:gd name="connsiteX21" fmla="*/ 3600450 w 4616450"/>
                <a:gd name="connsiteY21" fmla="*/ 968706 h 2257756"/>
                <a:gd name="connsiteX22" fmla="*/ 3778250 w 4616450"/>
                <a:gd name="connsiteY22" fmla="*/ 962356 h 2257756"/>
                <a:gd name="connsiteX23" fmla="*/ 3943350 w 4616450"/>
                <a:gd name="connsiteY23" fmla="*/ 809956 h 2257756"/>
                <a:gd name="connsiteX24" fmla="*/ 4114800 w 4616450"/>
                <a:gd name="connsiteY24" fmla="*/ 797256 h 2257756"/>
                <a:gd name="connsiteX25" fmla="*/ 4616450 w 4616450"/>
                <a:gd name="connsiteY25"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27200 w 4616450"/>
                <a:gd name="connsiteY5" fmla="*/ 321006 h 2257756"/>
                <a:gd name="connsiteX6" fmla="*/ 1993900 w 4616450"/>
                <a:gd name="connsiteY6" fmla="*/ 22556 h 2257756"/>
                <a:gd name="connsiteX7" fmla="*/ 2171700 w 4616450"/>
                <a:gd name="connsiteY7" fmla="*/ 149556 h 2257756"/>
                <a:gd name="connsiteX8" fmla="*/ 2247900 w 4616450"/>
                <a:gd name="connsiteY8" fmla="*/ 1095706 h 2257756"/>
                <a:gd name="connsiteX9" fmla="*/ 2279650 w 4616450"/>
                <a:gd name="connsiteY9" fmla="*/ 898856 h 2257756"/>
                <a:gd name="connsiteX10" fmla="*/ 2355850 w 4616450"/>
                <a:gd name="connsiteY10" fmla="*/ 536906 h 2257756"/>
                <a:gd name="connsiteX11" fmla="*/ 2571750 w 4616450"/>
                <a:gd name="connsiteY11" fmla="*/ 206706 h 2257756"/>
                <a:gd name="connsiteX12" fmla="*/ 2794000 w 4616450"/>
                <a:gd name="connsiteY12" fmla="*/ 194006 h 2257756"/>
                <a:gd name="connsiteX13" fmla="*/ 2857500 w 4616450"/>
                <a:gd name="connsiteY13" fmla="*/ 1114756 h 2257756"/>
                <a:gd name="connsiteX14" fmla="*/ 2876550 w 4616450"/>
                <a:gd name="connsiteY14" fmla="*/ 987756 h 2257756"/>
                <a:gd name="connsiteX15" fmla="*/ 2971800 w 4616450"/>
                <a:gd name="connsiteY15" fmla="*/ 498806 h 2257756"/>
                <a:gd name="connsiteX16" fmla="*/ 3086100 w 4616450"/>
                <a:gd name="connsiteY16" fmla="*/ 86056 h 2257756"/>
                <a:gd name="connsiteX17" fmla="*/ 3289300 w 4616450"/>
                <a:gd name="connsiteY17" fmla="*/ 9856 h 2257756"/>
                <a:gd name="connsiteX18" fmla="*/ 3333750 w 4616450"/>
                <a:gd name="connsiteY18" fmla="*/ 232106 h 2257756"/>
                <a:gd name="connsiteX19" fmla="*/ 3397250 w 4616450"/>
                <a:gd name="connsiteY19" fmla="*/ 1260806 h 2257756"/>
                <a:gd name="connsiteX20" fmla="*/ 3479800 w 4616450"/>
                <a:gd name="connsiteY20" fmla="*/ 1152856 h 2257756"/>
                <a:gd name="connsiteX21" fmla="*/ 3600450 w 4616450"/>
                <a:gd name="connsiteY21" fmla="*/ 968706 h 2257756"/>
                <a:gd name="connsiteX22" fmla="*/ 3778250 w 4616450"/>
                <a:gd name="connsiteY22" fmla="*/ 962356 h 2257756"/>
                <a:gd name="connsiteX23" fmla="*/ 3943350 w 4616450"/>
                <a:gd name="connsiteY23" fmla="*/ 809956 h 2257756"/>
                <a:gd name="connsiteX24" fmla="*/ 4114800 w 4616450"/>
                <a:gd name="connsiteY24" fmla="*/ 797256 h 2257756"/>
                <a:gd name="connsiteX25" fmla="*/ 4616450 w 4616450"/>
                <a:gd name="connsiteY25"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1993900 w 4616450"/>
                <a:gd name="connsiteY6" fmla="*/ 22556 h 2257756"/>
                <a:gd name="connsiteX7" fmla="*/ 2171700 w 4616450"/>
                <a:gd name="connsiteY7" fmla="*/ 149556 h 2257756"/>
                <a:gd name="connsiteX8" fmla="*/ 2247900 w 4616450"/>
                <a:gd name="connsiteY8" fmla="*/ 1095706 h 2257756"/>
                <a:gd name="connsiteX9" fmla="*/ 2279650 w 4616450"/>
                <a:gd name="connsiteY9" fmla="*/ 898856 h 2257756"/>
                <a:gd name="connsiteX10" fmla="*/ 2355850 w 4616450"/>
                <a:gd name="connsiteY10" fmla="*/ 536906 h 2257756"/>
                <a:gd name="connsiteX11" fmla="*/ 2571750 w 4616450"/>
                <a:gd name="connsiteY11" fmla="*/ 206706 h 2257756"/>
                <a:gd name="connsiteX12" fmla="*/ 2794000 w 4616450"/>
                <a:gd name="connsiteY12" fmla="*/ 194006 h 2257756"/>
                <a:gd name="connsiteX13" fmla="*/ 2857500 w 4616450"/>
                <a:gd name="connsiteY13" fmla="*/ 1114756 h 2257756"/>
                <a:gd name="connsiteX14" fmla="*/ 2876550 w 4616450"/>
                <a:gd name="connsiteY14" fmla="*/ 987756 h 2257756"/>
                <a:gd name="connsiteX15" fmla="*/ 2971800 w 4616450"/>
                <a:gd name="connsiteY15" fmla="*/ 498806 h 2257756"/>
                <a:gd name="connsiteX16" fmla="*/ 3086100 w 4616450"/>
                <a:gd name="connsiteY16" fmla="*/ 86056 h 2257756"/>
                <a:gd name="connsiteX17" fmla="*/ 3289300 w 4616450"/>
                <a:gd name="connsiteY17" fmla="*/ 9856 h 2257756"/>
                <a:gd name="connsiteX18" fmla="*/ 3333750 w 4616450"/>
                <a:gd name="connsiteY18" fmla="*/ 232106 h 2257756"/>
                <a:gd name="connsiteX19" fmla="*/ 3397250 w 4616450"/>
                <a:gd name="connsiteY19" fmla="*/ 1260806 h 2257756"/>
                <a:gd name="connsiteX20" fmla="*/ 3479800 w 4616450"/>
                <a:gd name="connsiteY20" fmla="*/ 1152856 h 2257756"/>
                <a:gd name="connsiteX21" fmla="*/ 3600450 w 4616450"/>
                <a:gd name="connsiteY21" fmla="*/ 968706 h 2257756"/>
                <a:gd name="connsiteX22" fmla="*/ 3778250 w 4616450"/>
                <a:gd name="connsiteY22" fmla="*/ 962356 h 2257756"/>
                <a:gd name="connsiteX23" fmla="*/ 3943350 w 4616450"/>
                <a:gd name="connsiteY23" fmla="*/ 809956 h 2257756"/>
                <a:gd name="connsiteX24" fmla="*/ 4114800 w 4616450"/>
                <a:gd name="connsiteY24" fmla="*/ 797256 h 2257756"/>
                <a:gd name="connsiteX25" fmla="*/ 4616450 w 4616450"/>
                <a:gd name="connsiteY25"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49556 h 2257756"/>
                <a:gd name="connsiteX8" fmla="*/ 2247900 w 4616450"/>
                <a:gd name="connsiteY8" fmla="*/ 1095706 h 2257756"/>
                <a:gd name="connsiteX9" fmla="*/ 2279650 w 4616450"/>
                <a:gd name="connsiteY9" fmla="*/ 898856 h 2257756"/>
                <a:gd name="connsiteX10" fmla="*/ 2355850 w 4616450"/>
                <a:gd name="connsiteY10" fmla="*/ 536906 h 2257756"/>
                <a:gd name="connsiteX11" fmla="*/ 2571750 w 4616450"/>
                <a:gd name="connsiteY11" fmla="*/ 206706 h 2257756"/>
                <a:gd name="connsiteX12" fmla="*/ 2794000 w 4616450"/>
                <a:gd name="connsiteY12" fmla="*/ 194006 h 2257756"/>
                <a:gd name="connsiteX13" fmla="*/ 2857500 w 4616450"/>
                <a:gd name="connsiteY13" fmla="*/ 1114756 h 2257756"/>
                <a:gd name="connsiteX14" fmla="*/ 2876550 w 4616450"/>
                <a:gd name="connsiteY14" fmla="*/ 987756 h 2257756"/>
                <a:gd name="connsiteX15" fmla="*/ 2971800 w 4616450"/>
                <a:gd name="connsiteY15" fmla="*/ 498806 h 2257756"/>
                <a:gd name="connsiteX16" fmla="*/ 3086100 w 4616450"/>
                <a:gd name="connsiteY16" fmla="*/ 86056 h 2257756"/>
                <a:gd name="connsiteX17" fmla="*/ 3289300 w 4616450"/>
                <a:gd name="connsiteY17" fmla="*/ 9856 h 2257756"/>
                <a:gd name="connsiteX18" fmla="*/ 3333750 w 4616450"/>
                <a:gd name="connsiteY18" fmla="*/ 232106 h 2257756"/>
                <a:gd name="connsiteX19" fmla="*/ 3397250 w 4616450"/>
                <a:gd name="connsiteY19" fmla="*/ 1260806 h 2257756"/>
                <a:gd name="connsiteX20" fmla="*/ 3479800 w 4616450"/>
                <a:gd name="connsiteY20" fmla="*/ 1152856 h 2257756"/>
                <a:gd name="connsiteX21" fmla="*/ 3600450 w 4616450"/>
                <a:gd name="connsiteY21" fmla="*/ 968706 h 2257756"/>
                <a:gd name="connsiteX22" fmla="*/ 3778250 w 4616450"/>
                <a:gd name="connsiteY22" fmla="*/ 962356 h 2257756"/>
                <a:gd name="connsiteX23" fmla="*/ 3943350 w 4616450"/>
                <a:gd name="connsiteY23" fmla="*/ 809956 h 2257756"/>
                <a:gd name="connsiteX24" fmla="*/ 4114800 w 4616450"/>
                <a:gd name="connsiteY24" fmla="*/ 797256 h 2257756"/>
                <a:gd name="connsiteX25" fmla="*/ 4616450 w 4616450"/>
                <a:gd name="connsiteY25"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49556 h 2257756"/>
                <a:gd name="connsiteX8" fmla="*/ 2190750 w 4616450"/>
                <a:gd name="connsiteY8" fmla="*/ 238455 h 2257756"/>
                <a:gd name="connsiteX9" fmla="*/ 2247900 w 4616450"/>
                <a:gd name="connsiteY9" fmla="*/ 1095706 h 2257756"/>
                <a:gd name="connsiteX10" fmla="*/ 2279650 w 4616450"/>
                <a:gd name="connsiteY10" fmla="*/ 898856 h 2257756"/>
                <a:gd name="connsiteX11" fmla="*/ 2355850 w 4616450"/>
                <a:gd name="connsiteY11" fmla="*/ 536906 h 2257756"/>
                <a:gd name="connsiteX12" fmla="*/ 2571750 w 4616450"/>
                <a:gd name="connsiteY12" fmla="*/ 206706 h 2257756"/>
                <a:gd name="connsiteX13" fmla="*/ 2794000 w 4616450"/>
                <a:gd name="connsiteY13" fmla="*/ 194006 h 2257756"/>
                <a:gd name="connsiteX14" fmla="*/ 2857500 w 4616450"/>
                <a:gd name="connsiteY14" fmla="*/ 1114756 h 2257756"/>
                <a:gd name="connsiteX15" fmla="*/ 2876550 w 4616450"/>
                <a:gd name="connsiteY15" fmla="*/ 987756 h 2257756"/>
                <a:gd name="connsiteX16" fmla="*/ 2971800 w 4616450"/>
                <a:gd name="connsiteY16" fmla="*/ 498806 h 2257756"/>
                <a:gd name="connsiteX17" fmla="*/ 3086100 w 4616450"/>
                <a:gd name="connsiteY17" fmla="*/ 86056 h 2257756"/>
                <a:gd name="connsiteX18" fmla="*/ 3289300 w 4616450"/>
                <a:gd name="connsiteY18" fmla="*/ 9856 h 2257756"/>
                <a:gd name="connsiteX19" fmla="*/ 3333750 w 4616450"/>
                <a:gd name="connsiteY19" fmla="*/ 232106 h 2257756"/>
                <a:gd name="connsiteX20" fmla="*/ 3397250 w 4616450"/>
                <a:gd name="connsiteY20" fmla="*/ 1260806 h 2257756"/>
                <a:gd name="connsiteX21" fmla="*/ 3479800 w 4616450"/>
                <a:gd name="connsiteY21" fmla="*/ 1152856 h 2257756"/>
                <a:gd name="connsiteX22" fmla="*/ 3600450 w 4616450"/>
                <a:gd name="connsiteY22" fmla="*/ 968706 h 2257756"/>
                <a:gd name="connsiteX23" fmla="*/ 3778250 w 4616450"/>
                <a:gd name="connsiteY23" fmla="*/ 962356 h 2257756"/>
                <a:gd name="connsiteX24" fmla="*/ 3943350 w 4616450"/>
                <a:gd name="connsiteY24" fmla="*/ 809956 h 2257756"/>
                <a:gd name="connsiteX25" fmla="*/ 4114800 w 4616450"/>
                <a:gd name="connsiteY25" fmla="*/ 797256 h 2257756"/>
                <a:gd name="connsiteX26" fmla="*/ 4616450 w 4616450"/>
                <a:gd name="connsiteY26"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05106 h 2257756"/>
                <a:gd name="connsiteX8" fmla="*/ 2190750 w 4616450"/>
                <a:gd name="connsiteY8" fmla="*/ 238455 h 2257756"/>
                <a:gd name="connsiteX9" fmla="*/ 2247900 w 4616450"/>
                <a:gd name="connsiteY9" fmla="*/ 1095706 h 2257756"/>
                <a:gd name="connsiteX10" fmla="*/ 2279650 w 4616450"/>
                <a:gd name="connsiteY10" fmla="*/ 898856 h 2257756"/>
                <a:gd name="connsiteX11" fmla="*/ 2355850 w 4616450"/>
                <a:gd name="connsiteY11" fmla="*/ 536906 h 2257756"/>
                <a:gd name="connsiteX12" fmla="*/ 2571750 w 4616450"/>
                <a:gd name="connsiteY12" fmla="*/ 206706 h 2257756"/>
                <a:gd name="connsiteX13" fmla="*/ 2794000 w 4616450"/>
                <a:gd name="connsiteY13" fmla="*/ 194006 h 2257756"/>
                <a:gd name="connsiteX14" fmla="*/ 2857500 w 4616450"/>
                <a:gd name="connsiteY14" fmla="*/ 1114756 h 2257756"/>
                <a:gd name="connsiteX15" fmla="*/ 2876550 w 4616450"/>
                <a:gd name="connsiteY15" fmla="*/ 987756 h 2257756"/>
                <a:gd name="connsiteX16" fmla="*/ 2971800 w 4616450"/>
                <a:gd name="connsiteY16" fmla="*/ 498806 h 2257756"/>
                <a:gd name="connsiteX17" fmla="*/ 3086100 w 4616450"/>
                <a:gd name="connsiteY17" fmla="*/ 86056 h 2257756"/>
                <a:gd name="connsiteX18" fmla="*/ 3289300 w 4616450"/>
                <a:gd name="connsiteY18" fmla="*/ 9856 h 2257756"/>
                <a:gd name="connsiteX19" fmla="*/ 3333750 w 4616450"/>
                <a:gd name="connsiteY19" fmla="*/ 232106 h 2257756"/>
                <a:gd name="connsiteX20" fmla="*/ 3397250 w 4616450"/>
                <a:gd name="connsiteY20" fmla="*/ 1260806 h 2257756"/>
                <a:gd name="connsiteX21" fmla="*/ 3479800 w 4616450"/>
                <a:gd name="connsiteY21" fmla="*/ 1152856 h 2257756"/>
                <a:gd name="connsiteX22" fmla="*/ 3600450 w 4616450"/>
                <a:gd name="connsiteY22" fmla="*/ 968706 h 2257756"/>
                <a:gd name="connsiteX23" fmla="*/ 3778250 w 4616450"/>
                <a:gd name="connsiteY23" fmla="*/ 962356 h 2257756"/>
                <a:gd name="connsiteX24" fmla="*/ 3943350 w 4616450"/>
                <a:gd name="connsiteY24" fmla="*/ 809956 h 2257756"/>
                <a:gd name="connsiteX25" fmla="*/ 4114800 w 4616450"/>
                <a:gd name="connsiteY25" fmla="*/ 797256 h 2257756"/>
                <a:gd name="connsiteX26" fmla="*/ 4616450 w 4616450"/>
                <a:gd name="connsiteY26"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05106 h 2257756"/>
                <a:gd name="connsiteX8" fmla="*/ 2216150 w 4616450"/>
                <a:gd name="connsiteY8" fmla="*/ 232105 h 2257756"/>
                <a:gd name="connsiteX9" fmla="*/ 2247900 w 4616450"/>
                <a:gd name="connsiteY9" fmla="*/ 1095706 h 2257756"/>
                <a:gd name="connsiteX10" fmla="*/ 2279650 w 4616450"/>
                <a:gd name="connsiteY10" fmla="*/ 898856 h 2257756"/>
                <a:gd name="connsiteX11" fmla="*/ 2355850 w 4616450"/>
                <a:gd name="connsiteY11" fmla="*/ 536906 h 2257756"/>
                <a:gd name="connsiteX12" fmla="*/ 2571750 w 4616450"/>
                <a:gd name="connsiteY12" fmla="*/ 206706 h 2257756"/>
                <a:gd name="connsiteX13" fmla="*/ 2794000 w 4616450"/>
                <a:gd name="connsiteY13" fmla="*/ 194006 h 2257756"/>
                <a:gd name="connsiteX14" fmla="*/ 2857500 w 4616450"/>
                <a:gd name="connsiteY14" fmla="*/ 1114756 h 2257756"/>
                <a:gd name="connsiteX15" fmla="*/ 2876550 w 4616450"/>
                <a:gd name="connsiteY15" fmla="*/ 987756 h 2257756"/>
                <a:gd name="connsiteX16" fmla="*/ 2971800 w 4616450"/>
                <a:gd name="connsiteY16" fmla="*/ 498806 h 2257756"/>
                <a:gd name="connsiteX17" fmla="*/ 3086100 w 4616450"/>
                <a:gd name="connsiteY17" fmla="*/ 86056 h 2257756"/>
                <a:gd name="connsiteX18" fmla="*/ 3289300 w 4616450"/>
                <a:gd name="connsiteY18" fmla="*/ 9856 h 2257756"/>
                <a:gd name="connsiteX19" fmla="*/ 3333750 w 4616450"/>
                <a:gd name="connsiteY19" fmla="*/ 232106 h 2257756"/>
                <a:gd name="connsiteX20" fmla="*/ 3397250 w 4616450"/>
                <a:gd name="connsiteY20" fmla="*/ 1260806 h 2257756"/>
                <a:gd name="connsiteX21" fmla="*/ 3479800 w 4616450"/>
                <a:gd name="connsiteY21" fmla="*/ 1152856 h 2257756"/>
                <a:gd name="connsiteX22" fmla="*/ 3600450 w 4616450"/>
                <a:gd name="connsiteY22" fmla="*/ 968706 h 2257756"/>
                <a:gd name="connsiteX23" fmla="*/ 3778250 w 4616450"/>
                <a:gd name="connsiteY23" fmla="*/ 962356 h 2257756"/>
                <a:gd name="connsiteX24" fmla="*/ 3943350 w 4616450"/>
                <a:gd name="connsiteY24" fmla="*/ 809956 h 2257756"/>
                <a:gd name="connsiteX25" fmla="*/ 4114800 w 4616450"/>
                <a:gd name="connsiteY25" fmla="*/ 797256 h 2257756"/>
                <a:gd name="connsiteX26" fmla="*/ 4616450 w 4616450"/>
                <a:gd name="connsiteY26"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05106 h 2257756"/>
                <a:gd name="connsiteX8" fmla="*/ 2216150 w 4616450"/>
                <a:gd name="connsiteY8" fmla="*/ 232105 h 2257756"/>
                <a:gd name="connsiteX9" fmla="*/ 2247900 w 4616450"/>
                <a:gd name="connsiteY9" fmla="*/ 1095706 h 2257756"/>
                <a:gd name="connsiteX10" fmla="*/ 2279650 w 4616450"/>
                <a:gd name="connsiteY10" fmla="*/ 898856 h 2257756"/>
                <a:gd name="connsiteX11" fmla="*/ 2355850 w 4616450"/>
                <a:gd name="connsiteY11" fmla="*/ 536906 h 2257756"/>
                <a:gd name="connsiteX12" fmla="*/ 2571750 w 4616450"/>
                <a:gd name="connsiteY12" fmla="*/ 206706 h 2257756"/>
                <a:gd name="connsiteX13" fmla="*/ 2794000 w 4616450"/>
                <a:gd name="connsiteY13" fmla="*/ 194006 h 2257756"/>
                <a:gd name="connsiteX14" fmla="*/ 2857500 w 4616450"/>
                <a:gd name="connsiteY14" fmla="*/ 1114756 h 2257756"/>
                <a:gd name="connsiteX15" fmla="*/ 2876550 w 4616450"/>
                <a:gd name="connsiteY15" fmla="*/ 987756 h 2257756"/>
                <a:gd name="connsiteX16" fmla="*/ 2971800 w 4616450"/>
                <a:gd name="connsiteY16" fmla="*/ 498806 h 2257756"/>
                <a:gd name="connsiteX17" fmla="*/ 3086100 w 4616450"/>
                <a:gd name="connsiteY17" fmla="*/ 86056 h 2257756"/>
                <a:gd name="connsiteX18" fmla="*/ 3289300 w 4616450"/>
                <a:gd name="connsiteY18" fmla="*/ 9856 h 2257756"/>
                <a:gd name="connsiteX19" fmla="*/ 3333750 w 4616450"/>
                <a:gd name="connsiteY19" fmla="*/ 232106 h 2257756"/>
                <a:gd name="connsiteX20" fmla="*/ 3397250 w 4616450"/>
                <a:gd name="connsiteY20" fmla="*/ 1260806 h 2257756"/>
                <a:gd name="connsiteX21" fmla="*/ 3479800 w 4616450"/>
                <a:gd name="connsiteY21" fmla="*/ 1152856 h 2257756"/>
                <a:gd name="connsiteX22" fmla="*/ 3600450 w 4616450"/>
                <a:gd name="connsiteY22" fmla="*/ 968706 h 2257756"/>
                <a:gd name="connsiteX23" fmla="*/ 3778250 w 4616450"/>
                <a:gd name="connsiteY23" fmla="*/ 962356 h 2257756"/>
                <a:gd name="connsiteX24" fmla="*/ 3943350 w 4616450"/>
                <a:gd name="connsiteY24" fmla="*/ 809956 h 2257756"/>
                <a:gd name="connsiteX25" fmla="*/ 4114800 w 4616450"/>
                <a:gd name="connsiteY25" fmla="*/ 797256 h 2257756"/>
                <a:gd name="connsiteX26" fmla="*/ 4616450 w 4616450"/>
                <a:gd name="connsiteY26"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05106 h 2257756"/>
                <a:gd name="connsiteX8" fmla="*/ 2216150 w 4616450"/>
                <a:gd name="connsiteY8" fmla="*/ 270205 h 2257756"/>
                <a:gd name="connsiteX9" fmla="*/ 2247900 w 4616450"/>
                <a:gd name="connsiteY9" fmla="*/ 1095706 h 2257756"/>
                <a:gd name="connsiteX10" fmla="*/ 2279650 w 4616450"/>
                <a:gd name="connsiteY10" fmla="*/ 898856 h 2257756"/>
                <a:gd name="connsiteX11" fmla="*/ 2355850 w 4616450"/>
                <a:gd name="connsiteY11" fmla="*/ 536906 h 2257756"/>
                <a:gd name="connsiteX12" fmla="*/ 2571750 w 4616450"/>
                <a:gd name="connsiteY12" fmla="*/ 206706 h 2257756"/>
                <a:gd name="connsiteX13" fmla="*/ 2794000 w 4616450"/>
                <a:gd name="connsiteY13" fmla="*/ 194006 h 2257756"/>
                <a:gd name="connsiteX14" fmla="*/ 2857500 w 4616450"/>
                <a:gd name="connsiteY14" fmla="*/ 1114756 h 2257756"/>
                <a:gd name="connsiteX15" fmla="*/ 2876550 w 4616450"/>
                <a:gd name="connsiteY15" fmla="*/ 987756 h 2257756"/>
                <a:gd name="connsiteX16" fmla="*/ 2971800 w 4616450"/>
                <a:gd name="connsiteY16" fmla="*/ 498806 h 2257756"/>
                <a:gd name="connsiteX17" fmla="*/ 3086100 w 4616450"/>
                <a:gd name="connsiteY17" fmla="*/ 86056 h 2257756"/>
                <a:gd name="connsiteX18" fmla="*/ 3289300 w 4616450"/>
                <a:gd name="connsiteY18" fmla="*/ 9856 h 2257756"/>
                <a:gd name="connsiteX19" fmla="*/ 3333750 w 4616450"/>
                <a:gd name="connsiteY19" fmla="*/ 232106 h 2257756"/>
                <a:gd name="connsiteX20" fmla="*/ 3397250 w 4616450"/>
                <a:gd name="connsiteY20" fmla="*/ 1260806 h 2257756"/>
                <a:gd name="connsiteX21" fmla="*/ 3479800 w 4616450"/>
                <a:gd name="connsiteY21" fmla="*/ 1152856 h 2257756"/>
                <a:gd name="connsiteX22" fmla="*/ 3600450 w 4616450"/>
                <a:gd name="connsiteY22" fmla="*/ 968706 h 2257756"/>
                <a:gd name="connsiteX23" fmla="*/ 3778250 w 4616450"/>
                <a:gd name="connsiteY23" fmla="*/ 962356 h 2257756"/>
                <a:gd name="connsiteX24" fmla="*/ 3943350 w 4616450"/>
                <a:gd name="connsiteY24" fmla="*/ 809956 h 2257756"/>
                <a:gd name="connsiteX25" fmla="*/ 4114800 w 4616450"/>
                <a:gd name="connsiteY25" fmla="*/ 797256 h 2257756"/>
                <a:gd name="connsiteX26" fmla="*/ 4616450 w 4616450"/>
                <a:gd name="connsiteY26"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05106 h 2257756"/>
                <a:gd name="connsiteX8" fmla="*/ 2216150 w 4616450"/>
                <a:gd name="connsiteY8" fmla="*/ 270205 h 2257756"/>
                <a:gd name="connsiteX9" fmla="*/ 2247900 w 4616450"/>
                <a:gd name="connsiteY9" fmla="*/ 1095706 h 2257756"/>
                <a:gd name="connsiteX10" fmla="*/ 2279650 w 4616450"/>
                <a:gd name="connsiteY10" fmla="*/ 898856 h 2257756"/>
                <a:gd name="connsiteX11" fmla="*/ 2355850 w 4616450"/>
                <a:gd name="connsiteY11" fmla="*/ 536906 h 2257756"/>
                <a:gd name="connsiteX12" fmla="*/ 2571750 w 4616450"/>
                <a:gd name="connsiteY12" fmla="*/ 206706 h 2257756"/>
                <a:gd name="connsiteX13" fmla="*/ 2794000 w 4616450"/>
                <a:gd name="connsiteY13" fmla="*/ 194006 h 2257756"/>
                <a:gd name="connsiteX14" fmla="*/ 2857500 w 4616450"/>
                <a:gd name="connsiteY14" fmla="*/ 1114756 h 2257756"/>
                <a:gd name="connsiteX15" fmla="*/ 2876550 w 4616450"/>
                <a:gd name="connsiteY15" fmla="*/ 987756 h 2257756"/>
                <a:gd name="connsiteX16" fmla="*/ 2971800 w 4616450"/>
                <a:gd name="connsiteY16" fmla="*/ 498806 h 2257756"/>
                <a:gd name="connsiteX17" fmla="*/ 3086100 w 4616450"/>
                <a:gd name="connsiteY17" fmla="*/ 86056 h 2257756"/>
                <a:gd name="connsiteX18" fmla="*/ 3289300 w 4616450"/>
                <a:gd name="connsiteY18" fmla="*/ 9856 h 2257756"/>
                <a:gd name="connsiteX19" fmla="*/ 3333750 w 4616450"/>
                <a:gd name="connsiteY19" fmla="*/ 232106 h 2257756"/>
                <a:gd name="connsiteX20" fmla="*/ 3397250 w 4616450"/>
                <a:gd name="connsiteY20" fmla="*/ 1260806 h 2257756"/>
                <a:gd name="connsiteX21" fmla="*/ 3479800 w 4616450"/>
                <a:gd name="connsiteY21" fmla="*/ 1152856 h 2257756"/>
                <a:gd name="connsiteX22" fmla="*/ 3600450 w 4616450"/>
                <a:gd name="connsiteY22" fmla="*/ 968706 h 2257756"/>
                <a:gd name="connsiteX23" fmla="*/ 3778250 w 4616450"/>
                <a:gd name="connsiteY23" fmla="*/ 962356 h 2257756"/>
                <a:gd name="connsiteX24" fmla="*/ 3943350 w 4616450"/>
                <a:gd name="connsiteY24" fmla="*/ 809956 h 2257756"/>
                <a:gd name="connsiteX25" fmla="*/ 4114800 w 4616450"/>
                <a:gd name="connsiteY25" fmla="*/ 797256 h 2257756"/>
                <a:gd name="connsiteX26" fmla="*/ 4616450 w 4616450"/>
                <a:gd name="connsiteY26" fmla="*/ 1349706 h 2257756"/>
                <a:gd name="connsiteX0" fmla="*/ 0 w 4616450"/>
                <a:gd name="connsiteY0" fmla="*/ 2255945 h 2255945"/>
                <a:gd name="connsiteX1" fmla="*/ 590550 w 4616450"/>
                <a:gd name="connsiteY1" fmla="*/ 1506645 h 2255945"/>
                <a:gd name="connsiteX2" fmla="*/ 952500 w 4616450"/>
                <a:gd name="connsiteY2" fmla="*/ 1373295 h 2255945"/>
                <a:gd name="connsiteX3" fmla="*/ 1384300 w 4616450"/>
                <a:gd name="connsiteY3" fmla="*/ 598595 h 2255945"/>
                <a:gd name="connsiteX4" fmla="*/ 1511300 w 4616450"/>
                <a:gd name="connsiteY4" fmla="*/ 338245 h 2255945"/>
                <a:gd name="connsiteX5" fmla="*/ 1733550 w 4616450"/>
                <a:gd name="connsiteY5" fmla="*/ 357295 h 2255945"/>
                <a:gd name="connsiteX6" fmla="*/ 2000250 w 4616450"/>
                <a:gd name="connsiteY6" fmla="*/ 58845 h 2255945"/>
                <a:gd name="connsiteX7" fmla="*/ 2171700 w 4616450"/>
                <a:gd name="connsiteY7" fmla="*/ 103295 h 2255945"/>
                <a:gd name="connsiteX8" fmla="*/ 2216150 w 4616450"/>
                <a:gd name="connsiteY8" fmla="*/ 268394 h 2255945"/>
                <a:gd name="connsiteX9" fmla="*/ 2247900 w 4616450"/>
                <a:gd name="connsiteY9" fmla="*/ 1093895 h 2255945"/>
                <a:gd name="connsiteX10" fmla="*/ 2279650 w 4616450"/>
                <a:gd name="connsiteY10" fmla="*/ 897045 h 2255945"/>
                <a:gd name="connsiteX11" fmla="*/ 2355850 w 4616450"/>
                <a:gd name="connsiteY11" fmla="*/ 535095 h 2255945"/>
                <a:gd name="connsiteX12" fmla="*/ 2571750 w 4616450"/>
                <a:gd name="connsiteY12" fmla="*/ 204895 h 2255945"/>
                <a:gd name="connsiteX13" fmla="*/ 2794000 w 4616450"/>
                <a:gd name="connsiteY13" fmla="*/ 192195 h 2255945"/>
                <a:gd name="connsiteX14" fmla="*/ 2857500 w 4616450"/>
                <a:gd name="connsiteY14" fmla="*/ 1112945 h 2255945"/>
                <a:gd name="connsiteX15" fmla="*/ 2876550 w 4616450"/>
                <a:gd name="connsiteY15" fmla="*/ 985945 h 2255945"/>
                <a:gd name="connsiteX16" fmla="*/ 2971800 w 4616450"/>
                <a:gd name="connsiteY16" fmla="*/ 496995 h 2255945"/>
                <a:gd name="connsiteX17" fmla="*/ 3086100 w 4616450"/>
                <a:gd name="connsiteY17" fmla="*/ 84245 h 2255945"/>
                <a:gd name="connsiteX18" fmla="*/ 3289300 w 4616450"/>
                <a:gd name="connsiteY18" fmla="*/ 8045 h 2255945"/>
                <a:gd name="connsiteX19" fmla="*/ 3359150 w 4616450"/>
                <a:gd name="connsiteY19" fmla="*/ 204895 h 2255945"/>
                <a:gd name="connsiteX20" fmla="*/ 3397250 w 4616450"/>
                <a:gd name="connsiteY20" fmla="*/ 1258995 h 2255945"/>
                <a:gd name="connsiteX21" fmla="*/ 3479800 w 4616450"/>
                <a:gd name="connsiteY21" fmla="*/ 1151045 h 2255945"/>
                <a:gd name="connsiteX22" fmla="*/ 3600450 w 4616450"/>
                <a:gd name="connsiteY22" fmla="*/ 966895 h 2255945"/>
                <a:gd name="connsiteX23" fmla="*/ 3778250 w 4616450"/>
                <a:gd name="connsiteY23" fmla="*/ 960545 h 2255945"/>
                <a:gd name="connsiteX24" fmla="*/ 3943350 w 4616450"/>
                <a:gd name="connsiteY24" fmla="*/ 808145 h 2255945"/>
                <a:gd name="connsiteX25" fmla="*/ 4114800 w 4616450"/>
                <a:gd name="connsiteY25" fmla="*/ 795445 h 2255945"/>
                <a:gd name="connsiteX26" fmla="*/ 4616450 w 4616450"/>
                <a:gd name="connsiteY26" fmla="*/ 1347895 h 2255945"/>
                <a:gd name="connsiteX0" fmla="*/ 0 w 4616450"/>
                <a:gd name="connsiteY0" fmla="*/ 2255945 h 2255945"/>
                <a:gd name="connsiteX1" fmla="*/ 590550 w 4616450"/>
                <a:gd name="connsiteY1" fmla="*/ 1506645 h 2255945"/>
                <a:gd name="connsiteX2" fmla="*/ 952500 w 4616450"/>
                <a:gd name="connsiteY2" fmla="*/ 1373295 h 2255945"/>
                <a:gd name="connsiteX3" fmla="*/ 1371600 w 4616450"/>
                <a:gd name="connsiteY3" fmla="*/ 592245 h 2255945"/>
                <a:gd name="connsiteX4" fmla="*/ 1511300 w 4616450"/>
                <a:gd name="connsiteY4" fmla="*/ 338245 h 2255945"/>
                <a:gd name="connsiteX5" fmla="*/ 1733550 w 4616450"/>
                <a:gd name="connsiteY5" fmla="*/ 357295 h 2255945"/>
                <a:gd name="connsiteX6" fmla="*/ 2000250 w 4616450"/>
                <a:gd name="connsiteY6" fmla="*/ 58845 h 2255945"/>
                <a:gd name="connsiteX7" fmla="*/ 2171700 w 4616450"/>
                <a:gd name="connsiteY7" fmla="*/ 103295 h 2255945"/>
                <a:gd name="connsiteX8" fmla="*/ 2216150 w 4616450"/>
                <a:gd name="connsiteY8" fmla="*/ 268394 h 2255945"/>
                <a:gd name="connsiteX9" fmla="*/ 2247900 w 4616450"/>
                <a:gd name="connsiteY9" fmla="*/ 1093895 h 2255945"/>
                <a:gd name="connsiteX10" fmla="*/ 2279650 w 4616450"/>
                <a:gd name="connsiteY10" fmla="*/ 897045 h 2255945"/>
                <a:gd name="connsiteX11" fmla="*/ 2355850 w 4616450"/>
                <a:gd name="connsiteY11" fmla="*/ 535095 h 2255945"/>
                <a:gd name="connsiteX12" fmla="*/ 2571750 w 4616450"/>
                <a:gd name="connsiteY12" fmla="*/ 204895 h 2255945"/>
                <a:gd name="connsiteX13" fmla="*/ 2794000 w 4616450"/>
                <a:gd name="connsiteY13" fmla="*/ 192195 h 2255945"/>
                <a:gd name="connsiteX14" fmla="*/ 2857500 w 4616450"/>
                <a:gd name="connsiteY14" fmla="*/ 1112945 h 2255945"/>
                <a:gd name="connsiteX15" fmla="*/ 2876550 w 4616450"/>
                <a:gd name="connsiteY15" fmla="*/ 985945 h 2255945"/>
                <a:gd name="connsiteX16" fmla="*/ 2971800 w 4616450"/>
                <a:gd name="connsiteY16" fmla="*/ 496995 h 2255945"/>
                <a:gd name="connsiteX17" fmla="*/ 3086100 w 4616450"/>
                <a:gd name="connsiteY17" fmla="*/ 84245 h 2255945"/>
                <a:gd name="connsiteX18" fmla="*/ 3289300 w 4616450"/>
                <a:gd name="connsiteY18" fmla="*/ 8045 h 2255945"/>
                <a:gd name="connsiteX19" fmla="*/ 3359150 w 4616450"/>
                <a:gd name="connsiteY19" fmla="*/ 204895 h 2255945"/>
                <a:gd name="connsiteX20" fmla="*/ 3397250 w 4616450"/>
                <a:gd name="connsiteY20" fmla="*/ 1258995 h 2255945"/>
                <a:gd name="connsiteX21" fmla="*/ 3479800 w 4616450"/>
                <a:gd name="connsiteY21" fmla="*/ 1151045 h 2255945"/>
                <a:gd name="connsiteX22" fmla="*/ 3600450 w 4616450"/>
                <a:gd name="connsiteY22" fmla="*/ 966895 h 2255945"/>
                <a:gd name="connsiteX23" fmla="*/ 3778250 w 4616450"/>
                <a:gd name="connsiteY23" fmla="*/ 960545 h 2255945"/>
                <a:gd name="connsiteX24" fmla="*/ 3943350 w 4616450"/>
                <a:gd name="connsiteY24" fmla="*/ 808145 h 2255945"/>
                <a:gd name="connsiteX25" fmla="*/ 4114800 w 4616450"/>
                <a:gd name="connsiteY25" fmla="*/ 795445 h 2255945"/>
                <a:gd name="connsiteX26" fmla="*/ 4616450 w 4616450"/>
                <a:gd name="connsiteY26" fmla="*/ 1347895 h 2255945"/>
                <a:gd name="connsiteX0" fmla="*/ 0 w 4616450"/>
                <a:gd name="connsiteY0" fmla="*/ 2255945 h 2255945"/>
                <a:gd name="connsiteX1" fmla="*/ 590550 w 4616450"/>
                <a:gd name="connsiteY1" fmla="*/ 1506645 h 2255945"/>
                <a:gd name="connsiteX2" fmla="*/ 952500 w 4616450"/>
                <a:gd name="connsiteY2" fmla="*/ 1373295 h 2255945"/>
                <a:gd name="connsiteX3" fmla="*/ 1371600 w 4616450"/>
                <a:gd name="connsiteY3" fmla="*/ 592245 h 2255945"/>
                <a:gd name="connsiteX4" fmla="*/ 1511300 w 4616450"/>
                <a:gd name="connsiteY4" fmla="*/ 338245 h 2255945"/>
                <a:gd name="connsiteX5" fmla="*/ 1733550 w 4616450"/>
                <a:gd name="connsiteY5" fmla="*/ 357295 h 2255945"/>
                <a:gd name="connsiteX6" fmla="*/ 2000250 w 4616450"/>
                <a:gd name="connsiteY6" fmla="*/ 58845 h 2255945"/>
                <a:gd name="connsiteX7" fmla="*/ 2171700 w 4616450"/>
                <a:gd name="connsiteY7" fmla="*/ 103295 h 2255945"/>
                <a:gd name="connsiteX8" fmla="*/ 2228850 w 4616450"/>
                <a:gd name="connsiteY8" fmla="*/ 204894 h 2255945"/>
                <a:gd name="connsiteX9" fmla="*/ 2247900 w 4616450"/>
                <a:gd name="connsiteY9" fmla="*/ 1093895 h 2255945"/>
                <a:gd name="connsiteX10" fmla="*/ 2279650 w 4616450"/>
                <a:gd name="connsiteY10" fmla="*/ 897045 h 2255945"/>
                <a:gd name="connsiteX11" fmla="*/ 2355850 w 4616450"/>
                <a:gd name="connsiteY11" fmla="*/ 535095 h 2255945"/>
                <a:gd name="connsiteX12" fmla="*/ 2571750 w 4616450"/>
                <a:gd name="connsiteY12" fmla="*/ 204895 h 2255945"/>
                <a:gd name="connsiteX13" fmla="*/ 2794000 w 4616450"/>
                <a:gd name="connsiteY13" fmla="*/ 192195 h 2255945"/>
                <a:gd name="connsiteX14" fmla="*/ 2857500 w 4616450"/>
                <a:gd name="connsiteY14" fmla="*/ 1112945 h 2255945"/>
                <a:gd name="connsiteX15" fmla="*/ 2876550 w 4616450"/>
                <a:gd name="connsiteY15" fmla="*/ 985945 h 2255945"/>
                <a:gd name="connsiteX16" fmla="*/ 2971800 w 4616450"/>
                <a:gd name="connsiteY16" fmla="*/ 496995 h 2255945"/>
                <a:gd name="connsiteX17" fmla="*/ 3086100 w 4616450"/>
                <a:gd name="connsiteY17" fmla="*/ 84245 h 2255945"/>
                <a:gd name="connsiteX18" fmla="*/ 3289300 w 4616450"/>
                <a:gd name="connsiteY18" fmla="*/ 8045 h 2255945"/>
                <a:gd name="connsiteX19" fmla="*/ 3359150 w 4616450"/>
                <a:gd name="connsiteY19" fmla="*/ 204895 h 2255945"/>
                <a:gd name="connsiteX20" fmla="*/ 3397250 w 4616450"/>
                <a:gd name="connsiteY20" fmla="*/ 1258995 h 2255945"/>
                <a:gd name="connsiteX21" fmla="*/ 3479800 w 4616450"/>
                <a:gd name="connsiteY21" fmla="*/ 1151045 h 2255945"/>
                <a:gd name="connsiteX22" fmla="*/ 3600450 w 4616450"/>
                <a:gd name="connsiteY22" fmla="*/ 966895 h 2255945"/>
                <a:gd name="connsiteX23" fmla="*/ 3778250 w 4616450"/>
                <a:gd name="connsiteY23" fmla="*/ 960545 h 2255945"/>
                <a:gd name="connsiteX24" fmla="*/ 3943350 w 4616450"/>
                <a:gd name="connsiteY24" fmla="*/ 808145 h 2255945"/>
                <a:gd name="connsiteX25" fmla="*/ 4114800 w 4616450"/>
                <a:gd name="connsiteY25" fmla="*/ 795445 h 2255945"/>
                <a:gd name="connsiteX26" fmla="*/ 4616450 w 4616450"/>
                <a:gd name="connsiteY26" fmla="*/ 1347895 h 2255945"/>
                <a:gd name="connsiteX0" fmla="*/ 0 w 4616450"/>
                <a:gd name="connsiteY0" fmla="*/ 2255945 h 2255945"/>
                <a:gd name="connsiteX1" fmla="*/ 590550 w 4616450"/>
                <a:gd name="connsiteY1" fmla="*/ 1506645 h 2255945"/>
                <a:gd name="connsiteX2" fmla="*/ 952500 w 4616450"/>
                <a:gd name="connsiteY2" fmla="*/ 1373295 h 2255945"/>
                <a:gd name="connsiteX3" fmla="*/ 1371600 w 4616450"/>
                <a:gd name="connsiteY3" fmla="*/ 592245 h 2255945"/>
                <a:gd name="connsiteX4" fmla="*/ 1511300 w 4616450"/>
                <a:gd name="connsiteY4" fmla="*/ 338245 h 2255945"/>
                <a:gd name="connsiteX5" fmla="*/ 1733550 w 4616450"/>
                <a:gd name="connsiteY5" fmla="*/ 357295 h 2255945"/>
                <a:gd name="connsiteX6" fmla="*/ 2000250 w 4616450"/>
                <a:gd name="connsiteY6" fmla="*/ 58845 h 2255945"/>
                <a:gd name="connsiteX7" fmla="*/ 2171700 w 4616450"/>
                <a:gd name="connsiteY7" fmla="*/ 103295 h 2255945"/>
                <a:gd name="connsiteX8" fmla="*/ 2228850 w 4616450"/>
                <a:gd name="connsiteY8" fmla="*/ 204894 h 2255945"/>
                <a:gd name="connsiteX9" fmla="*/ 2247900 w 4616450"/>
                <a:gd name="connsiteY9" fmla="*/ 1093895 h 2255945"/>
                <a:gd name="connsiteX10" fmla="*/ 2279650 w 4616450"/>
                <a:gd name="connsiteY10" fmla="*/ 897045 h 2255945"/>
                <a:gd name="connsiteX11" fmla="*/ 2355850 w 4616450"/>
                <a:gd name="connsiteY11" fmla="*/ 535095 h 2255945"/>
                <a:gd name="connsiteX12" fmla="*/ 2571750 w 4616450"/>
                <a:gd name="connsiteY12" fmla="*/ 204895 h 2255945"/>
                <a:gd name="connsiteX13" fmla="*/ 2794000 w 4616450"/>
                <a:gd name="connsiteY13" fmla="*/ 192195 h 2255945"/>
                <a:gd name="connsiteX14" fmla="*/ 2857500 w 4616450"/>
                <a:gd name="connsiteY14" fmla="*/ 1112945 h 2255945"/>
                <a:gd name="connsiteX15" fmla="*/ 2876550 w 4616450"/>
                <a:gd name="connsiteY15" fmla="*/ 985945 h 2255945"/>
                <a:gd name="connsiteX16" fmla="*/ 2971800 w 4616450"/>
                <a:gd name="connsiteY16" fmla="*/ 496995 h 2255945"/>
                <a:gd name="connsiteX17" fmla="*/ 3086100 w 4616450"/>
                <a:gd name="connsiteY17" fmla="*/ 84245 h 2255945"/>
                <a:gd name="connsiteX18" fmla="*/ 3289300 w 4616450"/>
                <a:gd name="connsiteY18" fmla="*/ 8045 h 2255945"/>
                <a:gd name="connsiteX19" fmla="*/ 3359150 w 4616450"/>
                <a:gd name="connsiteY19" fmla="*/ 204895 h 2255945"/>
                <a:gd name="connsiteX20" fmla="*/ 3397250 w 4616450"/>
                <a:gd name="connsiteY20" fmla="*/ 1258995 h 2255945"/>
                <a:gd name="connsiteX21" fmla="*/ 3479800 w 4616450"/>
                <a:gd name="connsiteY21" fmla="*/ 1151045 h 2255945"/>
                <a:gd name="connsiteX22" fmla="*/ 3600450 w 4616450"/>
                <a:gd name="connsiteY22" fmla="*/ 966895 h 2255945"/>
                <a:gd name="connsiteX23" fmla="*/ 3778250 w 4616450"/>
                <a:gd name="connsiteY23" fmla="*/ 960545 h 2255945"/>
                <a:gd name="connsiteX24" fmla="*/ 3943350 w 4616450"/>
                <a:gd name="connsiteY24" fmla="*/ 808145 h 2255945"/>
                <a:gd name="connsiteX25" fmla="*/ 4114800 w 4616450"/>
                <a:gd name="connsiteY25" fmla="*/ 795445 h 2255945"/>
                <a:gd name="connsiteX26" fmla="*/ 4616450 w 4616450"/>
                <a:gd name="connsiteY26" fmla="*/ 1347895 h 225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16450" h="2255945">
                  <a:moveTo>
                    <a:pt x="0" y="2255945"/>
                  </a:moveTo>
                  <a:cubicBezTo>
                    <a:pt x="215900" y="1954849"/>
                    <a:pt x="431800" y="1653753"/>
                    <a:pt x="590550" y="1506645"/>
                  </a:cubicBezTo>
                  <a:cubicBezTo>
                    <a:pt x="749300" y="1359537"/>
                    <a:pt x="822325" y="1525695"/>
                    <a:pt x="952500" y="1373295"/>
                  </a:cubicBezTo>
                  <a:cubicBezTo>
                    <a:pt x="1082675" y="1220895"/>
                    <a:pt x="1278467" y="764753"/>
                    <a:pt x="1371600" y="592245"/>
                  </a:cubicBezTo>
                  <a:cubicBezTo>
                    <a:pt x="1464733" y="419737"/>
                    <a:pt x="1450975" y="377403"/>
                    <a:pt x="1511300" y="338245"/>
                  </a:cubicBezTo>
                  <a:cubicBezTo>
                    <a:pt x="1571625" y="299087"/>
                    <a:pt x="1652058" y="403862"/>
                    <a:pt x="1733550" y="357295"/>
                  </a:cubicBezTo>
                  <a:cubicBezTo>
                    <a:pt x="1815042" y="310728"/>
                    <a:pt x="1927225" y="101178"/>
                    <a:pt x="2000250" y="58845"/>
                  </a:cubicBezTo>
                  <a:cubicBezTo>
                    <a:pt x="2073275" y="16512"/>
                    <a:pt x="2133600" y="78954"/>
                    <a:pt x="2171700" y="103295"/>
                  </a:cubicBezTo>
                  <a:cubicBezTo>
                    <a:pt x="2209800" y="127637"/>
                    <a:pt x="2203450" y="142452"/>
                    <a:pt x="2228850" y="204894"/>
                  </a:cubicBezTo>
                  <a:cubicBezTo>
                    <a:pt x="2241550" y="362586"/>
                    <a:pt x="2239433" y="978537"/>
                    <a:pt x="2247900" y="1093895"/>
                  </a:cubicBezTo>
                  <a:cubicBezTo>
                    <a:pt x="2256367" y="1209253"/>
                    <a:pt x="2261658" y="990178"/>
                    <a:pt x="2279650" y="897045"/>
                  </a:cubicBezTo>
                  <a:cubicBezTo>
                    <a:pt x="2297642" y="803912"/>
                    <a:pt x="2307167" y="650453"/>
                    <a:pt x="2355850" y="535095"/>
                  </a:cubicBezTo>
                  <a:cubicBezTo>
                    <a:pt x="2404533" y="419737"/>
                    <a:pt x="2498725" y="262045"/>
                    <a:pt x="2571750" y="204895"/>
                  </a:cubicBezTo>
                  <a:cubicBezTo>
                    <a:pt x="2644775" y="147745"/>
                    <a:pt x="2746375" y="40853"/>
                    <a:pt x="2794000" y="192195"/>
                  </a:cubicBezTo>
                  <a:cubicBezTo>
                    <a:pt x="2841625" y="343537"/>
                    <a:pt x="2843742" y="980653"/>
                    <a:pt x="2857500" y="1112945"/>
                  </a:cubicBezTo>
                  <a:cubicBezTo>
                    <a:pt x="2871258" y="1245237"/>
                    <a:pt x="2857500" y="1088603"/>
                    <a:pt x="2876550" y="985945"/>
                  </a:cubicBezTo>
                  <a:cubicBezTo>
                    <a:pt x="2895600" y="883287"/>
                    <a:pt x="2936875" y="647278"/>
                    <a:pt x="2971800" y="496995"/>
                  </a:cubicBezTo>
                  <a:cubicBezTo>
                    <a:pt x="3006725" y="346712"/>
                    <a:pt x="3033183" y="165737"/>
                    <a:pt x="3086100" y="84245"/>
                  </a:cubicBezTo>
                  <a:cubicBezTo>
                    <a:pt x="3139017" y="2753"/>
                    <a:pt x="3243792" y="-12063"/>
                    <a:pt x="3289300" y="8045"/>
                  </a:cubicBezTo>
                  <a:cubicBezTo>
                    <a:pt x="3334808" y="28153"/>
                    <a:pt x="3341158" y="-3597"/>
                    <a:pt x="3359150" y="204895"/>
                  </a:cubicBezTo>
                  <a:cubicBezTo>
                    <a:pt x="3377142" y="413387"/>
                    <a:pt x="3377142" y="1101303"/>
                    <a:pt x="3397250" y="1258995"/>
                  </a:cubicBezTo>
                  <a:cubicBezTo>
                    <a:pt x="3417358" y="1416687"/>
                    <a:pt x="3445933" y="1199728"/>
                    <a:pt x="3479800" y="1151045"/>
                  </a:cubicBezTo>
                  <a:cubicBezTo>
                    <a:pt x="3513667" y="1102362"/>
                    <a:pt x="3550708" y="998645"/>
                    <a:pt x="3600450" y="966895"/>
                  </a:cubicBezTo>
                  <a:cubicBezTo>
                    <a:pt x="3650192" y="935145"/>
                    <a:pt x="3721100" y="987003"/>
                    <a:pt x="3778250" y="960545"/>
                  </a:cubicBezTo>
                  <a:cubicBezTo>
                    <a:pt x="3835400" y="934087"/>
                    <a:pt x="3887258" y="835662"/>
                    <a:pt x="3943350" y="808145"/>
                  </a:cubicBezTo>
                  <a:cubicBezTo>
                    <a:pt x="3999442" y="780628"/>
                    <a:pt x="4002617" y="705487"/>
                    <a:pt x="4114800" y="795445"/>
                  </a:cubicBezTo>
                  <a:cubicBezTo>
                    <a:pt x="4226983" y="885403"/>
                    <a:pt x="4432300" y="1156866"/>
                    <a:pt x="4616450" y="1347895"/>
                  </a:cubicBezTo>
                </a:path>
              </a:pathLst>
            </a:custGeom>
            <a:ln>
              <a:solidFill>
                <a:srgbClr val="FF9F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700">
                <a:solidFill>
                  <a:prstClr val="black"/>
                </a:solidFill>
                <a:latin typeface="Helvetica"/>
                <a:cs typeface="Helvetica"/>
              </a:endParaRPr>
            </a:p>
          </p:txBody>
        </p:sp>
        <p:cxnSp>
          <p:nvCxnSpPr>
            <p:cNvPr id="17" name="Straight Connector 16"/>
            <p:cNvCxnSpPr/>
            <p:nvPr/>
          </p:nvCxnSpPr>
          <p:spPr>
            <a:xfrm>
              <a:off x="11585896" y="7385429"/>
              <a:ext cx="0" cy="5210390"/>
            </a:xfrm>
            <a:prstGeom prst="line">
              <a:avLst/>
            </a:prstGeom>
            <a:ln w="1270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2471722" y="7474331"/>
              <a:ext cx="0" cy="5210390"/>
            </a:xfrm>
            <a:prstGeom prst="line">
              <a:avLst/>
            </a:prstGeom>
            <a:ln w="1270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3290872" y="7512433"/>
              <a:ext cx="0" cy="5210390"/>
            </a:xfrm>
            <a:prstGeom prst="line">
              <a:avLst/>
            </a:prstGeom>
            <a:ln w="1270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4243836" y="11154650"/>
              <a:ext cx="1409360" cy="415498"/>
            </a:xfrm>
            <a:prstGeom prst="rect">
              <a:avLst/>
            </a:prstGeom>
            <a:noFill/>
          </p:spPr>
          <p:txBody>
            <a:bodyPr wrap="none" rtlCol="0">
              <a:spAutoFit/>
            </a:bodyPr>
            <a:lstStyle/>
            <a:p>
              <a:r>
                <a:rPr lang="en-US" sz="2100" dirty="0">
                  <a:solidFill>
                    <a:srgbClr val="0000FF"/>
                  </a:solidFill>
                  <a:latin typeface="Helvetica"/>
                  <a:cs typeface="Helvetica"/>
                </a:rPr>
                <a:t>Grassland</a:t>
              </a:r>
            </a:p>
          </p:txBody>
        </p:sp>
        <p:sp>
          <p:nvSpPr>
            <p:cNvPr id="38" name="TextBox 37"/>
            <p:cNvSpPr txBox="1"/>
            <p:nvPr/>
          </p:nvSpPr>
          <p:spPr>
            <a:xfrm>
              <a:off x="14516395" y="8589250"/>
              <a:ext cx="931665" cy="415498"/>
            </a:xfrm>
            <a:prstGeom prst="rect">
              <a:avLst/>
            </a:prstGeom>
            <a:noFill/>
          </p:spPr>
          <p:txBody>
            <a:bodyPr wrap="none" rtlCol="0">
              <a:spAutoFit/>
            </a:bodyPr>
            <a:lstStyle/>
            <a:p>
              <a:r>
                <a:rPr lang="en-US" sz="2100" dirty="0">
                  <a:solidFill>
                    <a:srgbClr val="C30000"/>
                  </a:solidFill>
                  <a:latin typeface="Helvetica"/>
                  <a:cs typeface="Helvetica"/>
                </a:rPr>
                <a:t>Alfalfa</a:t>
              </a:r>
            </a:p>
          </p:txBody>
        </p:sp>
        <p:sp>
          <p:nvSpPr>
            <p:cNvPr id="39" name="Diamond 38"/>
            <p:cNvSpPr/>
            <p:nvPr/>
          </p:nvSpPr>
          <p:spPr>
            <a:xfrm>
              <a:off x="8444261" y="7971189"/>
              <a:ext cx="198226" cy="264302"/>
            </a:xfrm>
            <a:prstGeom prst="diamond">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solidFill>
                  <a:prstClr val="white"/>
                </a:solidFill>
                <a:latin typeface="Helvetica"/>
                <a:cs typeface="Helvetica"/>
              </a:endParaRPr>
            </a:p>
          </p:txBody>
        </p:sp>
        <p:sp>
          <p:nvSpPr>
            <p:cNvPr id="41" name="TextBox 40"/>
            <p:cNvSpPr txBox="1"/>
            <p:nvPr/>
          </p:nvSpPr>
          <p:spPr>
            <a:xfrm>
              <a:off x="8144707" y="8152302"/>
              <a:ext cx="933269" cy="1631216"/>
            </a:xfrm>
            <a:prstGeom prst="rect">
              <a:avLst/>
            </a:prstGeom>
            <a:noFill/>
          </p:spPr>
          <p:txBody>
            <a:bodyPr wrap="none" rtlCol="0">
              <a:spAutoFit/>
            </a:bodyPr>
            <a:lstStyle/>
            <a:p>
              <a:r>
                <a:rPr lang="en-US" sz="10000" dirty="0">
                  <a:latin typeface="Helvetica"/>
                  <a:cs typeface="Helvetica"/>
                </a:rPr>
                <a:t>+</a:t>
              </a:r>
            </a:p>
          </p:txBody>
        </p:sp>
        <p:sp>
          <p:nvSpPr>
            <p:cNvPr id="42" name="TextBox 41"/>
            <p:cNvSpPr txBox="1"/>
            <p:nvPr/>
          </p:nvSpPr>
          <p:spPr>
            <a:xfrm>
              <a:off x="8703141" y="7801722"/>
              <a:ext cx="1572866" cy="952890"/>
            </a:xfrm>
            <a:prstGeom prst="rect">
              <a:avLst/>
            </a:prstGeom>
            <a:noFill/>
          </p:spPr>
          <p:txBody>
            <a:bodyPr wrap="none" rtlCol="0">
              <a:spAutoFit/>
            </a:bodyPr>
            <a:lstStyle/>
            <a:p>
              <a:pPr>
                <a:lnSpc>
                  <a:spcPct val="120000"/>
                </a:lnSpc>
              </a:pPr>
              <a:r>
                <a:rPr lang="en-US" sz="2400" dirty="0">
                  <a:solidFill>
                    <a:prstClr val="black"/>
                  </a:solidFill>
                  <a:latin typeface="Helvetica"/>
                  <a:cs typeface="Helvetica"/>
                </a:rPr>
                <a:t>Sentinel-2</a:t>
              </a:r>
              <a:br>
                <a:rPr lang="en-US" sz="2400" dirty="0">
                  <a:solidFill>
                    <a:prstClr val="black"/>
                  </a:solidFill>
                  <a:latin typeface="Helvetica"/>
                  <a:cs typeface="Helvetica"/>
                </a:rPr>
              </a:br>
              <a:r>
                <a:rPr lang="en-US" sz="2400" dirty="0">
                  <a:solidFill>
                    <a:prstClr val="black"/>
                  </a:solidFill>
                  <a:latin typeface="Helvetica"/>
                  <a:cs typeface="Helvetica"/>
                </a:rPr>
                <a:t>Landsat-8</a:t>
              </a:r>
            </a:p>
          </p:txBody>
        </p:sp>
        <p:sp>
          <p:nvSpPr>
            <p:cNvPr id="45" name="TextBox 44"/>
            <p:cNvSpPr txBox="1"/>
            <p:nvPr/>
          </p:nvSpPr>
          <p:spPr>
            <a:xfrm rot="16200000">
              <a:off x="6956825" y="9824941"/>
              <a:ext cx="920445" cy="461665"/>
            </a:xfrm>
            <a:prstGeom prst="rect">
              <a:avLst/>
            </a:prstGeom>
            <a:solidFill>
              <a:srgbClr val="FFFFFF"/>
            </a:solidFill>
          </p:spPr>
          <p:txBody>
            <a:bodyPr wrap="none" rtlCol="0">
              <a:spAutoFit/>
            </a:bodyPr>
            <a:lstStyle/>
            <a:p>
              <a:r>
                <a:rPr lang="en-US" sz="2400" dirty="0">
                  <a:solidFill>
                    <a:prstClr val="black"/>
                  </a:solidFill>
                  <a:latin typeface="Helvetica"/>
                  <a:cs typeface="Helvetica"/>
                </a:rPr>
                <a:t>NDVI</a:t>
              </a:r>
            </a:p>
          </p:txBody>
        </p:sp>
        <p:sp>
          <p:nvSpPr>
            <p:cNvPr id="47" name="TextBox 46"/>
            <p:cNvSpPr txBox="1"/>
            <p:nvPr/>
          </p:nvSpPr>
          <p:spPr>
            <a:xfrm rot="16200000">
              <a:off x="10584667" y="11387238"/>
              <a:ext cx="1540806" cy="523220"/>
            </a:xfrm>
            <a:prstGeom prst="rect">
              <a:avLst/>
            </a:prstGeom>
            <a:noFill/>
          </p:spPr>
          <p:txBody>
            <a:bodyPr wrap="none" rtlCol="0">
              <a:spAutoFit/>
            </a:bodyPr>
            <a:lstStyle/>
            <a:p>
              <a:r>
                <a:rPr lang="en-US" sz="2800" b="1" i="1" dirty="0">
                  <a:solidFill>
                    <a:srgbClr val="C30000"/>
                  </a:solidFill>
                  <a:latin typeface="Helvetica"/>
                  <a:cs typeface="Helvetica"/>
                </a:rPr>
                <a:t>mowing</a:t>
              </a:r>
            </a:p>
          </p:txBody>
        </p:sp>
        <p:sp>
          <p:nvSpPr>
            <p:cNvPr id="36" name="Text Box 2"/>
            <p:cNvSpPr txBox="1">
              <a:spLocks noChangeArrowheads="1"/>
            </p:cNvSpPr>
            <p:nvPr/>
          </p:nvSpPr>
          <p:spPr bwMode="auto">
            <a:xfrm>
              <a:off x="15814250" y="9137227"/>
              <a:ext cx="5430444" cy="3154710"/>
            </a:xfrm>
            <a:prstGeom prst="rect">
              <a:avLst/>
            </a:prstGeom>
            <a:noFill/>
            <a:ln w="9525">
              <a:noFill/>
              <a:miter lim="800000"/>
              <a:headEnd/>
              <a:tailEnd/>
            </a:ln>
          </p:spPr>
          <p:txBody>
            <a:bodyPr rot="0" vert="horz" wrap="square" lIns="137160" tIns="68580" rIns="137160" bIns="68580" anchor="t" anchorCtr="0">
              <a:spAutoFit/>
            </a:bodyPr>
            <a:lstStyle/>
            <a:p>
              <a:pPr marL="404812" marR="404812" defTabSz="1370764" eaLnBrk="0">
                <a:spcBef>
                  <a:spcPts val="1800"/>
                </a:spcBef>
                <a:spcAft>
                  <a:spcPts val="900"/>
                </a:spcAft>
                <a:defRPr/>
              </a:pPr>
              <a:r>
                <a:rPr lang="en-US" sz="2800" i="1" dirty="0">
                  <a:latin typeface="Arial" panose="020B0604020202020204" pitchFamily="34" charset="0"/>
                  <a:cs typeface="Arial" panose="020B0604020202020204" pitchFamily="34" charset="0"/>
                </a:rPr>
                <a:t>The high temporal density of observations allows individual mowing events to be detected within </a:t>
              </a:r>
              <a:r>
                <a:rPr lang="en-US" sz="2800" b="1" i="1" dirty="0">
                  <a:solidFill>
                    <a:srgbClr val="FF0000"/>
                  </a:solidFill>
                  <a:latin typeface="Arial" panose="020B0604020202020204" pitchFamily="34" charset="0"/>
                  <a:cs typeface="Arial" panose="020B0604020202020204" pitchFamily="34" charset="0"/>
                </a:rPr>
                <a:t>alfalfa fields</a:t>
              </a:r>
              <a:r>
                <a:rPr lang="en-US" sz="2800" i="1" dirty="0">
                  <a:solidFill>
                    <a:srgbClr val="FF0000"/>
                  </a:solidFill>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HLS Products available from: </a:t>
              </a:r>
              <a:r>
                <a:rPr lang="en-US" sz="2800" i="1" dirty="0">
                  <a:latin typeface="Arial" panose="020B0604020202020204" pitchFamily="34" charset="0"/>
                  <a:cs typeface="Arial" panose="020B0604020202020204" pitchFamily="34" charset="0"/>
                  <a:hlinkClick r:id="rId10"/>
                </a:rPr>
                <a:t>https://hls.gsfc.nasa.gov</a:t>
              </a:r>
              <a:endParaRPr lang="en-US" sz="2800" i="1" dirty="0">
                <a:latin typeface="Arial" panose="020B0604020202020204" pitchFamily="34" charset="0"/>
                <a:cs typeface="Arial" panose="020B0604020202020204" pitchFamily="34" charset="0"/>
              </a:endParaRPr>
            </a:p>
          </p:txBody>
        </p:sp>
      </p:grpSp>
      <p:sp>
        <p:nvSpPr>
          <p:cNvPr id="40" name="TextBox 39"/>
          <p:cNvSpPr txBox="1"/>
          <p:nvPr/>
        </p:nvSpPr>
        <p:spPr>
          <a:xfrm>
            <a:off x="17288461" y="6260253"/>
            <a:ext cx="6647974" cy="1754326"/>
          </a:xfrm>
          <a:prstGeom prst="rect">
            <a:avLst/>
          </a:prstGeom>
          <a:solidFill>
            <a:schemeClr val="accent1">
              <a:lumMod val="20000"/>
              <a:lumOff val="80000"/>
            </a:schemeClr>
          </a:solidFill>
        </p:spPr>
        <p:txBody>
          <a:bodyPr wrap="none" rtlCol="0">
            <a:spAutoFit/>
          </a:bodyPr>
          <a:lstStyle/>
          <a:p>
            <a:r>
              <a:rPr lang="en-US" sz="5400" dirty="0">
                <a:solidFill>
                  <a:prstClr val="black"/>
                </a:solidFill>
              </a:rPr>
              <a:t>Slide borrowed from </a:t>
            </a:r>
          </a:p>
          <a:p>
            <a:r>
              <a:rPr lang="en-US" sz="5400" dirty="0">
                <a:solidFill>
                  <a:prstClr val="black"/>
                </a:solidFill>
              </a:rPr>
              <a:t>Jeff Masek, NASA</a:t>
            </a:r>
          </a:p>
        </p:txBody>
      </p:sp>
      <p:sp>
        <p:nvSpPr>
          <p:cNvPr id="48" name="Shape 145">
            <a:extLst>
              <a:ext uri="{FF2B5EF4-FFF2-40B4-BE49-F238E27FC236}">
                <a16:creationId xmlns:a16="http://schemas.microsoft.com/office/drawing/2014/main" id="{2FF96CEF-6D5D-9B44-BF11-20A94C96C6AE}"/>
              </a:ext>
            </a:extLst>
          </p:cNvPr>
          <p:cNvSpPr/>
          <p:nvPr/>
        </p:nvSpPr>
        <p:spPr>
          <a:xfrm>
            <a:off x="922524" y="1060628"/>
            <a:ext cx="1654299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b="1" dirty="0">
                <a:solidFill>
                  <a:schemeClr val="accent6">
                    <a:lumOff val="-21524"/>
                  </a:schemeClr>
                </a:solidFill>
              </a:rPr>
              <a:t>Landsat </a:t>
            </a:r>
            <a:r>
              <a:rPr b="1" dirty="0">
                <a:solidFill>
                  <a:srgbClr val="A6AAA9"/>
                </a:solidFill>
              </a:rPr>
              <a:t>/</a:t>
            </a:r>
            <a:r>
              <a:rPr b="1" dirty="0"/>
              <a:t> </a:t>
            </a:r>
            <a:r>
              <a:rPr lang="en-US" b="1" dirty="0">
                <a:solidFill>
                  <a:schemeClr val="accent1"/>
                </a:solidFill>
              </a:rPr>
              <a:t>Harmonizing Landsat and Sentinel Products</a:t>
            </a:r>
            <a:endParaRPr b="1" dirty="0">
              <a:solidFill>
                <a:schemeClr val="accent1"/>
              </a:solidFill>
            </a:endParaRPr>
          </a:p>
        </p:txBody>
      </p:sp>
    </p:spTree>
    <p:extLst>
      <p:ext uri="{BB962C8B-B14F-4D97-AF65-F5344CB8AC3E}">
        <p14:creationId xmlns:p14="http://schemas.microsoft.com/office/powerpoint/2010/main" val="281936152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nvPr>
        </p:nvGraphicFramePr>
        <p:xfrm>
          <a:off x="11390161" y="2574174"/>
          <a:ext cx="12993839" cy="999626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53051" y="2574173"/>
            <a:ext cx="11187176" cy="4093428"/>
          </a:xfrm>
          <a:prstGeom prst="rect">
            <a:avLst/>
          </a:prstGeom>
          <a:noFill/>
        </p:spPr>
        <p:txBody>
          <a:bodyPr wrap="square" rtlCol="0">
            <a:spAutoFit/>
          </a:bodyPr>
          <a:lstStyle/>
          <a:p>
            <a:pPr marL="466726" indent="-466726" algn="l">
              <a:spcAft>
                <a:spcPts val="2400"/>
              </a:spcAft>
              <a:buFont typeface="Arial" panose="020B0604020202020204" pitchFamily="34" charset="0"/>
              <a:buChar char="•"/>
            </a:pPr>
            <a:r>
              <a:rPr lang="en-US" sz="4400" b="1" dirty="0">
                <a:solidFill>
                  <a:schemeClr val="tx1"/>
                </a:solidFill>
                <a:effectLst>
                  <a:outerShdw blurRad="38100" dist="38100" dir="2700000" algn="tl">
                    <a:srgbClr val="000000">
                      <a:alpha val="43137"/>
                    </a:srgbClr>
                  </a:outerShdw>
                </a:effectLst>
              </a:rPr>
              <a:t>“Moderate” resolution</a:t>
            </a:r>
          </a:p>
          <a:p>
            <a:pPr marL="466726" indent="-466726" algn="l">
              <a:spcAft>
                <a:spcPts val="2400"/>
              </a:spcAft>
              <a:buFont typeface="Arial" panose="020B0604020202020204" pitchFamily="34" charset="0"/>
              <a:buChar char="•"/>
            </a:pPr>
            <a:r>
              <a:rPr lang="en-US" sz="4400" b="1" dirty="0">
                <a:solidFill>
                  <a:schemeClr val="tx1"/>
                </a:solidFill>
                <a:effectLst>
                  <a:outerShdw blurRad="38100" dist="38100" dir="2700000" algn="tl">
                    <a:srgbClr val="000000">
                      <a:alpha val="43137"/>
                    </a:srgbClr>
                  </a:outerShdw>
                </a:effectLst>
              </a:rPr>
              <a:t>8-day global landmass refresh for monitoring seasonal change</a:t>
            </a:r>
          </a:p>
          <a:p>
            <a:pPr marL="466726" indent="-466726" algn="l">
              <a:spcAft>
                <a:spcPts val="2400"/>
              </a:spcAft>
              <a:buFont typeface="Arial" panose="020B0604020202020204" pitchFamily="34" charset="0"/>
              <a:buChar char="•"/>
            </a:pPr>
            <a:r>
              <a:rPr lang="en-US" sz="4400" b="1" dirty="0">
                <a:solidFill>
                  <a:schemeClr val="tx1"/>
                </a:solidFill>
                <a:effectLst>
                  <a:outerShdw blurRad="38100" dist="38100" dir="2700000" algn="tl">
                    <a:srgbClr val="000000">
                      <a:alpha val="43137"/>
                    </a:srgbClr>
                  </a:outerShdw>
                </a:effectLst>
              </a:rPr>
              <a:t>The “gold standard” of data calibration (radiometry/geometry)</a:t>
            </a:r>
          </a:p>
        </p:txBody>
      </p:sp>
      <p:sp>
        <p:nvSpPr>
          <p:cNvPr id="14" name="Shape 145">
            <a:extLst>
              <a:ext uri="{FF2B5EF4-FFF2-40B4-BE49-F238E27FC236}">
                <a16:creationId xmlns:a16="http://schemas.microsoft.com/office/drawing/2014/main" id="{91859A14-ABF7-DE49-B6E6-C6D7B6D67C0F}"/>
              </a:ext>
            </a:extLst>
          </p:cNvPr>
          <p:cNvSpPr/>
          <p:nvPr/>
        </p:nvSpPr>
        <p:spPr>
          <a:xfrm>
            <a:off x="922524" y="1060628"/>
            <a:ext cx="9749464"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rPr>
              <a:t>Landsat </a:t>
            </a:r>
            <a:r>
              <a:rPr dirty="0">
                <a:solidFill>
                  <a:srgbClr val="A6AAA9"/>
                </a:solidFill>
              </a:rPr>
              <a:t>/</a:t>
            </a:r>
            <a:r>
              <a:rPr dirty="0"/>
              <a:t> </a:t>
            </a:r>
            <a:r>
              <a:rPr lang="en-US" dirty="0">
                <a:solidFill>
                  <a:schemeClr val="accent1"/>
                </a:solidFill>
              </a:rPr>
              <a:t>End-user Application(s) </a:t>
            </a:r>
            <a:endParaRPr dirty="0">
              <a:solidFill>
                <a:schemeClr val="accent1"/>
              </a:solidFill>
            </a:endParaRPr>
          </a:p>
        </p:txBody>
      </p:sp>
      <p:grpSp>
        <p:nvGrpSpPr>
          <p:cNvPr id="9" name="Group 8">
            <a:extLst>
              <a:ext uri="{FF2B5EF4-FFF2-40B4-BE49-F238E27FC236}">
                <a16:creationId xmlns:a16="http://schemas.microsoft.com/office/drawing/2014/main" id="{F669E81A-9281-2043-9FAC-7F62EF45EDE8}"/>
              </a:ext>
            </a:extLst>
          </p:cNvPr>
          <p:cNvGrpSpPr/>
          <p:nvPr/>
        </p:nvGrpSpPr>
        <p:grpSpPr>
          <a:xfrm>
            <a:off x="922524" y="7309112"/>
            <a:ext cx="10423298" cy="3505200"/>
            <a:chOff x="895884" y="7813545"/>
            <a:chExt cx="10423298" cy="3505200"/>
          </a:xfrm>
        </p:grpSpPr>
        <p:pic>
          <p:nvPicPr>
            <p:cNvPr id="10" name="Picture 9" descr="nu_035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884" y="7813545"/>
              <a:ext cx="1962422" cy="3461048"/>
            </a:xfrm>
            <a:prstGeom prst="rect">
              <a:avLst/>
            </a:prstGeom>
          </p:spPr>
        </p:pic>
        <p:pic>
          <p:nvPicPr>
            <p:cNvPr id="13" name="Picture 12" descr="1409v1_20130820-landsataug10-764.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02645" y="7813545"/>
              <a:ext cx="2163661" cy="3505200"/>
            </a:xfrm>
            <a:prstGeom prst="rect">
              <a:avLst/>
            </a:prstGeom>
          </p:spPr>
        </p:pic>
        <p:pic>
          <p:nvPicPr>
            <p:cNvPr id="5" name="Picture 4" descr="crops-forests-citie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10645" y="7813545"/>
              <a:ext cx="6208537" cy="3504818"/>
            </a:xfrm>
            <a:prstGeom prst="rect">
              <a:avLst/>
            </a:prstGeom>
          </p:spPr>
        </p:pic>
        <p:sp>
          <p:nvSpPr>
            <p:cNvPr id="8" name="TextBox 7">
              <a:extLst>
                <a:ext uri="{FF2B5EF4-FFF2-40B4-BE49-F238E27FC236}">
                  <a16:creationId xmlns:a16="http://schemas.microsoft.com/office/drawing/2014/main" id="{6E7E93C0-6AF2-C547-BF6B-4B9513CF25EA}"/>
                </a:ext>
              </a:extLst>
            </p:cNvPr>
            <p:cNvSpPr txBox="1"/>
            <p:nvPr/>
          </p:nvSpPr>
          <p:spPr>
            <a:xfrm flipH="1">
              <a:off x="895884" y="10382133"/>
              <a:ext cx="10423298" cy="652331"/>
            </a:xfrm>
            <a:prstGeom prst="rect">
              <a:avLst/>
            </a:prstGeom>
            <a:gradFill flip="none" rotWithShape="1">
              <a:gsLst>
                <a:gs pos="0">
                  <a:schemeClr val="bg1">
                    <a:shade val="30000"/>
                    <a:satMod val="115000"/>
                    <a:alpha val="84000"/>
                  </a:schemeClr>
                </a:gs>
                <a:gs pos="50000">
                  <a:schemeClr val="bg1">
                    <a:shade val="67500"/>
                    <a:satMod val="115000"/>
                    <a:alpha val="82000"/>
                  </a:schemeClr>
                </a:gs>
                <a:gs pos="100000">
                  <a:schemeClr val="bg1">
                    <a:shade val="100000"/>
                    <a:satMod val="115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 Flooding     Wildfire         Crops        Forests        Cities</a:t>
              </a:r>
            </a:p>
          </p:txBody>
        </p:sp>
      </p:grpSp>
    </p:spTree>
    <p:extLst>
      <p:ext uri="{BB962C8B-B14F-4D97-AF65-F5344CB8AC3E}">
        <p14:creationId xmlns:p14="http://schemas.microsoft.com/office/powerpoint/2010/main" val="403751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3" name="Shape 123"/>
          <p:cNvSpPr/>
          <p:nvPr/>
        </p:nvSpPr>
        <p:spPr>
          <a:xfrm>
            <a:off x="1874431" y="5820392"/>
            <a:ext cx="23541701" cy="231858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15000">
                <a:solidFill>
                  <a:schemeClr val="accent6">
                    <a:lumOff val="-21524"/>
                  </a:schemeClr>
                </a:solidFill>
                <a:latin typeface="Arial"/>
                <a:ea typeface="Arial"/>
                <a:cs typeface="Arial"/>
                <a:sym typeface="Arial"/>
              </a:defRPr>
            </a:lvl1pPr>
          </a:lstStyle>
          <a:p>
            <a:r>
              <a:rPr lang="en-US" sz="7200" b="1" dirty="0"/>
              <a:t>Landsat </a:t>
            </a:r>
            <a:r>
              <a:rPr lang="en-US" sz="7200" dirty="0"/>
              <a:t>: Analysis Ready Data for Decision Making</a:t>
            </a:r>
            <a:br>
              <a:rPr lang="en-US" sz="7200" dirty="0"/>
            </a:br>
            <a:endParaRPr sz="7200" i="1" dirty="0"/>
          </a:p>
        </p:txBody>
      </p:sp>
      <p:sp>
        <p:nvSpPr>
          <p:cNvPr id="2" name="Rectangle 1">
            <a:extLst>
              <a:ext uri="{FF2B5EF4-FFF2-40B4-BE49-F238E27FC236}">
                <a16:creationId xmlns:a16="http://schemas.microsoft.com/office/drawing/2014/main" id="{46BAB8A6-8F3F-D64C-8B41-9C77A53C4821}"/>
              </a:ext>
            </a:extLst>
          </p:cNvPr>
          <p:cNvSpPr/>
          <p:nvPr/>
        </p:nvSpPr>
        <p:spPr>
          <a:xfrm>
            <a:off x="18384688" y="10530408"/>
            <a:ext cx="5416868" cy="923330"/>
          </a:xfrm>
          <a:prstGeom prst="rect">
            <a:avLst/>
          </a:prstGeom>
        </p:spPr>
        <p:txBody>
          <a:bodyPr wrap="none">
            <a:spAutoFit/>
          </a:bodyPr>
          <a:lstStyle/>
          <a:p>
            <a:r>
              <a:rPr lang="en-US" sz="5400" b="1" i="1" dirty="0"/>
              <a:t>#ARD4Decisions</a:t>
            </a:r>
            <a:endParaRPr lang="en-US" b="1" dirty="0"/>
          </a:p>
        </p:txBody>
      </p:sp>
      <p:sp>
        <p:nvSpPr>
          <p:cNvPr id="6" name="Shape 124">
            <a:extLst>
              <a:ext uri="{FF2B5EF4-FFF2-40B4-BE49-F238E27FC236}">
                <a16:creationId xmlns:a16="http://schemas.microsoft.com/office/drawing/2014/main" id="{FA286504-E4B8-9145-BC34-1A95584A4B04}"/>
              </a:ext>
            </a:extLst>
          </p:cNvPr>
          <p:cNvSpPr/>
          <p:nvPr/>
        </p:nvSpPr>
        <p:spPr>
          <a:xfrm>
            <a:off x="1938145" y="7934608"/>
            <a:ext cx="21858548" cy="142603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300">
                <a:solidFill>
                  <a:schemeClr val="accent1"/>
                </a:solidFill>
                <a:latin typeface="Arial"/>
                <a:ea typeface="Arial"/>
                <a:cs typeface="Arial"/>
                <a:sym typeface="Arial"/>
              </a:defRPr>
            </a:lvl1pPr>
          </a:lstStyle>
          <a:p>
            <a:r>
              <a:rPr lang="en-US" dirty="0"/>
              <a:t>Ivan </a:t>
            </a:r>
            <a:r>
              <a:rPr lang="en-US" dirty="0" err="1"/>
              <a:t>DeLoatch</a:t>
            </a:r>
            <a:r>
              <a:rPr lang="en-US" dirty="0"/>
              <a:t> </a:t>
            </a:r>
            <a:r>
              <a:rPr dirty="0"/>
              <a:t>/ </a:t>
            </a:r>
            <a:r>
              <a:rPr lang="en-US" dirty="0"/>
              <a:t>Executive Director</a:t>
            </a:r>
            <a:r>
              <a:rPr dirty="0"/>
              <a:t> / </a:t>
            </a:r>
            <a:r>
              <a:rPr lang="en-US" dirty="0"/>
              <a:t>Federal Geographic Data Committee</a:t>
            </a:r>
          </a:p>
          <a:p>
            <a:r>
              <a:rPr lang="en-US" dirty="0"/>
              <a:t>Pete Doucette / Associate Program Coordinator / National Land Imaging Program, USGS</a:t>
            </a:r>
            <a:endParaRPr dirty="0"/>
          </a:p>
        </p:txBody>
      </p:sp>
      <p:sp>
        <p:nvSpPr>
          <p:cNvPr id="5" name="Shape 142">
            <a:extLst>
              <a:ext uri="{FF2B5EF4-FFF2-40B4-BE49-F238E27FC236}">
                <a16:creationId xmlns:a16="http://schemas.microsoft.com/office/drawing/2014/main" id="{5CED3CE3-00DF-AB44-8E25-C8465D970A95}"/>
              </a:ext>
            </a:extLst>
          </p:cNvPr>
          <p:cNvSpPr/>
          <p:nvPr/>
        </p:nvSpPr>
        <p:spPr>
          <a:xfrm>
            <a:off x="1874431" y="3113584"/>
            <a:ext cx="9009572" cy="22363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5000">
                <a:solidFill>
                  <a:schemeClr val="accent6">
                    <a:lumOff val="-21524"/>
                  </a:schemeClr>
                </a:solidFill>
                <a:latin typeface="Arial"/>
                <a:ea typeface="Arial"/>
                <a:cs typeface="Arial"/>
                <a:sym typeface="Arial"/>
              </a:defRPr>
            </a:lvl1pPr>
          </a:lstStyle>
          <a:p>
            <a:r>
              <a:rPr dirty="0"/>
              <a:t>Thank you</a:t>
            </a:r>
          </a:p>
        </p:txBody>
      </p:sp>
    </p:spTree>
    <p:extLst>
      <p:ext uri="{BB962C8B-B14F-4D97-AF65-F5344CB8AC3E}">
        <p14:creationId xmlns:p14="http://schemas.microsoft.com/office/powerpoint/2010/main" val="32167270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3" name="Shape 123"/>
          <p:cNvSpPr/>
          <p:nvPr/>
        </p:nvSpPr>
        <p:spPr>
          <a:xfrm>
            <a:off x="1874431" y="5820392"/>
            <a:ext cx="23541701" cy="231858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15000">
                <a:solidFill>
                  <a:schemeClr val="accent6">
                    <a:lumOff val="-21524"/>
                  </a:schemeClr>
                </a:solidFill>
                <a:latin typeface="Arial"/>
                <a:ea typeface="Arial"/>
                <a:cs typeface="Arial"/>
                <a:sym typeface="Arial"/>
              </a:defRPr>
            </a:lvl1pPr>
          </a:lstStyle>
          <a:p>
            <a:r>
              <a:rPr lang="en-US" sz="7200" b="1" dirty="0"/>
              <a:t>Landsat </a:t>
            </a:r>
            <a:r>
              <a:rPr lang="en-US" sz="7200" dirty="0"/>
              <a:t>: Analysis Ready Data for Decision Making</a:t>
            </a:r>
            <a:br>
              <a:rPr lang="en-US" sz="7200" dirty="0"/>
            </a:br>
            <a:endParaRPr sz="7200" i="1" dirty="0"/>
          </a:p>
        </p:txBody>
      </p:sp>
      <p:sp>
        <p:nvSpPr>
          <p:cNvPr id="2" name="Rectangle 1">
            <a:extLst>
              <a:ext uri="{FF2B5EF4-FFF2-40B4-BE49-F238E27FC236}">
                <a16:creationId xmlns:a16="http://schemas.microsoft.com/office/drawing/2014/main" id="{46BAB8A6-8F3F-D64C-8B41-9C77A53C4821}"/>
              </a:ext>
            </a:extLst>
          </p:cNvPr>
          <p:cNvSpPr/>
          <p:nvPr/>
        </p:nvSpPr>
        <p:spPr>
          <a:xfrm>
            <a:off x="18384688" y="10530408"/>
            <a:ext cx="5416868" cy="923330"/>
          </a:xfrm>
          <a:prstGeom prst="rect">
            <a:avLst/>
          </a:prstGeom>
        </p:spPr>
        <p:txBody>
          <a:bodyPr wrap="none">
            <a:spAutoFit/>
          </a:bodyPr>
          <a:lstStyle/>
          <a:p>
            <a:r>
              <a:rPr lang="en-US" sz="5400" b="1" i="1" dirty="0"/>
              <a:t>#ARD4Decisions</a:t>
            </a:r>
            <a:endParaRPr lang="en-US" b="1" dirty="0"/>
          </a:p>
        </p:txBody>
      </p:sp>
      <p:sp>
        <p:nvSpPr>
          <p:cNvPr id="6" name="Shape 124">
            <a:extLst>
              <a:ext uri="{FF2B5EF4-FFF2-40B4-BE49-F238E27FC236}">
                <a16:creationId xmlns:a16="http://schemas.microsoft.com/office/drawing/2014/main" id="{FA286504-E4B8-9145-BC34-1A95584A4B04}"/>
              </a:ext>
            </a:extLst>
          </p:cNvPr>
          <p:cNvSpPr/>
          <p:nvPr/>
        </p:nvSpPr>
        <p:spPr>
          <a:xfrm>
            <a:off x="1938145" y="7934608"/>
            <a:ext cx="21858548" cy="142603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300">
                <a:solidFill>
                  <a:schemeClr val="accent1"/>
                </a:solidFill>
                <a:latin typeface="Arial"/>
                <a:ea typeface="Arial"/>
                <a:cs typeface="Arial"/>
                <a:sym typeface="Arial"/>
              </a:defRPr>
            </a:lvl1pPr>
          </a:lstStyle>
          <a:p>
            <a:r>
              <a:rPr lang="en-US" dirty="0"/>
              <a:t>Ivan </a:t>
            </a:r>
            <a:r>
              <a:rPr lang="en-US" dirty="0" err="1"/>
              <a:t>DeLoatch</a:t>
            </a:r>
            <a:r>
              <a:rPr lang="en-US" dirty="0"/>
              <a:t> </a:t>
            </a:r>
            <a:r>
              <a:rPr dirty="0"/>
              <a:t>/ </a:t>
            </a:r>
            <a:r>
              <a:rPr lang="en-US" dirty="0"/>
              <a:t>Executive Director</a:t>
            </a:r>
            <a:r>
              <a:rPr dirty="0"/>
              <a:t> / </a:t>
            </a:r>
            <a:r>
              <a:rPr lang="en-US" dirty="0"/>
              <a:t>Federal Geographic Data Committee</a:t>
            </a:r>
          </a:p>
          <a:p>
            <a:r>
              <a:rPr lang="en-US" dirty="0"/>
              <a:t>Pete Doucette / Associate Program Coordinator / National Land Imaging Program, USGS</a:t>
            </a:r>
            <a:endParaRPr dirty="0"/>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nvPr>
        </p:nvGraphicFramePr>
        <p:xfrm>
          <a:off x="11390161" y="2574174"/>
          <a:ext cx="12993839" cy="999626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53051" y="2574173"/>
            <a:ext cx="11187176" cy="4093428"/>
          </a:xfrm>
          <a:prstGeom prst="rect">
            <a:avLst/>
          </a:prstGeom>
          <a:noFill/>
        </p:spPr>
        <p:txBody>
          <a:bodyPr wrap="square" rtlCol="0">
            <a:spAutoFit/>
          </a:bodyPr>
          <a:lstStyle/>
          <a:p>
            <a:pPr marL="466726" indent="-466726" algn="l">
              <a:spcAft>
                <a:spcPts val="2400"/>
              </a:spcAft>
              <a:buFont typeface="Arial" panose="020B0604020202020204" pitchFamily="34" charset="0"/>
              <a:buChar char="•"/>
            </a:pPr>
            <a:r>
              <a:rPr lang="en-US" sz="4400" b="1" dirty="0">
                <a:solidFill>
                  <a:schemeClr val="tx1"/>
                </a:solidFill>
                <a:effectLst>
                  <a:outerShdw blurRad="38100" dist="38100" dir="2700000" algn="tl">
                    <a:srgbClr val="000000">
                      <a:alpha val="43137"/>
                    </a:srgbClr>
                  </a:outerShdw>
                </a:effectLst>
              </a:rPr>
              <a:t>“Moderate” resolution</a:t>
            </a:r>
          </a:p>
          <a:p>
            <a:pPr marL="466726" indent="-466726" algn="l">
              <a:spcAft>
                <a:spcPts val="2400"/>
              </a:spcAft>
              <a:buFont typeface="Arial" panose="020B0604020202020204" pitchFamily="34" charset="0"/>
              <a:buChar char="•"/>
            </a:pPr>
            <a:r>
              <a:rPr lang="en-US" sz="4400" b="1" dirty="0">
                <a:solidFill>
                  <a:schemeClr val="tx1"/>
                </a:solidFill>
                <a:effectLst>
                  <a:outerShdw blurRad="38100" dist="38100" dir="2700000" algn="tl">
                    <a:srgbClr val="000000">
                      <a:alpha val="43137"/>
                    </a:srgbClr>
                  </a:outerShdw>
                </a:effectLst>
              </a:rPr>
              <a:t>8-day global landmass refresh for monitoring seasonal change</a:t>
            </a:r>
          </a:p>
          <a:p>
            <a:pPr marL="466726" indent="-466726" algn="l">
              <a:spcAft>
                <a:spcPts val="2400"/>
              </a:spcAft>
              <a:buFont typeface="Arial" panose="020B0604020202020204" pitchFamily="34" charset="0"/>
              <a:buChar char="•"/>
            </a:pPr>
            <a:r>
              <a:rPr lang="en-US" sz="4400" b="1" dirty="0">
                <a:solidFill>
                  <a:schemeClr val="tx1"/>
                </a:solidFill>
                <a:effectLst>
                  <a:outerShdw blurRad="38100" dist="38100" dir="2700000" algn="tl">
                    <a:srgbClr val="000000">
                      <a:alpha val="43137"/>
                    </a:srgbClr>
                  </a:outerShdw>
                </a:effectLst>
              </a:rPr>
              <a:t>The “gold standard” of data calibration (radiometry/geometry)</a:t>
            </a:r>
          </a:p>
        </p:txBody>
      </p:sp>
      <p:sp>
        <p:nvSpPr>
          <p:cNvPr id="14" name="Shape 145">
            <a:extLst>
              <a:ext uri="{FF2B5EF4-FFF2-40B4-BE49-F238E27FC236}">
                <a16:creationId xmlns:a16="http://schemas.microsoft.com/office/drawing/2014/main" id="{91859A14-ABF7-DE49-B6E6-C6D7B6D67C0F}"/>
              </a:ext>
            </a:extLst>
          </p:cNvPr>
          <p:cNvSpPr/>
          <p:nvPr/>
        </p:nvSpPr>
        <p:spPr>
          <a:xfrm>
            <a:off x="922524" y="1060628"/>
            <a:ext cx="9749464"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rPr>
              <a:t>Landsat </a:t>
            </a:r>
            <a:r>
              <a:rPr dirty="0">
                <a:solidFill>
                  <a:srgbClr val="A6AAA9"/>
                </a:solidFill>
              </a:rPr>
              <a:t>/</a:t>
            </a:r>
            <a:r>
              <a:rPr dirty="0"/>
              <a:t> </a:t>
            </a:r>
            <a:r>
              <a:rPr lang="en-US" dirty="0">
                <a:solidFill>
                  <a:schemeClr val="accent1"/>
                </a:solidFill>
              </a:rPr>
              <a:t>End-user Application(s) </a:t>
            </a:r>
            <a:endParaRPr dirty="0">
              <a:solidFill>
                <a:schemeClr val="accent1"/>
              </a:solidFill>
            </a:endParaRPr>
          </a:p>
        </p:txBody>
      </p:sp>
      <p:grpSp>
        <p:nvGrpSpPr>
          <p:cNvPr id="9" name="Group 8">
            <a:extLst>
              <a:ext uri="{FF2B5EF4-FFF2-40B4-BE49-F238E27FC236}">
                <a16:creationId xmlns:a16="http://schemas.microsoft.com/office/drawing/2014/main" id="{F669E81A-9281-2043-9FAC-7F62EF45EDE8}"/>
              </a:ext>
            </a:extLst>
          </p:cNvPr>
          <p:cNvGrpSpPr/>
          <p:nvPr/>
        </p:nvGrpSpPr>
        <p:grpSpPr>
          <a:xfrm>
            <a:off x="922524" y="7309112"/>
            <a:ext cx="10423298" cy="3505200"/>
            <a:chOff x="895884" y="7813545"/>
            <a:chExt cx="10423298" cy="3505200"/>
          </a:xfrm>
        </p:grpSpPr>
        <p:pic>
          <p:nvPicPr>
            <p:cNvPr id="10" name="Picture 9" descr="nu_035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884" y="7813545"/>
              <a:ext cx="1962422" cy="3461048"/>
            </a:xfrm>
            <a:prstGeom prst="rect">
              <a:avLst/>
            </a:prstGeom>
          </p:spPr>
        </p:pic>
        <p:pic>
          <p:nvPicPr>
            <p:cNvPr id="13" name="Picture 12" descr="1409v1_20130820-landsataug10-764.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02645" y="7813545"/>
              <a:ext cx="2163661" cy="3505200"/>
            </a:xfrm>
            <a:prstGeom prst="rect">
              <a:avLst/>
            </a:prstGeom>
          </p:spPr>
        </p:pic>
        <p:pic>
          <p:nvPicPr>
            <p:cNvPr id="5" name="Picture 4" descr="crops-forests-citie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10645" y="7813545"/>
              <a:ext cx="6208537" cy="3504818"/>
            </a:xfrm>
            <a:prstGeom prst="rect">
              <a:avLst/>
            </a:prstGeom>
          </p:spPr>
        </p:pic>
        <p:sp>
          <p:nvSpPr>
            <p:cNvPr id="8" name="TextBox 7">
              <a:extLst>
                <a:ext uri="{FF2B5EF4-FFF2-40B4-BE49-F238E27FC236}">
                  <a16:creationId xmlns:a16="http://schemas.microsoft.com/office/drawing/2014/main" id="{6E7E93C0-6AF2-C547-BF6B-4B9513CF25EA}"/>
                </a:ext>
              </a:extLst>
            </p:cNvPr>
            <p:cNvSpPr txBox="1"/>
            <p:nvPr/>
          </p:nvSpPr>
          <p:spPr>
            <a:xfrm flipH="1">
              <a:off x="895884" y="10382133"/>
              <a:ext cx="10423298" cy="652331"/>
            </a:xfrm>
            <a:prstGeom prst="rect">
              <a:avLst/>
            </a:prstGeom>
            <a:gradFill flip="none" rotWithShape="1">
              <a:gsLst>
                <a:gs pos="0">
                  <a:schemeClr val="bg1">
                    <a:shade val="30000"/>
                    <a:satMod val="115000"/>
                    <a:alpha val="84000"/>
                  </a:schemeClr>
                </a:gs>
                <a:gs pos="50000">
                  <a:schemeClr val="bg1">
                    <a:shade val="67500"/>
                    <a:satMod val="115000"/>
                    <a:alpha val="82000"/>
                  </a:schemeClr>
                </a:gs>
                <a:gs pos="100000">
                  <a:schemeClr val="bg1">
                    <a:shade val="100000"/>
                    <a:satMod val="115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 Flooding     Wildfire         Crops        Forests        Cities</a:t>
              </a:r>
            </a:p>
          </p:txBody>
        </p:sp>
      </p:grpSp>
    </p:spTree>
    <p:extLst>
      <p:ext uri="{BB962C8B-B14F-4D97-AF65-F5344CB8AC3E}">
        <p14:creationId xmlns:p14="http://schemas.microsoft.com/office/powerpoint/2010/main" val="194029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1FC380B-91DB-DA40-9827-5F38D1769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307" y="3452737"/>
            <a:ext cx="19115959" cy="8143399"/>
          </a:xfrm>
          <a:prstGeom prst="rect">
            <a:avLst/>
          </a:prstGeom>
        </p:spPr>
      </p:pic>
      <p:sp>
        <p:nvSpPr>
          <p:cNvPr id="2" name="Title 1"/>
          <p:cNvSpPr>
            <a:spLocks noGrp="1"/>
          </p:cNvSpPr>
          <p:nvPr>
            <p:ph type="title" idx="4294967295"/>
          </p:nvPr>
        </p:nvSpPr>
        <p:spPr>
          <a:xfrm>
            <a:off x="379584" y="3934427"/>
            <a:ext cx="4968552" cy="996950"/>
          </a:xfrm>
        </p:spPr>
        <p:txBody>
          <a:bodyPr>
            <a:noAutofit/>
          </a:bodyPr>
          <a:lstStyle/>
          <a:p>
            <a:r>
              <a:rPr lang="en-US" sz="6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Data science</a:t>
            </a:r>
            <a:br>
              <a:rPr lang="en-US" sz="6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66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80/20 rule</a:t>
            </a:r>
          </a:p>
        </p:txBody>
      </p:sp>
      <p:sp>
        <p:nvSpPr>
          <p:cNvPr id="3" name="TextBox 2"/>
          <p:cNvSpPr txBox="1"/>
          <p:nvPr/>
        </p:nvSpPr>
        <p:spPr>
          <a:xfrm>
            <a:off x="5348136" y="2954039"/>
            <a:ext cx="18142319" cy="2862322"/>
          </a:xfrm>
          <a:prstGeom prst="rect">
            <a:avLst/>
          </a:prstGeom>
          <a:noFill/>
        </p:spPr>
        <p:txBody>
          <a:bodyPr wrap="square" rtlCol="0">
            <a:spAutoFit/>
          </a:bodyPr>
          <a:lstStyle/>
          <a:p>
            <a:pPr algn="l"/>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Users</a:t>
            </a:r>
            <a:r>
              <a:rPr lang="en-US" sz="6000" dirty="0">
                <a:latin typeface="Calibri" panose="020F0502020204030204" pitchFamily="34" charset="0"/>
                <a:cs typeface="Calibri" panose="020F0502020204030204" pitchFamily="34" charset="0"/>
              </a:rPr>
              <a:t> spend </a:t>
            </a:r>
            <a:r>
              <a:rPr lang="en-US" sz="6000" b="1" dirty="0">
                <a:solidFill>
                  <a:srgbClr val="0000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80%</a:t>
            </a:r>
            <a:r>
              <a:rPr lang="en-US" sz="6000" b="1" dirty="0">
                <a:solidFill>
                  <a:srgbClr val="0000FF"/>
                </a:solidFill>
                <a:latin typeface="Calibri" panose="020F0502020204030204" pitchFamily="34" charset="0"/>
                <a:cs typeface="Calibri" panose="020F0502020204030204" pitchFamily="34" charset="0"/>
              </a:rPr>
              <a:t> </a:t>
            </a:r>
            <a:r>
              <a:rPr lang="en-US" sz="6000" dirty="0">
                <a:latin typeface="Calibri" panose="020F0502020204030204" pitchFamily="34" charset="0"/>
                <a:cs typeface="Calibri" panose="020F0502020204030204" pitchFamily="34" charset="0"/>
              </a:rPr>
              <a:t>of their time finding, cleaning, and reorganizing huge amounts of data, and only </a:t>
            </a:r>
            <a:r>
              <a:rPr lang="en-US" sz="6000" b="1" dirty="0">
                <a:solidFill>
                  <a:srgbClr val="0066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6000" dirty="0">
                <a:latin typeface="Calibri" panose="020F0502020204030204" pitchFamily="34" charset="0"/>
                <a:cs typeface="Calibri" panose="020F0502020204030204" pitchFamily="34" charset="0"/>
              </a:rPr>
              <a:t>of their time on actual data analysis that informs decision making.</a:t>
            </a:r>
          </a:p>
        </p:txBody>
      </p:sp>
      <p:grpSp>
        <p:nvGrpSpPr>
          <p:cNvPr id="8" name="Group 7">
            <a:extLst>
              <a:ext uri="{FF2B5EF4-FFF2-40B4-BE49-F238E27FC236}">
                <a16:creationId xmlns:a16="http://schemas.microsoft.com/office/drawing/2014/main" id="{68F7B707-5ADE-FD4C-BFDD-BB497FF97E8B}"/>
              </a:ext>
            </a:extLst>
          </p:cNvPr>
          <p:cNvGrpSpPr/>
          <p:nvPr/>
        </p:nvGrpSpPr>
        <p:grpSpPr>
          <a:xfrm>
            <a:off x="995119" y="6166006"/>
            <a:ext cx="3759910" cy="5080485"/>
            <a:chOff x="7451776" y="1056905"/>
            <a:chExt cx="1240962" cy="1676819"/>
          </a:xfrm>
        </p:grpSpPr>
        <p:sp>
          <p:nvSpPr>
            <p:cNvPr id="6" name="Can 5"/>
            <p:cNvSpPr/>
            <p:nvPr/>
          </p:nvSpPr>
          <p:spPr>
            <a:xfrm>
              <a:off x="7451776" y="1056905"/>
              <a:ext cx="1240962" cy="1676819"/>
            </a:xfrm>
            <a:prstGeom prst="can">
              <a:avLst>
                <a:gd name="adj" fmla="val 30742"/>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800" dirty="0">
                <a:latin typeface="Calibri" panose="020F0502020204030204" pitchFamily="34" charset="0"/>
                <a:cs typeface="Calibri" panose="020F0502020204030204" pitchFamily="34" charset="0"/>
              </a:endParaRPr>
            </a:p>
            <a:p>
              <a:pPr algn="ctr"/>
              <a:r>
                <a:rPr lang="en-US" sz="4000" b="1" dirty="0">
                  <a:solidFill>
                    <a:srgbClr val="0000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Data</a:t>
              </a:r>
            </a:p>
            <a:p>
              <a:pPr algn="ctr"/>
              <a:r>
                <a:rPr lang="en-US" sz="4000" b="1" dirty="0">
                  <a:solidFill>
                    <a:srgbClr val="0000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Prep</a:t>
              </a:r>
            </a:p>
          </p:txBody>
        </p:sp>
        <p:sp>
          <p:nvSpPr>
            <p:cNvPr id="7" name="Can 6"/>
            <p:cNvSpPr/>
            <p:nvPr/>
          </p:nvSpPr>
          <p:spPr>
            <a:xfrm>
              <a:off x="7451776" y="1056905"/>
              <a:ext cx="1240962" cy="584560"/>
            </a:xfrm>
            <a:prstGeom prst="can">
              <a:avLst>
                <a:gd name="adj" fmla="val 50000"/>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800" b="1" dirty="0">
                <a:solidFill>
                  <a:srgbClr val="0066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Box 9"/>
            <p:cNvSpPr txBox="1"/>
            <p:nvPr/>
          </p:nvSpPr>
          <p:spPr>
            <a:xfrm>
              <a:off x="7604197" y="1284008"/>
              <a:ext cx="963854" cy="369332"/>
            </a:xfrm>
            <a:prstGeom prst="rect">
              <a:avLst/>
            </a:prstGeom>
            <a:noFill/>
          </p:spPr>
          <p:txBody>
            <a:bodyPr wrap="none" rtlCol="0">
              <a:prstTxWarp prst="textCanDown">
                <a:avLst/>
              </a:prstTxWarp>
              <a:spAutoFit/>
            </a:bodyPr>
            <a:lstStyle/>
            <a:p>
              <a:r>
                <a:rPr lang="en-US" sz="8800" b="1" dirty="0">
                  <a:solidFill>
                    <a:srgbClr val="0066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Analysis</a:t>
              </a:r>
            </a:p>
          </p:txBody>
        </p:sp>
      </p:grpSp>
      <p:sp>
        <p:nvSpPr>
          <p:cNvPr id="12" name="Shape 145">
            <a:extLst>
              <a:ext uri="{FF2B5EF4-FFF2-40B4-BE49-F238E27FC236}">
                <a16:creationId xmlns:a16="http://schemas.microsoft.com/office/drawing/2014/main" id="{84464512-39E9-7B4E-89B0-FE4F2D851DEB}"/>
              </a:ext>
            </a:extLst>
          </p:cNvPr>
          <p:cNvSpPr/>
          <p:nvPr/>
        </p:nvSpPr>
        <p:spPr>
          <a:xfrm>
            <a:off x="922524" y="1060628"/>
            <a:ext cx="803906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b="1" dirty="0">
                <a:solidFill>
                  <a:schemeClr val="accent6">
                    <a:lumOff val="-21524"/>
                  </a:schemeClr>
                </a:solidFill>
              </a:rPr>
              <a:t>Landsat </a:t>
            </a:r>
            <a:r>
              <a:rPr b="1" dirty="0">
                <a:solidFill>
                  <a:srgbClr val="A6AAA9"/>
                </a:solidFill>
              </a:rPr>
              <a:t>/</a:t>
            </a:r>
            <a:r>
              <a:rPr b="1" dirty="0"/>
              <a:t> </a:t>
            </a:r>
            <a:r>
              <a:rPr lang="en-US" b="1" dirty="0">
                <a:solidFill>
                  <a:schemeClr val="accent1"/>
                </a:solidFill>
              </a:rPr>
              <a:t>End-User Needs</a:t>
            </a:r>
            <a:endParaRPr b="1" dirty="0">
              <a:solidFill>
                <a:schemeClr val="accent1"/>
              </a:solidFill>
            </a:endParaRPr>
          </a:p>
        </p:txBody>
      </p:sp>
    </p:spTree>
    <p:extLst>
      <p:ext uri="{BB962C8B-B14F-4D97-AF65-F5344CB8AC3E}">
        <p14:creationId xmlns:p14="http://schemas.microsoft.com/office/powerpoint/2010/main" val="224531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BB181C-7BB0-1346-9B60-0B140D9DCD5A}"/>
              </a:ext>
            </a:extLst>
          </p:cNvPr>
          <p:cNvGrpSpPr/>
          <p:nvPr/>
        </p:nvGrpSpPr>
        <p:grpSpPr>
          <a:xfrm>
            <a:off x="950881" y="1932662"/>
            <a:ext cx="15284289" cy="9682248"/>
            <a:chOff x="4296214" y="1692325"/>
            <a:chExt cx="17090788" cy="10826624"/>
          </a:xfrm>
        </p:grpSpPr>
        <p:pic>
          <p:nvPicPr>
            <p:cNvPr id="12" name="Picture 11">
              <a:extLst>
                <a:ext uri="{FF2B5EF4-FFF2-40B4-BE49-F238E27FC236}">
                  <a16:creationId xmlns:a16="http://schemas.microsoft.com/office/drawing/2014/main" id="{6CEA448A-9D1F-6845-9A83-CF9FE06138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6216" y="1692325"/>
              <a:ext cx="16192752" cy="10803246"/>
            </a:xfrm>
            <a:prstGeom prst="rect">
              <a:avLst/>
            </a:prstGeom>
            <a:effectLst>
              <a:outerShdw blurRad="63500" dist="101600" dir="2700000" algn="tl" rotWithShape="0">
                <a:prstClr val="black">
                  <a:alpha val="40000"/>
                </a:prstClr>
              </a:outerShdw>
            </a:effectLst>
          </p:spPr>
        </p:pic>
        <p:grpSp>
          <p:nvGrpSpPr>
            <p:cNvPr id="14" name="Group 13">
              <a:extLst>
                <a:ext uri="{FF2B5EF4-FFF2-40B4-BE49-F238E27FC236}">
                  <a16:creationId xmlns:a16="http://schemas.microsoft.com/office/drawing/2014/main" id="{4782A02A-3FB8-CB47-9005-7EFCF1B3FAD7}"/>
                </a:ext>
              </a:extLst>
            </p:cNvPr>
            <p:cNvGrpSpPr/>
            <p:nvPr/>
          </p:nvGrpSpPr>
          <p:grpSpPr>
            <a:xfrm>
              <a:off x="7524288" y="2731603"/>
              <a:ext cx="13862714" cy="9763388"/>
              <a:chOff x="5372100" y="1830199"/>
              <a:chExt cx="6931357" cy="4881694"/>
            </a:xfrm>
          </p:grpSpPr>
          <p:pic>
            <p:nvPicPr>
              <p:cNvPr id="16" name="Picture 15">
                <a:extLst>
                  <a:ext uri="{FF2B5EF4-FFF2-40B4-BE49-F238E27FC236}">
                    <a16:creationId xmlns:a16="http://schemas.microsoft.com/office/drawing/2014/main" id="{9D7E07A3-E441-524B-A36C-134DF62B19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65610" y="2172107"/>
                <a:ext cx="2601277" cy="2776493"/>
              </a:xfrm>
              <a:prstGeom prst="rect">
                <a:avLst/>
              </a:prstGeom>
              <a:ln w="38100">
                <a:solidFill>
                  <a:schemeClr val="tx1"/>
                </a:solidFill>
              </a:ln>
            </p:spPr>
          </p:pic>
          <p:cxnSp>
            <p:nvCxnSpPr>
              <p:cNvPr id="17" name="Straight Connector 16">
                <a:extLst>
                  <a:ext uri="{FF2B5EF4-FFF2-40B4-BE49-F238E27FC236}">
                    <a16:creationId xmlns:a16="http://schemas.microsoft.com/office/drawing/2014/main" id="{3902BA8F-6F3A-6B4F-B442-5F8D7A50E36D}"/>
                  </a:ext>
                </a:extLst>
              </p:cNvPr>
              <p:cNvCxnSpPr>
                <a:cxnSpLocks/>
              </p:cNvCxnSpPr>
              <p:nvPr/>
            </p:nvCxnSpPr>
            <p:spPr>
              <a:xfrm flipV="1">
                <a:off x="5397500" y="1830199"/>
                <a:ext cx="4645434" cy="7987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9D046D8-D8E6-7740-9478-BA5DBE001331}"/>
                  </a:ext>
                </a:extLst>
              </p:cNvPr>
              <p:cNvCxnSpPr>
                <a:cxnSpLocks/>
              </p:cNvCxnSpPr>
              <p:nvPr/>
            </p:nvCxnSpPr>
            <p:spPr>
              <a:xfrm>
                <a:off x="5372100" y="3720703"/>
                <a:ext cx="6931357" cy="29911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FD24CA53-0AAF-3C49-9D17-BD4DF7717BD0}"/>
                </a:ext>
              </a:extLst>
            </p:cNvPr>
            <p:cNvSpPr>
              <a:spLocks noChangeAspect="1"/>
            </p:cNvSpPr>
            <p:nvPr/>
          </p:nvSpPr>
          <p:spPr>
            <a:xfrm>
              <a:off x="7524289" y="4318050"/>
              <a:ext cx="2055590" cy="21945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 name="TextBox 1"/>
            <p:cNvSpPr txBox="1"/>
            <p:nvPr/>
          </p:nvSpPr>
          <p:spPr>
            <a:xfrm>
              <a:off x="4308223" y="10113981"/>
              <a:ext cx="7618386" cy="1444009"/>
            </a:xfrm>
            <a:prstGeom prst="rect">
              <a:avLst/>
            </a:prstGeom>
            <a:solidFill>
              <a:schemeClr val="bg1"/>
            </a:solidFill>
          </p:spPr>
          <p:txBody>
            <a:bodyPr wrap="square" rtlCol="0">
              <a:spAutoFit/>
            </a:bodyPr>
            <a:lstStyle/>
            <a:p>
              <a:pPr algn="l"/>
              <a:r>
                <a:rPr lang="en-US" sz="4000" b="1" dirty="0"/>
                <a:t>Grid cell: 5k x 5x 30m pixels</a:t>
              </a:r>
              <a:br>
                <a:rPr lang="en-US" sz="4000" b="1" dirty="0"/>
              </a:br>
              <a:r>
                <a:rPr lang="en-US" sz="4000" b="1" dirty="0"/>
                <a:t>Projection: Albers equal area</a:t>
              </a:r>
            </a:p>
          </p:txBody>
        </p:sp>
        <p:sp>
          <p:nvSpPr>
            <p:cNvPr id="3" name="TextBox 2"/>
            <p:cNvSpPr txBox="1"/>
            <p:nvPr/>
          </p:nvSpPr>
          <p:spPr>
            <a:xfrm>
              <a:off x="4296214" y="11612245"/>
              <a:ext cx="11648435" cy="906704"/>
            </a:xfrm>
            <a:prstGeom prst="rect">
              <a:avLst/>
            </a:prstGeom>
            <a:solidFill>
              <a:schemeClr val="bg1"/>
            </a:solidFill>
          </p:spPr>
          <p:txBody>
            <a:bodyPr wrap="square" rtlCol="0">
              <a:spAutoFit/>
            </a:bodyPr>
            <a:lstStyle/>
            <a:p>
              <a:pPr algn="l"/>
              <a:r>
                <a:rPr lang="en-US" sz="2400" b="1" dirty="0"/>
                <a:t>Source: Dr. Doug Ramsey, Director of the Utah State University Remote Sensing/GIS Laboratory in Logan, Utah</a:t>
              </a:r>
            </a:p>
          </p:txBody>
        </p:sp>
      </p:grpSp>
      <p:pic>
        <p:nvPicPr>
          <p:cNvPr id="22" name="Picture 21">
            <a:extLst>
              <a:ext uri="{FF2B5EF4-FFF2-40B4-BE49-F238E27FC236}">
                <a16:creationId xmlns:a16="http://schemas.microsoft.com/office/drawing/2014/main" id="{6EFB2043-C9F5-8F43-8285-1E08BD17442A}"/>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12176745" y="2862088"/>
            <a:ext cx="6492240" cy="6931152"/>
          </a:xfrm>
          <a:prstGeom prst="rect">
            <a:avLst/>
          </a:prstGeom>
          <a:ln w="38100">
            <a:solidFill>
              <a:schemeClr val="tx1"/>
            </a:solidFill>
          </a:ln>
          <a:effectLst>
            <a:outerShdw blurRad="63500" dist="101600" dir="2700000" algn="tl" rotWithShape="0">
              <a:prstClr val="black">
                <a:alpha val="40000"/>
              </a:prstClr>
            </a:outerShdw>
          </a:effectLst>
        </p:spPr>
      </p:pic>
      <p:pic>
        <p:nvPicPr>
          <p:cNvPr id="23" name="Picture 22">
            <a:extLst>
              <a:ext uri="{FF2B5EF4-FFF2-40B4-BE49-F238E27FC236}">
                <a16:creationId xmlns:a16="http://schemas.microsoft.com/office/drawing/2014/main" id="{2C594FFE-4DCC-5D4B-84E8-F332919172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235171" y="4662332"/>
            <a:ext cx="6492240" cy="6931152"/>
          </a:xfrm>
          <a:prstGeom prst="rect">
            <a:avLst/>
          </a:prstGeom>
          <a:ln w="38100">
            <a:solidFill>
              <a:schemeClr val="tx1"/>
            </a:solidFill>
          </a:ln>
          <a:effectLst>
            <a:outerShdw blurRad="63500" dist="101600" dir="2700000" algn="tl" rotWithShape="0">
              <a:prstClr val="black">
                <a:alpha val="40000"/>
              </a:prstClr>
            </a:outerShdw>
          </a:effectLst>
        </p:spPr>
      </p:pic>
      <p:sp>
        <p:nvSpPr>
          <p:cNvPr id="20" name="Shape 145">
            <a:extLst>
              <a:ext uri="{FF2B5EF4-FFF2-40B4-BE49-F238E27FC236}">
                <a16:creationId xmlns:a16="http://schemas.microsoft.com/office/drawing/2014/main" id="{FDAD50F9-DECE-C848-987C-E0708FC94361}"/>
              </a:ext>
            </a:extLst>
          </p:cNvPr>
          <p:cNvSpPr/>
          <p:nvPr/>
        </p:nvSpPr>
        <p:spPr>
          <a:xfrm>
            <a:off x="922524" y="1060628"/>
            <a:ext cx="13343396"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b="1" dirty="0">
                <a:solidFill>
                  <a:schemeClr val="accent6">
                    <a:lumOff val="-21524"/>
                  </a:schemeClr>
                </a:solidFill>
              </a:rPr>
              <a:t>Landsat </a:t>
            </a:r>
            <a:r>
              <a:rPr b="1" dirty="0">
                <a:solidFill>
                  <a:srgbClr val="A6AAA9"/>
                </a:solidFill>
              </a:rPr>
              <a:t>/</a:t>
            </a:r>
            <a:r>
              <a:rPr b="1" dirty="0"/>
              <a:t> </a:t>
            </a:r>
            <a:r>
              <a:rPr lang="en-US" b="1" dirty="0">
                <a:solidFill>
                  <a:schemeClr val="accent1"/>
                </a:solidFill>
              </a:rPr>
              <a:t>Analysis Ready Data Grid System</a:t>
            </a:r>
            <a:endParaRPr b="1" dirty="0">
              <a:solidFill>
                <a:schemeClr val="accent1"/>
              </a:solidFill>
            </a:endParaRPr>
          </a:p>
        </p:txBody>
      </p:sp>
    </p:spTree>
    <p:extLst>
      <p:ext uri="{BB962C8B-B14F-4D97-AF65-F5344CB8AC3E}">
        <p14:creationId xmlns:p14="http://schemas.microsoft.com/office/powerpoint/2010/main" val="273307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305801" y="12858750"/>
            <a:ext cx="7981950" cy="762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0"/>
          </a:p>
        </p:txBody>
      </p:sp>
      <p:pic>
        <p:nvPicPr>
          <p:cNvPr id="1126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8711" y="3525959"/>
            <a:ext cx="10568838" cy="7047562"/>
          </a:xfrm>
          <a:prstGeom prst="rect">
            <a:avLst/>
          </a:prstGeom>
          <a:noFill/>
          <a:ln>
            <a:noFill/>
          </a:ln>
          <a:scene3d>
            <a:camera prst="orthographicFront">
              <a:rot lat="0" lon="0" rev="0"/>
            </a:camera>
            <a:lightRig rig="threePt" dir="t"/>
          </a:scene3d>
          <a:sp3d extrusionH="2540000" prstMaterial="matte">
            <a:extrusionClr>
              <a:schemeClr val="accent2">
                <a:lumMod val="40000"/>
                <a:lumOff val="60000"/>
              </a:schemeClr>
            </a:extrusionClr>
            <a:contourClr>
              <a:schemeClr val="accent6">
                <a:lumMod val="40000"/>
                <a:lumOff val="60000"/>
              </a:schemeClr>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59020" y="3330323"/>
            <a:ext cx="2349723" cy="77980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20535344" y="5958854"/>
            <a:ext cx="3606401" cy="1938992"/>
          </a:xfrm>
          <a:prstGeom prst="rect">
            <a:avLst/>
          </a:prstGeom>
        </p:spPr>
        <p:txBody>
          <a:bodyPr wrap="square">
            <a:spAutoFit/>
          </a:bodyPr>
          <a:lstStyle/>
          <a:p>
            <a:pPr algn="l"/>
            <a:r>
              <a:rPr lang="en-US" sz="2000" dirty="0"/>
              <a:t>The Web-Enabled Landsat Data (WELD) tiling scheme for the conterminous U.S. being adapted for the LCMAP ARD (graphic courtesy of David Roy, SDSU).</a:t>
            </a:r>
          </a:p>
        </p:txBody>
      </p:sp>
      <p:sp>
        <p:nvSpPr>
          <p:cNvPr id="5" name="TextBox 4"/>
          <p:cNvSpPr txBox="1"/>
          <p:nvPr/>
        </p:nvSpPr>
        <p:spPr>
          <a:xfrm>
            <a:off x="632727" y="10573520"/>
            <a:ext cx="10962659" cy="1077218"/>
          </a:xfrm>
          <a:prstGeom prst="rect">
            <a:avLst/>
          </a:prstGeom>
          <a:noFill/>
        </p:spPr>
        <p:txBody>
          <a:bodyPr wrap="square" rtlCol="0">
            <a:spAutoFit/>
          </a:bodyPr>
          <a:lstStyle/>
          <a:p>
            <a:r>
              <a:rPr lang="en-US" sz="3200" b="1" dirty="0">
                <a:solidFill>
                  <a:schemeClr val="tx1"/>
                </a:solidFill>
                <a:effectLst>
                  <a:outerShdw blurRad="38100" dist="38100" dir="2700000" algn="tl">
                    <a:srgbClr val="000000">
                      <a:alpha val="43137"/>
                    </a:srgbClr>
                  </a:outerShdw>
                </a:effectLst>
              </a:rPr>
              <a:t>A consistently processed </a:t>
            </a:r>
          </a:p>
          <a:p>
            <a:r>
              <a:rPr lang="en-US" sz="3200" b="1" dirty="0">
                <a:solidFill>
                  <a:schemeClr val="tx1"/>
                </a:solidFill>
                <a:effectLst>
                  <a:outerShdw blurRad="38100" dist="38100" dir="2700000" algn="tl">
                    <a:srgbClr val="000000">
                      <a:alpha val="43137"/>
                    </a:srgbClr>
                  </a:outerShdw>
                </a:effectLst>
              </a:rPr>
              <a:t>“collection” with geometric and radiometric calibration</a:t>
            </a:r>
          </a:p>
        </p:txBody>
      </p:sp>
      <p:pic>
        <p:nvPicPr>
          <p:cNvPr id="20"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18712" y="3525960"/>
            <a:ext cx="10568836" cy="7047560"/>
          </a:xfrm>
          <a:prstGeom prst="rect">
            <a:avLst/>
          </a:prstGeom>
          <a:noFill/>
          <a:ln>
            <a:noFill/>
          </a:ln>
          <a:scene3d>
            <a:camera prst="orthographicFront">
              <a:rot lat="1200000" lon="2400000" rev="0"/>
            </a:camera>
            <a:lightRig rig="harsh" dir="t"/>
          </a:scene3d>
          <a:sp3d extrusionH="1905000" contourW="12700" prstMaterial="matte">
            <a:extrusionClr>
              <a:schemeClr val="bg2">
                <a:lumMod val="75000"/>
              </a:schemeClr>
            </a:extrusionClr>
            <a:contourClr>
              <a:schemeClr val="tx1">
                <a:lumMod val="65000"/>
                <a:lumOff val="35000"/>
              </a:schemeClr>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75913" y="5013344"/>
            <a:ext cx="323850" cy="342900"/>
          </a:xfrm>
          <a:prstGeom prst="rect">
            <a:avLst/>
          </a:prstGeom>
          <a:solidFill>
            <a:srgbClr val="006600"/>
          </a:solidFill>
          <a:scene3d>
            <a:camera prst="orthographicFront">
              <a:rot lat="1200000" lon="2400000" rev="0"/>
            </a:camera>
            <a:lightRig rig="flood" dir="t"/>
          </a:scene3d>
          <a:sp3d extrusionH="1905000" contourW="12700">
            <a:extrusionClr>
              <a:schemeClr val="bg2">
                <a:lumMod val="50000"/>
              </a:schemeClr>
            </a:extrusionClr>
            <a:contourClr>
              <a:schemeClr val="tx1">
                <a:lumMod val="65000"/>
                <a:lumOff val="3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a:p>
        </p:txBody>
      </p:sp>
      <p:sp>
        <p:nvSpPr>
          <p:cNvPr id="24" name="Rectangle 23"/>
          <p:cNvSpPr/>
          <p:nvPr/>
        </p:nvSpPr>
        <p:spPr>
          <a:xfrm>
            <a:off x="7001113" y="4041794"/>
            <a:ext cx="323850" cy="342900"/>
          </a:xfrm>
          <a:prstGeom prst="rect">
            <a:avLst/>
          </a:prstGeom>
          <a:solidFill>
            <a:srgbClr val="006600"/>
          </a:solidFill>
          <a:scene3d>
            <a:camera prst="orthographicFront">
              <a:rot lat="1200000" lon="2400000" rev="0"/>
            </a:camera>
            <a:lightRig rig="flood" dir="t"/>
          </a:scene3d>
          <a:sp3d contourW="12700">
            <a:extrusionClr>
              <a:schemeClr val="bg2">
                <a:lumMod val="50000"/>
              </a:schemeClr>
            </a:extrusionClr>
            <a:contourClr>
              <a:schemeClr val="tx1">
                <a:lumMod val="65000"/>
                <a:lumOff val="3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a:p>
        </p:txBody>
      </p:sp>
      <p:sp>
        <p:nvSpPr>
          <p:cNvPr id="8" name="TextBox 7"/>
          <p:cNvSpPr txBox="1"/>
          <p:nvPr/>
        </p:nvSpPr>
        <p:spPr>
          <a:xfrm>
            <a:off x="18255464" y="11112129"/>
            <a:ext cx="1556836" cy="830997"/>
          </a:xfrm>
          <a:prstGeom prst="rect">
            <a:avLst/>
          </a:prstGeom>
          <a:noFill/>
        </p:spPr>
        <p:txBody>
          <a:bodyPr wrap="square" rtlCol="0">
            <a:spAutoFit/>
          </a:bodyPr>
          <a:lstStyle/>
          <a:p>
            <a:r>
              <a:rPr lang="en-US" sz="4800" b="1" dirty="0">
                <a:solidFill>
                  <a:srgbClr val="0000FF"/>
                </a:solidFill>
                <a:effectLst>
                  <a:outerShdw blurRad="38100" dist="38100" dir="2700000" algn="tl">
                    <a:srgbClr val="000000">
                      <a:alpha val="43137"/>
                    </a:srgbClr>
                  </a:outerShdw>
                </a:effectLst>
              </a:rPr>
              <a:t>1972</a:t>
            </a:r>
          </a:p>
        </p:txBody>
      </p:sp>
      <p:sp>
        <p:nvSpPr>
          <p:cNvPr id="4" name="TextBox 3"/>
          <p:cNvSpPr txBox="1"/>
          <p:nvPr/>
        </p:nvSpPr>
        <p:spPr>
          <a:xfrm>
            <a:off x="502126" y="5585162"/>
            <a:ext cx="3616585" cy="2554545"/>
          </a:xfrm>
          <a:prstGeom prst="rect">
            <a:avLst/>
          </a:prstGeom>
          <a:noFill/>
        </p:spPr>
        <p:txBody>
          <a:bodyPr wrap="square" rtlCol="0">
            <a:spAutoFit/>
          </a:bodyPr>
          <a:lstStyle/>
          <a:p>
            <a:r>
              <a:rPr lang="en-US" sz="3200" b="1" dirty="0">
                <a:solidFill>
                  <a:schemeClr val="tx1"/>
                </a:solidFill>
                <a:effectLst>
                  <a:outerShdw blurRad="38100" dist="38100" dir="2700000" algn="tl">
                    <a:srgbClr val="000000">
                      <a:alpha val="43137"/>
                    </a:srgbClr>
                  </a:outerShdw>
                </a:effectLst>
              </a:rPr>
              <a:t>Fixed grid cells:  5,000 x 5,000 (30m pixel) on Albers Equal Area Conic/WGS84</a:t>
            </a:r>
          </a:p>
        </p:txBody>
      </p:sp>
      <p:sp>
        <p:nvSpPr>
          <p:cNvPr id="2" name="TextBox 1"/>
          <p:cNvSpPr txBox="1"/>
          <p:nvPr/>
        </p:nvSpPr>
        <p:spPr>
          <a:xfrm>
            <a:off x="14854466" y="5958854"/>
            <a:ext cx="2837636" cy="1938992"/>
          </a:xfrm>
          <a:prstGeom prst="rect">
            <a:avLst/>
          </a:prstGeom>
          <a:noFill/>
        </p:spPr>
        <p:txBody>
          <a:bodyPr wrap="none" rtlCol="0">
            <a:spAutoFit/>
          </a:bodyPr>
          <a:lstStyle/>
          <a:p>
            <a:pPr algn="ctr"/>
            <a:r>
              <a:rPr lang="en-US" sz="4000" b="1" dirty="0">
                <a:solidFill>
                  <a:schemeClr val="tx1"/>
                </a:solidFill>
                <a:effectLst>
                  <a:outerShdw blurRad="38100" dist="38100" dir="2700000" algn="tl">
                    <a:srgbClr val="000000">
                      <a:alpha val="43137"/>
                    </a:srgbClr>
                  </a:outerShdw>
                </a:effectLst>
              </a:rPr>
              <a:t>Facilitated</a:t>
            </a:r>
          </a:p>
          <a:p>
            <a:pPr algn="ctr"/>
            <a:r>
              <a:rPr lang="en-US" sz="4000" b="1" dirty="0">
                <a:solidFill>
                  <a:schemeClr val="tx1"/>
                </a:solidFill>
                <a:effectLst>
                  <a:outerShdw blurRad="38100" dist="38100" dir="2700000" algn="tl">
                    <a:srgbClr val="000000">
                      <a:alpha val="43137"/>
                    </a:srgbClr>
                  </a:outerShdw>
                </a:effectLst>
              </a:rPr>
              <a:t>time-series </a:t>
            </a:r>
          </a:p>
          <a:p>
            <a:pPr algn="ctr"/>
            <a:r>
              <a:rPr lang="en-US" sz="4000" b="1" dirty="0">
                <a:solidFill>
                  <a:schemeClr val="tx1"/>
                </a:solidFill>
                <a:effectLst>
                  <a:outerShdw blurRad="38100" dist="38100" dir="2700000" algn="tl">
                    <a:srgbClr val="000000">
                      <a:alpha val="43137"/>
                    </a:srgbClr>
                  </a:outerShdw>
                </a:effectLst>
              </a:rPr>
              <a:t>analysis</a:t>
            </a:r>
          </a:p>
        </p:txBody>
      </p:sp>
      <p:grpSp>
        <p:nvGrpSpPr>
          <p:cNvPr id="22" name="Group 21"/>
          <p:cNvGrpSpPr/>
          <p:nvPr/>
        </p:nvGrpSpPr>
        <p:grpSpPr>
          <a:xfrm>
            <a:off x="8992959" y="2335896"/>
            <a:ext cx="2969084" cy="1631216"/>
            <a:chOff x="5077504" y="1779780"/>
            <a:chExt cx="1484542" cy="815608"/>
          </a:xfrm>
        </p:grpSpPr>
        <p:cxnSp>
          <p:nvCxnSpPr>
            <p:cNvPr id="7" name="Straight Arrow Connector 6"/>
            <p:cNvCxnSpPr/>
            <p:nvPr/>
          </p:nvCxnSpPr>
          <p:spPr>
            <a:xfrm flipV="1">
              <a:off x="6092215" y="1953794"/>
              <a:ext cx="346685" cy="13420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0800000" flipV="1">
              <a:off x="5206390" y="2310982"/>
              <a:ext cx="346685" cy="13420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20271495">
              <a:off x="5077504" y="1779780"/>
              <a:ext cx="1484542" cy="815608"/>
            </a:xfrm>
            <a:prstGeom prst="rect">
              <a:avLst/>
            </a:prstGeom>
            <a:noFill/>
            <a:ln>
              <a:noFill/>
            </a:ln>
          </p:spPr>
          <p:txBody>
            <a:bodyPr wrap="none" rtlCol="0">
              <a:spAutoFit/>
            </a:bodyPr>
            <a:lstStyle/>
            <a:p>
              <a:r>
                <a:rPr lang="en-US" sz="10000" b="1" dirty="0">
                  <a:solidFill>
                    <a:srgbClr val="FFFF00"/>
                  </a:solidFill>
                  <a:effectLst>
                    <a:outerShdw blurRad="38100" dist="38100" dir="2700000" algn="tl">
                      <a:srgbClr val="000000">
                        <a:alpha val="43137"/>
                      </a:srgbClr>
                    </a:outerShdw>
                  </a:effectLst>
                </a:rPr>
                <a:t>Time</a:t>
              </a:r>
            </a:p>
          </p:txBody>
        </p:sp>
      </p:grpSp>
      <p:sp>
        <p:nvSpPr>
          <p:cNvPr id="18" name="Shape 145">
            <a:extLst>
              <a:ext uri="{FF2B5EF4-FFF2-40B4-BE49-F238E27FC236}">
                <a16:creationId xmlns:a16="http://schemas.microsoft.com/office/drawing/2014/main" id="{CD1FB864-2625-6F46-BCC6-255903D7130E}"/>
              </a:ext>
            </a:extLst>
          </p:cNvPr>
          <p:cNvSpPr/>
          <p:nvPr/>
        </p:nvSpPr>
        <p:spPr>
          <a:xfrm>
            <a:off x="922524" y="1060628"/>
            <a:ext cx="9390391"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b="1" dirty="0">
                <a:solidFill>
                  <a:schemeClr val="accent6">
                    <a:lumOff val="-21524"/>
                  </a:schemeClr>
                </a:solidFill>
              </a:rPr>
              <a:t>Landsat </a:t>
            </a:r>
            <a:r>
              <a:rPr b="1" dirty="0">
                <a:solidFill>
                  <a:srgbClr val="A6AAA9"/>
                </a:solidFill>
              </a:rPr>
              <a:t>/</a:t>
            </a:r>
            <a:r>
              <a:rPr b="1" dirty="0"/>
              <a:t> </a:t>
            </a:r>
            <a:r>
              <a:rPr lang="en-US" b="1" dirty="0">
                <a:solidFill>
                  <a:schemeClr val="accent1"/>
                </a:solidFill>
              </a:rPr>
              <a:t>Analysis Ready Data</a:t>
            </a:r>
            <a:endParaRPr b="1" dirty="0">
              <a:solidFill>
                <a:schemeClr val="accent1"/>
              </a:solidFill>
            </a:endParaRPr>
          </a:p>
        </p:txBody>
      </p:sp>
    </p:spTree>
    <p:extLst>
      <p:ext uri="{BB962C8B-B14F-4D97-AF65-F5344CB8AC3E}">
        <p14:creationId xmlns:p14="http://schemas.microsoft.com/office/powerpoint/2010/main" val="1631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500"/>
                            </p:stCondLst>
                            <p:childTnLst>
                              <p:par>
                                <p:cTn id="13" presetID="10" presetClass="exit" presetSubtype="0" fill="hold" grpId="1" nodeType="after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11267"/>
                                        </p:tgtEl>
                                      </p:cBhvr>
                                    </p:animEffect>
                                    <p:set>
                                      <p:cBhvr>
                                        <p:cTn id="19" dur="1" fill="hold">
                                          <p:stCondLst>
                                            <p:cond delay="499"/>
                                          </p:stCondLst>
                                        </p:cTn>
                                        <p:tgtEl>
                                          <p:spTgt spid="11267"/>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par>
                          <p:cTn id="23" fill="hold">
                            <p:stCondLst>
                              <p:cond delay="2500"/>
                            </p:stCondLst>
                            <p:childTnLst>
                              <p:par>
                                <p:cTn id="24" presetID="22" presetClass="entr" presetSubtype="4" fill="hold" nodeType="afterEffect">
                                  <p:stCondLst>
                                    <p:cond delay="100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1000"/>
                                        <p:tgtEl>
                                          <p:spTgt spid="22"/>
                                        </p:tgtEl>
                                      </p:cBhvr>
                                    </p:animEffect>
                                  </p:childTnLst>
                                </p:cTn>
                              </p:par>
                            </p:childTnLst>
                          </p:cTn>
                        </p:par>
                        <p:par>
                          <p:cTn id="27" fill="hold">
                            <p:stCondLst>
                              <p:cond delay="4500"/>
                            </p:stCondLst>
                            <p:childTnLst>
                              <p:par>
                                <p:cTn id="28" presetID="22" presetClass="entr" presetSubtype="8" fill="hold" grpId="0" nodeType="afterEffect">
                                  <p:stCondLst>
                                    <p:cond delay="0"/>
                                  </p:stCondLst>
                                  <p:iterate type="lt">
                                    <p:tmPct val="5000"/>
                                  </p:iterate>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6775"/>
                            </p:stCondLst>
                            <p:childTnLst>
                              <p:par>
                                <p:cTn id="32" presetID="1" presetClass="entr" presetSubtype="0" fill="hold" grpId="0" nodeType="afterEffect">
                                  <p:stCondLst>
                                    <p:cond delay="0"/>
                                  </p:stCondLst>
                                  <p:childTnLst>
                                    <p:set>
                                      <p:cBhvr>
                                        <p:cTn id="33" dur="1" fill="hold">
                                          <p:stCondLst>
                                            <p:cond delay="9"/>
                                          </p:stCondLst>
                                        </p:cTn>
                                        <p:tgtEl>
                                          <p:spTgt spid="24"/>
                                        </p:tgtEl>
                                        <p:attrNameLst>
                                          <p:attrName>style.visibility</p:attrName>
                                        </p:attrNameLst>
                                      </p:cBhvr>
                                      <p:to>
                                        <p:strVal val="visible"/>
                                      </p:to>
                                    </p:set>
                                  </p:childTnLst>
                                </p:cTn>
                              </p:par>
                            </p:childTnLst>
                          </p:cTn>
                        </p:par>
                        <p:par>
                          <p:cTn id="34" fill="hold">
                            <p:stCondLst>
                              <p:cond delay="6785"/>
                            </p:stCondLst>
                            <p:childTnLst>
                              <p:par>
                                <p:cTn id="35" presetID="42" presetClass="path" presetSubtype="0" fill="hold" grpId="1" nodeType="afterEffect">
                                  <p:stCondLst>
                                    <p:cond delay="0"/>
                                  </p:stCondLst>
                                  <p:childTnLst>
                                    <p:animMotion origin="layout" path="M 2.77556E-17 4.07407E-6 L -0.13229 0.0699 " pathEditMode="relative" rAng="0" ptsTypes="AA">
                                      <p:cBhvr>
                                        <p:cTn id="36" dur="2000" fill="hold"/>
                                        <p:tgtEl>
                                          <p:spTgt spid="24"/>
                                        </p:tgtEl>
                                        <p:attrNameLst>
                                          <p:attrName>ppt_x</p:attrName>
                                          <p:attrName>ppt_y</p:attrName>
                                        </p:attrNameLst>
                                      </p:cBhvr>
                                      <p:rCtr x="-6615" y="3495"/>
                                    </p:animMotion>
                                  </p:childTnLst>
                                </p:cTn>
                              </p:par>
                              <p:par>
                                <p:cTn id="37" presetID="22" presetClass="entr" presetSubtype="2"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right)">
                                      <p:cBhvr>
                                        <p:cTn id="39" dur="2350"/>
                                        <p:tgtEl>
                                          <p:spTgt spid="6"/>
                                        </p:tgtEl>
                                      </p:cBhvr>
                                    </p:animEffect>
                                  </p:childTnLst>
                                </p:cTn>
                              </p:par>
                            </p:childTnLst>
                          </p:cTn>
                        </p:par>
                        <p:par>
                          <p:cTn id="40" fill="hold">
                            <p:stCondLst>
                              <p:cond delay="9135"/>
                            </p:stCondLst>
                            <p:childTnLst>
                              <p:par>
                                <p:cTn id="41" presetID="1" presetClass="exit" presetSubtype="0" fill="hold" grpId="2" nodeType="after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par>
                          <p:cTn id="43" fill="hold">
                            <p:stCondLst>
                              <p:cond delay="9135"/>
                            </p:stCondLst>
                            <p:childTnLst>
                              <p:par>
                                <p:cTn id="44" presetID="8" presetClass="emph" presetSubtype="0" accel="21000" decel="22000" fill="hold" grpId="1" nodeType="afterEffect">
                                  <p:stCondLst>
                                    <p:cond delay="0"/>
                                  </p:stCondLst>
                                  <p:childTnLst>
                                    <p:animRot by="6720000">
                                      <p:cBhvr>
                                        <p:cTn id="45" dur="2000" fill="hold"/>
                                        <p:tgtEl>
                                          <p:spTgt spid="6"/>
                                        </p:tgtEl>
                                        <p:attrNameLst>
                                          <p:attrName>r</p:attrName>
                                        </p:attrNameLst>
                                      </p:cBhvr>
                                    </p:animRot>
                                  </p:childTnLst>
                                </p:cTn>
                              </p:par>
                            </p:childTnLst>
                          </p:cTn>
                        </p:par>
                        <p:par>
                          <p:cTn id="46" fill="hold">
                            <p:stCondLst>
                              <p:cond delay="11135"/>
                            </p:stCondLst>
                            <p:childTnLst>
                              <p:par>
                                <p:cTn id="47" presetID="42" presetClass="path" presetSubtype="0" accel="50000" decel="50000" fill="hold" grpId="2" nodeType="afterEffect">
                                  <p:stCondLst>
                                    <p:cond delay="0"/>
                                  </p:stCondLst>
                                  <p:childTnLst>
                                    <p:animMotion origin="layout" path="M 0.00035 -0.00093 L 0.73021 -0.17373 " pathEditMode="relative" rAng="0" ptsTypes="AA">
                                      <p:cBhvr>
                                        <p:cTn id="48" dur="2000" fill="hold"/>
                                        <p:tgtEl>
                                          <p:spTgt spid="6"/>
                                        </p:tgtEl>
                                        <p:attrNameLst>
                                          <p:attrName>ppt_x</p:attrName>
                                          <p:attrName>ppt_y</p:attrName>
                                        </p:attrNameLst>
                                      </p:cBhvr>
                                      <p:rCtr x="36493" y="-8651"/>
                                    </p:animMotion>
                                  </p:childTnLst>
                                </p:cTn>
                              </p:par>
                            </p:childTnLst>
                          </p:cTn>
                        </p:par>
                        <p:par>
                          <p:cTn id="49" fill="hold">
                            <p:stCondLst>
                              <p:cond delay="13135"/>
                            </p:stCondLst>
                            <p:childTnLst>
                              <p:par>
                                <p:cTn id="50" presetID="22" presetClass="exit" presetSubtype="8" fill="hold" grpId="3" nodeType="afterEffect">
                                  <p:stCondLst>
                                    <p:cond delay="0"/>
                                  </p:stCondLst>
                                  <p:childTnLst>
                                    <p:animEffect transition="out" filter="wipe(left)">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11275"/>
                                        </p:tgtEl>
                                        <p:attrNameLst>
                                          <p:attrName>style.visibility</p:attrName>
                                        </p:attrNameLst>
                                      </p:cBhvr>
                                      <p:to>
                                        <p:strVal val="visible"/>
                                      </p:to>
                                    </p:set>
                                    <p:animEffect transition="in" filter="wipe(up)">
                                      <p:cBhvr>
                                        <p:cTn id="55" dur="2000"/>
                                        <p:tgtEl>
                                          <p:spTgt spid="11275"/>
                                        </p:tgtEl>
                                      </p:cBhvr>
                                    </p:animEffect>
                                  </p:childTnLst>
                                </p:cTn>
                              </p:par>
                              <p:par>
                                <p:cTn id="56" presetID="22" presetClass="entr" presetSubtype="1" fill="hold" grpId="0" nodeType="withEffect">
                                  <p:stCondLst>
                                    <p:cond delay="500"/>
                                  </p:stCondLst>
                                  <p:childTnLst>
                                    <p:set>
                                      <p:cBhvr>
                                        <p:cTn id="57" dur="1" fill="hold">
                                          <p:stCondLst>
                                            <p:cond delay="0"/>
                                          </p:stCondLst>
                                        </p:cTn>
                                        <p:tgtEl>
                                          <p:spTgt spid="2"/>
                                        </p:tgtEl>
                                        <p:attrNameLst>
                                          <p:attrName>style.visibility</p:attrName>
                                        </p:attrNameLst>
                                      </p:cBhvr>
                                      <p:to>
                                        <p:strVal val="visible"/>
                                      </p:to>
                                    </p:set>
                                    <p:animEffect transition="in" filter="wipe(up)">
                                      <p:cBhvr>
                                        <p:cTn id="58" dur="500"/>
                                        <p:tgtEl>
                                          <p:spTgt spid="2"/>
                                        </p:tgtEl>
                                      </p:cBhvr>
                                    </p:animEffect>
                                  </p:childTnLst>
                                </p:cTn>
                              </p:par>
                            </p:childTnLst>
                          </p:cTn>
                        </p:par>
                        <p:par>
                          <p:cTn id="59" fill="hold">
                            <p:stCondLst>
                              <p:cond delay="15135"/>
                            </p:stCondLst>
                            <p:childTnLst>
                              <p:par>
                                <p:cTn id="60" presetID="10" presetClass="entr" presetSubtype="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par>
                          <p:cTn id="63" fill="hold">
                            <p:stCondLst>
                              <p:cond delay="15635"/>
                            </p:stCondLst>
                            <p:childTnLst>
                              <p:par>
                                <p:cTn id="64" presetID="1" presetClass="entr" presetSubtype="0" fill="hold" grpId="0" nodeType="afterEffect">
                                  <p:stCondLst>
                                    <p:cond delay="4000"/>
                                  </p:stCondLst>
                                  <p:childTnLst>
                                    <p:set>
                                      <p:cBhvr>
                                        <p:cTn id="6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6" grpId="0" animBg="1"/>
      <p:bldP spid="6" grpId="1" animBg="1"/>
      <p:bldP spid="6" grpId="2" animBg="1"/>
      <p:bldP spid="6" grpId="3" animBg="1"/>
      <p:bldP spid="24" grpId="0" animBg="1"/>
      <p:bldP spid="24" grpId="1" animBg="1"/>
      <p:bldP spid="24" grpId="2" animBg="1"/>
      <p:bldP spid="8" grpId="0"/>
      <p:bldP spid="4" grpId="0"/>
      <p:bldP spid="4" grpId="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0444991" y="10828911"/>
            <a:ext cx="7981950" cy="762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0"/>
          </a:p>
        </p:txBody>
      </p:sp>
      <p:grpSp>
        <p:nvGrpSpPr>
          <p:cNvPr id="2" name="Group 1"/>
          <p:cNvGrpSpPr/>
          <p:nvPr/>
        </p:nvGrpSpPr>
        <p:grpSpPr>
          <a:xfrm>
            <a:off x="7151440" y="1901642"/>
            <a:ext cx="9408342" cy="4956358"/>
            <a:chOff x="982125" y="1965740"/>
            <a:chExt cx="4704171" cy="2478179"/>
          </a:xfrm>
        </p:grpSpPr>
        <p:grpSp>
          <p:nvGrpSpPr>
            <p:cNvPr id="56" name="Group 55"/>
            <p:cNvGrpSpPr/>
            <p:nvPr/>
          </p:nvGrpSpPr>
          <p:grpSpPr>
            <a:xfrm>
              <a:off x="982125" y="1965740"/>
              <a:ext cx="1906060" cy="2476456"/>
              <a:chOff x="982125" y="2293528"/>
              <a:chExt cx="1906060" cy="2476456"/>
            </a:xfrm>
          </p:grpSpPr>
          <p:grpSp>
            <p:nvGrpSpPr>
              <p:cNvPr id="57" name="Group 56"/>
              <p:cNvGrpSpPr/>
              <p:nvPr/>
            </p:nvGrpSpPr>
            <p:grpSpPr>
              <a:xfrm>
                <a:off x="982125" y="2590482"/>
                <a:ext cx="1906060" cy="2179502"/>
                <a:chOff x="5638800" y="476252"/>
                <a:chExt cx="1588782" cy="1713142"/>
              </a:xfrm>
              <a:effectLst>
                <a:outerShdw blurRad="50800" dist="38100" dir="2700000" algn="tl" rotWithShape="0">
                  <a:prstClr val="black">
                    <a:alpha val="40000"/>
                  </a:prstClr>
                </a:outerShdw>
              </a:effectLst>
            </p:grpSpPr>
            <p:pic>
              <p:nvPicPr>
                <p:cNvPr id="59" name="Picture 5"/>
                <p:cNvPicPr preferRelativeResize="0">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6000" contrast="39000"/>
                          </a14:imgEffect>
                        </a14:imgLayer>
                      </a14:imgProps>
                    </a:ext>
                    <a:ext uri="{28A0092B-C50C-407E-A947-70E740481C1C}">
                      <a14:useLocalDpi xmlns:a14="http://schemas.microsoft.com/office/drawing/2010/main" val="0"/>
                    </a:ext>
                  </a:extLst>
                </a:blip>
                <a:srcRect l="42457" t="32932" r="21241" b="26677"/>
                <a:stretch/>
              </p:blipFill>
              <p:spPr bwMode="auto">
                <a:xfrm>
                  <a:off x="5646857" y="476252"/>
                  <a:ext cx="1565944" cy="1704459"/>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4" name="Rectangle 63"/>
                <p:cNvSpPr/>
                <p:nvPr/>
              </p:nvSpPr>
              <p:spPr>
                <a:xfrm>
                  <a:off x="5638800" y="478823"/>
                  <a:ext cx="1588782" cy="1710571"/>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sp>
            <p:nvSpPr>
              <p:cNvPr id="58" name="TextBox 57"/>
              <p:cNvSpPr txBox="1"/>
              <p:nvPr/>
            </p:nvSpPr>
            <p:spPr>
              <a:xfrm>
                <a:off x="1407064" y="2293528"/>
                <a:ext cx="1176765" cy="353943"/>
              </a:xfrm>
              <a:prstGeom prst="rect">
                <a:avLst/>
              </a:prstGeom>
              <a:noFill/>
            </p:spPr>
            <p:txBody>
              <a:bodyPr wrap="none" rtlCol="0">
                <a:spAutoFit/>
              </a:bodyPr>
              <a:lstStyle/>
              <a:p>
                <a:r>
                  <a:rPr lang="en-US" sz="4000" b="1" dirty="0">
                    <a:effectLst>
                      <a:outerShdw blurRad="38100" dist="38100" dir="2700000" algn="tl">
                        <a:srgbClr val="000000">
                          <a:alpha val="43137"/>
                        </a:srgbClr>
                      </a:outerShdw>
                    </a:effectLst>
                  </a:rPr>
                  <a:t>Time T(1)</a:t>
                </a:r>
              </a:p>
            </p:txBody>
          </p:sp>
        </p:grpSp>
        <p:grpSp>
          <p:nvGrpSpPr>
            <p:cNvPr id="65" name="Group 64"/>
            <p:cNvGrpSpPr/>
            <p:nvPr/>
          </p:nvGrpSpPr>
          <p:grpSpPr>
            <a:xfrm>
              <a:off x="3776533" y="1965740"/>
              <a:ext cx="1909763" cy="2478179"/>
              <a:chOff x="3776533" y="2293528"/>
              <a:chExt cx="1909763" cy="2478179"/>
            </a:xfrm>
          </p:grpSpPr>
          <p:grpSp>
            <p:nvGrpSpPr>
              <p:cNvPr id="66" name="Group 65"/>
              <p:cNvGrpSpPr/>
              <p:nvPr/>
            </p:nvGrpSpPr>
            <p:grpSpPr>
              <a:xfrm>
                <a:off x="3776533" y="2590482"/>
                <a:ext cx="1909763" cy="2181225"/>
                <a:chOff x="7023494" y="762000"/>
                <a:chExt cx="1591869" cy="1714496"/>
              </a:xfrm>
              <a:effectLst>
                <a:outerShdw blurRad="50800" dist="38100" dir="2700000" algn="tl" rotWithShape="0">
                  <a:prstClr val="black">
                    <a:alpha val="40000"/>
                  </a:prstClr>
                </a:outerShdw>
              </a:effectLst>
            </p:grpSpPr>
            <p:pic>
              <p:nvPicPr>
                <p:cNvPr id="68" name="Picture 67"/>
                <p:cNvPicPr>
                  <a:picLocks noChangeAspect="1"/>
                </p:cNvPicPr>
                <p:nvPr/>
              </p:nvPicPr>
              <p:blipFill rotWithShape="1">
                <a:blip r:embed="rId5" cstate="print">
                  <a:extLst>
                    <a:ext uri="{28A0092B-C50C-407E-A947-70E740481C1C}">
                      <a14:useLocalDpi xmlns:a14="http://schemas.microsoft.com/office/drawing/2010/main" val="0"/>
                    </a:ext>
                  </a:extLst>
                </a:blip>
                <a:srcRect l="33101" t="29370" r="18810" b="13525"/>
                <a:stretch/>
              </p:blipFill>
              <p:spPr>
                <a:xfrm>
                  <a:off x="7026582" y="763355"/>
                  <a:ext cx="1588781" cy="1713141"/>
                </a:xfrm>
                <a:prstGeom prst="rect">
                  <a:avLst/>
                </a:prstGeom>
                <a:ln>
                  <a:solidFill>
                    <a:schemeClr val="tx1">
                      <a:lumMod val="65000"/>
                      <a:lumOff val="35000"/>
                    </a:schemeClr>
                  </a:solidFill>
                </a:ln>
              </p:spPr>
            </p:pic>
            <p:sp>
              <p:nvSpPr>
                <p:cNvPr id="71" name="Rectangle 70"/>
                <p:cNvSpPr/>
                <p:nvPr/>
              </p:nvSpPr>
              <p:spPr>
                <a:xfrm>
                  <a:off x="7023494" y="762000"/>
                  <a:ext cx="1588782" cy="1710571"/>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sp>
            <p:nvSpPr>
              <p:cNvPr id="67" name="TextBox 66"/>
              <p:cNvSpPr txBox="1"/>
              <p:nvPr/>
            </p:nvSpPr>
            <p:spPr>
              <a:xfrm>
                <a:off x="4175182" y="2293528"/>
                <a:ext cx="1176765" cy="353943"/>
              </a:xfrm>
              <a:prstGeom prst="rect">
                <a:avLst/>
              </a:prstGeom>
              <a:noFill/>
            </p:spPr>
            <p:txBody>
              <a:bodyPr wrap="none" rtlCol="0">
                <a:spAutoFit/>
              </a:bodyPr>
              <a:lstStyle/>
              <a:p>
                <a:r>
                  <a:rPr lang="en-US" sz="4000" b="1" dirty="0">
                    <a:effectLst>
                      <a:outerShdw blurRad="38100" dist="38100" dir="2700000" algn="tl">
                        <a:srgbClr val="000000">
                          <a:alpha val="43137"/>
                        </a:srgbClr>
                      </a:outerShdw>
                    </a:effectLst>
                  </a:rPr>
                  <a:t>Time T(2)</a:t>
                </a:r>
              </a:p>
            </p:txBody>
          </p:sp>
        </p:grpSp>
      </p:grpSp>
      <p:grpSp>
        <p:nvGrpSpPr>
          <p:cNvPr id="48" name="Group 47"/>
          <p:cNvGrpSpPr/>
          <p:nvPr/>
        </p:nvGrpSpPr>
        <p:grpSpPr>
          <a:xfrm>
            <a:off x="6278736" y="9362084"/>
            <a:ext cx="17369580" cy="830998"/>
            <a:chOff x="545773" y="5695961"/>
            <a:chExt cx="8684790" cy="415499"/>
          </a:xfrm>
        </p:grpSpPr>
        <p:sp>
          <p:nvSpPr>
            <p:cNvPr id="4" name="TextBox 3"/>
            <p:cNvSpPr txBox="1"/>
            <p:nvPr/>
          </p:nvSpPr>
          <p:spPr>
            <a:xfrm>
              <a:off x="545773" y="5695961"/>
              <a:ext cx="778418" cy="415499"/>
            </a:xfrm>
            <a:prstGeom prst="rect">
              <a:avLst/>
            </a:prstGeom>
            <a:noFill/>
          </p:spPr>
          <p:txBody>
            <a:bodyPr wrap="none" rtlCol="0">
              <a:spAutoFit/>
            </a:bodyPr>
            <a:lstStyle/>
            <a:p>
              <a:r>
                <a:rPr lang="en-US" sz="4800" dirty="0"/>
                <a:t>1984</a:t>
              </a:r>
            </a:p>
          </p:txBody>
        </p:sp>
        <p:sp>
          <p:nvSpPr>
            <p:cNvPr id="17" name="TextBox 16"/>
            <p:cNvSpPr txBox="1"/>
            <p:nvPr/>
          </p:nvSpPr>
          <p:spPr>
            <a:xfrm>
              <a:off x="1707294" y="5695961"/>
              <a:ext cx="778418" cy="415499"/>
            </a:xfrm>
            <a:prstGeom prst="rect">
              <a:avLst/>
            </a:prstGeom>
            <a:noFill/>
          </p:spPr>
          <p:txBody>
            <a:bodyPr wrap="none" rtlCol="0">
              <a:spAutoFit/>
            </a:bodyPr>
            <a:lstStyle/>
            <a:p>
              <a:r>
                <a:rPr lang="en-US" sz="4800" dirty="0"/>
                <a:t>1988</a:t>
              </a:r>
            </a:p>
          </p:txBody>
        </p:sp>
        <p:sp>
          <p:nvSpPr>
            <p:cNvPr id="18" name="TextBox 17"/>
            <p:cNvSpPr txBox="1"/>
            <p:nvPr/>
          </p:nvSpPr>
          <p:spPr>
            <a:xfrm>
              <a:off x="8452145" y="5695961"/>
              <a:ext cx="778418" cy="415499"/>
            </a:xfrm>
            <a:prstGeom prst="rect">
              <a:avLst/>
            </a:prstGeom>
            <a:noFill/>
          </p:spPr>
          <p:txBody>
            <a:bodyPr wrap="none" rtlCol="0">
              <a:spAutoFit/>
            </a:bodyPr>
            <a:lstStyle/>
            <a:p>
              <a:r>
                <a:rPr lang="en-US" sz="4800" dirty="0"/>
                <a:t>2012</a:t>
              </a:r>
            </a:p>
          </p:txBody>
        </p:sp>
        <p:sp>
          <p:nvSpPr>
            <p:cNvPr id="19" name="TextBox 18"/>
            <p:cNvSpPr txBox="1"/>
            <p:nvPr/>
          </p:nvSpPr>
          <p:spPr>
            <a:xfrm>
              <a:off x="2868815" y="5695961"/>
              <a:ext cx="778418" cy="415499"/>
            </a:xfrm>
            <a:prstGeom prst="rect">
              <a:avLst/>
            </a:prstGeom>
            <a:noFill/>
          </p:spPr>
          <p:txBody>
            <a:bodyPr wrap="none" rtlCol="0">
              <a:spAutoFit/>
            </a:bodyPr>
            <a:lstStyle/>
            <a:p>
              <a:r>
                <a:rPr lang="en-US" sz="4800" dirty="0"/>
                <a:t>1992</a:t>
              </a:r>
            </a:p>
          </p:txBody>
        </p:sp>
        <p:sp>
          <p:nvSpPr>
            <p:cNvPr id="20" name="TextBox 19"/>
            <p:cNvSpPr txBox="1"/>
            <p:nvPr/>
          </p:nvSpPr>
          <p:spPr>
            <a:xfrm>
              <a:off x="4004458" y="5695961"/>
              <a:ext cx="778418" cy="415499"/>
            </a:xfrm>
            <a:prstGeom prst="rect">
              <a:avLst/>
            </a:prstGeom>
            <a:noFill/>
          </p:spPr>
          <p:txBody>
            <a:bodyPr wrap="none" rtlCol="0">
              <a:spAutoFit/>
            </a:bodyPr>
            <a:lstStyle/>
            <a:p>
              <a:r>
                <a:rPr lang="en-US" sz="4800" dirty="0"/>
                <a:t>1996</a:t>
              </a:r>
            </a:p>
          </p:txBody>
        </p:sp>
        <p:sp>
          <p:nvSpPr>
            <p:cNvPr id="21" name="TextBox 20"/>
            <p:cNvSpPr txBox="1"/>
            <p:nvPr/>
          </p:nvSpPr>
          <p:spPr>
            <a:xfrm>
              <a:off x="5165979" y="5695961"/>
              <a:ext cx="778418" cy="415499"/>
            </a:xfrm>
            <a:prstGeom prst="rect">
              <a:avLst/>
            </a:prstGeom>
            <a:noFill/>
          </p:spPr>
          <p:txBody>
            <a:bodyPr wrap="none" rtlCol="0">
              <a:spAutoFit/>
            </a:bodyPr>
            <a:lstStyle/>
            <a:p>
              <a:r>
                <a:rPr lang="en-US" sz="4800" dirty="0"/>
                <a:t>2000</a:t>
              </a:r>
            </a:p>
          </p:txBody>
        </p:sp>
        <p:sp>
          <p:nvSpPr>
            <p:cNvPr id="23" name="TextBox 22"/>
            <p:cNvSpPr txBox="1"/>
            <p:nvPr/>
          </p:nvSpPr>
          <p:spPr>
            <a:xfrm>
              <a:off x="6327500" y="5695961"/>
              <a:ext cx="778418" cy="415499"/>
            </a:xfrm>
            <a:prstGeom prst="rect">
              <a:avLst/>
            </a:prstGeom>
            <a:noFill/>
          </p:spPr>
          <p:txBody>
            <a:bodyPr wrap="none" rtlCol="0">
              <a:spAutoFit/>
            </a:bodyPr>
            <a:lstStyle/>
            <a:p>
              <a:r>
                <a:rPr lang="en-US" sz="4800" dirty="0"/>
                <a:t>2004</a:t>
              </a:r>
            </a:p>
          </p:txBody>
        </p:sp>
        <p:sp>
          <p:nvSpPr>
            <p:cNvPr id="25" name="TextBox 24"/>
            <p:cNvSpPr txBox="1"/>
            <p:nvPr/>
          </p:nvSpPr>
          <p:spPr>
            <a:xfrm>
              <a:off x="7480395" y="5695961"/>
              <a:ext cx="778418" cy="415499"/>
            </a:xfrm>
            <a:prstGeom prst="rect">
              <a:avLst/>
            </a:prstGeom>
            <a:noFill/>
          </p:spPr>
          <p:txBody>
            <a:bodyPr wrap="none" rtlCol="0">
              <a:spAutoFit/>
            </a:bodyPr>
            <a:lstStyle/>
            <a:p>
              <a:r>
                <a:rPr lang="en-US" sz="4800" dirty="0"/>
                <a:t>2008</a:t>
              </a:r>
            </a:p>
          </p:txBody>
        </p:sp>
      </p:grpSp>
      <p:pic>
        <p:nvPicPr>
          <p:cNvPr id="7" name="Picture 2" descr="C:\Users\olofsson\Documents\presentations\thailand_january\time_series_multi.jpg"/>
          <p:cNvPicPr preferRelativeResize="0">
            <a:picLocks noChangeAspect="1" noChangeArrowheads="1"/>
          </p:cNvPicPr>
          <p:nvPr/>
        </p:nvPicPr>
        <p:blipFill rotWithShape="1">
          <a:blip r:embed="rId6">
            <a:extLst>
              <a:ext uri="{28A0092B-C50C-407E-A947-70E740481C1C}">
                <a14:useLocalDpi xmlns:a14="http://schemas.microsoft.com/office/drawing/2010/main" val="0"/>
              </a:ext>
            </a:extLst>
          </a:blip>
          <a:srcRect l="5098" t="12104" r="10245" b="12278"/>
          <a:stretch/>
        </p:blipFill>
        <p:spPr bwMode="auto">
          <a:xfrm>
            <a:off x="6106179" y="4911175"/>
            <a:ext cx="17198886" cy="441672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319530" y="5100961"/>
            <a:ext cx="16853060" cy="373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6200000">
            <a:off x="3282857" y="6691807"/>
            <a:ext cx="4665060" cy="707886"/>
          </a:xfrm>
          <a:prstGeom prst="rect">
            <a:avLst/>
          </a:prstGeom>
          <a:noFill/>
        </p:spPr>
        <p:txBody>
          <a:bodyPr wrap="none" rtlCol="0">
            <a:spAutoFit/>
          </a:bodyPr>
          <a:lstStyle/>
          <a:p>
            <a:r>
              <a:rPr lang="en-US" sz="4000" b="1" dirty="0">
                <a:solidFill>
                  <a:schemeClr val="tx1"/>
                </a:solidFill>
              </a:rPr>
              <a:t>Surface reflectance</a:t>
            </a:r>
          </a:p>
        </p:txBody>
      </p:sp>
      <p:sp>
        <p:nvSpPr>
          <p:cNvPr id="26" name="TextBox 25"/>
          <p:cNvSpPr txBox="1"/>
          <p:nvPr/>
        </p:nvSpPr>
        <p:spPr>
          <a:xfrm>
            <a:off x="13140939" y="9952229"/>
            <a:ext cx="2284694" cy="830997"/>
          </a:xfrm>
          <a:prstGeom prst="rect">
            <a:avLst/>
          </a:prstGeom>
          <a:noFill/>
        </p:spPr>
        <p:txBody>
          <a:bodyPr wrap="square" rtlCol="0">
            <a:spAutoFit/>
          </a:bodyPr>
          <a:lstStyle/>
          <a:p>
            <a:pPr algn="ctr"/>
            <a:r>
              <a:rPr lang="en-US" sz="4800" b="1" dirty="0">
                <a:solidFill>
                  <a:srgbClr val="0000FF"/>
                </a:solidFill>
              </a:rPr>
              <a:t>Time</a:t>
            </a:r>
          </a:p>
        </p:txBody>
      </p:sp>
      <p:sp>
        <p:nvSpPr>
          <p:cNvPr id="33" name="Oval 32"/>
          <p:cNvSpPr/>
          <p:nvPr/>
        </p:nvSpPr>
        <p:spPr>
          <a:xfrm>
            <a:off x="14999379" y="2849312"/>
            <a:ext cx="299094" cy="2763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36" name="Oval 35"/>
          <p:cNvSpPr/>
          <p:nvPr/>
        </p:nvSpPr>
        <p:spPr>
          <a:xfrm>
            <a:off x="9378151" y="2863556"/>
            <a:ext cx="299094" cy="2763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cxnSp>
        <p:nvCxnSpPr>
          <p:cNvPr id="38" name="Straight Arrow Connector 37"/>
          <p:cNvCxnSpPr>
            <a:stCxn id="36" idx="5"/>
          </p:cNvCxnSpPr>
          <p:nvPr/>
        </p:nvCxnSpPr>
        <p:spPr>
          <a:xfrm>
            <a:off x="9633443" y="3099465"/>
            <a:ext cx="906402" cy="25596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6077053" y="4459439"/>
            <a:ext cx="29126" cy="48684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a:off x="14999378" y="3139941"/>
            <a:ext cx="136504" cy="27497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6058952" y="9327903"/>
            <a:ext cx="1731092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144" name="Group 6143"/>
          <p:cNvGrpSpPr/>
          <p:nvPr/>
        </p:nvGrpSpPr>
        <p:grpSpPr>
          <a:xfrm>
            <a:off x="5943179" y="10049201"/>
            <a:ext cx="16679686" cy="1541710"/>
            <a:chOff x="377994" y="6039520"/>
            <a:chExt cx="8339843" cy="770855"/>
          </a:xfrm>
        </p:grpSpPr>
        <p:grpSp>
          <p:nvGrpSpPr>
            <p:cNvPr id="60" name="Group 59"/>
            <p:cNvGrpSpPr/>
            <p:nvPr/>
          </p:nvGrpSpPr>
          <p:grpSpPr>
            <a:xfrm>
              <a:off x="1409701" y="6354676"/>
              <a:ext cx="7308136" cy="455699"/>
              <a:chOff x="1409701" y="6354676"/>
              <a:chExt cx="7308136" cy="455699"/>
            </a:xfrm>
          </p:grpSpPr>
          <p:sp>
            <p:nvSpPr>
              <p:cNvPr id="62" name="TextBox 38"/>
              <p:cNvSpPr txBox="1">
                <a:spLocks noChangeArrowheads="1"/>
              </p:cNvSpPr>
              <p:nvPr/>
            </p:nvSpPr>
            <p:spPr bwMode="auto">
              <a:xfrm>
                <a:off x="1409701" y="6388720"/>
                <a:ext cx="6340476"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defTabSz="1828800" fontAlgn="base">
                  <a:spcBef>
                    <a:spcPct val="0"/>
                  </a:spcBef>
                  <a:spcAft>
                    <a:spcPct val="0"/>
                  </a:spcAft>
                  <a:buClrTx/>
                  <a:buSzTx/>
                  <a:buNone/>
                </a:pPr>
                <a:r>
                  <a:rPr lang="en-US" altLang="en-US" sz="2400" b="0" dirty="0">
                    <a:solidFill>
                      <a:schemeClr val="tx1"/>
                    </a:solidFill>
                    <a:cs typeface="Arial" pitchFamily="34" charset="0"/>
                  </a:rPr>
                  <a:t>Zhu, Z. and C.E. Woodcock. 2014. Continuous change detection and classification of land cover using all available Landsat data. Remote Sensing of Environment 144:152–171.</a:t>
                </a:r>
              </a:p>
            </p:txBody>
          </p:sp>
          <p:pic>
            <p:nvPicPr>
              <p:cNvPr id="61"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05295" y="6354676"/>
                <a:ext cx="1012542" cy="45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377994" y="6039520"/>
              <a:ext cx="3046333" cy="200055"/>
            </a:xfrm>
            <a:prstGeom prst="rect">
              <a:avLst/>
            </a:prstGeom>
            <a:noFill/>
          </p:spPr>
          <p:txBody>
            <a:bodyPr wrap="square" rtlCol="0">
              <a:spAutoFit/>
            </a:bodyPr>
            <a:lstStyle/>
            <a:p>
              <a:r>
                <a:rPr lang="en-US" sz="2000" i="1" dirty="0">
                  <a:solidFill>
                    <a:srgbClr val="000099"/>
                  </a:solidFill>
                  <a:latin typeface="Arial" panose="020B0604020202020204" pitchFamily="34" charset="0"/>
                  <a:cs typeface="Arial" panose="020B0604020202020204" pitchFamily="34" charset="0"/>
                </a:rPr>
                <a:t>Graph adapted from C. Holden, Boston University</a:t>
              </a:r>
            </a:p>
          </p:txBody>
        </p:sp>
      </p:grpSp>
      <p:sp>
        <p:nvSpPr>
          <p:cNvPr id="69" name="Oval 68"/>
          <p:cNvSpPr/>
          <p:nvPr/>
        </p:nvSpPr>
        <p:spPr>
          <a:xfrm>
            <a:off x="10658332" y="6031205"/>
            <a:ext cx="128016" cy="128016"/>
          </a:xfrm>
          <a:prstGeom prst="ellipse">
            <a:avLst/>
          </a:prstGeom>
          <a:solidFill>
            <a:srgbClr val="0000FF"/>
          </a:solid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a:p>
        </p:txBody>
      </p:sp>
      <p:sp>
        <p:nvSpPr>
          <p:cNvPr id="70" name="Oval 69"/>
          <p:cNvSpPr/>
          <p:nvPr/>
        </p:nvSpPr>
        <p:spPr>
          <a:xfrm>
            <a:off x="14895218" y="6448117"/>
            <a:ext cx="128016" cy="128016"/>
          </a:xfrm>
          <a:prstGeom prst="ellipse">
            <a:avLst/>
          </a:prstGeom>
          <a:solidFill>
            <a:srgbClr val="0000FF"/>
          </a:solid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a:p>
        </p:txBody>
      </p:sp>
      <p:cxnSp>
        <p:nvCxnSpPr>
          <p:cNvPr id="6156" name="Straight Connector 6155"/>
          <p:cNvCxnSpPr/>
          <p:nvPr/>
        </p:nvCxnSpPr>
        <p:spPr>
          <a:xfrm>
            <a:off x="6319531" y="6090585"/>
            <a:ext cx="4220314" cy="0"/>
          </a:xfrm>
          <a:prstGeom prst="line">
            <a:avLst/>
          </a:prstGeom>
          <a:ln>
            <a:prstDash val="dash"/>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58" name="Straight Connector 6157"/>
          <p:cNvCxnSpPr/>
          <p:nvPr/>
        </p:nvCxnSpPr>
        <p:spPr>
          <a:xfrm>
            <a:off x="10717712" y="6318515"/>
            <a:ext cx="0" cy="2873828"/>
          </a:xfrm>
          <a:prstGeom prst="line">
            <a:avLst/>
          </a:prstGeom>
          <a:ln>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319530" y="6521185"/>
            <a:ext cx="8468988" cy="0"/>
          </a:xfrm>
          <a:prstGeom prst="line">
            <a:avLst/>
          </a:prstGeom>
          <a:ln>
            <a:prstDash val="dash"/>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14964874" y="6672394"/>
            <a:ext cx="0" cy="2519950"/>
          </a:xfrm>
          <a:prstGeom prst="line">
            <a:avLst/>
          </a:prstGeom>
          <a:ln>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263294" y="7158159"/>
            <a:ext cx="13263847" cy="830997"/>
          </a:xfrm>
          <a:prstGeom prst="rect">
            <a:avLst/>
          </a:prstGeom>
          <a:solidFill>
            <a:schemeClr val="tx1">
              <a:alpha val="64000"/>
            </a:schemeClr>
          </a:solidFill>
          <a:ln>
            <a:noFill/>
          </a:ln>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1828800" eaLnBrk="0" fontAlgn="base">
              <a:spcBef>
                <a:spcPct val="0"/>
              </a:spcBef>
              <a:spcAft>
                <a:spcPct val="0"/>
              </a:spcAft>
              <a:buFont typeface="Wingdings" pitchFamily="2" charset="2"/>
              <a:defRPr sz="3600" b="1">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Arial" pitchFamily="34" charset="0"/>
              </a:defRPr>
            </a:lvl1pPr>
            <a:lvl2pPr marL="742950" indent="-285750" eaLnBrk="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r>
              <a:rPr lang="en-US" sz="4800" dirty="0"/>
              <a:t>Plot one pixel’s observation for each image</a:t>
            </a:r>
          </a:p>
        </p:txBody>
      </p:sp>
      <p:sp>
        <p:nvSpPr>
          <p:cNvPr id="22" name="TextBox 21"/>
          <p:cNvSpPr txBox="1"/>
          <p:nvPr/>
        </p:nvSpPr>
        <p:spPr>
          <a:xfrm>
            <a:off x="18768426" y="4266133"/>
            <a:ext cx="3236784" cy="707886"/>
          </a:xfrm>
          <a:prstGeom prst="rect">
            <a:avLst/>
          </a:prstGeom>
          <a:noFill/>
        </p:spPr>
        <p:txBody>
          <a:bodyPr wrap="none" rtlCol="0">
            <a:spAutoFit/>
          </a:bodyPr>
          <a:lstStyle/>
          <a:p>
            <a:r>
              <a:rPr lang="en-US" sz="4000" b="1" dirty="0">
                <a:solidFill>
                  <a:srgbClr val="0000FF"/>
                </a:solidFill>
                <a:effectLst>
                  <a:outerShdw blurRad="38100" dist="38100" dir="2700000" algn="tl">
                    <a:srgbClr val="000000">
                      <a:alpha val="43137"/>
                    </a:srgbClr>
                  </a:outerShdw>
                </a:effectLst>
              </a:rPr>
              <a:t>Land class_2</a:t>
            </a:r>
          </a:p>
        </p:txBody>
      </p:sp>
      <p:sp>
        <p:nvSpPr>
          <p:cNvPr id="31" name="Left Brace 30"/>
          <p:cNvSpPr/>
          <p:nvPr/>
        </p:nvSpPr>
        <p:spPr>
          <a:xfrm rot="5400000">
            <a:off x="11612790" y="-78952"/>
            <a:ext cx="691384" cy="10784670"/>
          </a:xfrm>
          <a:prstGeom prst="leftBrace">
            <a:avLst>
              <a:gd name="adj1" fmla="val 35783"/>
              <a:gd name="adj2" fmla="val 5016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0"/>
          </a:p>
        </p:txBody>
      </p:sp>
      <p:sp>
        <p:nvSpPr>
          <p:cNvPr id="37" name="TextBox 36"/>
          <p:cNvSpPr txBox="1"/>
          <p:nvPr/>
        </p:nvSpPr>
        <p:spPr>
          <a:xfrm>
            <a:off x="10270392" y="4229025"/>
            <a:ext cx="3236784" cy="707886"/>
          </a:xfrm>
          <a:prstGeom prst="rect">
            <a:avLst/>
          </a:prstGeom>
          <a:noFill/>
        </p:spPr>
        <p:txBody>
          <a:bodyPr wrap="none" rtlCol="0">
            <a:spAutoFit/>
          </a:bodyPr>
          <a:lstStyle/>
          <a:p>
            <a:r>
              <a:rPr lang="en-US" sz="4000" b="1" dirty="0">
                <a:solidFill>
                  <a:srgbClr val="0000FF"/>
                </a:solidFill>
                <a:effectLst>
                  <a:outerShdw blurRad="38100" dist="38100" dir="2700000" algn="tl">
                    <a:srgbClr val="000000">
                      <a:alpha val="43137"/>
                    </a:srgbClr>
                  </a:outerShdw>
                </a:effectLst>
              </a:rPr>
              <a:t>Land class_1</a:t>
            </a:r>
          </a:p>
        </p:txBody>
      </p:sp>
      <p:sp>
        <p:nvSpPr>
          <p:cNvPr id="83" name="Left Brace 82"/>
          <p:cNvSpPr/>
          <p:nvPr/>
        </p:nvSpPr>
        <p:spPr>
          <a:xfrm rot="5400000">
            <a:off x="20017500" y="2511651"/>
            <a:ext cx="691384" cy="5611448"/>
          </a:xfrm>
          <a:prstGeom prst="leftBrace">
            <a:avLst>
              <a:gd name="adj1" fmla="val 35783"/>
              <a:gd name="adj2" fmla="val 5016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0"/>
          </a:p>
        </p:txBody>
      </p:sp>
      <p:cxnSp>
        <p:nvCxnSpPr>
          <p:cNvPr id="53" name="Straight Connector 52"/>
          <p:cNvCxnSpPr/>
          <p:nvPr/>
        </p:nvCxnSpPr>
        <p:spPr>
          <a:xfrm>
            <a:off x="6101590" y="10682863"/>
            <a:ext cx="1433830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3" name="Picture 10" descr="ident_4_onscreen_png"/>
          <p:cNvPicPr>
            <a:picLocks noChangeAspect="1" noChangeArrowheads="1"/>
          </p:cNvPicPr>
          <p:nvPr/>
        </p:nvPicPr>
        <p:blipFill>
          <a:blip r:embed="rId9" cstate="email">
            <a:lum bright="-100000" contrast="-70000"/>
            <a:extLst>
              <a:ext uri="{28A0092B-C50C-407E-A947-70E740481C1C}">
                <a14:useLocalDpi xmlns:a14="http://schemas.microsoft.com/office/drawing/2010/main"/>
              </a:ext>
            </a:extLst>
          </a:blip>
          <a:srcRect/>
          <a:stretch>
            <a:fillRect/>
          </a:stretch>
        </p:blipFill>
        <p:spPr bwMode="auto">
          <a:xfrm>
            <a:off x="6107937" y="10774496"/>
            <a:ext cx="1996206" cy="56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Shape 145">
            <a:extLst>
              <a:ext uri="{FF2B5EF4-FFF2-40B4-BE49-F238E27FC236}">
                <a16:creationId xmlns:a16="http://schemas.microsoft.com/office/drawing/2014/main" id="{1ADD30A7-339A-564D-8B75-CB29392DA723}"/>
              </a:ext>
            </a:extLst>
          </p:cNvPr>
          <p:cNvSpPr/>
          <p:nvPr/>
        </p:nvSpPr>
        <p:spPr>
          <a:xfrm>
            <a:off x="922524" y="1137572"/>
            <a:ext cx="17944015" cy="7181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defRPr>
                <a:latin typeface="Arial"/>
                <a:ea typeface="Arial"/>
                <a:cs typeface="Arial"/>
                <a:sym typeface="Arial"/>
              </a:defRPr>
            </a:pPr>
            <a:r>
              <a:rPr lang="en-US" sz="4000" b="1" dirty="0">
                <a:solidFill>
                  <a:schemeClr val="accent6">
                    <a:lumOff val="-21524"/>
                  </a:schemeClr>
                </a:solidFill>
              </a:rPr>
              <a:t>Landsat </a:t>
            </a:r>
            <a:r>
              <a:rPr sz="4000" b="1" dirty="0">
                <a:solidFill>
                  <a:srgbClr val="A6AAA9"/>
                </a:solidFill>
              </a:rPr>
              <a:t>/</a:t>
            </a:r>
            <a:r>
              <a:rPr sz="4000" b="1" dirty="0"/>
              <a:t> </a:t>
            </a:r>
            <a:r>
              <a:rPr lang="en-US" sz="4000" b="1" dirty="0">
                <a:solidFill>
                  <a:schemeClr val="accent1"/>
                </a:solidFill>
              </a:rPr>
              <a:t>”Continuous” Change Detection &amp; Classification (CCDC)</a:t>
            </a:r>
            <a:endParaRPr sz="4000" b="1" dirty="0">
              <a:solidFill>
                <a:schemeClr val="accent1"/>
              </a:solidFill>
            </a:endParaRPr>
          </a:p>
        </p:txBody>
      </p:sp>
      <p:sp>
        <p:nvSpPr>
          <p:cNvPr id="3" name="TextBox 2">
            <a:extLst>
              <a:ext uri="{FF2B5EF4-FFF2-40B4-BE49-F238E27FC236}">
                <a16:creationId xmlns:a16="http://schemas.microsoft.com/office/drawing/2014/main" id="{5D462480-4B0F-904F-B7F2-1C510F0C6A5F}"/>
              </a:ext>
            </a:extLst>
          </p:cNvPr>
          <p:cNvSpPr txBox="1"/>
          <p:nvPr/>
        </p:nvSpPr>
        <p:spPr>
          <a:xfrm>
            <a:off x="-90761" y="4056305"/>
            <a:ext cx="5373304" cy="3949799"/>
          </a:xfrm>
          <a:prstGeom prst="rect">
            <a:avLst/>
          </a:prstGeom>
          <a:solidFill>
            <a:srgbClr val="FFFF00">
              <a:alpha val="6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mn-lt"/>
                <a:ea typeface="+mn-ea"/>
                <a:cs typeface="+mn-cs"/>
                <a:sym typeface="Helvetica Light"/>
              </a:rPr>
              <a:t>CCDC Pairwise vs. ARD Threshold &amp; Intensity to detect change</a:t>
            </a:r>
          </a:p>
        </p:txBody>
      </p:sp>
    </p:spTree>
    <p:extLst>
      <p:ext uri="{BB962C8B-B14F-4D97-AF65-F5344CB8AC3E}">
        <p14:creationId xmlns:p14="http://schemas.microsoft.com/office/powerpoint/2010/main" val="345659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464318-20D7-3943-842F-7725BDA95CBA}"/>
              </a:ext>
            </a:extLst>
          </p:cNvPr>
          <p:cNvGrpSpPr/>
          <p:nvPr/>
        </p:nvGrpSpPr>
        <p:grpSpPr>
          <a:xfrm>
            <a:off x="9599712" y="3041576"/>
            <a:ext cx="13446122" cy="9503192"/>
            <a:chOff x="1684921" y="1379806"/>
            <a:chExt cx="15569549" cy="11003947"/>
          </a:xfrm>
        </p:grpSpPr>
        <p:sp>
          <p:nvSpPr>
            <p:cNvPr id="23" name="Rectangle 22"/>
            <p:cNvSpPr/>
            <p:nvPr/>
          </p:nvSpPr>
          <p:spPr>
            <a:xfrm>
              <a:off x="1684921" y="10371083"/>
              <a:ext cx="9558576" cy="698928"/>
            </a:xfrm>
            <a:prstGeom prst="rect">
              <a:avLst/>
            </a:prstGeom>
            <a:solidFill>
              <a:srgbClr val="F2730A">
                <a:alpha val="83000"/>
              </a:srgbClr>
            </a:solidFill>
            <a:ln>
              <a:noFill/>
            </a:ln>
            <a:scene3d>
              <a:camera prst="orthographicFront">
                <a:rot lat="584934" lon="2408865" rev="104121"/>
              </a:camera>
              <a:lightRig rig="balanced" dir="t"/>
            </a:scene3d>
            <a:sp3d extrusionH="4445000" prstMaterial="matte">
              <a:extrusionClr>
                <a:srgbClr val="F2730A"/>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Land Cover &amp; Land Use</a:t>
              </a:r>
            </a:p>
          </p:txBody>
        </p:sp>
        <p:sp>
          <p:nvSpPr>
            <p:cNvPr id="24" name="Rectangle 23"/>
            <p:cNvSpPr/>
            <p:nvPr/>
          </p:nvSpPr>
          <p:spPr>
            <a:xfrm>
              <a:off x="1689304" y="9595875"/>
              <a:ext cx="9553434" cy="696036"/>
            </a:xfrm>
            <a:prstGeom prst="rect">
              <a:avLst/>
            </a:prstGeom>
            <a:solidFill>
              <a:srgbClr val="6F9BD4"/>
            </a:solidFill>
            <a:ln>
              <a:noFill/>
            </a:ln>
            <a:scene3d>
              <a:camera prst="orthographicFront">
                <a:rot lat="584934" lon="2408865" rev="104121"/>
              </a:camera>
              <a:lightRig rig="balanced" dir="t"/>
            </a:scene3d>
            <a:sp3d extrusionH="4445000" prstMaterial="matte">
              <a:extrusionClr>
                <a:srgbClr val="6F9BD4"/>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Atmosphere, Ocean, Ice</a:t>
              </a:r>
            </a:p>
          </p:txBody>
        </p:sp>
        <p:sp>
          <p:nvSpPr>
            <p:cNvPr id="25" name="Rectangle 24"/>
            <p:cNvSpPr/>
            <p:nvPr/>
          </p:nvSpPr>
          <p:spPr>
            <a:xfrm>
              <a:off x="1689304" y="8805004"/>
              <a:ext cx="9553434" cy="696036"/>
            </a:xfrm>
            <a:prstGeom prst="rect">
              <a:avLst/>
            </a:prstGeom>
            <a:solidFill>
              <a:srgbClr val="006600">
                <a:alpha val="83000"/>
              </a:srgbClr>
            </a:solidFill>
            <a:ln>
              <a:noFill/>
            </a:ln>
            <a:scene3d>
              <a:camera prst="orthographicFront">
                <a:rot lat="584934" lon="2408865" rev="104121"/>
              </a:camera>
              <a:lightRig rig="balanced" dir="t"/>
            </a:scene3d>
            <a:sp3d extrusionH="4445000"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Flora</a:t>
              </a:r>
            </a:p>
          </p:txBody>
        </p:sp>
        <p:sp>
          <p:nvSpPr>
            <p:cNvPr id="26" name="Rectangle 25"/>
            <p:cNvSpPr/>
            <p:nvPr/>
          </p:nvSpPr>
          <p:spPr>
            <a:xfrm>
              <a:off x="1689304" y="8017754"/>
              <a:ext cx="9553434" cy="696036"/>
            </a:xfrm>
            <a:prstGeom prst="rect">
              <a:avLst/>
            </a:prstGeom>
            <a:solidFill>
              <a:srgbClr val="5D5DFF">
                <a:alpha val="82745"/>
              </a:srgbClr>
            </a:solidFill>
            <a:ln>
              <a:noFill/>
            </a:ln>
            <a:scene3d>
              <a:camera prst="orthographicFront">
                <a:rot lat="584934" lon="2408865" rev="104121"/>
              </a:camera>
              <a:lightRig rig="balanced" dir="t"/>
            </a:scene3d>
            <a:sp3d extrusionH="4445000"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Ground &amp; Surface Water</a:t>
              </a:r>
            </a:p>
          </p:txBody>
        </p:sp>
        <p:sp>
          <p:nvSpPr>
            <p:cNvPr id="27" name="Rectangle 26"/>
            <p:cNvSpPr/>
            <p:nvPr/>
          </p:nvSpPr>
          <p:spPr>
            <a:xfrm>
              <a:off x="1689304" y="7230504"/>
              <a:ext cx="9553434" cy="696036"/>
            </a:xfrm>
            <a:prstGeom prst="rect">
              <a:avLst/>
            </a:prstGeom>
            <a:solidFill>
              <a:srgbClr val="9E3A37"/>
            </a:solidFill>
            <a:ln>
              <a:noFill/>
            </a:ln>
            <a:scene3d>
              <a:camera prst="orthographicFront">
                <a:rot lat="584934" lon="2408865" rev="104121"/>
              </a:camera>
              <a:lightRig rig="balanced" dir="t"/>
            </a:scene3d>
            <a:sp3d extrusionH="4445000" prstMaterial="matte">
              <a:extrusionClr>
                <a:srgbClr val="9E3A37"/>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Soils</a:t>
              </a:r>
            </a:p>
          </p:txBody>
        </p:sp>
        <p:sp>
          <p:nvSpPr>
            <p:cNvPr id="28" name="Rectangle 27"/>
            <p:cNvSpPr/>
            <p:nvPr/>
          </p:nvSpPr>
          <p:spPr>
            <a:xfrm>
              <a:off x="1689304" y="6443254"/>
              <a:ext cx="9553434" cy="696036"/>
            </a:xfrm>
            <a:prstGeom prst="rect">
              <a:avLst/>
            </a:prstGeom>
            <a:solidFill>
              <a:schemeClr val="bg1">
                <a:lumMod val="65000"/>
                <a:alpha val="83000"/>
              </a:schemeClr>
            </a:solidFill>
            <a:ln>
              <a:noFill/>
            </a:ln>
            <a:scene3d>
              <a:camera prst="orthographicFront">
                <a:rot lat="584934" lon="2408865" rev="104121"/>
              </a:camera>
              <a:lightRig rig="balanced" dir="t"/>
            </a:scene3d>
            <a:sp3d extrusionH="4445000"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Geology &amp; Geomorphology</a:t>
              </a:r>
            </a:p>
          </p:txBody>
        </p:sp>
        <p:sp>
          <p:nvSpPr>
            <p:cNvPr id="29" name="Rectangle 28"/>
            <p:cNvSpPr/>
            <p:nvPr/>
          </p:nvSpPr>
          <p:spPr>
            <a:xfrm>
              <a:off x="1689304" y="5656005"/>
              <a:ext cx="9553434" cy="696036"/>
            </a:xfrm>
            <a:prstGeom prst="rect">
              <a:avLst/>
            </a:prstGeom>
            <a:solidFill>
              <a:srgbClr val="7030A0">
                <a:alpha val="83000"/>
              </a:srgbClr>
            </a:solidFill>
            <a:ln>
              <a:noFill/>
            </a:ln>
            <a:scene3d>
              <a:camera prst="orthographicFront">
                <a:rot lat="584934" lon="2408865" rev="104121"/>
              </a:camera>
              <a:lightRig rig="balanced" dir="t"/>
            </a:scene3d>
            <a:sp3d extrusionH="4445000" prstMaterial="matte">
              <a:extrusionClr>
                <a:srgbClr val="7030A0"/>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Fauna</a:t>
              </a:r>
            </a:p>
          </p:txBody>
        </p:sp>
        <p:sp>
          <p:nvSpPr>
            <p:cNvPr id="30" name="Rectangle 29"/>
            <p:cNvSpPr/>
            <p:nvPr/>
          </p:nvSpPr>
          <p:spPr>
            <a:xfrm>
              <a:off x="1689304" y="4868755"/>
              <a:ext cx="9553434" cy="696036"/>
            </a:xfrm>
            <a:prstGeom prst="rect">
              <a:avLst/>
            </a:prstGeom>
            <a:solidFill>
              <a:srgbClr val="CFE3A5"/>
            </a:solidFill>
            <a:ln>
              <a:noFill/>
            </a:ln>
            <a:scene3d>
              <a:camera prst="orthographicFront">
                <a:rot lat="584934" lon="2408865" rev="104121"/>
              </a:camera>
              <a:lightRig rig="balanced" dir="t"/>
            </a:scene3d>
            <a:sp3d extrusionH="4445000" prstMaterial="matte">
              <a:extrusionClr>
                <a:srgbClr val="CFE3A5"/>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Socio-culture and economics</a:t>
              </a:r>
            </a:p>
          </p:txBody>
        </p:sp>
        <p:sp>
          <p:nvSpPr>
            <p:cNvPr id="33" name="Down Arrow 32"/>
            <p:cNvSpPr/>
            <p:nvPr/>
          </p:nvSpPr>
          <p:spPr>
            <a:xfrm flipV="1">
              <a:off x="6181130" y="3413164"/>
              <a:ext cx="1692336" cy="1333118"/>
            </a:xfrm>
            <a:prstGeom prst="downArrow">
              <a:avLst/>
            </a:prstGeom>
            <a:solidFill>
              <a:schemeClr val="bg2">
                <a:lumMod val="50000"/>
              </a:schemeClr>
            </a:solidFill>
            <a:ln>
              <a:solidFill>
                <a:schemeClr val="bg2">
                  <a:lumMod val="50000"/>
                </a:schemeClr>
              </a:solidFill>
            </a:ln>
            <a:scene3d>
              <a:camera prst="orthographicFront">
                <a:rot lat="582000" lon="2400000" rev="102000"/>
              </a:camera>
              <a:lightRig rig="threePt" dir="t"/>
            </a:scene3d>
            <a:sp3d extrusionH="6350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0">
                <a:latin typeface="Calibri" panose="020F0502020204030204" pitchFamily="34" charset="0"/>
                <a:cs typeface="Calibri" panose="020F0502020204030204" pitchFamily="34" charset="0"/>
              </a:endParaRPr>
            </a:p>
          </p:txBody>
        </p:sp>
        <p:grpSp>
          <p:nvGrpSpPr>
            <p:cNvPr id="5127" name="Group 5126"/>
            <p:cNvGrpSpPr/>
            <p:nvPr/>
          </p:nvGrpSpPr>
          <p:grpSpPr>
            <a:xfrm>
              <a:off x="2254130" y="1379806"/>
              <a:ext cx="9671526" cy="2245220"/>
              <a:chOff x="1558497" y="843924"/>
              <a:chExt cx="4835763" cy="112261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27" t="22077" r="26914" b="44343"/>
              <a:stretch/>
            </p:blipFill>
            <p:spPr bwMode="auto">
              <a:xfrm>
                <a:off x="1558497" y="843924"/>
                <a:ext cx="4773168" cy="1110046"/>
              </a:xfrm>
              <a:prstGeom prst="rect">
                <a:avLst/>
              </a:prstGeom>
              <a:noFill/>
              <a:ln>
                <a:noFill/>
              </a:ln>
              <a:effectLst/>
              <a:scene3d>
                <a:camera prst="orthographicFront">
                  <a:rot lat="582000" lon="2406000" rev="102000"/>
                </a:camera>
                <a:lightRig rig="flat" dir="t"/>
              </a:scene3d>
              <a:sp3d extrusionH="3810000"/>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1574319" y="856487"/>
                <a:ext cx="4819941" cy="1110047"/>
              </a:xfrm>
              <a:prstGeom prst="rect">
                <a:avLst/>
              </a:prstGeom>
              <a:noFill/>
              <a:ln>
                <a:noFill/>
              </a:ln>
              <a:scene3d>
                <a:camera prst="orthographicFront">
                  <a:rot lat="584934" lon="2408865" rev="104121"/>
                </a:camera>
                <a:lightRig rig="balanced"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Integrated Monitoring and Forecasting Products</a:t>
                </a:r>
              </a:p>
            </p:txBody>
          </p:sp>
        </p:grpSp>
        <p:sp>
          <p:nvSpPr>
            <p:cNvPr id="39" name="Up-Down Arrow 38"/>
            <p:cNvSpPr/>
            <p:nvPr/>
          </p:nvSpPr>
          <p:spPr>
            <a:xfrm>
              <a:off x="10556440" y="5139638"/>
              <a:ext cx="2699464" cy="5980628"/>
            </a:xfrm>
            <a:prstGeom prst="upDownArrow">
              <a:avLst>
                <a:gd name="adj1" fmla="val 65385"/>
                <a:gd name="adj2" fmla="val 50000"/>
              </a:avLst>
            </a:prstGeom>
            <a:solidFill>
              <a:schemeClr val="bg1">
                <a:lumMod val="95000"/>
                <a:alpha val="63000"/>
              </a:schemeClr>
            </a:solidFill>
            <a:ln>
              <a:solidFill>
                <a:schemeClr val="tx1"/>
              </a:solidFill>
            </a:ln>
            <a:scene3d>
              <a:camera prst="orthographicFront">
                <a:rot lat="899999" lon="19199996" rev="0"/>
              </a:camera>
              <a:lightRig rig="threePt" dir="t"/>
            </a:scene3d>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4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Data Assimilation</a:t>
              </a:r>
            </a:p>
          </p:txBody>
        </p:sp>
        <p:grpSp>
          <p:nvGrpSpPr>
            <p:cNvPr id="5128" name="Group 5127"/>
            <p:cNvGrpSpPr/>
            <p:nvPr/>
          </p:nvGrpSpPr>
          <p:grpSpPr>
            <a:xfrm>
              <a:off x="2818404" y="10684959"/>
              <a:ext cx="7319750" cy="1698794"/>
              <a:chOff x="1840634" y="5496500"/>
              <a:chExt cx="3659875" cy="849397"/>
            </a:xfrm>
          </p:grpSpPr>
          <p:cxnSp>
            <p:nvCxnSpPr>
              <p:cNvPr id="54" name="Straight Arrow Connector 53"/>
              <p:cNvCxnSpPr/>
              <p:nvPr/>
            </p:nvCxnSpPr>
            <p:spPr>
              <a:xfrm flipH="1" flipV="1">
                <a:off x="1840638" y="5739284"/>
                <a:ext cx="3659871" cy="402170"/>
              </a:xfrm>
              <a:prstGeom prst="straightConnector1">
                <a:avLst/>
              </a:prstGeom>
              <a:ln>
                <a:solidFill>
                  <a:srgbClr val="0000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5126" name="Rectangle 5125"/>
              <p:cNvSpPr/>
              <p:nvPr/>
            </p:nvSpPr>
            <p:spPr>
              <a:xfrm rot="389640">
                <a:off x="2870324" y="5694136"/>
                <a:ext cx="1500187" cy="4936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0">
                  <a:latin typeface="Calibri" panose="020F0502020204030204" pitchFamily="34" charset="0"/>
                  <a:cs typeface="Calibri" panose="020F0502020204030204" pitchFamily="34" charset="0"/>
                </a:endParaRPr>
              </a:p>
            </p:txBody>
          </p:sp>
          <p:cxnSp>
            <p:nvCxnSpPr>
              <p:cNvPr id="41" name="Straight Connector 40"/>
              <p:cNvCxnSpPr/>
              <p:nvPr/>
            </p:nvCxnSpPr>
            <p:spPr>
              <a:xfrm>
                <a:off x="1840634" y="5496500"/>
                <a:ext cx="0" cy="44689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5495746" y="5899002"/>
                <a:ext cx="0" cy="44689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2242903" y="5824146"/>
                <a:ext cx="2905569" cy="329385"/>
              </a:xfrm>
              <a:prstGeom prst="rect">
                <a:avLst/>
              </a:prstGeom>
              <a:solidFill>
                <a:schemeClr val="bg1"/>
              </a:solidFill>
              <a:ln>
                <a:noFill/>
              </a:ln>
              <a:effectLst/>
              <a:scene3d>
                <a:camera prst="orthographicFront">
                  <a:rot lat="584934" lon="2408865" rev="104121"/>
                </a:camera>
                <a:lightRig rig="balanced"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rgbClr val="0000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Spatial</a:t>
                </a:r>
              </a:p>
            </p:txBody>
          </p:sp>
        </p:grpSp>
        <p:grpSp>
          <p:nvGrpSpPr>
            <p:cNvPr id="5130" name="Group 5129"/>
            <p:cNvGrpSpPr/>
            <p:nvPr/>
          </p:nvGrpSpPr>
          <p:grpSpPr>
            <a:xfrm>
              <a:off x="10147682" y="10435734"/>
              <a:ext cx="7106788" cy="1531334"/>
              <a:chOff x="5505273" y="5371888"/>
              <a:chExt cx="3553394" cy="765667"/>
            </a:xfrm>
          </p:grpSpPr>
          <p:cxnSp>
            <p:nvCxnSpPr>
              <p:cNvPr id="63" name="Straight Arrow Connector 62"/>
              <p:cNvCxnSpPr/>
              <p:nvPr/>
            </p:nvCxnSpPr>
            <p:spPr>
              <a:xfrm flipH="1">
                <a:off x="5505273" y="5777930"/>
                <a:ext cx="1610434" cy="359625"/>
              </a:xfrm>
              <a:prstGeom prst="straightConnector1">
                <a:avLst/>
              </a:prstGeom>
              <a:ln>
                <a:solidFill>
                  <a:srgbClr val="0000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rot="20722093">
                <a:off x="7905037" y="5371888"/>
                <a:ext cx="1153630" cy="3876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0">
                  <a:latin typeface="Calibri" panose="020F0502020204030204" pitchFamily="34" charset="0"/>
                  <a:cs typeface="Calibri" panose="020F0502020204030204" pitchFamily="34" charset="0"/>
                </a:endParaRPr>
              </a:p>
            </p:txBody>
          </p:sp>
          <p:cxnSp>
            <p:nvCxnSpPr>
              <p:cNvPr id="48" name="Straight Connector 47"/>
              <p:cNvCxnSpPr>
                <a:cxnSpLocks/>
              </p:cNvCxnSpPr>
              <p:nvPr/>
            </p:nvCxnSpPr>
            <p:spPr>
              <a:xfrm>
                <a:off x="7115707" y="5554482"/>
                <a:ext cx="0" cy="44689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5510035" y="5785386"/>
                <a:ext cx="1610435" cy="348018"/>
              </a:xfrm>
              <a:prstGeom prst="rect">
                <a:avLst/>
              </a:prstGeom>
              <a:solidFill>
                <a:schemeClr val="bg1">
                  <a:alpha val="92000"/>
                </a:schemeClr>
              </a:solidFill>
              <a:ln>
                <a:noFill/>
              </a:ln>
              <a:scene3d>
                <a:camera prst="orthographicFront">
                  <a:rot lat="900000" lon="19200000" rev="0"/>
                </a:camera>
                <a:lightRig rig="balanced" dir="t"/>
              </a:scene3d>
              <a:sp3d extrusionH="76200" contourW="12700" prstMaterial="matte">
                <a:extrusionClr>
                  <a:schemeClr val="bg1"/>
                </a:extrusionClr>
                <a:contourClr>
                  <a:schemeClr val="bg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0000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Temporal</a:t>
                </a:r>
              </a:p>
            </p:txBody>
          </p:sp>
        </p:grpSp>
      </p:grpSp>
      <p:sp>
        <p:nvSpPr>
          <p:cNvPr id="31" name="Shape 145">
            <a:extLst>
              <a:ext uri="{FF2B5EF4-FFF2-40B4-BE49-F238E27FC236}">
                <a16:creationId xmlns:a16="http://schemas.microsoft.com/office/drawing/2014/main" id="{042B0E62-CAAF-DD43-A9E4-B8C5B2BF6FBD}"/>
              </a:ext>
            </a:extLst>
          </p:cNvPr>
          <p:cNvSpPr/>
          <p:nvPr/>
        </p:nvSpPr>
        <p:spPr>
          <a:xfrm>
            <a:off x="922524" y="1060628"/>
            <a:ext cx="17892719"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b="1" dirty="0">
                <a:solidFill>
                  <a:schemeClr val="accent6">
                    <a:lumOff val="-21524"/>
                  </a:schemeClr>
                </a:solidFill>
              </a:rPr>
              <a:t>Landsat </a:t>
            </a:r>
            <a:r>
              <a:rPr b="1" dirty="0">
                <a:solidFill>
                  <a:srgbClr val="A6AAA9"/>
                </a:solidFill>
              </a:rPr>
              <a:t>/</a:t>
            </a:r>
            <a:r>
              <a:rPr b="1" dirty="0"/>
              <a:t> </a:t>
            </a:r>
            <a:r>
              <a:rPr lang="en-US" b="1" dirty="0">
                <a:solidFill>
                  <a:schemeClr val="accent1"/>
                </a:solidFill>
              </a:rPr>
              <a:t>”Continuous” Change Detection &amp; Classification</a:t>
            </a:r>
            <a:endParaRPr b="1" dirty="0">
              <a:solidFill>
                <a:schemeClr val="accent1"/>
              </a:solidFill>
            </a:endParaRPr>
          </a:p>
        </p:txBody>
      </p:sp>
      <p:sp>
        <p:nvSpPr>
          <p:cNvPr id="5" name="TextBox 4">
            <a:extLst>
              <a:ext uri="{FF2B5EF4-FFF2-40B4-BE49-F238E27FC236}">
                <a16:creationId xmlns:a16="http://schemas.microsoft.com/office/drawing/2014/main" id="{E40B383E-FF67-A649-8546-40CF4795F6F8}"/>
              </a:ext>
            </a:extLst>
          </p:cNvPr>
          <p:cNvSpPr txBox="1"/>
          <p:nvPr/>
        </p:nvSpPr>
        <p:spPr>
          <a:xfrm>
            <a:off x="1147637" y="5081580"/>
            <a:ext cx="8835537" cy="4257576"/>
          </a:xfrm>
          <a:prstGeom prst="rect">
            <a:avLst/>
          </a:prstGeom>
          <a:solidFill>
            <a:srgbClr val="FFFF00">
              <a:alpha val="6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000000"/>
                </a:solidFill>
                <a:effectLst/>
                <a:uFillTx/>
                <a:latin typeface="+mn-lt"/>
                <a:ea typeface="+mn-ea"/>
                <a:cs typeface="+mn-cs"/>
                <a:sym typeface="Helvetica Light"/>
              </a:rPr>
              <a:t>ARD Products allow users to assimilate and take advantage of a variet</a:t>
            </a:r>
            <a:r>
              <a:rPr lang="en-US" sz="5400" b="1" dirty="0"/>
              <a:t>y of products to support analysis</a:t>
            </a:r>
            <a:endParaRPr kumimoji="0" lang="en-US" sz="5400" b="1"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102558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bwMode="auto">
          <a:xfrm>
            <a:off x="4905083" y="9022162"/>
            <a:ext cx="4903907" cy="437043"/>
          </a:xfrm>
          <a:prstGeom prst="rect">
            <a:avLst/>
          </a:prstGeom>
          <a:noFill/>
          <a:scene3d>
            <a:camera prst="orthographicFront">
              <a:rot lat="0" lon="0" rev="5400000"/>
            </a:camera>
            <a:lightRig rig="threePt" dir="t"/>
          </a:scene3d>
        </p:spPr>
        <p:txBody>
          <a:bodyPr wrap="none" tIns="18288" bIns="18288">
            <a:spAutoFit/>
          </a:bodyPr>
          <a:lstStyle/>
          <a:p>
            <a:pPr defTabSz="1828800" eaLnBrk="0" fontAlgn="base">
              <a:spcBef>
                <a:spcPct val="0"/>
              </a:spcBef>
              <a:spcAft>
                <a:spcPct val="0"/>
              </a:spcAft>
              <a:defRPr/>
            </a:pPr>
            <a:r>
              <a:rPr lang="en-US" sz="2600" dirty="0">
                <a:ea typeface="ＭＳ Ｐゴシック" charset="0"/>
                <a:cs typeface="Arial" panose="020B0604020202020204" pitchFamily="34" charset="0"/>
              </a:rPr>
              <a:t>Reflectance </a:t>
            </a:r>
            <a:r>
              <a:rPr lang="en-US" sz="2400" dirty="0">
                <a:ea typeface="ＭＳ Ｐゴシック" charset="0"/>
                <a:cs typeface="Arial" panose="020B0604020202020204" pitchFamily="34" charset="0"/>
              </a:rPr>
              <a:t>(scale factor 0.0001)</a:t>
            </a:r>
            <a:endParaRPr lang="en-US" sz="2600" dirty="0">
              <a:ea typeface="ＭＳ Ｐゴシック" charset="0"/>
              <a:cs typeface="Arial" panose="020B0604020202020204" pitchFamily="34" charset="0"/>
            </a:endParaRPr>
          </a:p>
        </p:txBody>
      </p:sp>
      <p:grpSp>
        <p:nvGrpSpPr>
          <p:cNvPr id="9" name="Group 8">
            <a:extLst>
              <a:ext uri="{FF2B5EF4-FFF2-40B4-BE49-F238E27FC236}">
                <a16:creationId xmlns:a16="http://schemas.microsoft.com/office/drawing/2014/main" id="{1C827F4E-8079-5E4A-9AE0-FCDA9C2D41AB}"/>
              </a:ext>
            </a:extLst>
          </p:cNvPr>
          <p:cNvGrpSpPr/>
          <p:nvPr/>
        </p:nvGrpSpPr>
        <p:grpSpPr>
          <a:xfrm>
            <a:off x="315562" y="2537520"/>
            <a:ext cx="24068438" cy="9192239"/>
            <a:chOff x="-4619498" y="2117174"/>
            <a:chExt cx="27918479" cy="10662650"/>
          </a:xfrm>
        </p:grpSpPr>
        <p:grpSp>
          <p:nvGrpSpPr>
            <p:cNvPr id="2" name="Group 1"/>
            <p:cNvGrpSpPr/>
            <p:nvPr/>
          </p:nvGrpSpPr>
          <p:grpSpPr>
            <a:xfrm>
              <a:off x="958299" y="2153671"/>
              <a:ext cx="5405866" cy="4052174"/>
              <a:chOff x="-1044851" y="1076835"/>
              <a:chExt cx="2702933" cy="2026087"/>
            </a:xfrm>
          </p:grpSpPr>
          <p:pic>
            <p:nvPicPr>
              <p:cNvPr id="58" name="Picture 57"/>
              <p:cNvPicPr preferRelativeResize="0">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4851" y="1076835"/>
                <a:ext cx="2702933" cy="2026087"/>
              </a:xfrm>
              <a:prstGeom prst="rect">
                <a:avLst/>
              </a:prstGeom>
              <a:ln w="19050">
                <a:solidFill>
                  <a:sysClr val="windowText" lastClr="000000"/>
                </a:solidFill>
              </a:ln>
            </p:spPr>
          </p:pic>
          <p:sp>
            <p:nvSpPr>
              <p:cNvPr id="65" name="TextBox 64"/>
              <p:cNvSpPr txBox="1"/>
              <p:nvPr/>
            </p:nvSpPr>
            <p:spPr>
              <a:xfrm>
                <a:off x="-793886" y="1385144"/>
                <a:ext cx="920284" cy="353943"/>
              </a:xfrm>
              <a:prstGeom prst="rect">
                <a:avLst/>
              </a:prstGeom>
              <a:noFill/>
            </p:spPr>
            <p:txBody>
              <a:bodyPr wrap="none" rtlCol="0">
                <a:spAutoFit/>
              </a:bodyPr>
              <a:lstStyle/>
              <a:p>
                <a:pPr defTabSz="1828800"/>
                <a:r>
                  <a:rPr lang="en-US" sz="4000" b="1" dirty="0">
                    <a:solidFill>
                      <a:srgbClr val="FFFF00"/>
                    </a:solidFill>
                    <a:cs typeface="Arial" panose="020B0604020202020204" pitchFamily="34" charset="0"/>
                  </a:rPr>
                  <a:t>Pre-fire</a:t>
                </a:r>
              </a:p>
            </p:txBody>
          </p:sp>
        </p:grpSp>
        <p:sp>
          <p:nvSpPr>
            <p:cNvPr id="43" name="Rectangle 42"/>
            <p:cNvSpPr/>
            <p:nvPr/>
          </p:nvSpPr>
          <p:spPr>
            <a:xfrm>
              <a:off x="3962400" y="6988624"/>
              <a:ext cx="16476452" cy="5791200"/>
            </a:xfrm>
            <a:prstGeom prst="rect">
              <a:avLst/>
            </a:prstGeom>
            <a:solidFill>
              <a:srgbClr val="BFBFBF"/>
            </a:solidFill>
            <a:ln w="12700" cap="flat" cmpd="sng" algn="ctr">
              <a:solidFill>
                <a:sysClr val="windowText" lastClr="000000"/>
              </a:solidFill>
              <a:prstDash val="solid"/>
            </a:ln>
            <a:effectLst/>
          </p:spPr>
          <p:txBody>
            <a:bodyPr rtlCol="0" anchor="ctr"/>
            <a:lstStyle/>
            <a:p>
              <a:pPr defTabSz="1828800" hangingPunct="1">
                <a:defRPr/>
              </a:pPr>
              <a:endParaRPr lang="en-US" sz="3600">
                <a:solidFill>
                  <a:prstClr val="white"/>
                </a:solidFill>
                <a:latin typeface="Calibri"/>
              </a:endParaRPr>
            </a:p>
          </p:txBody>
        </p:sp>
        <p:grpSp>
          <p:nvGrpSpPr>
            <p:cNvPr id="44" name="Group 43"/>
            <p:cNvGrpSpPr/>
            <p:nvPr/>
          </p:nvGrpSpPr>
          <p:grpSpPr>
            <a:xfrm>
              <a:off x="4065816" y="7474903"/>
              <a:ext cx="16203384" cy="5021902"/>
              <a:chOff x="508908" y="1690937"/>
              <a:chExt cx="8101692" cy="2510951"/>
            </a:xfrm>
          </p:grpSpPr>
          <p:grpSp>
            <p:nvGrpSpPr>
              <p:cNvPr id="45" name="Group 44"/>
              <p:cNvGrpSpPr/>
              <p:nvPr/>
            </p:nvGrpSpPr>
            <p:grpSpPr>
              <a:xfrm>
                <a:off x="533400" y="1690937"/>
                <a:ext cx="8077200" cy="2510951"/>
                <a:chOff x="533400" y="1690937"/>
                <a:chExt cx="8077200" cy="2510951"/>
              </a:xfrm>
            </p:grpSpPr>
            <p:grpSp>
              <p:nvGrpSpPr>
                <p:cNvPr id="47" name="Group 46"/>
                <p:cNvGrpSpPr/>
                <p:nvPr/>
              </p:nvGrpSpPr>
              <p:grpSpPr>
                <a:xfrm>
                  <a:off x="533400" y="1690937"/>
                  <a:ext cx="8077200" cy="2510951"/>
                  <a:chOff x="-2327806" y="1963025"/>
                  <a:chExt cx="14638078" cy="3019058"/>
                </a:xfrm>
              </p:grpSpPr>
              <p:pic>
                <p:nvPicPr>
                  <p:cNvPr id="49" name="Picture 48"/>
                  <p:cNvPicPr>
                    <a:picLocks noChangeAspect="1"/>
                  </p:cNvPicPr>
                  <p:nvPr/>
                </p:nvPicPr>
                <p:blipFill>
                  <a:blip r:embed="rId4"/>
                  <a:stretch>
                    <a:fillRect/>
                  </a:stretch>
                </p:blipFill>
                <p:spPr>
                  <a:xfrm>
                    <a:off x="-2327806" y="1963025"/>
                    <a:ext cx="14638078" cy="3019058"/>
                  </a:xfrm>
                  <a:prstGeom prst="rect">
                    <a:avLst/>
                  </a:prstGeom>
                </p:spPr>
              </p:pic>
              <p:sp>
                <p:nvSpPr>
                  <p:cNvPr id="50" name="Oval 49"/>
                  <p:cNvSpPr/>
                  <p:nvPr/>
                </p:nvSpPr>
                <p:spPr>
                  <a:xfrm>
                    <a:off x="1923551" y="4003001"/>
                    <a:ext cx="216976" cy="170482"/>
                  </a:xfrm>
                  <a:prstGeom prst="ellipse">
                    <a:avLst/>
                  </a:prstGeom>
                  <a:noFill/>
                  <a:ln w="31750" cap="flat" cmpd="sng" algn="ctr">
                    <a:solidFill>
                      <a:srgbClr val="FF33CC"/>
                    </a:solidFill>
                    <a:prstDash val="solid"/>
                  </a:ln>
                  <a:effectLst/>
                </p:spPr>
                <p:txBody>
                  <a:bodyPr rtlCol="0" anchor="ctr"/>
                  <a:lstStyle/>
                  <a:p>
                    <a:pPr defTabSz="1828800" hangingPunct="1">
                      <a:defRPr/>
                    </a:pPr>
                    <a:endParaRPr lang="en-US" sz="3600" dirty="0">
                      <a:solidFill>
                        <a:prstClr val="white"/>
                      </a:solidFill>
                      <a:latin typeface="Calibri"/>
                    </a:endParaRPr>
                  </a:p>
                </p:txBody>
              </p:sp>
              <p:sp>
                <p:nvSpPr>
                  <p:cNvPr id="51" name="Oval 50"/>
                  <p:cNvSpPr/>
                  <p:nvPr/>
                </p:nvSpPr>
                <p:spPr>
                  <a:xfrm>
                    <a:off x="3181202" y="3258530"/>
                    <a:ext cx="216976" cy="170482"/>
                  </a:xfrm>
                  <a:prstGeom prst="ellipse">
                    <a:avLst/>
                  </a:prstGeom>
                  <a:noFill/>
                  <a:ln w="31750" cap="flat" cmpd="sng" algn="ctr">
                    <a:solidFill>
                      <a:srgbClr val="FF33CC"/>
                    </a:solidFill>
                    <a:prstDash val="solid"/>
                  </a:ln>
                  <a:effectLst/>
                </p:spPr>
                <p:txBody>
                  <a:bodyPr rtlCol="0" anchor="ctr"/>
                  <a:lstStyle/>
                  <a:p>
                    <a:pPr defTabSz="1828800" hangingPunct="1">
                      <a:defRPr/>
                    </a:pPr>
                    <a:endParaRPr lang="en-US" sz="3600" dirty="0">
                      <a:solidFill>
                        <a:prstClr val="white"/>
                      </a:solidFill>
                      <a:latin typeface="Calibri"/>
                    </a:endParaRPr>
                  </a:p>
                </p:txBody>
              </p:sp>
              <p:sp>
                <p:nvSpPr>
                  <p:cNvPr id="52" name="Oval 51"/>
                  <p:cNvSpPr/>
                  <p:nvPr/>
                </p:nvSpPr>
                <p:spPr>
                  <a:xfrm>
                    <a:off x="10973707" y="3642603"/>
                    <a:ext cx="216976" cy="170482"/>
                  </a:xfrm>
                  <a:prstGeom prst="ellipse">
                    <a:avLst/>
                  </a:prstGeom>
                  <a:noFill/>
                  <a:ln w="31750" cap="flat" cmpd="sng" algn="ctr">
                    <a:solidFill>
                      <a:srgbClr val="FF33CC"/>
                    </a:solidFill>
                    <a:prstDash val="solid"/>
                  </a:ln>
                  <a:effectLst/>
                </p:spPr>
                <p:txBody>
                  <a:bodyPr rtlCol="0" anchor="ctr"/>
                  <a:lstStyle/>
                  <a:p>
                    <a:pPr defTabSz="1828800" hangingPunct="1">
                      <a:defRPr/>
                    </a:pPr>
                    <a:endParaRPr lang="en-US" sz="3600" dirty="0">
                      <a:solidFill>
                        <a:prstClr val="white"/>
                      </a:solidFill>
                      <a:latin typeface="Calibri"/>
                    </a:endParaRPr>
                  </a:p>
                </p:txBody>
              </p:sp>
              <p:sp>
                <p:nvSpPr>
                  <p:cNvPr id="53" name="Oval 52"/>
                  <p:cNvSpPr/>
                  <p:nvPr/>
                </p:nvSpPr>
                <p:spPr>
                  <a:xfrm>
                    <a:off x="7067628" y="3049352"/>
                    <a:ext cx="216976" cy="170482"/>
                  </a:xfrm>
                  <a:prstGeom prst="ellipse">
                    <a:avLst/>
                  </a:prstGeom>
                  <a:noFill/>
                  <a:ln w="31750" cap="flat" cmpd="sng" algn="ctr">
                    <a:solidFill>
                      <a:srgbClr val="FF33CC"/>
                    </a:solidFill>
                    <a:prstDash val="solid"/>
                  </a:ln>
                  <a:effectLst/>
                </p:spPr>
                <p:txBody>
                  <a:bodyPr rtlCol="0" anchor="ctr"/>
                  <a:lstStyle/>
                  <a:p>
                    <a:pPr defTabSz="1828800" hangingPunct="1">
                      <a:defRPr/>
                    </a:pPr>
                    <a:endParaRPr lang="en-US" sz="3600" dirty="0">
                      <a:solidFill>
                        <a:prstClr val="white"/>
                      </a:solidFill>
                      <a:latin typeface="Calibri"/>
                    </a:endParaRPr>
                  </a:p>
                </p:txBody>
              </p:sp>
            </p:grpSp>
            <p:sp>
              <p:nvSpPr>
                <p:cNvPr id="48" name="Rectangle 47"/>
                <p:cNvSpPr/>
                <p:nvPr/>
              </p:nvSpPr>
              <p:spPr>
                <a:xfrm>
                  <a:off x="4572000" y="4063299"/>
                  <a:ext cx="304800" cy="111373"/>
                </a:xfrm>
                <a:prstGeom prst="rect">
                  <a:avLst/>
                </a:prstGeom>
                <a:solidFill>
                  <a:srgbClr val="BFBFBF"/>
                </a:solidFill>
                <a:ln w="25400" cap="flat" cmpd="sng" algn="ctr">
                  <a:noFill/>
                  <a:prstDash val="solid"/>
                </a:ln>
                <a:effectLst/>
              </p:spPr>
              <p:txBody>
                <a:bodyPr rtlCol="0" anchor="ctr"/>
                <a:lstStyle/>
                <a:p>
                  <a:pPr defTabSz="1828800" hangingPunct="1">
                    <a:defRPr/>
                  </a:pPr>
                  <a:endParaRPr lang="en-US" sz="3600">
                    <a:solidFill>
                      <a:prstClr val="white"/>
                    </a:solidFill>
                    <a:latin typeface="Calibri"/>
                  </a:endParaRPr>
                </a:p>
              </p:txBody>
            </p:sp>
          </p:grpSp>
          <p:sp>
            <p:nvSpPr>
              <p:cNvPr id="46" name="Rectangle 45"/>
              <p:cNvSpPr/>
              <p:nvPr/>
            </p:nvSpPr>
            <p:spPr>
              <a:xfrm>
                <a:off x="508908" y="2362200"/>
                <a:ext cx="135148" cy="1167175"/>
              </a:xfrm>
              <a:prstGeom prst="rect">
                <a:avLst/>
              </a:prstGeom>
              <a:solidFill>
                <a:srgbClr val="BFBFBF"/>
              </a:solidFill>
              <a:ln w="25400" cap="flat" cmpd="sng" algn="ctr">
                <a:noFill/>
                <a:prstDash val="solid"/>
              </a:ln>
              <a:effectLst/>
            </p:spPr>
            <p:txBody>
              <a:bodyPr rtlCol="0" anchor="ctr"/>
              <a:lstStyle/>
              <a:p>
                <a:pPr defTabSz="1828800" hangingPunct="1">
                  <a:defRPr/>
                </a:pPr>
                <a:endParaRPr lang="en-US" sz="3600">
                  <a:solidFill>
                    <a:prstClr val="white"/>
                  </a:solidFill>
                  <a:latin typeface="Calibri"/>
                </a:endParaRPr>
              </a:p>
            </p:txBody>
          </p:sp>
        </p:grpSp>
        <p:sp>
          <p:nvSpPr>
            <p:cNvPr id="54" name="TextBox 53"/>
            <p:cNvSpPr txBox="1"/>
            <p:nvPr/>
          </p:nvSpPr>
          <p:spPr>
            <a:xfrm>
              <a:off x="11919245" y="12164276"/>
              <a:ext cx="944489" cy="523220"/>
            </a:xfrm>
            <a:prstGeom prst="rect">
              <a:avLst/>
            </a:prstGeom>
            <a:noFill/>
          </p:spPr>
          <p:txBody>
            <a:bodyPr wrap="none" rtlCol="0">
              <a:spAutoFit/>
            </a:bodyPr>
            <a:lstStyle/>
            <a:p>
              <a:pPr defTabSz="1828800"/>
              <a:r>
                <a:rPr lang="en-US" sz="2800" dirty="0">
                  <a:solidFill>
                    <a:srgbClr val="C00000"/>
                  </a:solidFill>
                  <a:cs typeface="Arial" panose="020B0604020202020204" pitchFamily="34" charset="0"/>
                </a:rPr>
                <a:t>Date</a:t>
              </a:r>
            </a:p>
          </p:txBody>
        </p:sp>
        <p:sp>
          <p:nvSpPr>
            <p:cNvPr id="55" name="TextBox 54"/>
            <p:cNvSpPr txBox="1"/>
            <p:nvPr/>
          </p:nvSpPr>
          <p:spPr>
            <a:xfrm>
              <a:off x="4114800" y="7168122"/>
              <a:ext cx="5918666" cy="1285233"/>
            </a:xfrm>
            <a:prstGeom prst="rect">
              <a:avLst/>
            </a:prstGeom>
            <a:solidFill>
              <a:srgbClr val="BFBFBF"/>
            </a:solidFill>
          </p:spPr>
          <p:txBody>
            <a:bodyPr wrap="square" rtlCol="0">
              <a:spAutoFit/>
            </a:bodyPr>
            <a:lstStyle/>
            <a:p>
              <a:pPr defTabSz="1828800"/>
              <a:r>
                <a:rPr lang="en-US" sz="6600" dirty="0">
                  <a:solidFill>
                    <a:srgbClr val="C00000"/>
                  </a:solidFill>
                  <a:cs typeface="Arial" panose="020B0604020202020204" pitchFamily="34" charset="0"/>
                </a:rPr>
                <a:t>Mid-IR band</a:t>
              </a:r>
            </a:p>
          </p:txBody>
        </p:sp>
        <p:sp>
          <p:nvSpPr>
            <p:cNvPr id="56" name="Rectangle 55"/>
            <p:cNvSpPr/>
            <p:nvPr/>
          </p:nvSpPr>
          <p:spPr>
            <a:xfrm>
              <a:off x="4607479" y="11896345"/>
              <a:ext cx="15457570" cy="325162"/>
            </a:xfrm>
            <a:prstGeom prst="rect">
              <a:avLst/>
            </a:prstGeom>
            <a:solidFill>
              <a:srgbClr val="BFBFBF"/>
            </a:solidFill>
            <a:ln w="25400" cap="flat" cmpd="sng" algn="ctr">
              <a:noFill/>
              <a:prstDash val="solid"/>
            </a:ln>
            <a:effectLst/>
          </p:spPr>
          <p:txBody>
            <a:bodyPr rtlCol="0" anchor="ctr"/>
            <a:lstStyle/>
            <a:p>
              <a:pPr defTabSz="1828800" hangingPunct="1">
                <a:defRPr/>
              </a:pPr>
              <a:endParaRPr lang="en-US" sz="3600">
                <a:solidFill>
                  <a:prstClr val="white"/>
                </a:solidFill>
                <a:latin typeface="Calibri"/>
              </a:endParaRPr>
            </a:p>
          </p:txBody>
        </p:sp>
        <p:sp>
          <p:nvSpPr>
            <p:cNvPr id="57" name="TextBox 56"/>
            <p:cNvSpPr txBox="1"/>
            <p:nvPr/>
          </p:nvSpPr>
          <p:spPr>
            <a:xfrm>
              <a:off x="4451834" y="11854524"/>
              <a:ext cx="15980973" cy="428411"/>
            </a:xfrm>
            <a:prstGeom prst="rect">
              <a:avLst/>
            </a:prstGeom>
            <a:noFill/>
          </p:spPr>
          <p:txBody>
            <a:bodyPr wrap="square" rtlCol="0">
              <a:spAutoFit/>
            </a:bodyPr>
            <a:lstStyle/>
            <a:p>
              <a:pPr defTabSz="1828800"/>
              <a:r>
                <a:rPr lang="en-US" sz="1800" b="1" dirty="0">
                  <a:solidFill>
                    <a:srgbClr val="C00000"/>
                  </a:solidFill>
                  <a:cs typeface="Arial" panose="020B0604020202020204" pitchFamily="34" charset="0"/>
                </a:rPr>
                <a:t>1984     1986       1988       1990      1992       1994       1996      1998       2000       2002      2004       2006       2008      2010       2012</a:t>
              </a:r>
            </a:p>
          </p:txBody>
        </p:sp>
        <p:grpSp>
          <p:nvGrpSpPr>
            <p:cNvPr id="3" name="Group 2"/>
            <p:cNvGrpSpPr/>
            <p:nvPr/>
          </p:nvGrpSpPr>
          <p:grpSpPr>
            <a:xfrm>
              <a:off x="5588733" y="2151014"/>
              <a:ext cx="5325712" cy="3989832"/>
              <a:chOff x="1270366" y="1075507"/>
              <a:chExt cx="2662856" cy="1994916"/>
            </a:xfrm>
          </p:grpSpPr>
          <p:pic>
            <p:nvPicPr>
              <p:cNvPr id="59" name="Picture 58"/>
              <p:cNvPicPr preferRelativeResize="0">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0366" y="1075507"/>
                <a:ext cx="2662856" cy="1994916"/>
              </a:xfrm>
              <a:prstGeom prst="rect">
                <a:avLst/>
              </a:prstGeom>
              <a:ln w="19050">
                <a:solidFill>
                  <a:sysClr val="windowText" lastClr="000000"/>
                </a:solidFill>
              </a:ln>
              <a:effectLst>
                <a:outerShdw blurRad="50800" dist="76200" dir="2700000" algn="tl" rotWithShape="0">
                  <a:prstClr val="black">
                    <a:alpha val="40000"/>
                  </a:prstClr>
                </a:outerShdw>
              </a:effectLst>
            </p:spPr>
          </p:pic>
          <p:sp>
            <p:nvSpPr>
              <p:cNvPr id="62" name="TextBox 61"/>
              <p:cNvSpPr txBox="1"/>
              <p:nvPr/>
            </p:nvSpPr>
            <p:spPr>
              <a:xfrm>
                <a:off x="1458322" y="1121784"/>
                <a:ext cx="1322383" cy="767570"/>
              </a:xfrm>
              <a:prstGeom prst="rect">
                <a:avLst/>
              </a:prstGeom>
              <a:noFill/>
            </p:spPr>
            <p:txBody>
              <a:bodyPr wrap="square" rtlCol="0">
                <a:spAutoFit/>
              </a:bodyPr>
              <a:lstStyle/>
              <a:p>
                <a:pPr defTabSz="1828800"/>
                <a:r>
                  <a:rPr lang="en-US" sz="4000" b="1" dirty="0">
                    <a:solidFill>
                      <a:srgbClr val="FFFF00"/>
                    </a:solidFill>
                    <a:cs typeface="Arial" panose="020B0604020202020204" pitchFamily="34" charset="0"/>
                  </a:rPr>
                  <a:t>Year fire occurred</a:t>
                </a:r>
              </a:p>
            </p:txBody>
          </p:sp>
        </p:grpSp>
        <p:grpSp>
          <p:nvGrpSpPr>
            <p:cNvPr id="4" name="Group 3"/>
            <p:cNvGrpSpPr/>
            <p:nvPr/>
          </p:nvGrpSpPr>
          <p:grpSpPr>
            <a:xfrm>
              <a:off x="10553419" y="2117174"/>
              <a:ext cx="5361336" cy="4034360"/>
              <a:chOff x="3752709" y="1058587"/>
              <a:chExt cx="2680668" cy="2017180"/>
            </a:xfrm>
          </p:grpSpPr>
          <p:pic>
            <p:nvPicPr>
              <p:cNvPr id="60" name="Picture 59"/>
              <p:cNvPicPr preferRelativeResize="0">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52709" y="1058587"/>
                <a:ext cx="2680668" cy="2017180"/>
              </a:xfrm>
              <a:prstGeom prst="rect">
                <a:avLst/>
              </a:prstGeom>
              <a:ln w="19050">
                <a:solidFill>
                  <a:sysClr val="windowText" lastClr="000000"/>
                </a:solidFill>
              </a:ln>
              <a:effectLst>
                <a:outerShdw blurRad="50800" dist="76200" dir="2700000" algn="tl" rotWithShape="0">
                  <a:prstClr val="black">
                    <a:alpha val="40000"/>
                  </a:prstClr>
                </a:outerShdw>
              </a:effectLst>
            </p:spPr>
          </p:pic>
          <p:sp>
            <p:nvSpPr>
              <p:cNvPr id="63" name="TextBox 62"/>
              <p:cNvSpPr txBox="1"/>
              <p:nvPr/>
            </p:nvSpPr>
            <p:spPr>
              <a:xfrm>
                <a:off x="3883862" y="1118951"/>
                <a:ext cx="1389705" cy="767570"/>
              </a:xfrm>
              <a:prstGeom prst="rect">
                <a:avLst/>
              </a:prstGeom>
              <a:noFill/>
            </p:spPr>
            <p:txBody>
              <a:bodyPr wrap="square" rtlCol="0">
                <a:spAutoFit/>
              </a:bodyPr>
              <a:lstStyle/>
              <a:p>
                <a:pPr defTabSz="1828800"/>
                <a:r>
                  <a:rPr lang="en-US" sz="4000" b="1" dirty="0">
                    <a:solidFill>
                      <a:srgbClr val="FFFF00"/>
                    </a:solidFill>
                    <a:cs typeface="Arial" panose="020B0604020202020204" pitchFamily="34" charset="0"/>
                  </a:rPr>
                  <a:t>Post-fire recovery</a:t>
                </a:r>
              </a:p>
            </p:txBody>
          </p:sp>
        </p:grpSp>
        <p:grpSp>
          <p:nvGrpSpPr>
            <p:cNvPr id="5" name="Group 4"/>
            <p:cNvGrpSpPr/>
            <p:nvPr/>
          </p:nvGrpSpPr>
          <p:grpSpPr>
            <a:xfrm>
              <a:off x="15251775" y="2143749"/>
              <a:ext cx="5414772" cy="4052558"/>
              <a:chOff x="6101887" y="1071874"/>
              <a:chExt cx="2707386" cy="2026279"/>
            </a:xfrm>
          </p:grpSpPr>
          <p:pic>
            <p:nvPicPr>
              <p:cNvPr id="61" name="Picture 60"/>
              <p:cNvPicPr preferRelativeResize="0">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01887" y="1080973"/>
                <a:ext cx="2707386" cy="2017180"/>
              </a:xfrm>
              <a:prstGeom prst="rect">
                <a:avLst/>
              </a:prstGeom>
              <a:ln w="19050">
                <a:solidFill>
                  <a:sysClr val="windowText" lastClr="000000"/>
                </a:solidFill>
              </a:ln>
              <a:effectLst>
                <a:outerShdw blurRad="50800" dist="76200" dir="2700000" algn="tl" rotWithShape="0">
                  <a:prstClr val="black">
                    <a:alpha val="40000"/>
                  </a:prstClr>
                </a:outerShdw>
              </a:effectLst>
            </p:spPr>
          </p:pic>
          <p:sp>
            <p:nvSpPr>
              <p:cNvPr id="64" name="TextBox 63"/>
              <p:cNvSpPr txBox="1"/>
              <p:nvPr/>
            </p:nvSpPr>
            <p:spPr>
              <a:xfrm>
                <a:off x="6268486" y="1071874"/>
                <a:ext cx="1875799" cy="767570"/>
              </a:xfrm>
              <a:prstGeom prst="rect">
                <a:avLst/>
              </a:prstGeom>
              <a:noFill/>
            </p:spPr>
            <p:txBody>
              <a:bodyPr wrap="square" rtlCol="0">
                <a:spAutoFit/>
              </a:bodyPr>
              <a:lstStyle/>
              <a:p>
                <a:pPr defTabSz="1828800"/>
                <a:r>
                  <a:rPr lang="en-US" sz="4000" b="1" dirty="0">
                    <a:solidFill>
                      <a:srgbClr val="FFFF00"/>
                    </a:solidFill>
                    <a:cs typeface="Arial" panose="020B0604020202020204" pitchFamily="34" charset="0"/>
                  </a:rPr>
                  <a:t>Longer-term recovery</a:t>
                </a:r>
              </a:p>
            </p:txBody>
          </p:sp>
        </p:grpSp>
        <p:cxnSp>
          <p:nvCxnSpPr>
            <p:cNvPr id="66" name="Straight Arrow Connector 65"/>
            <p:cNvCxnSpPr>
              <a:cxnSpLocks/>
              <a:stCxn id="50" idx="0"/>
            </p:cNvCxnSpPr>
            <p:nvPr/>
          </p:nvCxnSpPr>
          <p:spPr>
            <a:xfrm flipH="1" flipV="1">
              <a:off x="3462563" y="4535807"/>
              <a:ext cx="5463709" cy="6332393"/>
            </a:xfrm>
            <a:prstGeom prst="straightConnector1">
              <a:avLst/>
            </a:prstGeom>
            <a:noFill/>
            <a:ln w="19050" cap="flat" cmpd="sng" algn="ctr">
              <a:solidFill>
                <a:srgbClr val="FF0000"/>
              </a:solidFill>
              <a:prstDash val="solid"/>
              <a:tailEnd type="arrow"/>
            </a:ln>
            <a:effectLst/>
          </p:spPr>
        </p:cxnSp>
        <p:cxnSp>
          <p:nvCxnSpPr>
            <p:cNvPr id="68" name="Straight Arrow Connector 67"/>
            <p:cNvCxnSpPr>
              <a:cxnSpLocks/>
              <a:stCxn id="53" idx="0"/>
            </p:cNvCxnSpPr>
            <p:nvPr/>
          </p:nvCxnSpPr>
          <p:spPr>
            <a:xfrm flipH="1" flipV="1">
              <a:off x="13077280" y="4581794"/>
              <a:ext cx="1525930" cy="4700106"/>
            </a:xfrm>
            <a:prstGeom prst="straightConnector1">
              <a:avLst/>
            </a:prstGeom>
            <a:noFill/>
            <a:ln w="19050" cap="flat" cmpd="sng" algn="ctr">
              <a:solidFill>
                <a:srgbClr val="FF0000"/>
              </a:solidFill>
              <a:prstDash val="solid"/>
              <a:tailEnd type="arrow"/>
            </a:ln>
            <a:effectLst/>
          </p:spPr>
        </p:cxnSp>
        <p:cxnSp>
          <p:nvCxnSpPr>
            <p:cNvPr id="69" name="Straight Arrow Connector 68"/>
            <p:cNvCxnSpPr>
              <a:cxnSpLocks/>
            </p:cNvCxnSpPr>
            <p:nvPr/>
          </p:nvCxnSpPr>
          <p:spPr>
            <a:xfrm flipH="1" flipV="1">
              <a:off x="8254079" y="4315571"/>
              <a:ext cx="2060135" cy="5203991"/>
            </a:xfrm>
            <a:prstGeom prst="straightConnector1">
              <a:avLst/>
            </a:prstGeom>
            <a:noFill/>
            <a:ln w="19050" cap="flat" cmpd="sng" algn="ctr">
              <a:solidFill>
                <a:srgbClr val="FF0000"/>
              </a:solidFill>
              <a:prstDash val="solid"/>
              <a:tailEnd type="arrow"/>
            </a:ln>
            <a:effectLst/>
          </p:spPr>
        </p:cxnSp>
        <p:cxnSp>
          <p:nvCxnSpPr>
            <p:cNvPr id="70" name="Straight Arrow Connector 69"/>
            <p:cNvCxnSpPr>
              <a:cxnSpLocks/>
              <a:stCxn id="52" idx="0"/>
            </p:cNvCxnSpPr>
            <p:nvPr/>
          </p:nvCxnSpPr>
          <p:spPr>
            <a:xfrm flipH="1" flipV="1">
              <a:off x="18077591" y="4348174"/>
              <a:ext cx="836320" cy="5920540"/>
            </a:xfrm>
            <a:prstGeom prst="straightConnector1">
              <a:avLst/>
            </a:prstGeom>
            <a:noFill/>
            <a:ln w="19050" cap="flat" cmpd="sng" algn="ctr">
              <a:solidFill>
                <a:srgbClr val="FF0000"/>
              </a:solidFill>
              <a:prstDash val="solid"/>
              <a:tailEnd type="arrow"/>
            </a:ln>
            <a:effectLst/>
          </p:spPr>
        </p:cxnSp>
        <p:sp>
          <p:nvSpPr>
            <p:cNvPr id="71" name="TextBox 70"/>
            <p:cNvSpPr txBox="1"/>
            <p:nvPr/>
          </p:nvSpPr>
          <p:spPr>
            <a:xfrm>
              <a:off x="-4619498" y="8298761"/>
              <a:ext cx="8107330" cy="2249157"/>
            </a:xfrm>
            <a:prstGeom prst="rect">
              <a:avLst/>
            </a:prstGeom>
            <a:noFill/>
          </p:spPr>
          <p:txBody>
            <a:bodyPr wrap="square" rtlCol="0">
              <a:spAutoFit/>
            </a:bodyPr>
            <a:lstStyle/>
            <a:p>
              <a:pPr defTabSz="1828800"/>
              <a:r>
                <a:rPr lang="en-US" sz="4000" b="1" dirty="0">
                  <a:solidFill>
                    <a:srgbClr val="006600"/>
                  </a:solidFill>
                  <a:effectLst>
                    <a:outerShdw blurRad="38100" dist="38100" dir="2700000" algn="tl">
                      <a:srgbClr val="000000">
                        <a:alpha val="43137"/>
                      </a:srgbClr>
                    </a:outerShdw>
                  </a:effectLst>
                  <a:cs typeface="Arial" panose="020B0604020202020204" pitchFamily="34" charset="0"/>
                </a:rPr>
                <a:t>A pixel history in </a:t>
              </a:r>
            </a:p>
            <a:p>
              <a:pPr defTabSz="1828800"/>
              <a:r>
                <a:rPr lang="en-US" sz="4000" b="1" dirty="0">
                  <a:solidFill>
                    <a:srgbClr val="006600"/>
                  </a:solidFill>
                  <a:effectLst>
                    <a:outerShdw blurRad="38100" dist="38100" dir="2700000" algn="tl">
                      <a:srgbClr val="000000">
                        <a:alpha val="43137"/>
                      </a:srgbClr>
                    </a:outerShdw>
                  </a:effectLst>
                  <a:cs typeface="Arial" panose="020B0604020202020204" pitchFamily="34" charset="0"/>
                </a:rPr>
                <a:t>Stanislaus National Forest, California</a:t>
              </a:r>
            </a:p>
          </p:txBody>
        </p:sp>
        <p:pic>
          <p:nvPicPr>
            <p:cNvPr id="51220"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343055" y="9281900"/>
              <a:ext cx="2955926" cy="133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rot="866376">
              <a:off x="9938467" y="9019235"/>
              <a:ext cx="10641182" cy="198196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a:p>
          </p:txBody>
        </p:sp>
        <p:sp>
          <p:nvSpPr>
            <p:cNvPr id="7" name="TextBox 6"/>
            <p:cNvSpPr txBox="1"/>
            <p:nvPr/>
          </p:nvSpPr>
          <p:spPr>
            <a:xfrm rot="886498">
              <a:off x="14353439" y="8432709"/>
              <a:ext cx="4078361" cy="769441"/>
            </a:xfrm>
            <a:prstGeom prst="rect">
              <a:avLst/>
            </a:prstGeom>
            <a:noFill/>
          </p:spPr>
          <p:txBody>
            <a:bodyPr wrap="none" rtlCol="0">
              <a:spAutoFit/>
            </a:bodyPr>
            <a:lstStyle/>
            <a:p>
              <a:r>
                <a:rPr lang="en-US" sz="4400" b="1" dirty="0">
                  <a:solidFill>
                    <a:srgbClr val="FF0000"/>
                  </a:solidFill>
                  <a:effectLst>
                    <a:outerShdw blurRad="38100" dist="38100" dir="2700000" algn="tl">
                      <a:srgbClr val="000000">
                        <a:alpha val="43137"/>
                      </a:srgbClr>
                    </a:outerShdw>
                  </a:effectLst>
                </a:rPr>
                <a:t>Regrowth trend</a:t>
              </a:r>
            </a:p>
          </p:txBody>
        </p:sp>
      </p:grpSp>
      <p:sp>
        <p:nvSpPr>
          <p:cNvPr id="42" name="Shape 145">
            <a:extLst>
              <a:ext uri="{FF2B5EF4-FFF2-40B4-BE49-F238E27FC236}">
                <a16:creationId xmlns:a16="http://schemas.microsoft.com/office/drawing/2014/main" id="{A4A6AF43-79C9-6246-BE66-7E610C661A8C}"/>
              </a:ext>
            </a:extLst>
          </p:cNvPr>
          <p:cNvSpPr/>
          <p:nvPr/>
        </p:nvSpPr>
        <p:spPr>
          <a:xfrm>
            <a:off x="922524" y="1060628"/>
            <a:ext cx="14301992"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b="1" dirty="0">
                <a:solidFill>
                  <a:schemeClr val="accent6">
                    <a:lumOff val="-21524"/>
                  </a:schemeClr>
                </a:solidFill>
              </a:rPr>
              <a:t>Landsat </a:t>
            </a:r>
            <a:r>
              <a:rPr b="1" dirty="0">
                <a:solidFill>
                  <a:srgbClr val="A6AAA9"/>
                </a:solidFill>
              </a:rPr>
              <a:t>/</a:t>
            </a:r>
            <a:r>
              <a:rPr b="1" dirty="0"/>
              <a:t> </a:t>
            </a:r>
            <a:r>
              <a:rPr lang="en-US" b="1" dirty="0">
                <a:solidFill>
                  <a:schemeClr val="accent1"/>
                </a:solidFill>
              </a:rPr>
              <a:t>A Pixel in Time––Going through fire”</a:t>
            </a:r>
            <a:endParaRPr b="1" dirty="0">
              <a:solidFill>
                <a:schemeClr val="accent1"/>
              </a:solidFill>
            </a:endParaRPr>
          </a:p>
        </p:txBody>
      </p:sp>
      <p:sp>
        <p:nvSpPr>
          <p:cNvPr id="67" name="Right Arrow 66">
            <a:extLst>
              <a:ext uri="{FF2B5EF4-FFF2-40B4-BE49-F238E27FC236}">
                <a16:creationId xmlns:a16="http://schemas.microsoft.com/office/drawing/2014/main" id="{A5649922-D617-AF4D-B5A1-EB3D3E70AF51}"/>
              </a:ext>
            </a:extLst>
          </p:cNvPr>
          <p:cNvSpPr/>
          <p:nvPr/>
        </p:nvSpPr>
        <p:spPr>
          <a:xfrm>
            <a:off x="5171626" y="4915340"/>
            <a:ext cx="14098091" cy="853996"/>
          </a:xfrm>
          <a:prstGeom prst="rightArrow">
            <a:avLst>
              <a:gd name="adj1" fmla="val 69340"/>
              <a:gd name="adj2" fmla="val 50000"/>
            </a:avLst>
          </a:prstGeom>
          <a:solidFill>
            <a:srgbClr val="FFFF00">
              <a:alpha val="32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tx1"/>
                </a:solidFill>
                <a:effectLst/>
                <a:uFillTx/>
                <a:latin typeface="+mn-lt"/>
                <a:ea typeface="+mn-ea"/>
                <a:cs typeface="+mn-cs"/>
                <a:sym typeface="Helvetica Light"/>
              </a:rPr>
              <a:t>Change over time</a:t>
            </a:r>
          </a:p>
        </p:txBody>
      </p:sp>
    </p:spTree>
    <p:extLst>
      <p:ext uri="{BB962C8B-B14F-4D97-AF65-F5344CB8AC3E}">
        <p14:creationId xmlns:p14="http://schemas.microsoft.com/office/powerpoint/2010/main" val="428622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1009</TotalTime>
  <Words>1123</Words>
  <Application>Microsoft Macintosh PowerPoint</Application>
  <PresentationFormat>Custom</PresentationFormat>
  <Paragraphs>196</Paragraphs>
  <Slides>13</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ＭＳ Ｐゴシック</vt:lpstr>
      <vt:lpstr>Arial</vt:lpstr>
      <vt:lpstr>Arial Narrow</vt:lpstr>
      <vt:lpstr>Calibri</vt:lpstr>
      <vt:lpstr>Helvetica</vt:lpstr>
      <vt:lpstr>Helvetica Light</vt:lpstr>
      <vt:lpstr>Helvetica Neue</vt:lpstr>
      <vt:lpstr>Wingdings</vt:lpstr>
      <vt:lpstr>White</vt:lpstr>
      <vt:lpstr>PowerPoint Presentation</vt:lpstr>
      <vt:lpstr>PowerPoint Presentation</vt:lpstr>
      <vt:lpstr>PowerPoint Presentation</vt:lpstr>
      <vt:lpstr>Data science 80/20 rule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De Salvo</dc:creator>
  <cp:lastModifiedBy>Eldrich L. Frazier</cp:lastModifiedBy>
  <cp:revision>30</cp:revision>
  <dcterms:modified xsi:type="dcterms:W3CDTF">2018-05-02T04:49:56Z</dcterms:modified>
</cp:coreProperties>
</file>