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72" r:id="rId3"/>
    <p:sldId id="288" r:id="rId4"/>
    <p:sldId id="266" r:id="rId5"/>
    <p:sldId id="267" r:id="rId6"/>
    <p:sldId id="283" r:id="rId7"/>
    <p:sldId id="284" r:id="rId8"/>
    <p:sldId id="289" r:id="rId9"/>
    <p:sldId id="285" r:id="rId10"/>
    <p:sldId id="28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CCFF"/>
    <a:srgbClr val="6699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39" autoAdjust="0"/>
    <p:restoredTop sz="94660"/>
  </p:normalViewPr>
  <p:slideViewPr>
    <p:cSldViewPr>
      <p:cViewPr>
        <p:scale>
          <a:sx n="114" d="100"/>
          <a:sy n="114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11AEF46-112E-4778-AF27-7AE74472BD59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4778740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Click to edit Master text styles</a:t>
            </a:r>
          </a:p>
          <a:p>
            <a:pPr lvl="1"/>
            <a:r>
              <a:rPr lang="de-DE" altLang="de-DE" noProof="0" smtClean="0"/>
              <a:t>Second level</a:t>
            </a:r>
          </a:p>
          <a:p>
            <a:pPr lvl="2"/>
            <a:r>
              <a:rPr lang="de-DE" altLang="de-DE" noProof="0" smtClean="0"/>
              <a:t>Third level</a:t>
            </a:r>
          </a:p>
          <a:p>
            <a:pPr lvl="3"/>
            <a:r>
              <a:rPr lang="de-DE" altLang="de-DE" noProof="0" smtClean="0"/>
              <a:t>Fourth level</a:t>
            </a:r>
          </a:p>
          <a:p>
            <a:pPr lvl="4"/>
            <a:r>
              <a:rPr lang="de-DE" altLang="de-DE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C0531183-C98C-4986-9546-F60B7B27A5F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7987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412D7E-5A32-4F0B-AC03-C6649C7FFE29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16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412D7E-5A32-4F0B-AC03-C6649C7FFE29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412D7E-5A32-4F0B-AC03-C6649C7FFE29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5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412D7E-5A32-4F0B-AC03-C6649C7FFE29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28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412D7E-5A32-4F0B-AC03-C6649C7FFE29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8348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C412D7E-5A32-4F0B-AC03-C6649C7FFE29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05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C99A-EF8E-4EED-90FE-B39A42BF7F4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3901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4EB47-F0CF-4737-8B51-0BEB1B531CCA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5279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A69A5-6ACA-4D3E-B708-AF5AEF411DC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139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1AD6A-853B-47A6-845D-99AC82370CE7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77656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6F588-4A65-4E5B-9467-6251F4293D4F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33117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8A9F5-657C-441C-895E-492DDAF22891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4566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C6020-D897-4016-8F0B-ACF4CFDA289B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97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6828-F08C-4BB1-8751-9CEEFDB94351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503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06FBD-0DC5-4A98-8207-AAFEF0A26DE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0775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0665B-20D2-46FC-8C82-F0BEEF092E96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4840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0030F-798B-4CF2-958C-8CDD78D8030E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2827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CCFF"/>
            </a:gs>
            <a:gs pos="50000">
              <a:srgbClr val="FFFFFF"/>
            </a:gs>
            <a:gs pos="100000">
              <a:srgbClr val="99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E2E28E5-0800-4990-825C-21F2DE1D26BC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Image result for MaRUM logo"/>
          <p:cNvSpPr>
            <a:spLocks noChangeAspect="1" noChangeArrowheads="1"/>
          </p:cNvSpPr>
          <p:nvPr/>
        </p:nvSpPr>
        <p:spPr bwMode="auto">
          <a:xfrm>
            <a:off x="155575" y="-5413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Image result for MaRUM logo"/>
          <p:cNvSpPr>
            <a:spLocks noChangeAspect="1" noChangeArrowheads="1"/>
          </p:cNvSpPr>
          <p:nvPr/>
        </p:nvSpPr>
        <p:spPr bwMode="auto">
          <a:xfrm>
            <a:off x="307975" y="-3889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67050"/>
            <a:ext cx="6552728" cy="20155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155"/>
            <a:ext cx="9144000" cy="5012010"/>
          </a:xfrm>
          <a:prstGeom prst="rect">
            <a:avLst/>
          </a:prstGeom>
        </p:spPr>
      </p:pic>
      <p:sp>
        <p:nvSpPr>
          <p:cNvPr id="10" name="Titel 1"/>
          <p:cNvSpPr txBox="1">
            <a:spLocks/>
          </p:cNvSpPr>
          <p:nvPr/>
        </p:nvSpPr>
        <p:spPr bwMode="auto">
          <a:xfrm>
            <a:off x="757808" y="4005064"/>
            <a:ext cx="777240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de-DE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7236296" y="7051999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Photo: </a:t>
            </a:r>
            <a:r>
              <a:rPr lang="de-DE" sz="1400" b="1" dirty="0" err="1"/>
              <a:t>mghpcc</a:t>
            </a:r>
            <a:endParaRPr lang="de-DE" sz="1400" b="1" dirty="0"/>
          </a:p>
          <a:p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217240" y="2581461"/>
            <a:ext cx="89267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Lightning talk</a:t>
            </a:r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40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4000" b="1" dirty="0" err="1" smtClean="0">
                <a:solidFill>
                  <a:schemeClr val="bg1"/>
                </a:solidFill>
              </a:rPr>
              <a:t>AtlantOS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d</a:t>
            </a:r>
            <a:r>
              <a:rPr lang="en-US" sz="4000" b="1" dirty="0" smtClean="0">
                <a:solidFill>
                  <a:schemeClr val="bg1"/>
                </a:solidFill>
              </a:rPr>
              <a:t>ata use and applications</a:t>
            </a:r>
          </a:p>
          <a:p>
            <a:endParaRPr lang="en-US" sz="40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Ketil </a:t>
            </a:r>
            <a:r>
              <a:rPr lang="de-DE" sz="3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Koop-Jakobsen – Bremen University</a:t>
            </a:r>
            <a:endParaRPr lang="de-DE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9144000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AtlantOS</a:t>
            </a:r>
            <a:r>
              <a:rPr lang="en-US" sz="3600" dirty="0" smtClean="0"/>
              <a:t> will allow users </a:t>
            </a:r>
            <a:r>
              <a:rPr lang="en-US" sz="3600" dirty="0"/>
              <a:t>to harvest Atlantic Ocean data from </a:t>
            </a:r>
          </a:p>
          <a:p>
            <a:pPr algn="ctr"/>
            <a:r>
              <a:rPr lang="en-US" sz="3600" dirty="0"/>
              <a:t>Europe and North America</a:t>
            </a:r>
          </a:p>
          <a:p>
            <a:pPr algn="ctr"/>
            <a:r>
              <a:rPr lang="en-US" sz="3600" dirty="0"/>
              <a:t>Africa and South America</a:t>
            </a:r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GEOSS can facilitate the integration of data resources from Data Providers on different continents</a:t>
            </a:r>
            <a:endParaRPr lang="en-US" sz="3600" dirty="0"/>
          </a:p>
          <a:p>
            <a:pPr algn="ctr"/>
            <a:endParaRPr lang="en-US" sz="3600" dirty="0" smtClean="0"/>
          </a:p>
          <a:p>
            <a:pPr algn="ctr"/>
            <a:endParaRPr lang="en-US" sz="3600" dirty="0"/>
          </a:p>
          <a:p>
            <a:pPr algn="ctr"/>
            <a:r>
              <a:rPr lang="en-US" sz="3600" dirty="0" smtClean="0"/>
              <a:t> </a:t>
            </a:r>
            <a:endParaRPr lang="en-US" sz="3600" dirty="0"/>
          </a:p>
          <a:p>
            <a:pPr algn="ctr"/>
            <a:r>
              <a:rPr lang="en-US" dirty="0" smtClean="0"/>
              <a:t>…</a:t>
            </a:r>
          </a:p>
          <a:p>
            <a:pPr algn="ctr"/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795258" y="2651170"/>
            <a:ext cx="7553483" cy="2094410"/>
            <a:chOff x="755576" y="4201203"/>
            <a:chExt cx="7553483" cy="2094410"/>
          </a:xfrm>
        </p:grpSpPr>
        <p:sp>
          <p:nvSpPr>
            <p:cNvPr id="4" name="TextBox 3"/>
            <p:cNvSpPr txBox="1"/>
            <p:nvPr/>
          </p:nvSpPr>
          <p:spPr>
            <a:xfrm>
              <a:off x="978149" y="4725144"/>
              <a:ext cx="72107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 </a:t>
              </a:r>
              <a:endParaRPr lang="de-DE" sz="24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4201203"/>
              <a:ext cx="6401355" cy="1971211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5292080" y="5932731"/>
              <a:ext cx="23126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smtClean="0"/>
                <a:t>Source: www.applied-maths.com</a:t>
              </a:r>
              <a:r>
                <a:rPr lang="de-DE" sz="1200" dirty="0"/>
                <a:t>/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54620" y="4948326"/>
              <a:ext cx="2048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Ocean observatory</a:t>
              </a:r>
            </a:p>
            <a:p>
              <a:pPr algn="ctr"/>
              <a:r>
                <a:rPr lang="en-US" b="1" dirty="0" smtClean="0"/>
                <a:t>EUROPE</a:t>
              </a:r>
              <a:endParaRPr lang="de-DE" b="1" dirty="0"/>
            </a:p>
          </p:txBody>
        </p:sp>
        <p:sp>
          <p:nvSpPr>
            <p:cNvPr id="8" name="TextBox 7"/>
            <p:cNvSpPr txBox="1"/>
            <p:nvPr/>
          </p:nvSpPr>
          <p:spPr>
            <a:xfrm rot="5400000">
              <a:off x="6961772" y="4920385"/>
              <a:ext cx="2048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Ocean observatory</a:t>
              </a:r>
            </a:p>
            <a:p>
              <a:pPr algn="ctr"/>
              <a:r>
                <a:rPr lang="en-US" b="1" dirty="0" smtClean="0"/>
                <a:t>USA</a:t>
              </a:r>
              <a:endParaRPr lang="de-DE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5401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Image result for MaRUM logo"/>
          <p:cNvSpPr>
            <a:spLocks noChangeAspect="1" noChangeArrowheads="1"/>
          </p:cNvSpPr>
          <p:nvPr/>
        </p:nvSpPr>
        <p:spPr bwMode="auto">
          <a:xfrm>
            <a:off x="155575" y="-5413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Image result for MaRUM logo"/>
          <p:cNvSpPr>
            <a:spLocks noChangeAspect="1" noChangeArrowheads="1"/>
          </p:cNvSpPr>
          <p:nvPr/>
        </p:nvSpPr>
        <p:spPr bwMode="auto">
          <a:xfrm>
            <a:off x="307975" y="-3889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8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Image result for MaRUM logo"/>
          <p:cNvSpPr>
            <a:spLocks noChangeAspect="1" noChangeArrowheads="1"/>
          </p:cNvSpPr>
          <p:nvPr/>
        </p:nvSpPr>
        <p:spPr bwMode="auto">
          <a:xfrm>
            <a:off x="155575" y="-5413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Image result for MaRUM logo"/>
          <p:cNvSpPr>
            <a:spLocks noChangeAspect="1" noChangeArrowheads="1"/>
          </p:cNvSpPr>
          <p:nvPr/>
        </p:nvSpPr>
        <p:spPr bwMode="auto">
          <a:xfrm>
            <a:off x="307975" y="-3889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1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 err="1" smtClean="0"/>
              <a:t>AtlantOS</a:t>
            </a:r>
            <a:r>
              <a:rPr lang="en-US" sz="3200" b="1" dirty="0" smtClean="0"/>
              <a:t> Project </a:t>
            </a:r>
            <a:br>
              <a:rPr lang="en-US" sz="3200" b="1" dirty="0" smtClean="0"/>
            </a:br>
            <a:r>
              <a:rPr lang="en-US" sz="3200" b="1" dirty="0" smtClean="0"/>
              <a:t>A H2020-project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5460-39C6-410C-A80A-96E592A5396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755576" y="1412776"/>
            <a:ext cx="5544616" cy="2232248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Budget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: 21 Mio. Euros in 4 years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Coordinator: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GEOMAR</a:t>
            </a:r>
            <a:r>
              <a:rPr lang="en-US" sz="2000" i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; Partner: </a:t>
            </a:r>
            <a:r>
              <a:rPr lang="en-US" sz="2000" b="1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62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0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SCOPE: Integration </a:t>
            </a: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ocean observing activates across all disciplines for the Atlantic, considering European as well as non-European partners.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Image 6" descr="JCOMMOPS_ALL_ATLANTI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96" y="1353568"/>
            <a:ext cx="2901008" cy="410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90793" y="3651177"/>
            <a:ext cx="3969239" cy="3090191"/>
            <a:chOff x="890793" y="3651177"/>
            <a:chExt cx="3969239" cy="3090191"/>
          </a:xfrm>
        </p:grpSpPr>
        <p:pic>
          <p:nvPicPr>
            <p:cNvPr id="8" name="Picture 5" descr="Screen Shot 2016-06-28 at 23.48.15.pn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0793" y="3651177"/>
              <a:ext cx="3969239" cy="309019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018" y="4155787"/>
              <a:ext cx="706667" cy="353333"/>
            </a:xfrm>
            <a:prstGeom prst="rect">
              <a:avLst/>
            </a:prstGeom>
          </p:spPr>
        </p:pic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3045" y="4693176"/>
              <a:ext cx="606667" cy="320000"/>
            </a:xfrm>
            <a:prstGeom prst="rect">
              <a:avLst/>
            </a:prstGeom>
          </p:spPr>
        </p:pic>
        <p:pic>
          <p:nvPicPr>
            <p:cNvPr id="13" name="Picture 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928" y="4271811"/>
              <a:ext cx="673334" cy="453333"/>
            </a:xfrm>
            <a:prstGeom prst="rect">
              <a:avLst/>
            </a:prstGeom>
          </p:spPr>
        </p:pic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63688" y="5949280"/>
              <a:ext cx="593333" cy="420000"/>
            </a:xfrm>
            <a:prstGeom prst="rect">
              <a:avLst/>
            </a:prstGeom>
          </p:spPr>
        </p:pic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349" y="5547954"/>
              <a:ext cx="706667" cy="473334"/>
            </a:xfrm>
            <a:prstGeom prst="rect">
              <a:avLst/>
            </a:prstGeom>
          </p:spPr>
        </p:pic>
      </p:grpSp>
      <p:sp>
        <p:nvSpPr>
          <p:cNvPr id="16" name="Rectangle 7"/>
          <p:cNvSpPr/>
          <p:nvPr/>
        </p:nvSpPr>
        <p:spPr>
          <a:xfrm>
            <a:off x="5292080" y="5459924"/>
            <a:ext cx="31409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solidFill>
                  <a:prstClr val="black"/>
                </a:solidFill>
              </a:rPr>
              <a:t>AtlantOS members </a:t>
            </a:r>
            <a:r>
              <a:rPr lang="en-GB" dirty="0" smtClean="0">
                <a:solidFill>
                  <a:prstClr val="black"/>
                </a:solidFill>
              </a:rPr>
              <a:t>(white) </a:t>
            </a:r>
            <a:r>
              <a:rPr lang="en-GB" sz="2000" dirty="0" smtClean="0">
                <a:solidFill>
                  <a:prstClr val="black"/>
                </a:solidFill>
              </a:rPr>
              <a:t/>
            </a:r>
            <a:br>
              <a:rPr lang="en-GB" sz="2000" dirty="0" smtClean="0">
                <a:solidFill>
                  <a:prstClr val="black"/>
                </a:solidFill>
              </a:rPr>
            </a:br>
            <a:r>
              <a:rPr lang="en-GB" sz="2000" dirty="0" smtClean="0">
                <a:solidFill>
                  <a:prstClr val="black"/>
                </a:solidFill>
              </a:rPr>
              <a:t>and 62 H2020 consortium partners </a:t>
            </a:r>
            <a:r>
              <a:rPr lang="en-GB" dirty="0" smtClean="0">
                <a:solidFill>
                  <a:prstClr val="black"/>
                </a:solidFill>
              </a:rPr>
              <a:t>(black)</a:t>
            </a:r>
            <a:endParaRPr lang="en-GB" dirty="0">
              <a:solidFill>
                <a:prstClr val="black"/>
              </a:solidFill>
            </a:endParaRPr>
          </a:p>
          <a:p>
            <a:endParaRPr lang="en-GB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4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Image result for MaRUM logo"/>
          <p:cNvSpPr>
            <a:spLocks noChangeAspect="1" noChangeArrowheads="1"/>
          </p:cNvSpPr>
          <p:nvPr/>
        </p:nvSpPr>
        <p:spPr bwMode="auto">
          <a:xfrm>
            <a:off x="155575" y="-5413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Image result for MaRUM logo"/>
          <p:cNvSpPr>
            <a:spLocks noChangeAspect="1" noChangeArrowheads="1"/>
          </p:cNvSpPr>
          <p:nvPr/>
        </p:nvSpPr>
        <p:spPr bwMode="auto">
          <a:xfrm>
            <a:off x="1403648" y="138702"/>
            <a:ext cx="6984776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Ocean Monitoring Platform 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412776"/>
            <a:ext cx="3197872" cy="4217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4882" y="1412776"/>
            <a:ext cx="4539425" cy="25016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878" y="137479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Moorings</a:t>
            </a:r>
            <a:endParaRPr lang="de-DE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950554" y="201116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Gliders</a:t>
            </a:r>
            <a:endParaRPr lang="de-DE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5841" y="4735068"/>
            <a:ext cx="3828480" cy="2145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177" y="3425081"/>
            <a:ext cx="2646823" cy="27726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05375" y="48114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Ferrybox</a:t>
            </a:r>
            <a:endParaRPr lang="de-DE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30674" y="5698001"/>
            <a:ext cx="1534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Argo-Floats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0433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Image result for MaRUM logo"/>
          <p:cNvSpPr>
            <a:spLocks noChangeAspect="1" noChangeArrowheads="1"/>
          </p:cNvSpPr>
          <p:nvPr/>
        </p:nvSpPr>
        <p:spPr bwMode="auto">
          <a:xfrm>
            <a:off x="155575" y="-5413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Image result for MaRUM logo"/>
          <p:cNvSpPr>
            <a:spLocks noChangeAspect="1" noChangeArrowheads="1"/>
          </p:cNvSpPr>
          <p:nvPr/>
        </p:nvSpPr>
        <p:spPr bwMode="auto">
          <a:xfrm>
            <a:off x="1619672" y="1071944"/>
            <a:ext cx="6984776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Essential Ocean Variables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588224" y="2390394"/>
            <a:ext cx="20882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Biological data: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Zooplankton 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Phytoplankton 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Species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Eggs and </a:t>
            </a:r>
            <a:r>
              <a:rPr lang="en-US" sz="2000" dirty="0" smtClean="0"/>
              <a:t>larvae</a:t>
            </a:r>
            <a:endParaRPr lang="de-DE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2392494"/>
            <a:ext cx="19700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Physical data: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Temperature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sea surface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Salinity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sea surface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column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Current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Sea Level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bottom </a:t>
            </a:r>
            <a:r>
              <a:rPr lang="en-US" sz="2000" dirty="0" smtClean="0"/>
              <a:t>depth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Turbidity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234958" y="2390394"/>
            <a:ext cx="292121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Biogeochemistry data: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Oxygen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Chlorophyll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Fluorescence 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Nutrients 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Carbonate </a:t>
            </a:r>
            <a:r>
              <a:rPr lang="en-US" sz="2000" dirty="0"/>
              <a:t>system </a:t>
            </a:r>
            <a:endParaRPr lang="en-US" sz="20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Organic Matter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N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endParaRPr lang="de-DE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3131840" y="-28756"/>
            <a:ext cx="374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Data:</a:t>
            </a:r>
            <a:endParaRPr lang="de-DE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93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7" descr="Image result for MaRUM logo"/>
          <p:cNvSpPr>
            <a:spLocks noChangeAspect="1" noChangeArrowheads="1"/>
          </p:cNvSpPr>
          <p:nvPr/>
        </p:nvSpPr>
        <p:spPr bwMode="auto">
          <a:xfrm>
            <a:off x="155575" y="-5413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9" descr="Image result for MaRUM logo"/>
          <p:cNvSpPr>
            <a:spLocks noChangeAspect="1" noChangeArrowheads="1"/>
          </p:cNvSpPr>
          <p:nvPr/>
        </p:nvSpPr>
        <p:spPr bwMode="auto">
          <a:xfrm>
            <a:off x="307975" y="-388938"/>
            <a:ext cx="3533775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87" y="1147762"/>
            <a:ext cx="8734425" cy="456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5856" y="268972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SCOPE:</a:t>
            </a:r>
            <a:endParaRPr lang="de-DE" sz="3600" b="1" dirty="0"/>
          </a:p>
        </p:txBody>
      </p:sp>
    </p:spTree>
    <p:extLst>
      <p:ext uri="{BB962C8B-B14F-4D97-AF65-F5344CB8AC3E}">
        <p14:creationId xmlns:p14="http://schemas.microsoft.com/office/powerpoint/2010/main" val="21179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497"/>
            <a:ext cx="91450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Example: Why connect Ocean data-providers across the Atlantic? </a:t>
            </a:r>
          </a:p>
          <a:p>
            <a:pPr algn="ctr"/>
            <a:r>
              <a:rPr lang="en-US" sz="3200" b="1" dirty="0" smtClean="0"/>
              <a:t> </a:t>
            </a:r>
            <a:endParaRPr lang="en-US" sz="3200" b="1" dirty="0"/>
          </a:p>
          <a:p>
            <a:endParaRPr lang="de-DE" dirty="0"/>
          </a:p>
        </p:txBody>
      </p:sp>
      <p:sp>
        <p:nvSpPr>
          <p:cNvPr id="11" name="TextBox 10"/>
          <p:cNvSpPr txBox="1"/>
          <p:nvPr/>
        </p:nvSpPr>
        <p:spPr>
          <a:xfrm>
            <a:off x="212102" y="1150351"/>
            <a:ext cx="89289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In Europe: </a:t>
            </a:r>
          </a:p>
          <a:p>
            <a:r>
              <a:rPr lang="en-GB" sz="2400" b="1" dirty="0" smtClean="0"/>
              <a:t>European </a:t>
            </a:r>
            <a:r>
              <a:rPr lang="en-GB" sz="2400" b="1" dirty="0"/>
              <a:t>Multidisciplinary Seafloor and water-column Observatory (EMSO)</a:t>
            </a:r>
            <a:r>
              <a:rPr lang="en-GB" sz="2400" dirty="0"/>
              <a:t> </a:t>
            </a:r>
            <a:r>
              <a:rPr lang="en-GB" sz="2400" dirty="0" smtClean="0"/>
              <a:t>  has an array of fixed-point observatories.</a:t>
            </a:r>
            <a:endParaRPr lang="de-DE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2959726"/>
            <a:ext cx="9288436" cy="3888432"/>
            <a:chOff x="177876" y="2944312"/>
            <a:chExt cx="9288436" cy="3888432"/>
          </a:xfrm>
        </p:grpSpPr>
        <p:sp>
          <p:nvSpPr>
            <p:cNvPr id="10" name="TextBox 9"/>
            <p:cNvSpPr txBox="1"/>
            <p:nvPr/>
          </p:nvSpPr>
          <p:spPr>
            <a:xfrm>
              <a:off x="5004048" y="3212976"/>
              <a:ext cx="4462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EMSO Observatories 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6250" r="-1575" b="17050"/>
            <a:stretch/>
          </p:blipFill>
          <p:spPr>
            <a:xfrm>
              <a:off x="177876" y="2944312"/>
              <a:ext cx="9144000" cy="3888432"/>
            </a:xfrm>
            <a:prstGeom prst="rect">
              <a:avLst/>
            </a:prstGeom>
          </p:spPr>
        </p:pic>
        <p:sp>
          <p:nvSpPr>
            <p:cNvPr id="13" name="Flowchart: Summing Junction 12"/>
            <p:cNvSpPr/>
            <p:nvPr/>
          </p:nvSpPr>
          <p:spPr>
            <a:xfrm>
              <a:off x="6811075" y="4067403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lowchart: Summing Junction 13"/>
            <p:cNvSpPr/>
            <p:nvPr/>
          </p:nvSpPr>
          <p:spPr>
            <a:xfrm>
              <a:off x="5796136" y="430819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lowchart: Summing Junction 14"/>
            <p:cNvSpPr/>
            <p:nvPr/>
          </p:nvSpPr>
          <p:spPr>
            <a:xfrm>
              <a:off x="5555614" y="4811046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lowchart: Summing Junction 15"/>
            <p:cNvSpPr/>
            <p:nvPr/>
          </p:nvSpPr>
          <p:spPr>
            <a:xfrm>
              <a:off x="5886789" y="4931440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lowchart: Summing Junction 16"/>
            <p:cNvSpPr/>
            <p:nvPr/>
          </p:nvSpPr>
          <p:spPr>
            <a:xfrm>
              <a:off x="4645277" y="543702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lowchart: Summing Junction 17"/>
            <p:cNvSpPr/>
            <p:nvPr/>
          </p:nvSpPr>
          <p:spPr>
            <a:xfrm>
              <a:off x="5552000" y="582718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lowchart: Summing Junction 18"/>
            <p:cNvSpPr/>
            <p:nvPr/>
          </p:nvSpPr>
          <p:spPr>
            <a:xfrm>
              <a:off x="5148064" y="6165304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lowchart: Summing Junction 19"/>
            <p:cNvSpPr/>
            <p:nvPr/>
          </p:nvSpPr>
          <p:spPr>
            <a:xfrm>
              <a:off x="6306166" y="5701500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lowchart: Summing Junction 20"/>
            <p:cNvSpPr/>
            <p:nvPr/>
          </p:nvSpPr>
          <p:spPr>
            <a:xfrm>
              <a:off x="6601878" y="554018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lowchart: Summing Junction 21"/>
            <p:cNvSpPr/>
            <p:nvPr/>
          </p:nvSpPr>
          <p:spPr>
            <a:xfrm>
              <a:off x="7130371" y="594758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lowchart: Summing Junction 22"/>
            <p:cNvSpPr/>
            <p:nvPr/>
          </p:nvSpPr>
          <p:spPr>
            <a:xfrm>
              <a:off x="7688395" y="6044909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lowchart: Summing Junction 23"/>
            <p:cNvSpPr/>
            <p:nvPr/>
          </p:nvSpPr>
          <p:spPr>
            <a:xfrm>
              <a:off x="7929633" y="553836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owchart: Summing Junction 24"/>
            <p:cNvSpPr/>
            <p:nvPr/>
          </p:nvSpPr>
          <p:spPr>
            <a:xfrm>
              <a:off x="8262767" y="550162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71" y="2640597"/>
            <a:ext cx="3197872" cy="4217403"/>
          </a:xfrm>
          <a:prstGeom prst="rect">
            <a:avLst/>
          </a:prstGeom>
        </p:spPr>
      </p:pic>
      <p:sp>
        <p:nvSpPr>
          <p:cNvPr id="28" name="Flowchart: Summing Junction 27"/>
          <p:cNvSpPr/>
          <p:nvPr/>
        </p:nvSpPr>
        <p:spPr>
          <a:xfrm>
            <a:off x="3275856" y="2010587"/>
            <a:ext cx="209197" cy="24078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06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55576" y="141277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European Multidisciplinary Seafloor and water-column Observatory (EMSO)</a:t>
            </a:r>
            <a:r>
              <a:rPr lang="en-GB" sz="2400" dirty="0"/>
              <a:t> has an array of fixed-point observatories.</a:t>
            </a:r>
            <a:endParaRPr lang="de-DE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0" y="2959726"/>
            <a:ext cx="9288436" cy="3888432"/>
            <a:chOff x="177876" y="2944312"/>
            <a:chExt cx="9288436" cy="3888432"/>
          </a:xfrm>
        </p:grpSpPr>
        <p:sp>
          <p:nvSpPr>
            <p:cNvPr id="10" name="TextBox 9"/>
            <p:cNvSpPr txBox="1"/>
            <p:nvPr/>
          </p:nvSpPr>
          <p:spPr>
            <a:xfrm>
              <a:off x="5004048" y="3212976"/>
              <a:ext cx="4462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EMSO Observatories 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6250" r="-1575" b="17050"/>
            <a:stretch/>
          </p:blipFill>
          <p:spPr>
            <a:xfrm>
              <a:off x="177876" y="2944312"/>
              <a:ext cx="9144000" cy="3888432"/>
            </a:xfrm>
            <a:prstGeom prst="rect">
              <a:avLst/>
            </a:prstGeom>
          </p:spPr>
        </p:pic>
        <p:sp>
          <p:nvSpPr>
            <p:cNvPr id="13" name="Flowchart: Summing Junction 12"/>
            <p:cNvSpPr/>
            <p:nvPr/>
          </p:nvSpPr>
          <p:spPr>
            <a:xfrm>
              <a:off x="6811075" y="4067403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lowchart: Summing Junction 13"/>
            <p:cNvSpPr/>
            <p:nvPr/>
          </p:nvSpPr>
          <p:spPr>
            <a:xfrm>
              <a:off x="5796136" y="430819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lowchart: Summing Junction 14"/>
            <p:cNvSpPr/>
            <p:nvPr/>
          </p:nvSpPr>
          <p:spPr>
            <a:xfrm>
              <a:off x="5555614" y="4811046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lowchart: Summing Junction 15"/>
            <p:cNvSpPr/>
            <p:nvPr/>
          </p:nvSpPr>
          <p:spPr>
            <a:xfrm>
              <a:off x="5886789" y="4931440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lowchart: Summing Junction 16"/>
            <p:cNvSpPr/>
            <p:nvPr/>
          </p:nvSpPr>
          <p:spPr>
            <a:xfrm>
              <a:off x="4645277" y="543702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lowchart: Summing Junction 17"/>
            <p:cNvSpPr/>
            <p:nvPr/>
          </p:nvSpPr>
          <p:spPr>
            <a:xfrm>
              <a:off x="5552000" y="582718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lowchart: Summing Junction 18"/>
            <p:cNvSpPr/>
            <p:nvPr/>
          </p:nvSpPr>
          <p:spPr>
            <a:xfrm>
              <a:off x="5148064" y="6165304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lowchart: Summing Junction 19"/>
            <p:cNvSpPr/>
            <p:nvPr/>
          </p:nvSpPr>
          <p:spPr>
            <a:xfrm>
              <a:off x="6306166" y="5701500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lowchart: Summing Junction 20"/>
            <p:cNvSpPr/>
            <p:nvPr/>
          </p:nvSpPr>
          <p:spPr>
            <a:xfrm>
              <a:off x="6601878" y="554018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lowchart: Summing Junction 21"/>
            <p:cNvSpPr/>
            <p:nvPr/>
          </p:nvSpPr>
          <p:spPr>
            <a:xfrm>
              <a:off x="7130371" y="594758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lowchart: Summing Junction 22"/>
            <p:cNvSpPr/>
            <p:nvPr/>
          </p:nvSpPr>
          <p:spPr>
            <a:xfrm>
              <a:off x="7688395" y="6044909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lowchart: Summing Junction 23"/>
            <p:cNvSpPr/>
            <p:nvPr/>
          </p:nvSpPr>
          <p:spPr>
            <a:xfrm>
              <a:off x="7929633" y="553836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owchart: Summing Junction 24"/>
            <p:cNvSpPr/>
            <p:nvPr/>
          </p:nvSpPr>
          <p:spPr>
            <a:xfrm>
              <a:off x="8262767" y="550162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15497"/>
            <a:ext cx="91450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Example: Why connect Ocean data-providers across the Atlantic? </a:t>
            </a:r>
          </a:p>
          <a:p>
            <a:pPr algn="ctr"/>
            <a:r>
              <a:rPr lang="en-US" sz="3200" b="1" dirty="0" smtClean="0"/>
              <a:t> </a:t>
            </a:r>
            <a:endParaRPr lang="en-US" sz="32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666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2959726"/>
            <a:ext cx="9288436" cy="3888432"/>
            <a:chOff x="177876" y="2944312"/>
            <a:chExt cx="9288436" cy="3888432"/>
          </a:xfrm>
        </p:grpSpPr>
        <p:sp>
          <p:nvSpPr>
            <p:cNvPr id="10" name="TextBox 9"/>
            <p:cNvSpPr txBox="1"/>
            <p:nvPr/>
          </p:nvSpPr>
          <p:spPr>
            <a:xfrm>
              <a:off x="5004048" y="3212976"/>
              <a:ext cx="4462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EMSO Observatories 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6250" r="-1575" b="17050"/>
            <a:stretch/>
          </p:blipFill>
          <p:spPr>
            <a:xfrm>
              <a:off x="177876" y="2944312"/>
              <a:ext cx="9144000" cy="3888432"/>
            </a:xfrm>
            <a:prstGeom prst="rect">
              <a:avLst/>
            </a:prstGeom>
          </p:spPr>
        </p:pic>
      </p:grpSp>
      <p:sp>
        <p:nvSpPr>
          <p:cNvPr id="27" name="Flowchart: Summing Junction 26"/>
          <p:cNvSpPr/>
          <p:nvPr/>
        </p:nvSpPr>
        <p:spPr>
          <a:xfrm>
            <a:off x="1856816" y="5757046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owchart: Summing Junction 28"/>
          <p:cNvSpPr/>
          <p:nvPr/>
        </p:nvSpPr>
        <p:spPr>
          <a:xfrm>
            <a:off x="1607403" y="6203785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owchart: Summing Junction 29"/>
          <p:cNvSpPr/>
          <p:nvPr/>
        </p:nvSpPr>
        <p:spPr>
          <a:xfrm>
            <a:off x="1502805" y="6617211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owchart: Summing Junction 31"/>
          <p:cNvSpPr/>
          <p:nvPr/>
        </p:nvSpPr>
        <p:spPr>
          <a:xfrm>
            <a:off x="2129102" y="5517041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owchart: Summing Junction 32"/>
          <p:cNvSpPr/>
          <p:nvPr/>
        </p:nvSpPr>
        <p:spPr>
          <a:xfrm>
            <a:off x="4362295" y="1806924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owchart: Summing Junction 33"/>
          <p:cNvSpPr/>
          <p:nvPr/>
        </p:nvSpPr>
        <p:spPr>
          <a:xfrm>
            <a:off x="2483023" y="5056540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lowchart: Summing Junction 34"/>
          <p:cNvSpPr/>
          <p:nvPr/>
        </p:nvSpPr>
        <p:spPr>
          <a:xfrm>
            <a:off x="2661202" y="4276185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owchart: Summing Junction 35"/>
          <p:cNvSpPr/>
          <p:nvPr/>
        </p:nvSpPr>
        <p:spPr>
          <a:xfrm>
            <a:off x="2308488" y="3713182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Box 27"/>
          <p:cNvSpPr txBox="1"/>
          <p:nvPr/>
        </p:nvSpPr>
        <p:spPr>
          <a:xfrm>
            <a:off x="-1016" y="59715"/>
            <a:ext cx="91450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Example: Why connect Ocean data-providers across the Atlantic? </a:t>
            </a:r>
          </a:p>
          <a:p>
            <a:pPr algn="ctr"/>
            <a:r>
              <a:rPr lang="en-US" sz="3200" b="1" dirty="0" smtClean="0"/>
              <a:t> </a:t>
            </a:r>
            <a:endParaRPr lang="en-US" sz="3200" b="1" dirty="0"/>
          </a:p>
          <a:p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107504" y="1327155"/>
            <a:ext cx="84942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In </a:t>
            </a:r>
            <a:r>
              <a:rPr lang="en-GB" sz="2400" b="1" dirty="0" smtClean="0"/>
              <a:t>North America</a:t>
            </a:r>
            <a:endParaRPr lang="en-GB" sz="2400" b="1" dirty="0"/>
          </a:p>
          <a:p>
            <a:r>
              <a:rPr lang="en-GB" sz="2400" dirty="0" smtClean="0"/>
              <a:t>OOI, NOAA, WHOI and others    have </a:t>
            </a:r>
            <a:r>
              <a:rPr lang="en-GB" sz="2400" dirty="0"/>
              <a:t>an array of fixed-point observatories.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033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0" y="2959726"/>
            <a:ext cx="9288436" cy="3888432"/>
            <a:chOff x="177876" y="2944312"/>
            <a:chExt cx="9288436" cy="3888432"/>
          </a:xfrm>
        </p:grpSpPr>
        <p:sp>
          <p:nvSpPr>
            <p:cNvPr id="10" name="TextBox 9"/>
            <p:cNvSpPr txBox="1"/>
            <p:nvPr/>
          </p:nvSpPr>
          <p:spPr>
            <a:xfrm>
              <a:off x="5004048" y="3212976"/>
              <a:ext cx="44622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bg1"/>
                  </a:solidFill>
                </a:rPr>
                <a:t>EMSO Observatories </a:t>
              </a:r>
              <a:endParaRPr lang="de-DE" sz="2800" dirty="0">
                <a:solidFill>
                  <a:schemeClr val="bg1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6250" r="-1575" b="17050"/>
            <a:stretch/>
          </p:blipFill>
          <p:spPr>
            <a:xfrm>
              <a:off x="177876" y="2944312"/>
              <a:ext cx="9144000" cy="3888432"/>
            </a:xfrm>
            <a:prstGeom prst="rect">
              <a:avLst/>
            </a:prstGeom>
          </p:spPr>
        </p:pic>
        <p:sp>
          <p:nvSpPr>
            <p:cNvPr id="13" name="Flowchart: Summing Junction 12"/>
            <p:cNvSpPr/>
            <p:nvPr/>
          </p:nvSpPr>
          <p:spPr>
            <a:xfrm>
              <a:off x="6811075" y="4067403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lowchart: Summing Junction 13"/>
            <p:cNvSpPr/>
            <p:nvPr/>
          </p:nvSpPr>
          <p:spPr>
            <a:xfrm>
              <a:off x="5796136" y="430819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Flowchart: Summing Junction 14"/>
            <p:cNvSpPr/>
            <p:nvPr/>
          </p:nvSpPr>
          <p:spPr>
            <a:xfrm>
              <a:off x="5555614" y="4811046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Flowchart: Summing Junction 15"/>
            <p:cNvSpPr/>
            <p:nvPr/>
          </p:nvSpPr>
          <p:spPr>
            <a:xfrm>
              <a:off x="5886789" y="4931440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Flowchart: Summing Junction 16"/>
            <p:cNvSpPr/>
            <p:nvPr/>
          </p:nvSpPr>
          <p:spPr>
            <a:xfrm>
              <a:off x="4645277" y="543702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lowchart: Summing Junction 17"/>
            <p:cNvSpPr/>
            <p:nvPr/>
          </p:nvSpPr>
          <p:spPr>
            <a:xfrm>
              <a:off x="5552000" y="582718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Flowchart: Summing Junction 18"/>
            <p:cNvSpPr/>
            <p:nvPr/>
          </p:nvSpPr>
          <p:spPr>
            <a:xfrm>
              <a:off x="5148064" y="6165304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Flowchart: Summing Junction 19"/>
            <p:cNvSpPr/>
            <p:nvPr/>
          </p:nvSpPr>
          <p:spPr>
            <a:xfrm>
              <a:off x="6306166" y="5701500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Flowchart: Summing Junction 20"/>
            <p:cNvSpPr/>
            <p:nvPr/>
          </p:nvSpPr>
          <p:spPr>
            <a:xfrm>
              <a:off x="6601878" y="554018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Flowchart: Summing Junction 21"/>
            <p:cNvSpPr/>
            <p:nvPr/>
          </p:nvSpPr>
          <p:spPr>
            <a:xfrm>
              <a:off x="7130371" y="5947582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Flowchart: Summing Junction 22"/>
            <p:cNvSpPr/>
            <p:nvPr/>
          </p:nvSpPr>
          <p:spPr>
            <a:xfrm>
              <a:off x="7688395" y="6044909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Flowchart: Summing Junction 23"/>
            <p:cNvSpPr/>
            <p:nvPr/>
          </p:nvSpPr>
          <p:spPr>
            <a:xfrm>
              <a:off x="7929633" y="553836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owchart: Summing Junction 24"/>
            <p:cNvSpPr/>
            <p:nvPr/>
          </p:nvSpPr>
          <p:spPr>
            <a:xfrm>
              <a:off x="8262767" y="5501628"/>
              <a:ext cx="209197" cy="240789"/>
            </a:xfrm>
            <a:prstGeom prst="flowChartSummingJunct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7" name="Flowchart: Summing Junction 26"/>
          <p:cNvSpPr/>
          <p:nvPr/>
        </p:nvSpPr>
        <p:spPr>
          <a:xfrm>
            <a:off x="1856816" y="5757046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Flowchart: Summing Junction 28"/>
          <p:cNvSpPr/>
          <p:nvPr/>
        </p:nvSpPr>
        <p:spPr>
          <a:xfrm>
            <a:off x="1607403" y="6203785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lowchart: Summing Junction 29"/>
          <p:cNvSpPr/>
          <p:nvPr/>
        </p:nvSpPr>
        <p:spPr>
          <a:xfrm>
            <a:off x="1502805" y="6617211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lowchart: Summing Junction 30"/>
          <p:cNvSpPr/>
          <p:nvPr/>
        </p:nvSpPr>
        <p:spPr>
          <a:xfrm>
            <a:off x="527651" y="1340768"/>
            <a:ext cx="209197" cy="240789"/>
          </a:xfrm>
          <a:prstGeom prst="flowChartSummingJunc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Flowchart: Summing Junction 31"/>
          <p:cNvSpPr/>
          <p:nvPr/>
        </p:nvSpPr>
        <p:spPr>
          <a:xfrm>
            <a:off x="2129102" y="5517041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Flowchart: Summing Junction 32"/>
          <p:cNvSpPr/>
          <p:nvPr/>
        </p:nvSpPr>
        <p:spPr>
          <a:xfrm>
            <a:off x="3923928" y="1328121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Flowchart: Summing Junction 33"/>
          <p:cNvSpPr/>
          <p:nvPr/>
        </p:nvSpPr>
        <p:spPr>
          <a:xfrm>
            <a:off x="2483023" y="5056540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Flowchart: Summing Junction 34"/>
          <p:cNvSpPr/>
          <p:nvPr/>
        </p:nvSpPr>
        <p:spPr>
          <a:xfrm>
            <a:off x="2661202" y="4276185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Flowchart: Summing Junction 35"/>
          <p:cNvSpPr/>
          <p:nvPr/>
        </p:nvSpPr>
        <p:spPr>
          <a:xfrm>
            <a:off x="2308488" y="3713182"/>
            <a:ext cx="209197" cy="240789"/>
          </a:xfrm>
          <a:prstGeom prst="flowChartSummingJunc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TextBox 27"/>
          <p:cNvSpPr txBox="1"/>
          <p:nvPr/>
        </p:nvSpPr>
        <p:spPr>
          <a:xfrm>
            <a:off x="-35369" y="-17171"/>
            <a:ext cx="91450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Example: Why connect Ocean data-providers across the Atlantic? </a:t>
            </a:r>
          </a:p>
          <a:p>
            <a:pPr algn="ctr"/>
            <a:r>
              <a:rPr lang="en-US" sz="3200" b="1" dirty="0" smtClean="0"/>
              <a:t> </a:t>
            </a:r>
            <a:endParaRPr lang="en-US" sz="3200" b="1" dirty="0"/>
          </a:p>
          <a:p>
            <a:endParaRPr lang="de-DE" dirty="0"/>
          </a:p>
        </p:txBody>
      </p:sp>
      <p:sp>
        <p:nvSpPr>
          <p:cNvPr id="37" name="TextBox 36"/>
          <p:cNvSpPr txBox="1"/>
          <p:nvPr/>
        </p:nvSpPr>
        <p:spPr>
          <a:xfrm>
            <a:off x="736848" y="651013"/>
            <a:ext cx="791635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/>
          </a:p>
          <a:p>
            <a:pPr algn="ctr"/>
            <a:r>
              <a:rPr lang="en-US" sz="3200" b="1" dirty="0" smtClean="0"/>
              <a:t>EMSO (EU)   +      OOI, NOAA </a:t>
            </a:r>
            <a:r>
              <a:rPr lang="en-US" sz="3200" b="1" dirty="0" err="1" smtClean="0"/>
              <a:t>etc</a:t>
            </a:r>
            <a:r>
              <a:rPr lang="en-US" sz="3200" b="1" dirty="0" smtClean="0"/>
              <a:t>  (USA)</a:t>
            </a:r>
            <a:endParaRPr lang="en-US" sz="3200" b="1" dirty="0"/>
          </a:p>
          <a:p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-4505" y="2076770"/>
            <a:ext cx="9361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Combined a better spatial resolution of the ocean observation in the North Atlantic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05942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(4:3)</PresentationFormat>
  <Paragraphs>90</Paragraphs>
  <Slides>12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The AtlantOS Project  A H2020-project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Optode  Spartina anglica roots</dc:title>
  <dc:creator>kkoopjak</dc:creator>
  <cp:lastModifiedBy>Paola De Salvo</cp:lastModifiedBy>
  <cp:revision>158</cp:revision>
  <dcterms:created xsi:type="dcterms:W3CDTF">2011-02-07T08:50:21Z</dcterms:created>
  <dcterms:modified xsi:type="dcterms:W3CDTF">2018-04-23T13:41:33Z</dcterms:modified>
</cp:coreProperties>
</file>