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5" r:id="rId6"/>
    <p:sldId id="263" r:id="rId7"/>
    <p:sldId id="266" r:id="rId8"/>
    <p:sldId id="267" r:id="rId9"/>
    <p:sldId id="260" r:id="rId10"/>
    <p:sldId id="264" r:id="rId11"/>
    <p:sldId id="261" r:id="rId12"/>
    <p:sldId id="262"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B4B"/>
    <a:srgbClr val="1C32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33" d="100"/>
          <a:sy n="33" d="100"/>
        </p:scale>
        <p:origin x="-624" y="-104"/>
      </p:cViewPr>
      <p:guideLst>
        <p:guide orient="horz" pos="4320"/>
        <p:guide pos="7680"/>
      </p:guideLst>
    </p:cSldViewPr>
  </p:slideViewPr>
  <p:notesTextViewPr>
    <p:cViewPr>
      <p:scale>
        <a:sx n="100" d="100"/>
        <a:sy n="100" d="100"/>
      </p:scale>
      <p:origin x="0" y="0"/>
    </p:cViewPr>
  </p:notesTextViewPr>
  <p:sorterViewPr>
    <p:cViewPr>
      <p:scale>
        <a:sx n="66" d="100"/>
        <a:sy n="66" d="100"/>
      </p:scale>
      <p:origin x="0" y="360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7092"/>
          <c:y val="0.0668275"/>
          <c:w val="0.777908"/>
          <c:h val="0.817435"/>
        </c:manualLayout>
      </c:layout>
      <c:barChart>
        <c:barDir val="col"/>
        <c:grouping val="clustered"/>
        <c:varyColors val="0"/>
        <c:ser>
          <c:idx val="0"/>
          <c:order val="0"/>
          <c:spPr>
            <a:solidFill>
              <a:schemeClr val="accent1"/>
            </a:solidFill>
            <a:ln w="9525" cap="flat">
              <a:solidFill>
                <a:srgbClr val="F9F9F9"/>
              </a:solidFill>
              <a:prstDash val="solid"/>
              <a:round/>
            </a:ln>
            <a:effectLst>
              <a:outerShdw blurRad="38100" dist="20000" dir="5400000" algn="tl">
                <a:srgbClr val="000000">
                  <a:alpha val="38000"/>
                </a:srgbClr>
              </a:outerShdw>
            </a:effectLst>
          </c:spPr>
          <c:invertIfNegative val="0"/>
          <c:dLbls>
            <c:dLbl>
              <c:idx val="0"/>
              <c:layout/>
              <c:tx>
                <c:rich>
                  <a:bodyPr/>
                  <a:lstStyle/>
                  <a:p>
                    <a:r>
                      <a:rPr lang="fi-FI" sz="4000" dirty="0"/>
                      <a:t>410,967</a:t>
                    </a:r>
                    <a:endParaRPr lang="fi-FI" sz="1600"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C85-4BBF-BBF3-83250FA8534B}"/>
                </c:ext>
                <c:ext xmlns:c15="http://schemas.microsoft.com/office/drawing/2012/chart" uri="{CE6537A1-D6FC-4f65-9D91-7224C49458BB}">
                  <c15:layout/>
                </c:ext>
              </c:extLst>
            </c:dLbl>
            <c:dLbl>
              <c:idx val="1"/>
              <c:layout>
                <c:manualLayout>
                  <c:x val="0.00258912132765249"/>
                  <c:y val="0.00607522516004272"/>
                </c:manualLayout>
              </c:layout>
              <c:tx>
                <c:rich>
                  <a:bodyPr/>
                  <a:lstStyle/>
                  <a:p>
                    <a:r>
                      <a:rPr lang="it-IT" sz="4000" dirty="0"/>
                      <a:t>2,556,138</a:t>
                    </a:r>
                    <a:endParaRPr lang="it-IT" sz="1600"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C85-4BBF-BBF3-83250FA8534B}"/>
                </c:ext>
                <c:ext xmlns:c15="http://schemas.microsoft.com/office/drawing/2012/chart" uri="{CE6537A1-D6FC-4f65-9D91-7224C49458BB}">
                  <c15:layout/>
                </c:ext>
              </c:extLst>
            </c:dLbl>
            <c:dLbl>
              <c:idx val="2"/>
              <c:layout>
                <c:manualLayout>
                  <c:x val="-0.00517824265530498"/>
                  <c:y val="0.00911283774006407"/>
                </c:manualLayout>
              </c:layout>
              <c:tx>
                <c:rich>
                  <a:bodyPr/>
                  <a:lstStyle/>
                  <a:p>
                    <a:r>
                      <a:rPr lang="is-IS" sz="4000" dirty="0"/>
                      <a:t>4,480,582</a:t>
                    </a:r>
                    <a:endParaRPr lang="is-IS" sz="1600"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C85-4BBF-BBF3-83250FA8534B}"/>
                </c:ext>
                <c:ext xmlns:c15="http://schemas.microsoft.com/office/drawing/2012/chart" uri="{CE6537A1-D6FC-4f65-9D91-7224C49458BB}">
                  <c15:layout/>
                </c:ext>
              </c:extLst>
            </c:dLbl>
            <c:dLbl>
              <c:idx val="4"/>
              <c:delete val="1"/>
              <c:extLst>
                <c:ext xmlns:c15="http://schemas.microsoft.com/office/drawing/2012/chart" uri="{CE6537A1-D6FC-4f65-9D91-7224C49458BB}"/>
              </c:extLst>
            </c:dLbl>
            <c:numFmt formatCode="#,##0" sourceLinked="0"/>
            <c:spPr>
              <a:noFill/>
              <a:ln>
                <a:noFill/>
              </a:ln>
              <a:effectLst/>
            </c:spPr>
            <c:txPr>
              <a:bodyPr/>
              <a:lstStyle/>
              <a:p>
                <a:pPr>
                  <a:defRPr lang="ja-JP" sz="4000" b="0" i="0" u="none" strike="noStrike">
                    <a:solidFill>
                      <a:srgbClr val="002060"/>
                    </a:solidFill>
                    <a:latin typeface="Calibri"/>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Sheet1!$B$1:$F$1</c:f>
              <c:strCache>
                <c:ptCount val="5"/>
                <c:pt idx="0">
                  <c:v>2014</c:v>
                </c:pt>
                <c:pt idx="1">
                  <c:v>2015</c:v>
                </c:pt>
                <c:pt idx="2">
                  <c:v>2016</c:v>
                </c:pt>
                <c:pt idx="3">
                  <c:v>2017</c:v>
                </c:pt>
                <c:pt idx="4">
                  <c:v>2018</c:v>
                </c:pt>
              </c:strCache>
            </c:strRef>
          </c:cat>
          <c:val>
            <c:numRef>
              <c:f>Sheet1!$B$2:$F$2</c:f>
              <c:numCache>
                <c:formatCode>General</c:formatCode>
                <c:ptCount val="5"/>
                <c:pt idx="0">
                  <c:v>410967.0</c:v>
                </c:pt>
                <c:pt idx="1">
                  <c:v>2.556138E6</c:v>
                </c:pt>
                <c:pt idx="2">
                  <c:v>4.480582E6</c:v>
                </c:pt>
                <c:pt idx="3">
                  <c:v>4.233948E6</c:v>
                </c:pt>
              </c:numCache>
            </c:numRef>
          </c:val>
          <c:extLst xmlns:c16r2="http://schemas.microsoft.com/office/drawing/2015/06/chart">
            <c:ext xmlns:c16="http://schemas.microsoft.com/office/drawing/2014/chart" uri="{C3380CC4-5D6E-409C-BE32-E72D297353CC}">
              <c16:uniqueId val="{00000003-FC85-4BBF-BBF3-83250FA8534B}"/>
            </c:ext>
          </c:extLst>
        </c:ser>
        <c:dLbls>
          <c:showLegendKey val="0"/>
          <c:showVal val="0"/>
          <c:showCatName val="0"/>
          <c:showSerName val="0"/>
          <c:showPercent val="0"/>
          <c:showBubbleSize val="0"/>
        </c:dLbls>
        <c:gapWidth val="150"/>
        <c:axId val="2127354856"/>
        <c:axId val="2075857368"/>
      </c:barChart>
      <c:catAx>
        <c:axId val="2127354856"/>
        <c:scaling>
          <c:orientation val="minMax"/>
        </c:scaling>
        <c:delete val="0"/>
        <c:axPos val="b"/>
        <c:numFmt formatCode="General" sourceLinked="0"/>
        <c:majorTickMark val="out"/>
        <c:minorTickMark val="none"/>
        <c:tickLblPos val="low"/>
        <c:spPr>
          <a:ln w="12700" cap="flat">
            <a:solidFill>
              <a:srgbClr val="888A9C"/>
            </a:solidFill>
            <a:prstDash val="solid"/>
            <a:round/>
          </a:ln>
        </c:spPr>
        <c:txPr>
          <a:bodyPr rot="0"/>
          <a:lstStyle/>
          <a:p>
            <a:pPr>
              <a:defRPr lang="ja-JP" sz="1800" b="0" i="0" u="none" strike="noStrike">
                <a:solidFill>
                  <a:srgbClr val="002060"/>
                </a:solidFill>
                <a:latin typeface="Calibri"/>
              </a:defRPr>
            </a:pPr>
            <a:endParaRPr lang="en-US"/>
          </a:p>
        </c:txPr>
        <c:crossAx val="2075857368"/>
        <c:crosses val="autoZero"/>
        <c:auto val="1"/>
        <c:lblAlgn val="ctr"/>
        <c:lblOffset val="100"/>
        <c:noMultiLvlLbl val="1"/>
      </c:catAx>
      <c:valAx>
        <c:axId val="2075857368"/>
        <c:scaling>
          <c:orientation val="minMax"/>
        </c:scaling>
        <c:delete val="0"/>
        <c:axPos val="l"/>
        <c:majorGridlines>
          <c:spPr>
            <a:ln w="12700" cap="flat">
              <a:solidFill>
                <a:srgbClr val="888A9C"/>
              </a:solidFill>
              <a:prstDash val="solid"/>
              <a:round/>
            </a:ln>
          </c:spPr>
        </c:majorGridlines>
        <c:numFmt formatCode="General" sourceLinked="0"/>
        <c:majorTickMark val="out"/>
        <c:minorTickMark val="none"/>
        <c:tickLblPos val="nextTo"/>
        <c:spPr>
          <a:ln w="12700" cap="flat">
            <a:solidFill>
              <a:srgbClr val="888A9C"/>
            </a:solidFill>
            <a:prstDash val="solid"/>
            <a:round/>
          </a:ln>
        </c:spPr>
        <c:txPr>
          <a:bodyPr rot="0"/>
          <a:lstStyle/>
          <a:p>
            <a:pPr>
              <a:defRPr lang="ja-JP" sz="1800" b="0" i="0" u="none" strike="noStrike">
                <a:solidFill>
                  <a:srgbClr val="FFFFFF"/>
                </a:solidFill>
                <a:latin typeface="Calibri"/>
              </a:defRPr>
            </a:pPr>
            <a:endParaRPr lang="en-US"/>
          </a:p>
        </c:txPr>
        <c:crossAx val="2127354856"/>
        <c:crosses val="autoZero"/>
        <c:crossBetween val="between"/>
        <c:majorUnit val="1.25E6"/>
        <c:minorUnit val="62500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1982850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xfrm>
            <a:off x="3884240" y="8685068"/>
            <a:ext cx="2972360" cy="457489"/>
          </a:xfrm>
          <a:prstGeom prst="rect">
            <a:avLst/>
          </a:prstGeom>
          <a:ln/>
        </p:spPr>
        <p:txBody>
          <a:bodyPr lIns="82058" tIns="41029" rIns="82058" bIns="41029"/>
          <a:lstStyle/>
          <a:p>
            <a:fld id="{36D22A24-2DF0-4A87-A270-40A8286444FC}" type="slidenum">
              <a:rPr lang="en-US" altLang="en-US"/>
              <a:pPr/>
              <a:t>7</a:t>
            </a:fld>
            <a:endParaRPr lang="en-US" altLang="en-US"/>
          </a:p>
        </p:txBody>
      </p:sp>
      <p:sp>
        <p:nvSpPr>
          <p:cNvPr id="5121" name="Text Box 1"/>
          <p:cNvSpPr txBox="1">
            <a:spLocks noGrp="1" noChangeArrowheads="1"/>
          </p:cNvSpPr>
          <p:nvPr>
            <p:ph type="body"/>
          </p:nvPr>
        </p:nvSpPr>
        <p:spPr bwMode="auto">
          <a:xfrm>
            <a:off x="784412" y="4400262"/>
            <a:ext cx="6272493" cy="41693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p>
            <a:pPr marL="193749" indent="-192324">
              <a:spcBef>
                <a:spcPct val="0"/>
              </a:spcBef>
              <a:tabLst>
                <a:tab pos="649628" algn="l"/>
                <a:tab pos="1299256" algn="l"/>
                <a:tab pos="1948884" algn="l"/>
                <a:tab pos="2598511" algn="l"/>
                <a:tab pos="3248139" algn="l"/>
                <a:tab pos="3897767" algn="l"/>
                <a:tab pos="4547395" algn="l"/>
                <a:tab pos="5197023" algn="l"/>
                <a:tab pos="5846651" algn="l"/>
              </a:tabLst>
            </a:pPr>
            <a:r>
              <a:rPr lang="en-US" altLang="en-US">
                <a:ea typeface="+mn-ea" charset="0"/>
                <a:cs typeface="+mn-ea" charset="0"/>
              </a:rPr>
              <a:t>WMO is the largest user of the GCI.</a:t>
            </a:r>
            <a:br>
              <a:rPr lang="en-US" altLang="en-US">
                <a:ea typeface="+mn-ea" charset="0"/>
                <a:cs typeface="+mn-ea" charset="0"/>
              </a:rPr>
            </a:br>
            <a:endParaRPr lang="en-US" altLang="en-US">
              <a:ea typeface="+mn-ea" charset="0"/>
              <a:cs typeface="+mn-ea" charset="0"/>
            </a:endParaRPr>
          </a:p>
          <a:p>
            <a:pPr marL="193749" indent="-192324">
              <a:spcBef>
                <a:spcPct val="0"/>
              </a:spcBef>
              <a:tabLst>
                <a:tab pos="649628" algn="l"/>
                <a:tab pos="1299256" algn="l"/>
                <a:tab pos="1948884" algn="l"/>
                <a:tab pos="2598511" algn="l"/>
                <a:tab pos="3248139" algn="l"/>
                <a:tab pos="3897767" algn="l"/>
                <a:tab pos="4547395" algn="l"/>
                <a:tab pos="5197023" algn="l"/>
                <a:tab pos="5846651" algn="l"/>
              </a:tabLst>
            </a:pPr>
            <a:r>
              <a:rPr lang="en-US" altLang="en-US">
                <a:ea typeface="+mn-ea" charset="0"/>
                <a:cs typeface="+mn-ea" charset="0"/>
              </a:rPr>
              <a:t>It is largely by WMO Information System (WIS) -- machine to machine extractions.  </a:t>
            </a:r>
          </a:p>
          <a:p>
            <a:pPr marL="193749" indent="-192324">
              <a:spcBef>
                <a:spcPct val="0"/>
              </a:spcBef>
              <a:tabLst>
                <a:tab pos="649628" algn="l"/>
                <a:tab pos="1299256" algn="l"/>
                <a:tab pos="1948884" algn="l"/>
                <a:tab pos="2598511" algn="l"/>
                <a:tab pos="3248139" algn="l"/>
                <a:tab pos="3897767" algn="l"/>
                <a:tab pos="4547395" algn="l"/>
                <a:tab pos="5197023" algn="l"/>
                <a:tab pos="5846651" algn="l"/>
              </a:tabLst>
            </a:pPr>
            <a:r>
              <a:rPr lang="en-US" altLang="en-US">
                <a:ea typeface="+mn-ea" charset="0"/>
                <a:cs typeface="+mn-ea" charset="0"/>
              </a:rPr>
              <a:t/>
            </a:r>
            <a:br>
              <a:rPr lang="en-US" altLang="en-US">
                <a:ea typeface="+mn-ea" charset="0"/>
                <a:cs typeface="+mn-ea" charset="0"/>
              </a:rPr>
            </a:br>
            <a:endParaRPr lang="en-US" altLang="en-US">
              <a:ea typeface="+mn-ea" charset="0"/>
              <a:cs typeface="+mn-ea" charset="0"/>
            </a:endParaRPr>
          </a:p>
          <a:p>
            <a:pPr marL="193749" indent="-192324">
              <a:spcBef>
                <a:spcPct val="0"/>
              </a:spcBef>
              <a:tabLst>
                <a:tab pos="649628" algn="l"/>
                <a:tab pos="1299256" algn="l"/>
                <a:tab pos="1948884" algn="l"/>
                <a:tab pos="2598511" algn="l"/>
                <a:tab pos="3248139" algn="l"/>
                <a:tab pos="3897767" algn="l"/>
                <a:tab pos="4547395" algn="l"/>
                <a:tab pos="5197023" algn="l"/>
                <a:tab pos="5846651" algn="l"/>
              </a:tabLst>
            </a:pPr>
            <a:r>
              <a:rPr lang="en-US" altLang="en-US">
                <a:ea typeface="+mn-ea" charset="0"/>
                <a:cs typeface="+mn-ea" charset="0"/>
              </a:rPr>
              <a:t>WIGOS is (or could be) using WIS to exchange all information not currently in WIS, so if WIGOS does indeed use WIS, they are already benefitting from GEO's information through the GCI.</a:t>
            </a:r>
          </a:p>
          <a:p>
            <a:pPr marL="193749" indent="-192324">
              <a:spcBef>
                <a:spcPct val="0"/>
              </a:spcBef>
              <a:tabLst>
                <a:tab pos="649628" algn="l"/>
                <a:tab pos="1299256" algn="l"/>
                <a:tab pos="1948884" algn="l"/>
                <a:tab pos="2598511" algn="l"/>
                <a:tab pos="3248139" algn="l"/>
                <a:tab pos="3897767" algn="l"/>
                <a:tab pos="4547395" algn="l"/>
                <a:tab pos="5197023" algn="l"/>
                <a:tab pos="5846651" algn="l"/>
              </a:tabLst>
            </a:pPr>
            <a:endParaRPr lang="en-US" altLang="en-US">
              <a:ea typeface="+mn-ea" charset="0"/>
              <a:cs typeface="+mn-ea" charset="0"/>
            </a:endParaRPr>
          </a:p>
        </p:txBody>
      </p:sp>
      <p:sp>
        <p:nvSpPr>
          <p:cNvPr id="5122" name="Text Box 2"/>
          <p:cNvSpPr txBox="1">
            <a:spLocks noChangeArrowheads="1"/>
          </p:cNvSpPr>
          <p:nvPr/>
        </p:nvSpPr>
        <p:spPr bwMode="auto">
          <a:xfrm>
            <a:off x="3884240" y="8686512"/>
            <a:ext cx="2970959" cy="456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766" tIns="40383" rIns="80766" bIns="40383"/>
          <a:lstStyle>
            <a:lvl1pPr>
              <a:tabLst>
                <a:tab pos="723900" algn="l"/>
                <a:tab pos="1447800" algn="l"/>
                <a:tab pos="2171700" algn="l"/>
                <a:tab pos="2895600" algn="l"/>
              </a:tabLst>
              <a:defRPr>
                <a:solidFill>
                  <a:srgbClr val="000000"/>
                </a:solidFill>
                <a:latin typeface="Arial" charset="0"/>
                <a:ea typeface="Microsoft YaHei" charset="-122"/>
              </a:defRPr>
            </a:lvl1pPr>
            <a:lvl2pPr>
              <a:tabLst>
                <a:tab pos="723900" algn="l"/>
                <a:tab pos="1447800" algn="l"/>
                <a:tab pos="2171700" algn="l"/>
                <a:tab pos="2895600" algn="l"/>
              </a:tabLst>
              <a:defRPr>
                <a:solidFill>
                  <a:srgbClr val="000000"/>
                </a:solidFill>
                <a:latin typeface="Arial" charset="0"/>
                <a:ea typeface="Microsoft YaHei" charset="-122"/>
              </a:defRPr>
            </a:lvl2pPr>
            <a:lvl3pPr>
              <a:tabLst>
                <a:tab pos="723900" algn="l"/>
                <a:tab pos="1447800" algn="l"/>
                <a:tab pos="2171700" algn="l"/>
                <a:tab pos="2895600" algn="l"/>
              </a:tabLst>
              <a:defRPr>
                <a:solidFill>
                  <a:srgbClr val="000000"/>
                </a:solidFill>
                <a:latin typeface="Arial" charset="0"/>
                <a:ea typeface="Microsoft YaHei" charset="-122"/>
              </a:defRPr>
            </a:lvl3pPr>
            <a:lvl4pPr>
              <a:tabLst>
                <a:tab pos="723900" algn="l"/>
                <a:tab pos="1447800" algn="l"/>
                <a:tab pos="2171700" algn="l"/>
                <a:tab pos="2895600" algn="l"/>
              </a:tabLst>
              <a:defRPr>
                <a:solidFill>
                  <a:srgbClr val="000000"/>
                </a:solidFill>
                <a:latin typeface="Arial" charset="0"/>
                <a:ea typeface="Microsoft YaHei" charset="-122"/>
              </a:defRPr>
            </a:lvl4pPr>
            <a:lvl5pPr>
              <a:tabLst>
                <a:tab pos="723900" algn="l"/>
                <a:tab pos="1447800" algn="l"/>
                <a:tab pos="2171700" algn="l"/>
                <a:tab pos="28956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9pPr>
          </a:lstStyle>
          <a:p>
            <a:pPr>
              <a:lnSpc>
                <a:spcPct val="100000"/>
              </a:lnSpc>
            </a:pPr>
            <a:fld id="{4D1238DA-C31B-4844-9BB4-D45E52C83B0C}" type="slidenum">
              <a:rPr lang="en-US" altLang="en-US" sz="2200">
                <a:latin typeface="Times New Roman" pitchFamily="16" charset="0"/>
              </a:rPr>
              <a:pPr>
                <a:lnSpc>
                  <a:spcPct val="100000"/>
                </a:lnSpc>
              </a:pPr>
              <a:t>7</a:t>
            </a:fld>
            <a:endParaRPr lang="en-US" altLang="en-US" sz="2200">
              <a:latin typeface="Times New Roman" pitchFamily="16" charset="0"/>
            </a:endParaRPr>
          </a:p>
        </p:txBody>
      </p:sp>
      <p:sp>
        <p:nvSpPr>
          <p:cNvPr id="5123" name="Rectangle 3"/>
          <p:cNvSpPr txBox="1">
            <a:spLocks noGrp="1" noRot="1" noChangeAspect="1" noChangeArrowheads="1"/>
          </p:cNvSpPr>
          <p:nvPr>
            <p:ph type="sldImg" idx="1"/>
          </p:nvPr>
        </p:nvSpPr>
        <p:spPr bwMode="auto">
          <a:xfrm>
            <a:off x="835025" y="704850"/>
            <a:ext cx="6172200" cy="3473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extLst>
      <p:ext uri="{BB962C8B-B14F-4D97-AF65-F5344CB8AC3E}">
        <p14:creationId xmlns:p14="http://schemas.microsoft.com/office/powerpoint/2010/main" val="1728049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240" y="8685068"/>
            <a:ext cx="2972360" cy="457489"/>
          </a:xfrm>
          <a:prstGeom prst="rect">
            <a:avLst/>
          </a:prstGeom>
          <a:ln/>
        </p:spPr>
        <p:txBody>
          <a:bodyPr lIns="82058" tIns="41029" rIns="82058" bIns="41029"/>
          <a:lstStyle/>
          <a:p>
            <a:fld id="{99AA2334-1CF7-42DF-BD85-2F3FE6EF1F7D}" type="slidenum">
              <a:rPr lang="en-US" altLang="en-US"/>
              <a:pPr/>
              <a:t>8</a:t>
            </a:fld>
            <a:endParaRPr lang="en-US" altLang="en-US"/>
          </a:p>
        </p:txBody>
      </p:sp>
      <p:sp>
        <p:nvSpPr>
          <p:cNvPr id="4097" name="Rectangle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11959031" y="13081000"/>
            <a:ext cx="453239" cy="469900"/>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2387600" y="8953500"/>
            <a:ext cx="19621500" cy="685800"/>
          </a:xfrm>
          <a:prstGeom prst="rect">
            <a:avLst/>
          </a:prstGeom>
        </p:spPr>
        <p:txBody>
          <a:bodyPr anchor="t"/>
          <a:lstStyle>
            <a:lvl1pPr marL="0" indent="0" algn="ctr">
              <a:spcBef>
                <a:spcPts val="0"/>
              </a:spcBef>
              <a:buSzTx/>
              <a:buNone/>
              <a:defRPr sz="3800"/>
            </a:lvl1pPr>
            <a:lvl2pPr marL="1099038" indent="-464038" algn="ctr">
              <a:spcBef>
                <a:spcPts val="0"/>
              </a:spcBef>
              <a:defRPr sz="3800"/>
            </a:lvl2pPr>
            <a:lvl3pPr marL="1734038" indent="-464038" algn="ctr">
              <a:spcBef>
                <a:spcPts val="0"/>
              </a:spcBef>
              <a:defRPr sz="3800"/>
            </a:lvl3pPr>
            <a:lvl4pPr marL="2369038" indent="-464038" algn="ctr">
              <a:spcBef>
                <a:spcPts val="0"/>
              </a:spcBef>
              <a:defRPr sz="3800"/>
            </a:lvl4pPr>
            <a:lvl5pPr marL="3004038" indent="-464038" algn="ctr">
              <a:spcBef>
                <a:spcPts val="0"/>
              </a:spcBef>
              <a:defRPr sz="3800"/>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body" sz="quarter" idx="13"/>
          </p:nvPr>
        </p:nvSpPr>
        <p:spPr>
          <a:xfrm>
            <a:off x="2387600" y="6045200"/>
            <a:ext cx="19621500" cy="889000"/>
          </a:xfrm>
          <a:prstGeom prst="rect">
            <a:avLst/>
          </a:prstGeom>
        </p:spPr>
        <p:txBody>
          <a:bodyPr/>
          <a:lstStyle/>
          <a:p>
            <a:pPr marL="0" indent="0" algn="ctr">
              <a:spcBef>
                <a:spcPts val="0"/>
              </a:spcBef>
              <a:buSzTx/>
              <a:buNone/>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219200" y="12712701"/>
            <a:ext cx="5689600" cy="730250"/>
          </a:xfrm>
          <a:prstGeom prst="rect">
            <a:avLst/>
          </a:prstGeom>
        </p:spPr>
        <p:txBody>
          <a:bodyPr lIns="217709" tIns="108855" rIns="217709" bIns="108855"/>
          <a:lstStyle/>
          <a:p>
            <a:fld id="{D589975A-33BF-4FA8-A20D-9D5FAE9004A3}" type="datetimeFigureOut">
              <a:rPr lang="en-US" smtClean="0"/>
              <a:t>5/1/18</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lIns="217709" tIns="108855" rIns="217709" bIns="108855"/>
          <a:lstStyle/>
          <a:p>
            <a:endParaRPr lang="en-US"/>
          </a:p>
        </p:txBody>
      </p:sp>
      <p:sp>
        <p:nvSpPr>
          <p:cNvPr id="6" name="Slide Number Placeholder 5"/>
          <p:cNvSpPr>
            <a:spLocks noGrp="1"/>
          </p:cNvSpPr>
          <p:nvPr>
            <p:ph type="sldNum" sz="quarter" idx="12"/>
          </p:nvPr>
        </p:nvSpPr>
        <p:spPr>
          <a:xfrm>
            <a:off x="11929070" y="13081000"/>
            <a:ext cx="513161" cy="471924"/>
          </a:xfrm>
        </p:spPr>
        <p:txBody>
          <a:bodyPr/>
          <a:lstStyle/>
          <a:p>
            <a:fld id="{2799EB43-32CB-41E4-8F46-83561B650D0D}" type="slidenum">
              <a:rPr lang="en-US" smtClean="0"/>
              <a:t>‹#›</a:t>
            </a:fld>
            <a:endParaRPr lang="en-US"/>
          </a:p>
        </p:txBody>
      </p:sp>
    </p:spTree>
    <p:extLst>
      <p:ext uri="{BB962C8B-B14F-4D97-AF65-F5344CB8AC3E}">
        <p14:creationId xmlns:p14="http://schemas.microsoft.com/office/powerpoint/2010/main" val="1105170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17283" y="547258"/>
            <a:ext cx="21937920" cy="2286960"/>
          </a:xfrm>
        </p:spPr>
        <p:txBody>
          <a:bodyPr tIns="98743" bIns="98743"/>
          <a:lstStyle/>
          <a:p>
            <a:r>
              <a:rPr lang="en-US"/>
              <a:t>Click to edit Master title style</a:t>
            </a:r>
          </a:p>
        </p:txBody>
      </p:sp>
      <p:sp>
        <p:nvSpPr>
          <p:cNvPr id="3" name="Date Placeholder 2"/>
          <p:cNvSpPr>
            <a:spLocks noGrp="1"/>
          </p:cNvSpPr>
          <p:nvPr>
            <p:ph type="dt" idx="10"/>
          </p:nvPr>
        </p:nvSpPr>
        <p:spPr>
          <a:xfrm>
            <a:off x="1217283" y="12494752"/>
            <a:ext cx="5675520" cy="941860"/>
          </a:xfrm>
          <a:prstGeom prst="rect">
            <a:avLst/>
          </a:prstGeom>
        </p:spPr>
        <p:txBody>
          <a:bodyPr lIns="197484" tIns="98743" rIns="197484" bIns="98743"/>
          <a:lstStyle>
            <a:lvl1pPr>
              <a:defRPr/>
            </a:lvl1pPr>
          </a:lstStyle>
          <a:p>
            <a:endParaRPr lang="en-US" altLang="en-US"/>
          </a:p>
        </p:txBody>
      </p:sp>
      <p:sp>
        <p:nvSpPr>
          <p:cNvPr id="4" name="Footer Placeholder 3"/>
          <p:cNvSpPr>
            <a:spLocks noGrp="1"/>
          </p:cNvSpPr>
          <p:nvPr>
            <p:ph type="ftr" idx="11"/>
          </p:nvPr>
        </p:nvSpPr>
        <p:spPr>
          <a:xfrm>
            <a:off x="8340480" y="12494752"/>
            <a:ext cx="7726080" cy="941860"/>
          </a:xfrm>
          <a:prstGeom prst="rect">
            <a:avLst/>
          </a:prstGeom>
        </p:spPr>
        <p:txBody>
          <a:bodyPr lIns="197484" tIns="98743" rIns="197484" bIns="98743"/>
          <a:lstStyle>
            <a:lvl1pPr>
              <a:defRPr/>
            </a:lvl1pPr>
          </a:lstStyle>
          <a:p>
            <a:endParaRPr lang="en-US" altLang="en-US"/>
          </a:p>
        </p:txBody>
      </p:sp>
      <p:sp>
        <p:nvSpPr>
          <p:cNvPr id="5" name="Slide Number Placeholder 4"/>
          <p:cNvSpPr>
            <a:spLocks noGrp="1"/>
          </p:cNvSpPr>
          <p:nvPr>
            <p:ph type="sldNum" idx="12"/>
          </p:nvPr>
        </p:nvSpPr>
        <p:spPr>
          <a:xfrm>
            <a:off x="22535699" y="12697260"/>
            <a:ext cx="513161" cy="568746"/>
          </a:xfrm>
        </p:spPr>
        <p:txBody>
          <a:bodyPr tIns="98743" bIns="98743"/>
          <a:lstStyle>
            <a:lvl1pPr>
              <a:defRPr/>
            </a:lvl1pPr>
          </a:lstStyle>
          <a:p>
            <a:fld id="{151F47DC-EDCD-426C-B76D-333A266F1123}" type="slidenum">
              <a:rPr lang="en-US" altLang="en-US"/>
              <a:pPr/>
              <a:t>‹#›</a:t>
            </a:fld>
            <a:endParaRPr lang="en-US" altLang="en-US"/>
          </a:p>
        </p:txBody>
      </p:sp>
    </p:spTree>
    <p:extLst>
      <p:ext uri="{BB962C8B-B14F-4D97-AF65-F5344CB8AC3E}">
        <p14:creationId xmlns:p14="http://schemas.microsoft.com/office/powerpoint/2010/main" val="9240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7" y="673100"/>
            <a:ext cx="18135603" cy="8737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35000" y="9448800"/>
            <a:ext cx="23114000" cy="2006600"/>
          </a:xfrm>
          <a:prstGeom prst="rect">
            <a:avLst/>
          </a:prstGeom>
        </p:spPr>
        <p:txBody>
          <a:bodyPr anchor="b"/>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79" y="1104900"/>
            <a:ext cx="9525002"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xmlns:p14="http://schemas.microsoft.com/office/powerpoint/2010/mai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Shape 119"/>
          <p:cNvSpPr/>
          <p:nvPr/>
        </p:nvSpPr>
        <p:spPr>
          <a:xfrm>
            <a:off x="860973" y="5511579"/>
            <a:ext cx="22397357"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9000">
                <a:solidFill>
                  <a:srgbClr val="3B1F4D"/>
                </a:solidFill>
                <a:latin typeface="Arial"/>
                <a:ea typeface="Arial"/>
                <a:cs typeface="Arial"/>
                <a:sym typeface="Arial"/>
              </a:defRPr>
            </a:lvl1pPr>
          </a:lstStyle>
          <a:p>
            <a:pPr algn="ctr"/>
            <a:r>
              <a:rPr sz="8000" dirty="0" smtClean="0"/>
              <a:t>Global </a:t>
            </a:r>
            <a:r>
              <a:rPr lang="en-US" sz="8000" dirty="0" smtClean="0"/>
              <a:t>C</a:t>
            </a:r>
            <a:r>
              <a:rPr sz="8000" dirty="0" smtClean="0"/>
              <a:t>ollaboration </a:t>
            </a:r>
            <a:r>
              <a:rPr lang="en-US" sz="8000" dirty="0" smtClean="0"/>
              <a:t>(with information) </a:t>
            </a:r>
            <a:r>
              <a:rPr sz="8000" dirty="0" smtClean="0"/>
              <a:t>for </a:t>
            </a:r>
            <a:r>
              <a:rPr lang="en-US" sz="8000" dirty="0" smtClean="0"/>
              <a:t>I</a:t>
            </a:r>
            <a:r>
              <a:rPr sz="8000" dirty="0" smtClean="0"/>
              <a:t>mpact</a:t>
            </a:r>
            <a:endParaRPr sz="8000" dirty="0"/>
          </a:p>
        </p:txBody>
      </p:sp>
      <p:sp>
        <p:nvSpPr>
          <p:cNvPr id="120" name="Shape 120"/>
          <p:cNvSpPr/>
          <p:nvPr/>
        </p:nvSpPr>
        <p:spPr>
          <a:xfrm>
            <a:off x="3334259" y="7949200"/>
            <a:ext cx="18235260" cy="8412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300">
                <a:solidFill>
                  <a:schemeClr val="accent1"/>
                </a:solidFill>
                <a:latin typeface="Arial"/>
                <a:ea typeface="Arial"/>
                <a:cs typeface="Arial"/>
                <a:sym typeface="Arial"/>
              </a:defRPr>
            </a:lvl1pPr>
          </a:lstStyle>
          <a:p>
            <a:r>
              <a:rPr sz="4800" dirty="0"/>
              <a:t>Barbara Ryan / Secretariat Director / Group on Earth Observations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b="1" dirty="0" smtClean="0">
                <a:solidFill>
                  <a:srgbClr val="1D324B"/>
                </a:solidFill>
                <a:latin typeface="+mj-lt"/>
                <a:cs typeface="Arial"/>
              </a:rPr>
              <a:t>GEO’s Participating Organizations</a:t>
            </a:r>
            <a:endParaRPr lang="en-US" sz="8000" b="1" dirty="0">
              <a:solidFill>
                <a:srgbClr val="1D324B"/>
              </a:solidFill>
              <a:latin typeface="+mj-lt"/>
              <a:cs typeface="Arial"/>
            </a:endParaRPr>
          </a:p>
        </p:txBody>
      </p:sp>
      <p:pic>
        <p:nvPicPr>
          <p:cNvPr id="4" name="Content Placeholder 3" descr="slide7.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a:xfrm>
            <a:off x="999595" y="3422699"/>
            <a:ext cx="21945600" cy="9051926"/>
          </a:xfrm>
        </p:spPr>
      </p:pic>
    </p:spTree>
    <p:extLst>
      <p:ext uri="{BB962C8B-B14F-4D97-AF65-F5344CB8AC3E}">
        <p14:creationId xmlns:p14="http://schemas.microsoft.com/office/powerpoint/2010/main" val="8188171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9" name="Shape 139"/>
          <p:cNvSpPr/>
          <p:nvPr/>
        </p:nvSpPr>
        <p:spPr>
          <a:xfrm>
            <a:off x="922524" y="1060628"/>
            <a:ext cx="8404394"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3B1F4D"/>
                </a:solidFill>
                <a:latin typeface="Arial"/>
                <a:ea typeface="Arial"/>
                <a:cs typeface="Arial"/>
                <a:sym typeface="Arial"/>
              </a:defRPr>
            </a:pPr>
            <a:r>
              <a:rPr dirty="0"/>
              <a:t>6 </a:t>
            </a:r>
            <a:r>
              <a:rPr dirty="0">
                <a:solidFill>
                  <a:srgbClr val="A6AAA9"/>
                </a:solidFill>
              </a:rPr>
              <a:t>/</a:t>
            </a:r>
            <a:r>
              <a:rPr dirty="0">
                <a:solidFill>
                  <a:srgbClr val="000000"/>
                </a:solidFill>
              </a:rPr>
              <a:t> </a:t>
            </a:r>
            <a:r>
              <a:rPr b="1" dirty="0">
                <a:solidFill>
                  <a:schemeClr val="accent1"/>
                </a:solidFill>
              </a:rPr>
              <a:t>Towards the GEO vision</a:t>
            </a:r>
          </a:p>
        </p:txBody>
      </p:sp>
      <p:pic>
        <p:nvPicPr>
          <p:cNvPr id="140" name="cristina-gottardi-462734-unsplash.jpg"/>
          <p:cNvPicPr>
            <a:picLocks noChangeAspect="1"/>
          </p:cNvPicPr>
          <p:nvPr/>
        </p:nvPicPr>
        <p:blipFill>
          <a:blip r:embed="rId3">
            <a:extLst/>
          </a:blip>
          <a:srcRect t="22339" b="22339"/>
          <a:stretch>
            <a:fillRect/>
          </a:stretch>
        </p:blipFill>
        <p:spPr>
          <a:xfrm>
            <a:off x="-9804" y="2715757"/>
            <a:ext cx="24403609" cy="9001344"/>
          </a:xfrm>
          <a:prstGeom prst="rect">
            <a:avLst/>
          </a:prstGeom>
          <a:ln w="12700">
            <a:miter lim="400000"/>
          </a:ln>
        </p:spPr>
      </p:pic>
      <p:sp>
        <p:nvSpPr>
          <p:cNvPr id="141" name="Shape 141"/>
          <p:cNvSpPr/>
          <p:nvPr/>
        </p:nvSpPr>
        <p:spPr>
          <a:xfrm>
            <a:off x="4152314" y="5451219"/>
            <a:ext cx="16079373" cy="35306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500" b="1">
                <a:solidFill>
                  <a:srgbClr val="FFFFFF"/>
                </a:solidFill>
                <a:latin typeface="+mj-lt"/>
                <a:ea typeface="+mj-ea"/>
                <a:cs typeface="+mj-cs"/>
                <a:sym typeface="Helvetica"/>
              </a:defRPr>
            </a:pPr>
            <a:r>
              <a:rPr dirty="0"/>
              <a:t>Towards a future of more informed</a:t>
            </a:r>
          </a:p>
          <a:p>
            <a:pPr>
              <a:defRPr sz="7500" b="1">
                <a:solidFill>
                  <a:srgbClr val="FFFFFF"/>
                </a:solidFill>
                <a:latin typeface="+mj-lt"/>
                <a:ea typeface="+mj-ea"/>
                <a:cs typeface="+mj-cs"/>
                <a:sym typeface="Helvetica"/>
              </a:defRPr>
            </a:pPr>
            <a:r>
              <a:rPr dirty="0"/>
              <a:t>and purposeful </a:t>
            </a:r>
            <a:r>
              <a:rPr dirty="0" smtClean="0"/>
              <a:t>decision</a:t>
            </a:r>
            <a:r>
              <a:rPr lang="en-US" dirty="0" smtClean="0"/>
              <a:t>-</a:t>
            </a:r>
            <a:r>
              <a:rPr dirty="0" smtClean="0"/>
              <a:t>making</a:t>
            </a:r>
            <a:endParaRPr dirty="0"/>
          </a:p>
          <a:p>
            <a:pPr>
              <a:defRPr sz="8600" b="1">
                <a:solidFill>
                  <a:srgbClr val="FFFFFF"/>
                </a:solidFill>
                <a:latin typeface="+mj-lt"/>
                <a:ea typeface="+mj-ea"/>
                <a:cs typeface="+mj-cs"/>
                <a:sym typeface="Helvetica"/>
              </a:defRPr>
            </a:pPr>
            <a:r>
              <a:rPr sz="7500" dirty="0"/>
              <a:t>for our planet and people.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3" name="Shape 143"/>
          <p:cNvSpPr/>
          <p:nvPr/>
        </p:nvSpPr>
        <p:spPr>
          <a:xfrm>
            <a:off x="1511803" y="6563660"/>
            <a:ext cx="9009572" cy="22363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0">
                <a:solidFill>
                  <a:srgbClr val="3B1F4D"/>
                </a:solidFill>
                <a:latin typeface="Arial"/>
                <a:ea typeface="Arial"/>
                <a:cs typeface="Arial"/>
                <a:sym typeface="Arial"/>
              </a:defRPr>
            </a:lvl1pPr>
          </a:lstStyle>
          <a:p>
            <a:r>
              <a:rPr dirty="0"/>
              <a:t>Thank you</a:t>
            </a:r>
          </a:p>
        </p:txBody>
      </p:sp>
      <p:sp>
        <p:nvSpPr>
          <p:cNvPr id="144" name="Shape 144"/>
          <p:cNvSpPr/>
          <p:nvPr/>
        </p:nvSpPr>
        <p:spPr>
          <a:xfrm>
            <a:off x="1889868" y="9113377"/>
            <a:ext cx="15469358" cy="68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100">
                <a:solidFill>
                  <a:srgbClr val="002452"/>
                </a:solidFill>
                <a:latin typeface="Arial"/>
                <a:ea typeface="Arial"/>
                <a:cs typeface="Arial"/>
                <a:sym typeface="Arial"/>
              </a:defRPr>
            </a:lvl1pPr>
          </a:lstStyle>
          <a:p>
            <a:r>
              <a:t>secretariat@geosec.org / earthobservations.org / @GEOSEC2025</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Shape 122"/>
          <p:cNvSpPr/>
          <p:nvPr/>
        </p:nvSpPr>
        <p:spPr>
          <a:xfrm>
            <a:off x="922524" y="1060628"/>
            <a:ext cx="9400948"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3B1F4D"/>
                </a:solidFill>
                <a:latin typeface="Arial"/>
                <a:ea typeface="Arial"/>
                <a:cs typeface="Arial"/>
                <a:sym typeface="Arial"/>
              </a:defRPr>
            </a:pPr>
            <a:r>
              <a:rPr dirty="0"/>
              <a:t>1 </a:t>
            </a:r>
            <a:r>
              <a:rPr dirty="0">
                <a:solidFill>
                  <a:srgbClr val="A6AAA9"/>
                </a:solidFill>
              </a:rPr>
              <a:t>/</a:t>
            </a:r>
            <a:r>
              <a:rPr dirty="0">
                <a:solidFill>
                  <a:srgbClr val="000000"/>
                </a:solidFill>
              </a:rPr>
              <a:t> </a:t>
            </a:r>
            <a:r>
              <a:rPr b="1" dirty="0">
                <a:solidFill>
                  <a:schemeClr val="accent1"/>
                </a:solidFill>
              </a:rPr>
              <a:t>The enabling power of </a:t>
            </a:r>
            <a:r>
              <a:rPr b="1" dirty="0" smtClean="0">
                <a:solidFill>
                  <a:schemeClr val="accent1"/>
                </a:solidFill>
              </a:rPr>
              <a:t>GEO</a:t>
            </a:r>
            <a:endParaRPr b="1" dirty="0">
              <a:solidFill>
                <a:schemeClr val="accent1"/>
              </a:solidFill>
            </a:endParaRPr>
          </a:p>
        </p:txBody>
      </p:sp>
      <p:pic>
        <p:nvPicPr>
          <p:cNvPr id="123" name="iswanto-arif-448003-unsplash.jpg"/>
          <p:cNvPicPr>
            <a:picLocks noChangeAspect="1"/>
          </p:cNvPicPr>
          <p:nvPr/>
        </p:nvPicPr>
        <p:blipFill>
          <a:blip r:embed="rId3">
            <a:extLst/>
          </a:blip>
          <a:srcRect t="37702" b="37702"/>
          <a:stretch>
            <a:fillRect/>
          </a:stretch>
        </p:blipFill>
        <p:spPr>
          <a:xfrm>
            <a:off x="-9804" y="2715758"/>
            <a:ext cx="24403609" cy="9001344"/>
          </a:xfrm>
          <a:prstGeom prst="rect">
            <a:avLst/>
          </a:prstGeom>
          <a:ln w="12700">
            <a:miter lim="400000"/>
          </a:ln>
        </p:spPr>
      </p:pic>
      <p:sp>
        <p:nvSpPr>
          <p:cNvPr id="124" name="Shape 124"/>
          <p:cNvSpPr/>
          <p:nvPr/>
        </p:nvSpPr>
        <p:spPr>
          <a:xfrm>
            <a:off x="3772569" y="6022719"/>
            <a:ext cx="16838861" cy="23876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500" b="1">
                <a:solidFill>
                  <a:srgbClr val="FFFFFF"/>
                </a:solidFill>
                <a:latin typeface="+mj-lt"/>
                <a:ea typeface="+mj-ea"/>
                <a:cs typeface="+mj-cs"/>
                <a:sym typeface="Helvetica"/>
              </a:defRPr>
            </a:pPr>
            <a:r>
              <a:t>Global vision and coordination, </a:t>
            </a:r>
          </a:p>
          <a:p>
            <a:pPr>
              <a:defRPr sz="7500" b="1">
                <a:solidFill>
                  <a:srgbClr val="FFFFFF"/>
                </a:solidFill>
                <a:latin typeface="+mj-lt"/>
                <a:ea typeface="+mj-ea"/>
                <a:cs typeface="+mj-cs"/>
                <a:sym typeface="Helvetica"/>
              </a:defRPr>
            </a:pPr>
            <a:r>
              <a:t>regional and local implementation.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 name="Shape 126"/>
          <p:cNvSpPr/>
          <p:nvPr/>
        </p:nvSpPr>
        <p:spPr>
          <a:xfrm>
            <a:off x="922524" y="1060628"/>
            <a:ext cx="10079094"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3B1F4D"/>
                </a:solidFill>
                <a:latin typeface="Arial"/>
                <a:ea typeface="Arial"/>
                <a:cs typeface="Arial"/>
                <a:sym typeface="Arial"/>
              </a:defRPr>
            </a:pPr>
            <a:r>
              <a:rPr dirty="0"/>
              <a:t>2 </a:t>
            </a:r>
            <a:r>
              <a:rPr dirty="0">
                <a:solidFill>
                  <a:srgbClr val="A6AAA9"/>
                </a:solidFill>
              </a:rPr>
              <a:t>/</a:t>
            </a:r>
            <a:r>
              <a:rPr dirty="0">
                <a:solidFill>
                  <a:srgbClr val="000000"/>
                </a:solidFill>
              </a:rPr>
              <a:t> </a:t>
            </a:r>
            <a:r>
              <a:rPr b="1" dirty="0">
                <a:solidFill>
                  <a:schemeClr val="accent1"/>
                </a:solidFill>
              </a:rPr>
              <a:t>GEOSS for Global Challenges</a:t>
            </a:r>
          </a:p>
        </p:txBody>
      </p:sp>
      <p:pic>
        <p:nvPicPr>
          <p:cNvPr id="127" name="wellington-rodrigues-575552-unsplash.jpg"/>
          <p:cNvPicPr>
            <a:picLocks noChangeAspect="1"/>
          </p:cNvPicPr>
          <p:nvPr/>
        </p:nvPicPr>
        <p:blipFill>
          <a:blip r:embed="rId3">
            <a:extLst/>
          </a:blip>
          <a:srcRect t="16456" b="16456"/>
          <a:stretch>
            <a:fillRect/>
          </a:stretch>
        </p:blipFill>
        <p:spPr>
          <a:xfrm>
            <a:off x="-9804" y="2715757"/>
            <a:ext cx="24403609" cy="9001344"/>
          </a:xfrm>
          <a:prstGeom prst="rect">
            <a:avLst/>
          </a:prstGeom>
          <a:ln w="12700">
            <a:miter lim="400000"/>
          </a:ln>
        </p:spPr>
      </p:pic>
      <p:sp>
        <p:nvSpPr>
          <p:cNvPr id="128" name="Shape 128"/>
          <p:cNvSpPr/>
          <p:nvPr/>
        </p:nvSpPr>
        <p:spPr>
          <a:xfrm>
            <a:off x="922524" y="4948457"/>
            <a:ext cx="22648988" cy="356507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7500" b="1">
                <a:solidFill>
                  <a:srgbClr val="FFFFFF"/>
                </a:solidFill>
                <a:latin typeface="+mj-lt"/>
                <a:ea typeface="+mj-ea"/>
                <a:cs typeface="+mj-cs"/>
                <a:sym typeface="Helvetica"/>
              </a:defRPr>
            </a:pPr>
            <a:r>
              <a:rPr dirty="0" smtClean="0"/>
              <a:t>Open</a:t>
            </a:r>
            <a:r>
              <a:rPr lang="en-US" dirty="0" smtClean="0"/>
              <a:t> data</a:t>
            </a:r>
            <a:r>
              <a:rPr dirty="0" smtClean="0"/>
              <a:t>, sustained</a:t>
            </a:r>
            <a:r>
              <a:rPr lang="en-US" dirty="0" smtClean="0"/>
              <a:t> observations,</a:t>
            </a:r>
            <a:r>
              <a:rPr dirty="0" smtClean="0"/>
              <a:t> </a:t>
            </a:r>
            <a:r>
              <a:rPr dirty="0"/>
              <a:t>&amp; </a:t>
            </a:r>
            <a:r>
              <a:rPr lang="en-US" dirty="0" smtClean="0"/>
              <a:t>integrated</a:t>
            </a:r>
            <a:r>
              <a:rPr dirty="0" smtClean="0"/>
              <a:t> </a:t>
            </a:r>
            <a:r>
              <a:rPr lang="en-US" dirty="0" smtClean="0"/>
              <a:t>information</a:t>
            </a:r>
            <a:r>
              <a:rPr dirty="0" smtClean="0"/>
              <a:t> is </a:t>
            </a:r>
            <a:r>
              <a:rPr dirty="0"/>
              <a:t>crucial for achieving </a:t>
            </a:r>
            <a:endParaRPr lang="en-US" dirty="0" smtClean="0"/>
          </a:p>
          <a:p>
            <a:pPr>
              <a:defRPr sz="7500" b="1">
                <a:solidFill>
                  <a:srgbClr val="FFFFFF"/>
                </a:solidFill>
                <a:latin typeface="+mj-lt"/>
                <a:ea typeface="+mj-ea"/>
                <a:cs typeface="+mj-cs"/>
                <a:sym typeface="Helvetica"/>
              </a:defRPr>
            </a:pPr>
            <a:r>
              <a:rPr dirty="0" smtClean="0"/>
              <a:t>international </a:t>
            </a:r>
            <a:r>
              <a:rPr dirty="0"/>
              <a:t>targets.  </a:t>
            </a:r>
          </a:p>
        </p:txBody>
      </p:sp>
      <p:sp>
        <p:nvSpPr>
          <p:cNvPr id="129" name="Shape 129"/>
          <p:cNvSpPr/>
          <p:nvPr/>
        </p:nvSpPr>
        <p:spPr>
          <a:xfrm>
            <a:off x="4007167" y="8756147"/>
            <a:ext cx="16369666" cy="8636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 Climate Change / Disaster Risk / SDGs / Mercury &amp; more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 name="Shape 131"/>
          <p:cNvSpPr/>
          <p:nvPr/>
        </p:nvSpPr>
        <p:spPr>
          <a:xfrm>
            <a:off x="922524" y="1060628"/>
            <a:ext cx="9083792"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3B1F4D"/>
                </a:solidFill>
                <a:latin typeface="Arial"/>
                <a:ea typeface="Arial"/>
                <a:cs typeface="Arial"/>
                <a:sym typeface="Arial"/>
              </a:defRPr>
            </a:pPr>
            <a:r>
              <a:rPr dirty="0"/>
              <a:t>3 </a:t>
            </a:r>
            <a:r>
              <a:rPr dirty="0">
                <a:solidFill>
                  <a:srgbClr val="A6AAA9"/>
                </a:solidFill>
              </a:rPr>
              <a:t>/</a:t>
            </a:r>
            <a:r>
              <a:rPr dirty="0">
                <a:solidFill>
                  <a:srgbClr val="000000"/>
                </a:solidFill>
              </a:rPr>
              <a:t> </a:t>
            </a:r>
            <a:r>
              <a:rPr b="1" dirty="0">
                <a:solidFill>
                  <a:schemeClr val="accent1"/>
                </a:solidFill>
              </a:rPr>
              <a:t>Evolving needs &amp; services</a:t>
            </a:r>
          </a:p>
        </p:txBody>
      </p:sp>
      <p:pic>
        <p:nvPicPr>
          <p:cNvPr id="132" name="afrah-358666-unsplash.jpg"/>
          <p:cNvPicPr>
            <a:picLocks noChangeAspect="1"/>
          </p:cNvPicPr>
          <p:nvPr/>
        </p:nvPicPr>
        <p:blipFill>
          <a:blip r:embed="rId3">
            <a:extLst/>
          </a:blip>
          <a:srcRect t="25393" b="25393"/>
          <a:stretch>
            <a:fillRect/>
          </a:stretch>
        </p:blipFill>
        <p:spPr>
          <a:xfrm>
            <a:off x="-9804" y="2715757"/>
            <a:ext cx="24403609" cy="9001344"/>
          </a:xfrm>
          <a:prstGeom prst="rect">
            <a:avLst/>
          </a:prstGeom>
          <a:ln w="12700">
            <a:miter lim="400000"/>
          </a:ln>
        </p:spPr>
      </p:pic>
      <p:sp>
        <p:nvSpPr>
          <p:cNvPr id="133" name="Shape 133"/>
          <p:cNvSpPr/>
          <p:nvPr/>
        </p:nvSpPr>
        <p:spPr>
          <a:xfrm>
            <a:off x="5015517" y="5940169"/>
            <a:ext cx="14352967" cy="2552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500" b="1">
                <a:solidFill>
                  <a:srgbClr val="FFFFFF"/>
                </a:solidFill>
                <a:latin typeface="+mj-lt"/>
                <a:ea typeface="+mj-ea"/>
                <a:cs typeface="+mj-cs"/>
                <a:sym typeface="Helvetica"/>
              </a:defRPr>
            </a:pPr>
            <a:r>
              <a:t>GEOSS: 10 years of evolution  </a:t>
            </a:r>
          </a:p>
          <a:p>
            <a:pPr>
              <a:defRPr sz="8600" b="1">
                <a:solidFill>
                  <a:srgbClr val="FFFFFF"/>
                </a:solidFill>
                <a:latin typeface="+mj-lt"/>
                <a:ea typeface="+mj-ea"/>
                <a:cs typeface="+mj-cs"/>
                <a:sym typeface="Helvetica"/>
              </a:defRPr>
            </a:pPr>
            <a:r>
              <a:rPr sz="7500"/>
              <a:t>in response to user needs. </a:t>
            </a:r>
            <a:r>
              <a:t>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image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8768" y="1877250"/>
            <a:ext cx="20645440" cy="10334112"/>
          </a:xfrm>
          <a:prstGeom prst="rect">
            <a:avLst/>
          </a:prstGeom>
          <a:ln w="12700">
            <a:miter lim="400000"/>
          </a:ln>
        </p:spPr>
      </p:pic>
      <p:sp>
        <p:nvSpPr>
          <p:cNvPr id="113" name="Shape 113"/>
          <p:cNvSpPr/>
          <p:nvPr/>
        </p:nvSpPr>
        <p:spPr>
          <a:xfrm>
            <a:off x="862742" y="12744071"/>
            <a:ext cx="8832981" cy="677110"/>
          </a:xfrm>
          <a:prstGeom prst="rect">
            <a:avLst/>
          </a:prstGeom>
          <a:solidFill>
            <a:srgbClr val="F2F2F2"/>
          </a:solidFill>
          <a:ln w="12700">
            <a:miter lim="400000"/>
          </a:ln>
        </p:spPr>
        <p:txBody>
          <a:bodyPr lIns="108852" tIns="108855" rIns="108852" bIns="108855"/>
          <a:lstStyle/>
          <a:p>
            <a:pPr algn="ctr">
              <a:defRPr sz="1600">
                <a:solidFill>
                  <a:srgbClr val="0070C0"/>
                </a:solidFill>
              </a:defRPr>
            </a:pPr>
            <a:endParaRPr dirty="0"/>
          </a:p>
        </p:txBody>
      </p:sp>
      <p:sp>
        <p:nvSpPr>
          <p:cNvPr id="114" name="Shape 114"/>
          <p:cNvSpPr/>
          <p:nvPr/>
        </p:nvSpPr>
        <p:spPr>
          <a:xfrm>
            <a:off x="4511147" y="377279"/>
            <a:ext cx="15344683" cy="154327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108852" tIns="108855" rIns="108852" bIns="108855">
            <a:spAutoFit/>
          </a:bodyPr>
          <a:lstStyle>
            <a:lvl1pPr algn="ctr">
              <a:defRPr sz="3200" b="1">
                <a:solidFill>
                  <a:srgbClr val="24539E"/>
                </a:solidFill>
              </a:defRPr>
            </a:lvl1pPr>
          </a:lstStyle>
          <a:p>
            <a:r>
              <a:rPr sz="8600" dirty="0">
                <a:solidFill>
                  <a:srgbClr val="1C324B"/>
                </a:solidFill>
              </a:rPr>
              <a:t>The GEOSS Platform</a:t>
            </a:r>
          </a:p>
        </p:txBody>
      </p:sp>
      <p:pic>
        <p:nvPicPr>
          <p:cNvPr id="115" name="image12.png" descr="C:\Users\gcolagneli\Google Drive\ESRIN\EMSS_2015\GEO\2017\Presentation\Plenary\Pictures\geoss_platfor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01047" y="233265"/>
            <a:ext cx="2304259" cy="1728194"/>
          </a:xfrm>
          <a:prstGeom prst="rect">
            <a:avLst/>
          </a:prstGeom>
          <a:ln w="12700">
            <a:miter lim="400000"/>
          </a:ln>
        </p:spPr>
      </p:pic>
      <p:pic>
        <p:nvPicPr>
          <p:cNvPr id="116" name="image15.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34361" y="2785613"/>
            <a:ext cx="4661112" cy="1891122"/>
          </a:xfrm>
          <a:prstGeom prst="rect">
            <a:avLst/>
          </a:prstGeom>
          <a:ln>
            <a:solidFill>
              <a:srgbClr val="31859C"/>
            </a:solidFill>
            <a:miter/>
          </a:ln>
        </p:spPr>
      </p:pic>
      <p:pic>
        <p:nvPicPr>
          <p:cNvPr id="117" name="image11.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 y="12095787"/>
            <a:ext cx="24384013" cy="1610558"/>
          </a:xfrm>
          <a:prstGeom prst="rect">
            <a:avLst/>
          </a:prstGeom>
          <a:ln w="12700">
            <a:miter lim="400000"/>
          </a:ln>
        </p:spPr>
      </p:pic>
    </p:spTree>
    <p:extLst>
      <p:ext uri="{BB962C8B-B14F-4D97-AF65-F5344CB8AC3E}">
        <p14:creationId xmlns:p14="http://schemas.microsoft.com/office/powerpoint/2010/main" val="420029475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p:nvPr/>
        </p:nvSpPr>
        <p:spPr>
          <a:xfrm>
            <a:off x="1" y="290474"/>
            <a:ext cx="24384003" cy="2128051"/>
          </a:xfrm>
          <a:prstGeom prst="rect">
            <a:avLst/>
          </a:prstGeom>
          <a:ln w="12700">
            <a:miter lim="400000"/>
          </a:ln>
          <a:extLst>
            <a:ext uri="{C572A759-6A51-4108-AA02-DFA0A04FC94B}">
              <ma14:wrappingTextBoxFlag xmlns:ma14="http://schemas.microsoft.com/office/mac/drawingml/2011/main" val="1"/>
            </a:ext>
          </a:extLst>
        </p:spPr>
        <p:txBody>
          <a:bodyPr lIns="108852" tIns="108855" rIns="108852" bIns="108855" anchor="ctr">
            <a:spAutoFit/>
          </a:bodyPr>
          <a:lstStyle/>
          <a:p>
            <a:pPr>
              <a:tabLst>
                <a:tab pos="1723534" algn="l"/>
                <a:tab pos="3447067" algn="l"/>
                <a:tab pos="5170601" algn="l"/>
                <a:tab pos="6894134" algn="l"/>
                <a:tab pos="8617668" algn="l"/>
                <a:tab pos="10341201" algn="l"/>
                <a:tab pos="12064735" algn="l"/>
                <a:tab pos="13788268" algn="l"/>
                <a:tab pos="15511802" algn="l"/>
                <a:tab pos="17235335" algn="l"/>
                <a:tab pos="18958869" algn="l"/>
                <a:tab pos="20682402" algn="l"/>
              </a:tabLst>
              <a:defRPr sz="3200" b="1">
                <a:solidFill>
                  <a:schemeClr val="accent3">
                    <a:lumOff val="-6666"/>
                  </a:schemeClr>
                </a:solidFill>
              </a:defRPr>
            </a:pPr>
            <a:r>
              <a:rPr sz="8000" dirty="0">
                <a:solidFill>
                  <a:srgbClr val="1C324B"/>
                </a:solidFill>
              </a:rPr>
              <a:t>GEOSS Platform Use</a:t>
            </a:r>
          </a:p>
          <a:p>
            <a:pPr>
              <a:tabLst>
                <a:tab pos="1723534" algn="l"/>
                <a:tab pos="3447067" algn="l"/>
                <a:tab pos="5170601" algn="l"/>
                <a:tab pos="6894134" algn="l"/>
                <a:tab pos="8617668" algn="l"/>
                <a:tab pos="10341201" algn="l"/>
                <a:tab pos="12064735" algn="l"/>
                <a:tab pos="13788268" algn="l"/>
                <a:tab pos="15511802" algn="l"/>
                <a:tab pos="17235335" algn="l"/>
                <a:tab pos="18958869" algn="l"/>
                <a:tab pos="20682402" algn="l"/>
              </a:tabLst>
              <a:defRPr sz="2000">
                <a:solidFill>
                  <a:schemeClr val="accent3">
                    <a:lumOff val="-6666"/>
                  </a:schemeClr>
                </a:solidFill>
              </a:defRPr>
            </a:pPr>
            <a:r>
              <a:rPr sz="4400" dirty="0">
                <a:solidFill>
                  <a:srgbClr val="1D324B"/>
                </a:solidFill>
              </a:rPr>
              <a:t>(# of </a:t>
            </a:r>
            <a:r>
              <a:rPr lang="fr-CH" sz="4400" dirty="0">
                <a:solidFill>
                  <a:srgbClr val="1D324B"/>
                </a:solidFill>
              </a:rPr>
              <a:t>Q</a:t>
            </a:r>
            <a:r>
              <a:rPr sz="4400" dirty="0" err="1">
                <a:solidFill>
                  <a:srgbClr val="1D324B"/>
                </a:solidFill>
              </a:rPr>
              <a:t>ueries</a:t>
            </a:r>
            <a:r>
              <a:rPr sz="4400" dirty="0">
                <a:solidFill>
                  <a:srgbClr val="1D324B"/>
                </a:solidFill>
              </a:rPr>
              <a:t> -- </a:t>
            </a:r>
            <a:r>
              <a:rPr lang="fr-CH" sz="4400" dirty="0">
                <a:solidFill>
                  <a:srgbClr val="1D324B"/>
                </a:solidFill>
              </a:rPr>
              <a:t>P</a:t>
            </a:r>
            <a:r>
              <a:rPr sz="4400" dirty="0" err="1">
                <a:solidFill>
                  <a:srgbClr val="1D324B"/>
                </a:solidFill>
              </a:rPr>
              <a:t>eople</a:t>
            </a:r>
            <a:r>
              <a:rPr sz="4400" dirty="0">
                <a:solidFill>
                  <a:srgbClr val="1D324B"/>
                </a:solidFill>
              </a:rPr>
              <a:t> and </a:t>
            </a:r>
            <a:r>
              <a:rPr lang="fr-CH" sz="4400" dirty="0">
                <a:solidFill>
                  <a:srgbClr val="1D324B"/>
                </a:solidFill>
              </a:rPr>
              <a:t>M</a:t>
            </a:r>
            <a:r>
              <a:rPr sz="4400" dirty="0" err="1">
                <a:solidFill>
                  <a:srgbClr val="1D324B"/>
                </a:solidFill>
              </a:rPr>
              <a:t>achines</a:t>
            </a:r>
            <a:r>
              <a:rPr sz="4400" dirty="0">
                <a:solidFill>
                  <a:srgbClr val="1D324B"/>
                </a:solidFill>
              </a:rPr>
              <a:t>)</a:t>
            </a:r>
          </a:p>
        </p:txBody>
      </p:sp>
      <p:graphicFrame>
        <p:nvGraphicFramePr>
          <p:cNvPr id="145" name="Chart 145"/>
          <p:cNvGraphicFramePr/>
          <p:nvPr>
            <p:extLst>
              <p:ext uri="{D42A27DB-BD31-4B8C-83A1-F6EECF244321}">
                <p14:modId xmlns:p14="http://schemas.microsoft.com/office/powerpoint/2010/main" val="3140734347"/>
              </p:ext>
            </p:extLst>
          </p:nvPr>
        </p:nvGraphicFramePr>
        <p:xfrm>
          <a:off x="478699" y="3387681"/>
          <a:ext cx="19586176" cy="8361830"/>
        </p:xfrm>
        <a:graphic>
          <a:graphicData uri="http://schemas.openxmlformats.org/drawingml/2006/chart">
            <c:chart xmlns:c="http://schemas.openxmlformats.org/drawingml/2006/chart" xmlns:r="http://schemas.openxmlformats.org/officeDocument/2006/relationships" r:id="rId2"/>
          </a:graphicData>
        </a:graphic>
      </p:graphicFrame>
      <p:pic>
        <p:nvPicPr>
          <p:cNvPr id="146" name="image11.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12099037"/>
            <a:ext cx="24384013" cy="1610558"/>
          </a:xfrm>
          <a:prstGeom prst="rect">
            <a:avLst/>
          </a:prstGeom>
          <a:ln w="12700">
            <a:miter lim="400000"/>
          </a:ln>
        </p:spPr>
      </p:pic>
      <p:sp>
        <p:nvSpPr>
          <p:cNvPr id="7" name="TextBox 6"/>
          <p:cNvSpPr txBox="1"/>
          <p:nvPr/>
        </p:nvSpPr>
        <p:spPr>
          <a:xfrm>
            <a:off x="16818061" y="7191392"/>
            <a:ext cx="2949484" cy="896945"/>
          </a:xfrm>
          <a:prstGeom prst="rect">
            <a:avLst/>
          </a:prstGeom>
          <a:noFill/>
        </p:spPr>
        <p:txBody>
          <a:bodyPr wrap="none" lIns="217709" tIns="108855" rIns="217709" bIns="108855" rtlCol="0">
            <a:spAutoFit/>
          </a:bodyPr>
          <a:lstStyle/>
          <a:p>
            <a:r>
              <a:rPr lang="en-US" sz="4400" b="1" dirty="0" smtClean="0">
                <a:solidFill>
                  <a:schemeClr val="tx1">
                    <a:lumMod val="50000"/>
                    <a:lumOff val="50000"/>
                  </a:schemeClr>
                </a:solidFill>
              </a:rPr>
              <a:t>1,923,990</a:t>
            </a:r>
            <a:endParaRPr lang="en-US" sz="4400" b="1" dirty="0">
              <a:solidFill>
                <a:schemeClr val="tx1">
                  <a:lumMod val="50000"/>
                  <a:lumOff val="50000"/>
                </a:schemeClr>
              </a:solidFill>
            </a:endParaRPr>
          </a:p>
        </p:txBody>
      </p:sp>
      <p:sp>
        <p:nvSpPr>
          <p:cNvPr id="5" name="Right Arrow 4"/>
          <p:cNvSpPr/>
          <p:nvPr/>
        </p:nvSpPr>
        <p:spPr>
          <a:xfrm flipH="1">
            <a:off x="19488811" y="7290048"/>
            <a:ext cx="4431184" cy="1728192"/>
          </a:xfrm>
          <a:prstGeom prst="rightArrow">
            <a:avLst/>
          </a:prstGeom>
          <a:solidFill>
            <a:srgbClr val="DFA6A4"/>
          </a:solidFill>
          <a:ln>
            <a:noFill/>
          </a:ln>
        </p:spPr>
        <p:style>
          <a:lnRef idx="2">
            <a:schemeClr val="accent1">
              <a:shade val="50000"/>
            </a:schemeClr>
          </a:lnRef>
          <a:fillRef idx="1">
            <a:schemeClr val="accent1"/>
          </a:fillRef>
          <a:effectRef idx="0">
            <a:schemeClr val="accent1"/>
          </a:effectRef>
          <a:fontRef idx="minor">
            <a:schemeClr val="lt1"/>
          </a:fontRef>
        </p:style>
        <p:txBody>
          <a:bodyPr lIns="217709" tIns="108855" rIns="217709" bIns="108855" rtlCol="0" anchor="ctr"/>
          <a:lstStyle/>
          <a:p>
            <a:pPr algn="ctr"/>
            <a:endParaRPr lang="en-US"/>
          </a:p>
        </p:txBody>
      </p:sp>
      <p:sp>
        <p:nvSpPr>
          <p:cNvPr id="11" name="Rectangle 10"/>
          <p:cNvSpPr/>
          <p:nvPr/>
        </p:nvSpPr>
        <p:spPr>
          <a:xfrm>
            <a:off x="19838101" y="7815590"/>
            <a:ext cx="4273915" cy="804612"/>
          </a:xfrm>
          <a:prstGeom prst="rect">
            <a:avLst/>
          </a:prstGeom>
        </p:spPr>
        <p:txBody>
          <a:bodyPr wrap="square" lIns="217709" tIns="108855" rIns="217709" bIns="108855">
            <a:spAutoFit/>
          </a:bodyPr>
          <a:lstStyle/>
          <a:p>
            <a:pPr algn="ctr"/>
            <a:r>
              <a:rPr lang="it-IT" sz="3800" dirty="0">
                <a:solidFill>
                  <a:srgbClr val="953735"/>
                </a:solidFill>
              </a:rPr>
              <a:t>30 March 2018</a:t>
            </a:r>
            <a:endParaRPr lang="it-IT" sz="3800" i="1" dirty="0">
              <a:solidFill>
                <a:srgbClr val="953735"/>
              </a:solidFill>
            </a:endParaRPr>
          </a:p>
        </p:txBody>
      </p:sp>
      <p:sp>
        <p:nvSpPr>
          <p:cNvPr id="4" name="Rectangle 3"/>
          <p:cNvSpPr/>
          <p:nvPr/>
        </p:nvSpPr>
        <p:spPr>
          <a:xfrm>
            <a:off x="17760619" y="8154145"/>
            <a:ext cx="1248000" cy="2608234"/>
          </a:xfrm>
          <a:prstGeom prst="rect">
            <a:avLst/>
          </a:prstGeom>
          <a:solidFill>
            <a:srgbClr val="DFA6A4"/>
          </a:solidFill>
          <a:ln>
            <a:noFill/>
          </a:ln>
        </p:spPr>
        <p:style>
          <a:lnRef idx="2">
            <a:schemeClr val="accent1">
              <a:shade val="50000"/>
            </a:schemeClr>
          </a:lnRef>
          <a:fillRef idx="1">
            <a:schemeClr val="accent1"/>
          </a:fillRef>
          <a:effectRef idx="0">
            <a:schemeClr val="accent1"/>
          </a:effectRef>
          <a:fontRef idx="minor">
            <a:schemeClr val="lt1"/>
          </a:fontRef>
        </p:style>
        <p:txBody>
          <a:bodyPr lIns="217709" tIns="108855" rIns="217709" bIns="108855" rtlCol="0" anchor="ctr"/>
          <a:lstStyle/>
          <a:p>
            <a:pPr algn="ctr"/>
            <a:endParaRPr lang="en-US"/>
          </a:p>
        </p:txBody>
      </p:sp>
    </p:spTree>
    <p:extLst>
      <p:ext uri="{BB962C8B-B14F-4D97-AF65-F5344CB8AC3E}">
        <p14:creationId xmlns:p14="http://schemas.microsoft.com/office/powerpoint/2010/main" val="413142003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7" name="Group 1"/>
          <p:cNvGraphicFramePr>
            <a:graphicFrameLocks noGrp="1"/>
          </p:cNvGraphicFramePr>
          <p:nvPr>
            <p:extLst>
              <p:ext uri="{D42A27DB-BD31-4B8C-83A1-F6EECF244321}">
                <p14:modId xmlns:p14="http://schemas.microsoft.com/office/powerpoint/2010/main" val="507067305"/>
              </p:ext>
            </p:extLst>
          </p:nvPr>
        </p:nvGraphicFramePr>
        <p:xfrm>
          <a:off x="96003" y="1961489"/>
          <a:ext cx="24061440" cy="9412834"/>
        </p:xfrm>
        <a:graphic>
          <a:graphicData uri="http://schemas.openxmlformats.org/drawingml/2006/table">
            <a:tbl>
              <a:tblPr/>
              <a:tblGrid>
                <a:gridCol w="11136000">
                  <a:extLst>
                    <a:ext uri="{9D8B030D-6E8A-4147-A177-3AD203B41FA5}">
                      <a16:colId xmlns:a16="http://schemas.microsoft.com/office/drawing/2014/main" xmlns="" val="20000"/>
                    </a:ext>
                  </a:extLst>
                </a:gridCol>
                <a:gridCol w="8678400">
                  <a:extLst>
                    <a:ext uri="{9D8B030D-6E8A-4147-A177-3AD203B41FA5}">
                      <a16:colId xmlns:a16="http://schemas.microsoft.com/office/drawing/2014/main" xmlns="" val="20001"/>
                    </a:ext>
                  </a:extLst>
                </a:gridCol>
                <a:gridCol w="4247040">
                  <a:extLst>
                    <a:ext uri="{9D8B030D-6E8A-4147-A177-3AD203B41FA5}">
                      <a16:colId xmlns:a16="http://schemas.microsoft.com/office/drawing/2014/main" xmlns="" val="20002"/>
                    </a:ext>
                  </a:extLst>
                </a:gridCol>
              </a:tblGrid>
              <a:tr h="1117558">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ctr"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dirty="0">
                          <a:ln>
                            <a:noFill/>
                          </a:ln>
                          <a:solidFill>
                            <a:srgbClr val="FFFFFF"/>
                          </a:solidFill>
                          <a:effectLst/>
                          <a:latin typeface="Calibri" charset="0"/>
                          <a:ea typeface="Microsoft YaHei" charset="-122"/>
                        </a:rPr>
                        <a:t>Entities Submitting Queries</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ctr"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dirty="0">
                          <a:ln>
                            <a:noFill/>
                          </a:ln>
                          <a:solidFill>
                            <a:srgbClr val="FFFFFF"/>
                          </a:solidFill>
                          <a:effectLst/>
                          <a:latin typeface="Calibri" charset="0"/>
                          <a:ea typeface="Microsoft YaHei" charset="-122"/>
                        </a:rPr>
                        <a:t>Number of Queries</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ctr"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200" b="0" i="0" u="none" strike="noStrike" cap="none" normalizeH="0" baseline="0">
                          <a:ln>
                            <a:noFill/>
                          </a:ln>
                          <a:solidFill>
                            <a:srgbClr val="FFFFFF"/>
                          </a:solidFill>
                          <a:effectLst/>
                          <a:latin typeface="Calibri" charset="0"/>
                          <a:ea typeface="Microsoft YaHei" charset="-122"/>
                        </a:rPr>
                        <a:t>Order of Magnitude</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xmlns="" val="10000"/>
                  </a:ext>
                </a:extLst>
              </a:tr>
              <a:tr h="746000">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WMO Information System</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00B0F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Very High</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00B0F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&gt; 1 M</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0001"/>
                  </a:ext>
                </a:extLst>
              </a:tr>
              <a:tr h="1117558">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dirty="0">
                          <a:ln>
                            <a:noFill/>
                          </a:ln>
                          <a:solidFill>
                            <a:srgbClr val="000000"/>
                          </a:solidFill>
                          <a:effectLst/>
                          <a:latin typeface="Calibri" charset="0"/>
                          <a:ea typeface="Microsoft YaHei" charset="-122"/>
                        </a:rPr>
                        <a:t>Cloud Infrastructures</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High</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&gt; 100 K</a:t>
                      </a:r>
                    </a:p>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&lt; 1 M</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xmlns="" val="10002"/>
                  </a:ext>
                </a:extLst>
              </a:tr>
              <a:tr h="1048430">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ESRI ArcGIS Online</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FC00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Medium</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FC00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&gt; 10 K</a:t>
                      </a:r>
                    </a:p>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&lt; 100 K</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3"/>
                  </a:ext>
                </a:extLst>
              </a:tr>
              <a:tr h="1048430">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US GEO</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92D05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Medium</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92D05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&gt; 10 K</a:t>
                      </a:r>
                    </a:p>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&lt; 100 K</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xmlns="" val="10004"/>
                  </a:ext>
                </a:extLst>
              </a:tr>
              <a:tr h="1117558">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dirty="0">
                          <a:ln>
                            <a:noFill/>
                          </a:ln>
                          <a:solidFill>
                            <a:srgbClr val="000000"/>
                          </a:solidFill>
                          <a:effectLst/>
                          <a:latin typeface="Calibri" charset="0"/>
                          <a:ea typeface="Microsoft YaHei" charset="-122"/>
                        </a:rPr>
                        <a:t>EC H2020 Projects</a:t>
                      </a:r>
                    </a:p>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en-US" altLang="en-US" sz="2600" b="0" i="0" u="none" strike="noStrike" cap="none" normalizeH="0" baseline="0" dirty="0">
                        <a:ln>
                          <a:noFill/>
                        </a:ln>
                        <a:solidFill>
                          <a:srgbClr val="000000"/>
                        </a:solidFill>
                        <a:effectLst/>
                        <a:latin typeface="Calibri" charset="0"/>
                        <a:ea typeface="Microsoft YaHei" charset="-122"/>
                      </a:endParaRP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92D05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Medium</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92D05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&gt; 10 K</a:t>
                      </a:r>
                    </a:p>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&lt; 100 K</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xmlns="" val="10005"/>
                  </a:ext>
                </a:extLst>
              </a:tr>
              <a:tr h="1117558">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dirty="0">
                          <a:ln>
                            <a:noFill/>
                          </a:ln>
                          <a:solidFill>
                            <a:srgbClr val="000000"/>
                          </a:solidFill>
                          <a:effectLst/>
                          <a:latin typeface="Calibri" charset="0"/>
                          <a:ea typeface="Microsoft YaHei" charset="-122"/>
                        </a:rPr>
                        <a:t>China GEO</a:t>
                      </a:r>
                    </a:p>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en-US" altLang="en-US" sz="2600" b="0" i="0" u="none" strike="noStrike" cap="none" normalizeH="0" baseline="0" dirty="0">
                        <a:ln>
                          <a:noFill/>
                        </a:ln>
                        <a:solidFill>
                          <a:srgbClr val="000000"/>
                        </a:solidFill>
                        <a:effectLst/>
                        <a:latin typeface="Calibri" charset="0"/>
                        <a:ea typeface="Microsoft YaHei" charset="-122"/>
                      </a:endParaRP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92D05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Medium</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92D05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&gt; 10 K</a:t>
                      </a:r>
                    </a:p>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&lt; 100 K</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xmlns="" val="10006"/>
                  </a:ext>
                </a:extLst>
              </a:tr>
              <a:tr h="1048430">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CEOS Water Portal</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00B0F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Low</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00B0F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&gt; 1 K</a:t>
                      </a:r>
                    </a:p>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&lt; 10 K</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0007"/>
                  </a:ext>
                </a:extLst>
              </a:tr>
              <a:tr h="1051312">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dirty="0">
                          <a:ln>
                            <a:noFill/>
                          </a:ln>
                          <a:solidFill>
                            <a:srgbClr val="000000"/>
                          </a:solidFill>
                          <a:effectLst/>
                          <a:latin typeface="Calibri" charset="0"/>
                          <a:ea typeface="Microsoft YaHei" charset="-122"/>
                        </a:rPr>
                        <a:t>UNEP GRID</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00B0F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Low</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00B0F0"/>
                    </a:solidFill>
                  </a:tcPr>
                </a:tc>
                <a:tc>
                  <a:txBody>
                    <a:bodyPr/>
                    <a:lstStyle>
                      <a:lvl1pPr>
                        <a:lnSpc>
                          <a:spcPct val="102000"/>
                        </a:lnSpc>
                        <a:spcAft>
                          <a:spcPts val="156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100">
                          <a:solidFill>
                            <a:srgbClr val="000000"/>
                          </a:solidFill>
                          <a:latin typeface="Calibri" charset="0"/>
                          <a:ea typeface="Microsoft YaHei" charset="-122"/>
                        </a:defRPr>
                      </a:lvl1pPr>
                      <a:lvl2pPr>
                        <a:lnSpc>
                          <a:spcPct val="102000"/>
                        </a:lnSpc>
                        <a:spcAft>
                          <a:spcPts val="12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300">
                          <a:solidFill>
                            <a:srgbClr val="000000"/>
                          </a:solidFill>
                          <a:latin typeface="Calibri" charset="0"/>
                          <a:ea typeface="Microsoft YaHei" charset="-122"/>
                        </a:defRPr>
                      </a:lvl2pPr>
                      <a:lvl3pPr>
                        <a:lnSpc>
                          <a:spcPct val="102000"/>
                        </a:lnSpc>
                        <a:spcAft>
                          <a:spcPts val="9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3pPr>
                      <a:lvl4pPr>
                        <a:lnSpc>
                          <a:spcPct val="102000"/>
                        </a:lnSpc>
                        <a:spcAft>
                          <a:spcPts val="6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4pPr>
                      <a:lvl5pPr>
                        <a:lnSpc>
                          <a:spcPct val="102000"/>
                        </a:lnSpc>
                        <a:spcAft>
                          <a:spcPts val="3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5pPr>
                      <a:lvl6pPr marL="25146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6pPr>
                      <a:lvl7pPr marL="29718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7pPr>
                      <a:lvl8pPr marL="34290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8pPr>
                      <a:lvl9pPr marL="3886200" indent="-228600" defTabSz="457200" fontAlgn="base">
                        <a:lnSpc>
                          <a:spcPct val="102000"/>
                        </a:lnSpc>
                        <a:spcBef>
                          <a:spcPct val="0"/>
                        </a:spcBef>
                        <a:spcAft>
                          <a:spcPts val="313"/>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Calibri" charset="0"/>
                          <a:ea typeface="Microsoft YaHei" charset="-122"/>
                        </a:defRPr>
                      </a:lvl9pPr>
                    </a:lstStyle>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&gt; 1 K</a:t>
                      </a:r>
                    </a:p>
                    <a:p>
                      <a:pPr marL="0" marR="0" lvl="0" indent="0" algn="l" defTabSz="457200" rtl="0" eaLnBrk="1" fontAlgn="base" latinLnBrk="0" hangingPunct="1">
                        <a:lnSpc>
                          <a:spcPct val="102000"/>
                        </a:lnSpc>
                        <a:spcBef>
                          <a:spcPct val="0"/>
                        </a:spcBef>
                        <a:spcAft>
                          <a:spcPct val="0"/>
                        </a:spcAft>
                        <a:buClr>
                          <a:srgbClr val="000000"/>
                        </a:buClr>
                        <a:buSzPct val="100000"/>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2600" b="0" i="0" u="none" strike="noStrike" cap="none" normalizeH="0" baseline="0">
                          <a:ln>
                            <a:noFill/>
                          </a:ln>
                          <a:solidFill>
                            <a:srgbClr val="000000"/>
                          </a:solidFill>
                          <a:effectLst/>
                          <a:latin typeface="Calibri" charset="0"/>
                          <a:ea typeface="Microsoft YaHei" charset="-122"/>
                        </a:rPr>
                        <a:t>&lt; 10 K</a:t>
                      </a:r>
                    </a:p>
                  </a:txBody>
                  <a:tcPr marL="221184" marR="221184" marT="82952" marB="82952"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0008"/>
                  </a:ext>
                </a:extLst>
              </a:tr>
            </a:tbl>
          </a:graphicData>
        </a:graphic>
      </p:graphicFrame>
      <p:sp>
        <p:nvSpPr>
          <p:cNvPr id="4191" name="Rectangle 95"/>
          <p:cNvSpPr>
            <a:spLocks noChangeArrowheads="1"/>
          </p:cNvSpPr>
          <p:nvPr/>
        </p:nvSpPr>
        <p:spPr bwMode="auto">
          <a:xfrm>
            <a:off x="3166997" y="11610528"/>
            <a:ext cx="3649003" cy="731632"/>
          </a:xfrm>
          <a:prstGeom prst="rect">
            <a:avLst/>
          </a:prstGeom>
          <a:solidFill>
            <a:srgbClr val="00B0F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97484" tIns="98743" rIns="197484" bIns="98743"/>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pPr>
            <a:r>
              <a:rPr lang="en-US" altLang="en-US" sz="3800" b="1" dirty="0">
                <a:latin typeface="Calibri" charset="0"/>
              </a:rPr>
              <a:t>Int. Orgs</a:t>
            </a:r>
          </a:p>
        </p:txBody>
      </p:sp>
      <p:sp>
        <p:nvSpPr>
          <p:cNvPr id="4192" name="Rectangle 96"/>
          <p:cNvSpPr>
            <a:spLocks noChangeArrowheads="1"/>
          </p:cNvSpPr>
          <p:nvPr/>
        </p:nvSpPr>
        <p:spPr bwMode="auto">
          <a:xfrm>
            <a:off x="7967531" y="11610528"/>
            <a:ext cx="3840427" cy="731632"/>
          </a:xfrm>
          <a:prstGeom prst="rect">
            <a:avLst/>
          </a:prstGeom>
          <a:solidFill>
            <a:srgbClr val="92D05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97484" tIns="98743" rIns="197484" bIns="98743"/>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pPr>
            <a:r>
              <a:rPr lang="en-US" altLang="en-US" sz="3800" b="1" dirty="0">
                <a:latin typeface="Calibri" charset="0"/>
              </a:rPr>
              <a:t>GEO Members</a:t>
            </a:r>
          </a:p>
        </p:txBody>
      </p:sp>
      <p:sp>
        <p:nvSpPr>
          <p:cNvPr id="4193" name="Rectangle 97"/>
          <p:cNvSpPr>
            <a:spLocks noChangeArrowheads="1"/>
          </p:cNvSpPr>
          <p:nvPr/>
        </p:nvSpPr>
        <p:spPr bwMode="auto">
          <a:xfrm>
            <a:off x="12960085" y="11610528"/>
            <a:ext cx="3840427" cy="720080"/>
          </a:xfrm>
          <a:prstGeom prst="rect">
            <a:avLst/>
          </a:prstGeom>
          <a:solidFill>
            <a:srgbClr val="FFC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97484" tIns="98743" rIns="197484" bIns="98743"/>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pPr>
            <a:r>
              <a:rPr lang="en-US" altLang="en-US" sz="3800" b="1" dirty="0">
                <a:latin typeface="Calibri" charset="0"/>
              </a:rPr>
              <a:t>Private Sector</a:t>
            </a:r>
          </a:p>
        </p:txBody>
      </p:sp>
      <p:sp>
        <p:nvSpPr>
          <p:cNvPr id="4194" name="Rectangle 98"/>
          <p:cNvSpPr>
            <a:spLocks noChangeArrowheads="1"/>
          </p:cNvSpPr>
          <p:nvPr/>
        </p:nvSpPr>
        <p:spPr bwMode="auto">
          <a:xfrm>
            <a:off x="17952641" y="11610528"/>
            <a:ext cx="3133176" cy="731632"/>
          </a:xfrm>
          <a:prstGeom prst="rect">
            <a:avLst/>
          </a:prstGeom>
          <a:solidFill>
            <a:srgbClr val="BFBFB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97484" tIns="98743" rIns="197484" bIns="98743"/>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pPr>
            <a:r>
              <a:rPr lang="en-US" altLang="en-US" sz="3800" b="1" dirty="0">
                <a:latin typeface="Calibri" charset="0"/>
              </a:rPr>
              <a:t>Other</a:t>
            </a:r>
          </a:p>
        </p:txBody>
      </p:sp>
      <p:sp>
        <p:nvSpPr>
          <p:cNvPr id="4195" name="Rectangle 99"/>
          <p:cNvSpPr>
            <a:spLocks noChangeArrowheads="1"/>
          </p:cNvSpPr>
          <p:nvPr/>
        </p:nvSpPr>
        <p:spPr bwMode="auto">
          <a:xfrm>
            <a:off x="5188834" y="379648"/>
            <a:ext cx="13118359" cy="136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94374" tIns="97188" rIns="194374" bIns="97188">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pPr>
            <a:r>
              <a:rPr lang="en-US" altLang="en-US" sz="7600" b="1" dirty="0">
                <a:solidFill>
                  <a:srgbClr val="1C324B"/>
                </a:solidFill>
                <a:latin typeface="+mj-lt"/>
              </a:rPr>
              <a:t>Top Institutional Use (2017)</a:t>
            </a:r>
          </a:p>
        </p:txBody>
      </p:sp>
    </p:spTree>
    <p:extLst>
      <p:ext uri="{BB962C8B-B14F-4D97-AF65-F5344CB8AC3E}">
        <p14:creationId xmlns:p14="http://schemas.microsoft.com/office/powerpoint/2010/main" val="62184989"/>
      </p:ext>
    </p:extLst>
  </p:cSld>
  <p:clrMapOvr>
    <a:masterClrMapping/>
  </p:clrMapOvr>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217283" y="233265"/>
            <a:ext cx="21941760" cy="2289842"/>
          </a:xfrm>
          <a:ln/>
        </p:spPr>
        <p:txBody>
          <a:bodyPr tIns="83815">
            <a:normAutofit/>
          </a:bodyPr>
          <a:lstStyle/>
          <a:p>
            <a:pPr>
              <a:tabLst>
                <a:tab pos="1563418" algn="l"/>
                <a:tab pos="3126834" algn="l"/>
                <a:tab pos="4690252" algn="l"/>
                <a:tab pos="6253670" algn="l"/>
                <a:tab pos="7817085" algn="l"/>
                <a:tab pos="9380503" algn="l"/>
                <a:tab pos="10943921" algn="l"/>
                <a:tab pos="12507339" algn="l"/>
                <a:tab pos="14070755" algn="l"/>
                <a:tab pos="15634173" algn="l"/>
                <a:tab pos="17197591" algn="l"/>
                <a:tab pos="18761006" algn="l"/>
              </a:tabLst>
            </a:pPr>
            <a:r>
              <a:rPr lang="en-US" altLang="en-US" sz="8000" b="1" dirty="0">
                <a:solidFill>
                  <a:srgbClr val="1C324B"/>
                </a:solidFill>
              </a:rPr>
              <a:t>Most Popular Data Catalogs (2017)</a:t>
            </a:r>
          </a:p>
        </p:txBody>
      </p:sp>
      <p:sp>
        <p:nvSpPr>
          <p:cNvPr id="3074" name="Rectangle 2"/>
          <p:cNvSpPr>
            <a:spLocks noGrp="1" noChangeArrowheads="1"/>
          </p:cNvSpPr>
          <p:nvPr>
            <p:ph type="subTitle" idx="4294967295"/>
          </p:nvPr>
        </p:nvSpPr>
        <p:spPr bwMode="auto">
          <a:xfrm>
            <a:off x="1217283" y="3208658"/>
            <a:ext cx="21941760" cy="90527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60956" rIns="0" bIns="0" anchor="ctr"/>
          <a:lstStyle/>
          <a:p>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21525"/>
            <a:ext cx="23888640" cy="109509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0852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Shape 135"/>
          <p:cNvSpPr/>
          <p:nvPr/>
        </p:nvSpPr>
        <p:spPr>
          <a:xfrm>
            <a:off x="922524" y="1060628"/>
            <a:ext cx="7335204"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3B1F4D"/>
                </a:solidFill>
                <a:latin typeface="Arial"/>
                <a:ea typeface="Arial"/>
                <a:cs typeface="Arial"/>
                <a:sym typeface="Arial"/>
              </a:defRPr>
            </a:pPr>
            <a:r>
              <a:rPr dirty="0"/>
              <a:t>4 </a:t>
            </a:r>
            <a:r>
              <a:rPr dirty="0">
                <a:solidFill>
                  <a:srgbClr val="A6AAA9"/>
                </a:solidFill>
              </a:rPr>
              <a:t>/</a:t>
            </a:r>
            <a:r>
              <a:rPr dirty="0">
                <a:solidFill>
                  <a:srgbClr val="000000"/>
                </a:solidFill>
              </a:rPr>
              <a:t> </a:t>
            </a:r>
            <a:r>
              <a:rPr b="1" dirty="0">
                <a:solidFill>
                  <a:schemeClr val="accent1"/>
                </a:solidFill>
              </a:rPr>
              <a:t>The </a:t>
            </a:r>
            <a:r>
              <a:rPr b="1" dirty="0" smtClean="0">
                <a:solidFill>
                  <a:schemeClr val="accent1"/>
                </a:solidFill>
              </a:rPr>
              <a:t>GEO </a:t>
            </a:r>
            <a:r>
              <a:rPr b="1" dirty="0">
                <a:solidFill>
                  <a:schemeClr val="accent1"/>
                </a:solidFill>
              </a:rPr>
              <a:t>community</a:t>
            </a:r>
          </a:p>
        </p:txBody>
      </p:sp>
      <p:pic>
        <p:nvPicPr>
          <p:cNvPr id="136" name="isaiah-rustad-527187-unsplash.jpg"/>
          <p:cNvPicPr>
            <a:picLocks noChangeAspect="1"/>
          </p:cNvPicPr>
          <p:nvPr/>
        </p:nvPicPr>
        <p:blipFill>
          <a:blip r:embed="rId3">
            <a:extLst/>
          </a:blip>
          <a:srcRect t="22339" b="22339"/>
          <a:stretch>
            <a:fillRect/>
          </a:stretch>
        </p:blipFill>
        <p:spPr>
          <a:xfrm>
            <a:off x="-9804" y="2715757"/>
            <a:ext cx="24403609" cy="9001344"/>
          </a:xfrm>
          <a:prstGeom prst="rect">
            <a:avLst/>
          </a:prstGeom>
          <a:ln w="12700">
            <a:miter lim="400000"/>
          </a:ln>
        </p:spPr>
      </p:pic>
      <p:sp>
        <p:nvSpPr>
          <p:cNvPr id="137" name="Shape 137"/>
          <p:cNvSpPr/>
          <p:nvPr/>
        </p:nvSpPr>
        <p:spPr>
          <a:xfrm>
            <a:off x="5540982" y="5940169"/>
            <a:ext cx="13302036" cy="2552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500" b="1">
                <a:solidFill>
                  <a:srgbClr val="FFFFFF"/>
                </a:solidFill>
                <a:latin typeface="+mj-lt"/>
                <a:ea typeface="+mj-ea"/>
                <a:cs typeface="+mj-cs"/>
                <a:sym typeface="Helvetica"/>
              </a:defRPr>
            </a:pPr>
            <a:r>
              <a:t>The right partners</a:t>
            </a:r>
          </a:p>
          <a:p>
            <a:pPr>
              <a:defRPr sz="8600" b="1">
                <a:solidFill>
                  <a:srgbClr val="FFFFFF"/>
                </a:solidFill>
                <a:latin typeface="+mj-lt"/>
                <a:ea typeface="+mj-ea"/>
                <a:cs typeface="+mj-cs"/>
                <a:sym typeface="Helvetica"/>
              </a:defRPr>
            </a:pPr>
            <a:r>
              <a:rPr sz="7500"/>
              <a:t>for impactful collaboration.</a:t>
            </a:r>
            <a:r>
              <a:t>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TotalTime>
  <Words>274</Words>
  <Application>Microsoft Macintosh PowerPoint</Application>
  <PresentationFormat>Custom</PresentationFormat>
  <Paragraphs>77</Paragraphs>
  <Slides>12</Slides>
  <Notes>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Popular Data Catalogs (2017)</vt:lpstr>
      <vt:lpstr>PowerPoint Presentation</vt:lpstr>
      <vt:lpstr>GEO’s Participating Organizations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Barbara Ryan</cp:lastModifiedBy>
  <cp:revision>12</cp:revision>
  <dcterms:modified xsi:type="dcterms:W3CDTF">2018-05-01T19:28:33Z</dcterms:modified>
</cp:coreProperties>
</file>