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7" r:id="rId4"/>
    <p:sldId id="266" r:id="rId5"/>
    <p:sldId id="265" r:id="rId6"/>
    <p:sldId id="272" r:id="rId7"/>
    <p:sldId id="276" r:id="rId8"/>
    <p:sldId id="273" r:id="rId9"/>
    <p:sldId id="282" r:id="rId10"/>
    <p:sldId id="283" r:id="rId11"/>
    <p:sldId id="284" r:id="rId12"/>
    <p:sldId id="287" r:id="rId13"/>
    <p:sldId id="274" r:id="rId14"/>
    <p:sldId id="288" r:id="rId15"/>
    <p:sldId id="289" r:id="rId16"/>
    <p:sldId id="290" r:id="rId17"/>
    <p:sldId id="281" r:id="rId18"/>
    <p:sldId id="257" r:id="rId19"/>
    <p:sldId id="262" r:id="rId20"/>
  </p:sldIdLst>
  <p:sldSz cx="24384000" cy="13716000"/>
  <p:notesSz cx="6797675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 autoAdjust="0"/>
    <p:restoredTop sz="96754" autoAdjust="0"/>
  </p:normalViewPr>
  <p:slideViewPr>
    <p:cSldViewPr>
      <p:cViewPr>
        <p:scale>
          <a:sx n="53" d="100"/>
          <a:sy n="53" d="100"/>
        </p:scale>
        <p:origin x="-108" y="-162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06357" y="4715153"/>
            <a:ext cx="4984962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They</a:t>
            </a:r>
            <a:r>
              <a:rPr lang="it-IT" dirty="0" smtClean="0"/>
              <a:t> are </a:t>
            </a:r>
            <a:r>
              <a:rPr lang="it-IT" dirty="0" err="1" smtClean="0"/>
              <a:t>about</a:t>
            </a:r>
            <a:r>
              <a:rPr lang="it-IT" dirty="0" smtClean="0"/>
              <a:t> 20 .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are some </a:t>
            </a:r>
            <a:r>
              <a:rPr lang="it-IT" dirty="0" err="1" smtClean="0"/>
              <a:t>systems</a:t>
            </a:r>
            <a:r>
              <a:rPr lang="it-IT" baseline="0" dirty="0" smtClean="0"/>
              <a:t> </a:t>
            </a:r>
            <a:r>
              <a:rPr lang="it-IT" dirty="0" err="1" smtClean="0"/>
              <a:t>updates</a:t>
            </a:r>
            <a:r>
              <a:rPr lang="it-IT" dirty="0" smtClean="0"/>
              <a:t> </a:t>
            </a:r>
            <a:r>
              <a:rPr lang="it-IT" baseline="0" dirty="0" smtClean="0"/>
              <a:t>(</a:t>
            </a:r>
            <a:r>
              <a:rPr lang="it-IT" baseline="0" dirty="0" err="1" smtClean="0"/>
              <a:t>explain</a:t>
            </a:r>
            <a:r>
              <a:rPr lang="it-IT" baseline="0" dirty="0" smtClean="0"/>
              <a:t> – </a:t>
            </a:r>
            <a:r>
              <a:rPr lang="it-IT" baseline="0" dirty="0" err="1" smtClean="0"/>
              <a:t>already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brokered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need</a:t>
            </a:r>
            <a:r>
              <a:rPr lang="it-IT" baseline="0" dirty="0" smtClean="0"/>
              <a:t> some fine </a:t>
            </a:r>
            <a:r>
              <a:rPr lang="it-IT" baseline="0" dirty="0" err="1" smtClean="0"/>
              <a:t>tuning</a:t>
            </a:r>
            <a:r>
              <a:rPr lang="it-IT" baseline="0" dirty="0" smtClean="0"/>
              <a:t>)</a:t>
            </a:r>
            <a:r>
              <a:rPr lang="it-IT" dirty="0" smtClean="0"/>
              <a:t> and some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are </a:t>
            </a:r>
            <a:r>
              <a:rPr lang="it-IT" dirty="0" err="1" smtClean="0"/>
              <a:t>tested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moved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production (</a:t>
            </a:r>
            <a:r>
              <a:rPr lang="it-IT" dirty="0" err="1" smtClean="0"/>
              <a:t>explain</a:t>
            </a:r>
            <a:r>
              <a:rPr lang="it-IT" dirty="0" smtClean="0"/>
              <a:t> – policy or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896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They</a:t>
            </a:r>
            <a:r>
              <a:rPr lang="it-IT" dirty="0" smtClean="0"/>
              <a:t> are </a:t>
            </a:r>
            <a:r>
              <a:rPr lang="it-IT" dirty="0" err="1" smtClean="0"/>
              <a:t>about</a:t>
            </a:r>
            <a:r>
              <a:rPr lang="it-IT" dirty="0" smtClean="0"/>
              <a:t> 20 .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are some </a:t>
            </a:r>
            <a:r>
              <a:rPr lang="it-IT" dirty="0" err="1" smtClean="0"/>
              <a:t>systems</a:t>
            </a:r>
            <a:r>
              <a:rPr lang="it-IT" baseline="0" dirty="0" smtClean="0"/>
              <a:t> </a:t>
            </a:r>
            <a:r>
              <a:rPr lang="it-IT" dirty="0" err="1" smtClean="0"/>
              <a:t>updates</a:t>
            </a:r>
            <a:r>
              <a:rPr lang="it-IT" dirty="0" smtClean="0"/>
              <a:t> </a:t>
            </a:r>
            <a:r>
              <a:rPr lang="it-IT" baseline="0" dirty="0" smtClean="0"/>
              <a:t>(</a:t>
            </a:r>
            <a:r>
              <a:rPr lang="it-IT" baseline="0" dirty="0" err="1" smtClean="0"/>
              <a:t>explain</a:t>
            </a:r>
            <a:r>
              <a:rPr lang="it-IT" baseline="0" dirty="0" smtClean="0"/>
              <a:t> – </a:t>
            </a:r>
            <a:r>
              <a:rPr lang="it-IT" baseline="0" dirty="0" err="1" smtClean="0"/>
              <a:t>already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brokered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need</a:t>
            </a:r>
            <a:r>
              <a:rPr lang="it-IT" baseline="0" dirty="0" smtClean="0"/>
              <a:t> some fine </a:t>
            </a:r>
            <a:r>
              <a:rPr lang="it-IT" baseline="0" dirty="0" err="1" smtClean="0"/>
              <a:t>tuning</a:t>
            </a:r>
            <a:r>
              <a:rPr lang="it-IT" baseline="0" dirty="0" smtClean="0"/>
              <a:t>)</a:t>
            </a:r>
            <a:r>
              <a:rPr lang="it-IT" dirty="0" smtClean="0"/>
              <a:t> and some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are </a:t>
            </a:r>
            <a:r>
              <a:rPr lang="it-IT" dirty="0" err="1" smtClean="0"/>
              <a:t>tested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moved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production (</a:t>
            </a:r>
            <a:r>
              <a:rPr lang="it-IT" dirty="0" err="1" smtClean="0"/>
              <a:t>explain</a:t>
            </a:r>
            <a:r>
              <a:rPr lang="it-IT" dirty="0" smtClean="0"/>
              <a:t> – policy or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8120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 smtClean="0"/>
              <a:t>They</a:t>
            </a:r>
            <a:r>
              <a:rPr lang="it-IT" dirty="0" smtClean="0"/>
              <a:t> are </a:t>
            </a:r>
            <a:r>
              <a:rPr lang="it-IT" dirty="0" err="1" smtClean="0"/>
              <a:t>about</a:t>
            </a:r>
            <a:r>
              <a:rPr lang="it-IT" dirty="0" smtClean="0"/>
              <a:t> 20 .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there</a:t>
            </a:r>
            <a:r>
              <a:rPr lang="it-IT" dirty="0" smtClean="0"/>
              <a:t> are some </a:t>
            </a:r>
            <a:r>
              <a:rPr lang="it-IT" dirty="0" err="1" smtClean="0"/>
              <a:t>systems</a:t>
            </a:r>
            <a:r>
              <a:rPr lang="it-IT" baseline="0" dirty="0" smtClean="0"/>
              <a:t> </a:t>
            </a:r>
            <a:r>
              <a:rPr lang="it-IT" dirty="0" err="1" smtClean="0"/>
              <a:t>updates</a:t>
            </a:r>
            <a:r>
              <a:rPr lang="it-IT" dirty="0" smtClean="0"/>
              <a:t> </a:t>
            </a:r>
            <a:r>
              <a:rPr lang="it-IT" baseline="0" dirty="0" smtClean="0"/>
              <a:t>(</a:t>
            </a:r>
            <a:r>
              <a:rPr lang="it-IT" baseline="0" dirty="0" err="1" smtClean="0"/>
              <a:t>explain</a:t>
            </a:r>
            <a:r>
              <a:rPr lang="it-IT" baseline="0" dirty="0" smtClean="0"/>
              <a:t> – </a:t>
            </a:r>
            <a:r>
              <a:rPr lang="it-IT" baseline="0" dirty="0" err="1" smtClean="0"/>
              <a:t>already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brokered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system</a:t>
            </a:r>
            <a:r>
              <a:rPr lang="it-IT" baseline="0" dirty="0" smtClean="0"/>
              <a:t> </a:t>
            </a:r>
            <a:r>
              <a:rPr lang="it-IT" baseline="0" dirty="0" err="1" smtClean="0"/>
              <a:t>which</a:t>
            </a:r>
            <a:r>
              <a:rPr lang="it-IT" baseline="0" dirty="0" smtClean="0"/>
              <a:t> </a:t>
            </a:r>
            <a:r>
              <a:rPr lang="it-IT" baseline="0" dirty="0" err="1" smtClean="0"/>
              <a:t>need</a:t>
            </a:r>
            <a:r>
              <a:rPr lang="it-IT" baseline="0" dirty="0" smtClean="0"/>
              <a:t> some fine </a:t>
            </a:r>
            <a:r>
              <a:rPr lang="it-IT" baseline="0" dirty="0" err="1" smtClean="0"/>
              <a:t>tuning</a:t>
            </a:r>
            <a:r>
              <a:rPr lang="it-IT" baseline="0" dirty="0" smtClean="0"/>
              <a:t>)</a:t>
            </a:r>
            <a:r>
              <a:rPr lang="it-IT" dirty="0" smtClean="0"/>
              <a:t> and some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are </a:t>
            </a:r>
            <a:r>
              <a:rPr lang="it-IT" dirty="0" err="1" smtClean="0"/>
              <a:t>tested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moved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production (</a:t>
            </a:r>
            <a:r>
              <a:rPr lang="it-IT" dirty="0" err="1" smtClean="0"/>
              <a:t>explain</a:t>
            </a:r>
            <a:r>
              <a:rPr lang="it-IT" dirty="0" smtClean="0"/>
              <a:t> – policy or</a:t>
            </a:r>
            <a:r>
              <a:rPr lang="it-IT" baseline="0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298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package" Target="../embeddings/Microsoft_Excel_Worksheet1.xls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portal.org/community/guest/yellow-page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hyperlink" Target="http://www.geoportal.org/community/guest/yellow-page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portal.org/community/guest/yellow-page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desalvo@geosec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r.roncella@iia.cnr.i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a/geosec.org/forms/d/e/1FAIpQLSf5rNY1k2y1Dm1aRl4l7ShimYKrvucTc3DFp-uaIl8toWuD8A/viewform?c=0&amp;w=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hyperlink" Target="https://docs.google.com/forms/d/e/1FAIpQLSf5rNY1k2y1Dm1aRl4l7ShimYKrvucTc3DFp-uaIl8toWuD8A/viewform?c=0&amp;w=1" TargetMode="External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205386"/>
            <a:ext cx="21005800" cy="188183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Brokered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Data System </a:t>
            </a:r>
            <a:b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the last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year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Provider Workshop)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221" y="3577753"/>
            <a:ext cx="11194707" cy="68736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Moldova Geo </a:t>
            </a:r>
            <a:r>
              <a:rPr lang="en-US" sz="4000" dirty="0" smtClean="0"/>
              <a:t>Portal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JAMSTEC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Global Facility for Disaster Reduction and Recovery (GFDRR</a:t>
            </a:r>
            <a:r>
              <a:rPr lang="en-US" sz="4000" dirty="0" smtClean="0"/>
              <a:t>)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EartH2Observe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Water </a:t>
            </a:r>
            <a:r>
              <a:rPr lang="en-US" sz="4000" dirty="0" smtClean="0"/>
              <a:t>Switch-On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Cyprus </a:t>
            </a:r>
            <a:r>
              <a:rPr lang="en-US" sz="4000" dirty="0" err="1" smtClean="0"/>
              <a:t>Geoportal</a:t>
            </a:r>
            <a:endParaRPr lang="en-US" sz="4000" dirty="0" smtClean="0"/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err="1" smtClean="0"/>
              <a:t>Healthsites</a:t>
            </a:r>
            <a:endParaRPr lang="en-US" sz="4000" dirty="0" smtClean="0"/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ISRIC - World Soil Information (WDC-Soils</a:t>
            </a:r>
            <a:r>
              <a:rPr lang="en-US" sz="4000" dirty="0" smtClean="0"/>
              <a:t>)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DEIMS-DIP</a:t>
            </a:r>
          </a:p>
          <a:p>
            <a:pPr marL="571500" indent="-571500" algn="l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EURAC </a:t>
            </a:r>
            <a:r>
              <a:rPr lang="en-US" sz="4000" dirty="0" err="1" smtClean="0"/>
              <a:t>Reasearch</a:t>
            </a:r>
            <a:endParaRPr lang="en-US" sz="4000" dirty="0" smtClean="0"/>
          </a:p>
        </p:txBody>
      </p:sp>
      <p:sp>
        <p:nvSpPr>
          <p:cNvPr id="4" name="TextBox 1"/>
          <p:cNvSpPr txBox="1"/>
          <p:nvPr/>
        </p:nvSpPr>
        <p:spPr>
          <a:xfrm>
            <a:off x="12624048" y="3577753"/>
            <a:ext cx="11194707" cy="81047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Copernicus Atmosphere Monitoring Service (CAMS</a:t>
            </a:r>
            <a:r>
              <a:rPr lang="en-US" sz="4000" dirty="0" smtClean="0"/>
              <a:t>)</a:t>
            </a:r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Food and Agriculture Organization (FAO</a:t>
            </a:r>
            <a:r>
              <a:rPr lang="en-US" sz="4000" dirty="0" smtClean="0"/>
              <a:t>)</a:t>
            </a:r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err="1" smtClean="0"/>
              <a:t>HydroShare</a:t>
            </a:r>
            <a:endParaRPr lang="en-US" sz="4000" dirty="0"/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VITO/Copernicus </a:t>
            </a:r>
            <a:r>
              <a:rPr lang="en-US" sz="4000" dirty="0"/>
              <a:t>Global Land Services</a:t>
            </a:r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ECOWAS </a:t>
            </a:r>
            <a:r>
              <a:rPr lang="en-US" sz="4000" dirty="0"/>
              <a:t>Centre for Renewable Energy and Energy </a:t>
            </a:r>
            <a:r>
              <a:rPr lang="en-US" sz="4000" dirty="0" smtClean="0"/>
              <a:t>Efficiency</a:t>
            </a:r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Environmental Data Portal (</a:t>
            </a:r>
            <a:r>
              <a:rPr lang="en-US" sz="4000" dirty="0" err="1"/>
              <a:t>EnviDat</a:t>
            </a:r>
            <a:r>
              <a:rPr lang="en-US" sz="4000" dirty="0" smtClean="0"/>
              <a:t>)</a:t>
            </a:r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 err="1" smtClean="0"/>
              <a:t>AtlantOS</a:t>
            </a:r>
            <a:endParaRPr lang="en-US" sz="4000" dirty="0" smtClean="0"/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Climate Change Centre Austria (CCCA</a:t>
            </a:r>
            <a:r>
              <a:rPr lang="en-US" sz="4000" dirty="0" smtClean="0"/>
              <a:t>)</a:t>
            </a:r>
          </a:p>
          <a:p>
            <a:pPr marL="571500" indent="-571500" algn="just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Sierra Nevada Global Change Observatory (</a:t>
            </a:r>
            <a:r>
              <a:rPr lang="en-US" sz="4000" dirty="0" err="1"/>
              <a:t>iEcolab</a:t>
            </a:r>
            <a:r>
              <a:rPr lang="en-US" sz="4000" dirty="0" smtClean="0"/>
              <a:t>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n-US" sz="4000" dirty="0" smtClean="0"/>
          </a:p>
        </p:txBody>
      </p:sp>
      <p:sp>
        <p:nvSpPr>
          <p:cNvPr id="3" name="CasellaDiTesto 2"/>
          <p:cNvSpPr txBox="1"/>
          <p:nvPr/>
        </p:nvSpPr>
        <p:spPr>
          <a:xfrm>
            <a:off x="10520871" y="2558703"/>
            <a:ext cx="334226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i="1" dirty="0">
                <a:solidFill>
                  <a:srgbClr val="00B050"/>
                </a:solidFill>
              </a:rPr>
              <a:t>New </a:t>
            </a:r>
            <a:r>
              <a:rPr lang="it-IT" i="1" dirty="0" err="1" smtClean="0">
                <a:solidFill>
                  <a:srgbClr val="00B050"/>
                </a:solidFill>
              </a:rPr>
              <a:t>added</a:t>
            </a:r>
            <a:endParaRPr kumimoji="0" lang="it-I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899695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205386"/>
            <a:ext cx="21005800" cy="188183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Brokered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Data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Systems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the last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year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Provider Workshop)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221" y="3552205"/>
            <a:ext cx="12922899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USGS Earthquake Events</a:t>
            </a:r>
            <a:endParaRPr lang="en-US" sz="4000" dirty="0" smtClean="0"/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European </a:t>
            </a:r>
            <a:r>
              <a:rPr lang="en-US" sz="4000" dirty="0"/>
              <a:t>Environment Agency SDI Catalog</a:t>
            </a:r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CEOS </a:t>
            </a:r>
            <a:r>
              <a:rPr lang="en-US" sz="4000" dirty="0"/>
              <a:t>WGISS Integrated Catalog (CWIC)</a:t>
            </a:r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Global </a:t>
            </a:r>
            <a:r>
              <a:rPr lang="en-US" sz="4000" dirty="0"/>
              <a:t>Mercury Observation System (GMOS)</a:t>
            </a:r>
            <a:endParaRPr lang="en-US" sz="4000" dirty="0" smtClean="0"/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Data Integration and Analysis System (DIAS) </a:t>
            </a:r>
            <a:r>
              <a:rPr lang="en-US" sz="4000" dirty="0" smtClean="0"/>
              <a:t>– Japan</a:t>
            </a:r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Joint Research Centre Data </a:t>
            </a:r>
            <a:r>
              <a:rPr lang="en-US" sz="4000" dirty="0" smtClean="0"/>
              <a:t>Catalog</a:t>
            </a:r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/>
              <a:t>Copernicus Atmosphere Monitoring Service (CAMS</a:t>
            </a:r>
            <a:r>
              <a:rPr lang="en-US" sz="4000" dirty="0" smtClean="0"/>
              <a:t>)</a:t>
            </a:r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DEIMS-DIP</a:t>
            </a:r>
            <a:endParaRPr lang="en-US" sz="4000" dirty="0"/>
          </a:p>
          <a:p>
            <a:pPr marL="571500" indent="-571500" algn="l">
              <a:buClr>
                <a:srgbClr val="00B0F0"/>
              </a:buClr>
              <a:buFont typeface="Wingdings" panose="05000000000000000000" pitchFamily="2" charset="2"/>
              <a:buChar char="ü"/>
            </a:pPr>
            <a:r>
              <a:rPr lang="en-US" sz="4000" dirty="0" smtClean="0"/>
              <a:t>ArcGIS Online ESRI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10930437" y="2173983"/>
            <a:ext cx="2523127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i="1" dirty="0" err="1" smtClean="0">
                <a:solidFill>
                  <a:srgbClr val="00B0F0"/>
                </a:solidFill>
              </a:rPr>
              <a:t>Updated</a:t>
            </a:r>
            <a:endParaRPr lang="it-IT" dirty="0">
              <a:solidFill>
                <a:srgbClr val="00B0F0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526884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205386"/>
            <a:ext cx="21005800" cy="188183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Brokered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Data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Systems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from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the last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year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Provider Workshop)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2688" y="3173586"/>
            <a:ext cx="12922899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42950" indent="-742950" algn="l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l-NL" sz="4000" dirty="0"/>
              <a:t>VITO - Vlaamse Instelling voor Technologisch Onderzoek (PROBA-V</a:t>
            </a:r>
            <a:r>
              <a:rPr lang="nl-NL" sz="4000" dirty="0" smtClean="0"/>
              <a:t>)</a:t>
            </a:r>
          </a:p>
          <a:p>
            <a:pPr marL="742950" indent="-742950" algn="l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nl-NL" sz="4000" dirty="0"/>
              <a:t>United Nations Office for Outer Space Affairs / UN-SPIDER</a:t>
            </a:r>
            <a:endParaRPr lang="nl-NL" sz="4000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10539306" y="2173983"/>
            <a:ext cx="3305393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i="1" dirty="0" smtClean="0">
                <a:solidFill>
                  <a:schemeClr val="accent5">
                    <a:lumMod val="75000"/>
                  </a:schemeClr>
                </a:solidFill>
              </a:rPr>
              <a:t>In progress</a:t>
            </a:r>
            <a:endParaRPr lang="it-IT" dirty="0">
              <a:solidFill>
                <a:schemeClr val="accent5">
                  <a:lumMod val="75000"/>
                </a:schemeClr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805405" y="6296645"/>
            <a:ext cx="2773195" cy="1641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it-IT" i="1" dirty="0" smtClean="0">
                <a:solidFill>
                  <a:schemeClr val="accent3"/>
                </a:solidFill>
              </a:rPr>
              <a:t>Schedule</a:t>
            </a:r>
            <a:endParaRPr lang="it-IT" dirty="0">
              <a:solidFill>
                <a:schemeClr val="accent3"/>
              </a:solidFill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535088" y="7166545"/>
            <a:ext cx="12922899" cy="3795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742950" indent="-742950" algn="l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4000" dirty="0" smtClean="0"/>
              <a:t>EOMAP </a:t>
            </a:r>
            <a:r>
              <a:rPr lang="en-US" sz="4000" dirty="0"/>
              <a:t>GmbH &amp; </a:t>
            </a:r>
            <a:r>
              <a:rPr lang="en-US" sz="4000" dirty="0" smtClean="0"/>
              <a:t>Co.KG</a:t>
            </a:r>
          </a:p>
          <a:p>
            <a:pPr marL="742950" indent="-742950" algn="l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4000" dirty="0" smtClean="0"/>
              <a:t>Japan Aerospace Exploration Agency (JAXA)</a:t>
            </a:r>
          </a:p>
          <a:p>
            <a:pPr marL="742950" indent="-742950" algn="l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4000" dirty="0" smtClean="0"/>
              <a:t>Copernicus Marine Service</a:t>
            </a:r>
          </a:p>
          <a:p>
            <a:pPr marL="742950" indent="-742950" algn="l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4000" dirty="0" smtClean="0"/>
              <a:t>ESRI ArcGIS </a:t>
            </a:r>
            <a:r>
              <a:rPr lang="en-US" sz="4000" dirty="0"/>
              <a:t>Living Atlas of the </a:t>
            </a:r>
            <a:r>
              <a:rPr lang="en-US" sz="4000" dirty="0" smtClean="0"/>
              <a:t>World</a:t>
            </a:r>
          </a:p>
          <a:p>
            <a:pPr marL="742950" indent="-742950" algn="l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4000" dirty="0" smtClean="0"/>
              <a:t>…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4000" dirty="0" smtClean="0"/>
          </a:p>
        </p:txBody>
      </p:sp>
      <p:sp>
        <p:nvSpPr>
          <p:cNvPr id="8" name="Rettangolo 7"/>
          <p:cNvSpPr/>
          <p:nvPr/>
        </p:nvSpPr>
        <p:spPr>
          <a:xfrm>
            <a:off x="4127104" y="10460722"/>
            <a:ext cx="160804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list of about </a:t>
            </a:r>
            <a:r>
              <a:rPr lang="en-US" dirty="0" smtClean="0"/>
              <a:t>30 </a:t>
            </a:r>
            <a:r>
              <a:rPr lang="en-US" dirty="0"/>
              <a:t>new data </a:t>
            </a:r>
            <a:r>
              <a:rPr lang="en-US" dirty="0" smtClean="0"/>
              <a:t>provider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3292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205386"/>
            <a:ext cx="21005800" cy="188183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Pipeline Report </a:t>
            </a:r>
            <a:b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fr-CH" sz="5400" i="1" dirty="0" err="1" smtClean="0">
                <a:solidFill>
                  <a:schemeClr val="accent1">
                    <a:lumMod val="75000"/>
                  </a:schemeClr>
                </a:solidFill>
              </a:rPr>
              <a:t>Period</a:t>
            </a:r>
            <a:r>
              <a:rPr lang="fr-CH" sz="54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i="1" dirty="0" smtClean="0">
                <a:solidFill>
                  <a:schemeClr val="accent1">
                    <a:lumMod val="75000"/>
                  </a:schemeClr>
                </a:solidFill>
              </a:rPr>
              <a:t>2017-2018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678568"/>
              </p:ext>
            </p:extLst>
          </p:nvPr>
        </p:nvGraphicFramePr>
        <p:xfrm>
          <a:off x="908982" y="3689648"/>
          <a:ext cx="23076446" cy="6912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Worksheet" r:id="rId4" imgW="6486612" imgH="1943216" progId="Excel.Sheet.12">
                  <p:embed/>
                </p:oleObj>
              </mc:Choice>
              <mc:Fallback>
                <p:oleObj name="Worksheet" r:id="rId4" imgW="6486612" imgH="19432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8982" y="3689648"/>
                        <a:ext cx="23076446" cy="6912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11834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38672" y="161256"/>
            <a:ext cx="17857984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The GEOSS Platform Registration &amp;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290304"/>
            <a:ext cx="179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  <a:t>Frequently Asked Questions</a:t>
            </a:r>
            <a:endParaRPr lang="en-GB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6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056" y="2854949"/>
            <a:ext cx="1584176" cy="16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8912" y="10962456"/>
            <a:ext cx="1800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www.geoportal.org/community/guest/yellow-pages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62808" y="3471591"/>
            <a:ext cx="19840368" cy="39497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CH" dirty="0" err="1" smtClean="0"/>
              <a:t>Who</a:t>
            </a:r>
            <a:r>
              <a:rPr lang="fr-CH" dirty="0" smtClean="0"/>
              <a:t> </a:t>
            </a:r>
            <a:r>
              <a:rPr lang="fr-CH" dirty="0" err="1" smtClean="0"/>
              <a:t>becomes</a:t>
            </a:r>
            <a:r>
              <a:rPr lang="fr-CH" dirty="0" smtClean="0"/>
              <a:t> the </a:t>
            </a:r>
            <a:r>
              <a:rPr lang="fr-CH" dirty="0" err="1" smtClean="0"/>
              <a:t>owner</a:t>
            </a:r>
            <a:r>
              <a:rPr lang="fr-CH" dirty="0" smtClean="0"/>
              <a:t> of </a:t>
            </a:r>
            <a:r>
              <a:rPr lang="fr-CH" dirty="0" err="1" smtClean="0"/>
              <a:t>my</a:t>
            </a:r>
            <a:r>
              <a:rPr lang="fr-CH" dirty="0" smtClean="0"/>
              <a:t> data?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CH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If I have a Catalogue of Catalogues,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my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contributors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will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be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visible?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CH" baseline="0" dirty="0" smtClean="0"/>
              <a:t>Do I </a:t>
            </a:r>
            <a:r>
              <a:rPr lang="fr-CH" baseline="0" dirty="0" err="1" smtClean="0"/>
              <a:t>loose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ownership</a:t>
            </a:r>
            <a:r>
              <a:rPr lang="fr-CH" baseline="0" dirty="0" smtClean="0"/>
              <a:t> of</a:t>
            </a:r>
            <a:r>
              <a:rPr lang="fr-CH" dirty="0" smtClean="0"/>
              <a:t> the EO </a:t>
            </a:r>
            <a:r>
              <a:rPr lang="fr-CH" dirty="0" err="1" smtClean="0"/>
              <a:t>shared</a:t>
            </a:r>
            <a:r>
              <a:rPr lang="fr-CH" dirty="0" smtClean="0"/>
              <a:t> via the GEOSS Platform?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CH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Do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I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get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more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exposure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visibility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to </a:t>
            </a:r>
            <a:r>
              <a:rPr kumimoji="0" lang="fr-CH" sz="5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my</a:t>
            </a:r>
            <a:r>
              <a:rPr kumimoji="0" lang="fr-CH" sz="5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data?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CH" baseline="0" dirty="0" smtClean="0"/>
              <a:t>How do I know</a:t>
            </a:r>
            <a:r>
              <a:rPr lang="fr-CH" dirty="0"/>
              <a:t> </a:t>
            </a:r>
            <a:r>
              <a:rPr lang="fr-CH" dirty="0" smtClean="0"/>
              <a:t>the </a:t>
            </a:r>
            <a:r>
              <a:rPr lang="fr-CH" dirty="0" err="1" smtClean="0"/>
              <a:t>Users</a:t>
            </a:r>
            <a:r>
              <a:rPr lang="fr-CH" dirty="0" smtClean="0"/>
              <a:t> </a:t>
            </a:r>
            <a:r>
              <a:rPr lang="fr-CH" dirty="0" err="1" smtClean="0"/>
              <a:t>metrics</a:t>
            </a:r>
            <a:r>
              <a:rPr lang="fr-CH" dirty="0" smtClean="0"/>
              <a:t> of </a:t>
            </a:r>
            <a:r>
              <a:rPr lang="fr-CH" dirty="0" err="1" smtClean="0"/>
              <a:t>my</a:t>
            </a:r>
            <a:r>
              <a:rPr lang="fr-CH" dirty="0" smtClean="0"/>
              <a:t> data catalogue?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004828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38672" y="161256"/>
            <a:ext cx="17857984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The GEOSS Platform Registration &amp;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290304"/>
            <a:ext cx="179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  <a:t>How is my organization becoming visible in the GEOSS Platform? </a:t>
            </a:r>
            <a:endParaRPr lang="en-GB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6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056" y="2854949"/>
            <a:ext cx="1584176" cy="16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2" t="11386" r="18690" b="5446"/>
          <a:stretch/>
        </p:blipFill>
        <p:spPr bwMode="auto">
          <a:xfrm>
            <a:off x="241163" y="2239526"/>
            <a:ext cx="11173657" cy="87229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8912" y="10962456"/>
            <a:ext cx="1800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www.geoportal.org/community/guest/yellow-pages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9802" r="19286" b="18515"/>
          <a:stretch/>
        </p:blipFill>
        <p:spPr bwMode="auto">
          <a:xfrm>
            <a:off x="12465720" y="4769768"/>
            <a:ext cx="10973839" cy="5404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4742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38672" y="161256"/>
            <a:ext cx="17857984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The GEOSS Platform Registration &amp;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0" y="1290304"/>
            <a:ext cx="17952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000" b="1" dirty="0" smtClean="0">
                <a:solidFill>
                  <a:schemeClr val="accent1">
                    <a:lumMod val="75000"/>
                  </a:schemeClr>
                </a:solidFill>
              </a:rPr>
              <a:t>How is my organization becoming visible in the GEOSS Platform? </a:t>
            </a:r>
            <a:endParaRPr lang="en-GB" sz="4000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6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7056" y="2854949"/>
            <a:ext cx="1584176" cy="16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98912" y="10962456"/>
            <a:ext cx="1800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www.geoportal.org/community/guest/yellow-pages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840" y="2019944"/>
            <a:ext cx="14041560" cy="844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079" y="2177481"/>
            <a:ext cx="13944303" cy="83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0785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1036383"/>
            <a:ext cx="21005800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What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Data providers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say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about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Interoperability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test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4696" y="3986972"/>
            <a:ext cx="21818424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/>
              <a:t>I found the interoperability test very easy and smooth.</a:t>
            </a:r>
            <a:endParaRPr lang="fr-CH" sz="4800" i="1" dirty="0"/>
          </a:p>
          <a:p>
            <a:pPr algn="l"/>
            <a:endParaRPr lang="fr-CH" sz="48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CH" sz="4800" dirty="0" err="1" smtClean="0"/>
              <a:t>Structuring</a:t>
            </a:r>
            <a:r>
              <a:rPr lang="fr-CH" sz="4800" dirty="0" smtClean="0"/>
              <a:t> </a:t>
            </a:r>
            <a:r>
              <a:rPr lang="fr-CH" sz="4800" dirty="0" err="1"/>
              <a:t>m</a:t>
            </a:r>
            <a:r>
              <a:rPr lang="fr-CH" sz="4800" dirty="0" err="1" smtClean="0"/>
              <a:t>etadata</a:t>
            </a:r>
            <a:r>
              <a:rPr lang="fr-CH" sz="4800" dirty="0" smtClean="0"/>
              <a:t> for GEOSS </a:t>
            </a:r>
            <a:r>
              <a:rPr lang="fr-CH" sz="4800" dirty="0" err="1" smtClean="0"/>
              <a:t>is</a:t>
            </a:r>
            <a:r>
              <a:rPr lang="fr-CH" sz="4800" dirty="0" smtClean="0"/>
              <a:t> </a:t>
            </a:r>
            <a:r>
              <a:rPr lang="fr-CH" sz="4800" dirty="0" err="1" smtClean="0"/>
              <a:t>indeed</a:t>
            </a:r>
            <a:r>
              <a:rPr lang="fr-CH" sz="4800" dirty="0" smtClean="0"/>
              <a:t> a good </a:t>
            </a:r>
            <a:r>
              <a:rPr lang="fr-CH" sz="4800" dirty="0" err="1" smtClean="0"/>
              <a:t>exercise</a:t>
            </a:r>
            <a:r>
              <a:rPr lang="fr-CH" sz="4800" dirty="0" smtClean="0"/>
              <a:t> </a:t>
            </a:r>
            <a:r>
              <a:rPr lang="fr-CH" sz="4800" dirty="0" err="1" smtClean="0"/>
              <a:t>which</a:t>
            </a:r>
            <a:r>
              <a:rPr lang="fr-CH" sz="4800" dirty="0" smtClean="0"/>
              <a:t> </a:t>
            </a:r>
            <a:r>
              <a:rPr lang="fr-CH" sz="4800" dirty="0" err="1" smtClean="0"/>
              <a:t>improves</a:t>
            </a:r>
            <a:r>
              <a:rPr lang="fr-CH" sz="4800" dirty="0" smtClean="0"/>
              <a:t> the </a:t>
            </a:r>
            <a:r>
              <a:rPr lang="fr-CH" sz="4800" dirty="0" err="1" smtClean="0"/>
              <a:t>quality</a:t>
            </a:r>
            <a:r>
              <a:rPr lang="fr-CH" sz="4800" dirty="0" smtClean="0"/>
              <a:t> of the service to the end </a:t>
            </a:r>
            <a:r>
              <a:rPr lang="fr-CH" sz="4800" dirty="0" err="1" smtClean="0"/>
              <a:t>users</a:t>
            </a:r>
            <a:endParaRPr lang="fr-CH" sz="4800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fr-CH" sz="4800" dirty="0" smtClean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fr-CH" sz="4800" dirty="0" smtClean="0"/>
              <a:t>The </a:t>
            </a:r>
            <a:r>
              <a:rPr lang="fr-CH" sz="4800" dirty="0" err="1" smtClean="0"/>
              <a:t>interoperability</a:t>
            </a:r>
            <a:r>
              <a:rPr lang="fr-CH" sz="4800" dirty="0" smtClean="0"/>
              <a:t> test </a:t>
            </a:r>
            <a:r>
              <a:rPr lang="fr-CH" sz="4800" dirty="0" err="1" smtClean="0"/>
              <a:t>is</a:t>
            </a:r>
            <a:r>
              <a:rPr lang="fr-CH" sz="4800" dirty="0" smtClean="0"/>
              <a:t> a </a:t>
            </a:r>
            <a:r>
              <a:rPr lang="fr-CH" sz="4800" dirty="0" err="1" smtClean="0"/>
              <a:t>critical</a:t>
            </a:r>
            <a:r>
              <a:rPr lang="fr-CH" sz="4800" dirty="0" smtClean="0"/>
              <a:t> </a:t>
            </a:r>
            <a:r>
              <a:rPr lang="fr-CH" sz="4800" dirty="0" err="1" smtClean="0"/>
              <a:t>step</a:t>
            </a:r>
            <a:r>
              <a:rPr lang="fr-CH" sz="4800" dirty="0" smtClean="0"/>
              <a:t> </a:t>
            </a:r>
            <a:r>
              <a:rPr lang="fr-CH" sz="4800" dirty="0" err="1" smtClean="0"/>
              <a:t>that</a:t>
            </a:r>
            <a:r>
              <a:rPr lang="fr-CH" sz="4800" dirty="0" smtClean="0"/>
              <a:t> help us </a:t>
            </a:r>
            <a:r>
              <a:rPr lang="fr-CH" sz="4800" dirty="0" err="1" smtClean="0"/>
              <a:t>enourmously</a:t>
            </a:r>
            <a:r>
              <a:rPr lang="fr-CH" sz="4800" dirty="0" smtClean="0"/>
              <a:t> </a:t>
            </a:r>
            <a:r>
              <a:rPr lang="fr-CH" sz="4800" dirty="0" err="1" smtClean="0"/>
              <a:t>improve</a:t>
            </a:r>
            <a:r>
              <a:rPr lang="fr-CH" sz="4800" dirty="0" smtClean="0"/>
              <a:t> the </a:t>
            </a:r>
            <a:r>
              <a:rPr lang="fr-CH" sz="4800" dirty="0" err="1" smtClean="0"/>
              <a:t>discoverability</a:t>
            </a:r>
            <a:r>
              <a:rPr lang="fr-CH" sz="4800" dirty="0" smtClean="0"/>
              <a:t>, </a:t>
            </a:r>
            <a:r>
              <a:rPr lang="fr-CH" sz="4800" dirty="0" err="1" smtClean="0"/>
              <a:t>accessibility</a:t>
            </a:r>
            <a:r>
              <a:rPr lang="fr-CH" sz="4800" dirty="0" smtClean="0"/>
              <a:t> and </a:t>
            </a:r>
            <a:r>
              <a:rPr lang="fr-CH" sz="4800" dirty="0" err="1" smtClean="0"/>
              <a:t>usability</a:t>
            </a:r>
            <a:r>
              <a:rPr lang="fr-CH" sz="4800" dirty="0" smtClean="0"/>
              <a:t> of the </a:t>
            </a:r>
            <a:r>
              <a:rPr lang="fr-CH" sz="4800" dirty="0" err="1" smtClean="0"/>
              <a:t>Earth</a:t>
            </a:r>
            <a:r>
              <a:rPr lang="fr-CH" sz="4800" dirty="0" smtClean="0"/>
              <a:t> Observations to the </a:t>
            </a:r>
            <a:r>
              <a:rPr lang="fr-CH" sz="4800" dirty="0" err="1" smtClean="0"/>
              <a:t>Users</a:t>
            </a:r>
            <a:r>
              <a:rPr lang="fr-CH" sz="4800" dirty="0" smtClean="0"/>
              <a:t>, via the GEOSS Platform.</a:t>
            </a:r>
            <a:endParaRPr lang="fr-CH" sz="4800" dirty="0"/>
          </a:p>
        </p:txBody>
      </p:sp>
    </p:spTree>
    <p:extLst>
      <p:ext uri="{BB962C8B-B14F-4D97-AF65-F5344CB8AC3E}">
        <p14:creationId xmlns:p14="http://schemas.microsoft.com/office/powerpoint/2010/main" val="13591914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8765979"/>
            <a:ext cx="5334794" cy="2626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 err="1" smtClean="0">
                <a:hlinkClick r:id="rId3"/>
              </a:rPr>
              <a:t>pdesalvo</a:t>
            </a:r>
            <a:r>
              <a:rPr dirty="0" smtClean="0">
                <a:hlinkClick r:id="rId3"/>
              </a:rPr>
              <a:t>@</a:t>
            </a:r>
            <a:r>
              <a:rPr lang="fr-CH" dirty="0" smtClean="0">
                <a:hlinkClick r:id="rId3"/>
              </a:rPr>
              <a:t>geosec.org</a:t>
            </a:r>
            <a:endParaRPr lang="fr-CH" dirty="0" smtClean="0"/>
          </a:p>
          <a:p>
            <a:r>
              <a:rPr dirty="0" smtClean="0"/>
              <a:t> </a:t>
            </a:r>
            <a:endParaRPr lang="fr-CH" dirty="0" smtClean="0"/>
          </a:p>
          <a:p>
            <a:r>
              <a:rPr lang="fr-CH" dirty="0" smtClean="0">
                <a:hlinkClick r:id="rId4"/>
              </a:rPr>
              <a:t>r.roncella@iia.cnr.it</a:t>
            </a:r>
            <a:endParaRPr lang="fr-CH" dirty="0" smtClean="0"/>
          </a:p>
          <a:p>
            <a:r>
              <a:rPr lang="fr-CH" dirty="0" smtClean="0"/>
              <a:t> </a:t>
            </a:r>
            <a:endParaRPr lang="fr-CH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789066" y="2249488"/>
            <a:ext cx="9012082" cy="3826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8800" b="1" dirty="0"/>
              <a:t>GEOSS </a:t>
            </a:r>
            <a:r>
              <a:rPr lang="en-US" sz="8800" b="1" dirty="0" smtClean="0"/>
              <a:t>Platform</a:t>
            </a:r>
          </a:p>
          <a:p>
            <a:endParaRPr lang="en-US" sz="8800" dirty="0"/>
          </a:p>
          <a:p>
            <a:r>
              <a:rPr lang="en-US" sz="6600" i="1" dirty="0" smtClean="0"/>
              <a:t>The Brokering process</a:t>
            </a:r>
            <a:endParaRPr lang="en-US" sz="6600" dirty="0"/>
          </a:p>
        </p:txBody>
      </p:sp>
      <p:sp>
        <p:nvSpPr>
          <p:cNvPr id="124" name="Shape 124"/>
          <p:cNvSpPr/>
          <p:nvPr/>
        </p:nvSpPr>
        <p:spPr>
          <a:xfrm>
            <a:off x="1938144" y="8265467"/>
            <a:ext cx="20262967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 smtClean="0"/>
              <a:t>Paola De </a:t>
            </a:r>
            <a:r>
              <a:rPr lang="fr-CH" dirty="0" err="1" smtClean="0"/>
              <a:t>Salvo</a:t>
            </a:r>
            <a:r>
              <a:rPr lang="fr-CH" dirty="0" smtClean="0"/>
              <a:t> </a:t>
            </a:r>
            <a:r>
              <a:rPr dirty="0" smtClean="0"/>
              <a:t>/</a:t>
            </a:r>
            <a:r>
              <a:rPr lang="fr-CH" dirty="0" smtClean="0"/>
              <a:t>GEO </a:t>
            </a:r>
            <a:r>
              <a:rPr lang="fr-CH" dirty="0" err="1" smtClean="0"/>
              <a:t>Secretariat</a:t>
            </a:r>
            <a:r>
              <a:rPr lang="fr-CH" dirty="0" smtClean="0"/>
              <a:t> &amp; Roberto </a:t>
            </a:r>
            <a:r>
              <a:rPr lang="fr-CH" dirty="0" err="1" smtClean="0"/>
              <a:t>Roncella</a:t>
            </a:r>
            <a:r>
              <a:rPr lang="fr-CH" dirty="0" smtClean="0"/>
              <a:t>/ CNR - IIA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6" r="29643"/>
          <a:stretch/>
        </p:blipFill>
        <p:spPr bwMode="auto">
          <a:xfrm>
            <a:off x="10247784" y="2281238"/>
            <a:ext cx="12310195" cy="921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2618" y="160334"/>
            <a:ext cx="18220062" cy="1235499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6600" dirty="0" smtClean="0">
                <a:solidFill>
                  <a:schemeClr val="accent1">
                    <a:lumMod val="75000"/>
                  </a:schemeClr>
                </a:solidFill>
              </a:rPr>
              <a:t>The GEOSS Platform </a:t>
            </a:r>
            <a:r>
              <a:rPr lang="fr-CH" sz="6600" dirty="0" err="1" smtClean="0">
                <a:solidFill>
                  <a:schemeClr val="accent1">
                    <a:lumMod val="75000"/>
                  </a:schemeClr>
                </a:solidFill>
              </a:rPr>
              <a:t>Numbers</a:t>
            </a:r>
            <a:endParaRPr lang="en-US" sz="4400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9410" y="3709392"/>
            <a:ext cx="8712968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40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The</a:t>
            </a:r>
            <a:r>
              <a:rPr kumimoji="0" lang="fr-CH" sz="40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GEOSS </a:t>
            </a:r>
            <a:r>
              <a:rPr kumimoji="0" lang="fr-CH" sz="4000" b="0" i="0" u="none" strike="noStrike" cap="none" spc="0" normalizeH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Platfom</a:t>
            </a:r>
            <a:r>
              <a:rPr kumimoji="0" lang="fr-CH" sz="40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</a:t>
            </a:r>
            <a:r>
              <a:rPr kumimoji="0" lang="fr-CH" sz="4000" b="0" i="0" u="none" strike="noStrike" cap="none" spc="0" normalizeH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presently</a:t>
            </a:r>
            <a:r>
              <a:rPr kumimoji="0" lang="fr-CH" sz="4000" b="0" i="0" u="none" strike="noStrike" cap="none" spc="0" normalizeH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Helvetica Light"/>
              </a:rPr>
              <a:t>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4000" baseline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brokers more </a:t>
            </a:r>
            <a:r>
              <a:rPr lang="fr-CH" sz="4000" baseline="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</a:t>
            </a:r>
            <a:r>
              <a:rPr lang="fr-CH" sz="4000" baseline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172 open data </a:t>
            </a:r>
            <a:r>
              <a:rPr lang="fr-CH" sz="4000" baseline="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catalogs</a:t>
            </a:r>
            <a:r>
              <a:rPr lang="fr-CH" sz="4000" baseline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and information </a:t>
            </a:r>
            <a:r>
              <a:rPr lang="fr-CH" sz="4000" baseline="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systems</a:t>
            </a:r>
            <a:r>
              <a:rPr lang="fr-CH" sz="4000" baseline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fr-CH" sz="4000" baseline="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comprising</a:t>
            </a:r>
            <a:r>
              <a:rPr lang="fr-CH" sz="4000" baseline="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over 414 million</a:t>
            </a:r>
            <a:r>
              <a:rPr lang="fr-CH" sz="4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data and information </a:t>
            </a:r>
            <a:r>
              <a:rPr lang="fr-CH" sz="4000" dirty="0" err="1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resources</a:t>
            </a:r>
            <a:r>
              <a:rPr lang="fr-CH" sz="4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latin typeface="+mj-lt"/>
              <a:ea typeface="Verdana" panose="020B0604030504040204" pitchFamily="34" charset="0"/>
              <a:cs typeface="Verdana" panose="020B0604030504040204" pitchFamily="34" charset="0"/>
              <a:sym typeface="Helvetica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9818" y="8294199"/>
            <a:ext cx="7602831" cy="20723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35 </a:t>
            </a:r>
            <a:r>
              <a:rPr kumimoji="0" lang="fr-CH" sz="3200" b="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Languages</a:t>
            </a:r>
            <a:endParaRPr kumimoji="0" lang="fr-CH" sz="3200" b="0" i="0" u="none" strike="noStrike" cap="none" spc="0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3200" dirty="0" smtClean="0">
                <a:solidFill>
                  <a:schemeClr val="accent1">
                    <a:lumMod val="50000"/>
                  </a:schemeClr>
                </a:solidFill>
              </a:rPr>
              <a:t>7000 + </a:t>
            </a:r>
            <a:r>
              <a:rPr lang="fr-CH" sz="3200" dirty="0" err="1" smtClean="0">
                <a:solidFill>
                  <a:schemeClr val="accent1">
                    <a:lumMod val="50000"/>
                  </a:schemeClr>
                </a:solidFill>
              </a:rPr>
              <a:t>Contributing</a:t>
            </a:r>
            <a:r>
              <a:rPr lang="fr-CH" sz="3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CH" sz="3200" dirty="0" err="1" smtClean="0">
                <a:solidFill>
                  <a:schemeClr val="accent1">
                    <a:lumMod val="50000"/>
                  </a:schemeClr>
                </a:solidFill>
              </a:rPr>
              <a:t>organizations</a:t>
            </a:r>
            <a:endParaRPr lang="fr-CH" sz="32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200,0000 Keywords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H" sz="3200" dirty="0" smtClean="0">
                <a:solidFill>
                  <a:schemeClr val="accent1">
                    <a:lumMod val="50000"/>
                  </a:schemeClr>
                </a:solidFill>
              </a:rPr>
              <a:t>415,000,000 </a:t>
            </a:r>
            <a:r>
              <a:rPr kumimoji="0" lang="fr-CH" sz="3200" b="0" i="0" u="none" strike="noStrike" cap="none" spc="0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Open EO Data </a:t>
            </a:r>
            <a:r>
              <a:rPr kumimoji="0" lang="fr-CH" sz="3200" b="0" i="0" u="none" strike="noStrike" cap="none" spc="0" normalizeH="0" baseline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sym typeface="Helvetica Light"/>
              </a:rPr>
              <a:t>resources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FillTx/>
              <a:sym typeface="Helvetica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2654" y="7732934"/>
            <a:ext cx="679354" cy="318035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50804" y="11319494"/>
            <a:ext cx="11546251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CH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……..and </a:t>
            </a:r>
            <a:r>
              <a:rPr kumimoji="0" lang="fr-CH" sz="4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many</a:t>
            </a:r>
            <a:r>
              <a:rPr kumimoji="0" lang="fr-CH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more….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16199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23672312" cy="385160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Building GEOSS: The GCI </a:t>
            </a:r>
            <a:r>
              <a:rPr lang="en-US" sz="6000" dirty="0" smtClean="0">
                <a:solidFill>
                  <a:schemeClr val="accent1">
                    <a:lumMod val="75000"/>
                  </a:schemeClr>
                </a:solidFill>
              </a:rPr>
              <a:t>Journey</a:t>
            </a:r>
          </a:p>
          <a:p>
            <a:endParaRPr lang="fr-CH" sz="4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4000" i="1" dirty="0" smtClean="0"/>
              <a:t>“</a:t>
            </a:r>
            <a:r>
              <a:rPr lang="en-US" sz="4000" i="1" dirty="0"/>
              <a:t>The vision for GEOSS is to realize a future wherein decisions and actions for the benefit </a:t>
            </a:r>
            <a:r>
              <a:rPr lang="en-US" sz="4000" i="1" dirty="0" smtClean="0"/>
              <a:t>of humankind </a:t>
            </a:r>
            <a:r>
              <a:rPr lang="en-US" sz="4000" i="1" dirty="0"/>
              <a:t>are informed by coordinated, comprehensive and sustained Earth observations </a:t>
            </a:r>
            <a:r>
              <a:rPr lang="en-US" sz="4000" i="1" dirty="0" smtClean="0"/>
              <a:t>and information</a:t>
            </a:r>
            <a:r>
              <a:rPr lang="en-US" sz="4000" i="1" dirty="0"/>
              <a:t>.</a:t>
            </a:r>
            <a:endParaRPr lang="en-US" sz="4000" b="1" i="1" dirty="0">
              <a:solidFill>
                <a:srgbClr val="1D324B"/>
              </a:solidFill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2728" y="2969568"/>
            <a:ext cx="20703251" cy="8208912"/>
            <a:chOff x="353688" y="4099895"/>
            <a:chExt cx="9208053" cy="5749884"/>
          </a:xfrm>
        </p:grpSpPr>
        <p:grpSp>
          <p:nvGrpSpPr>
            <p:cNvPr id="18" name="Group 17"/>
            <p:cNvGrpSpPr/>
            <p:nvPr/>
          </p:nvGrpSpPr>
          <p:grpSpPr>
            <a:xfrm>
              <a:off x="353688" y="4099895"/>
              <a:ext cx="9208053" cy="5749884"/>
              <a:chOff x="19789" y="622662"/>
              <a:chExt cx="9208053" cy="5828694"/>
            </a:xfrm>
          </p:grpSpPr>
          <p:sp>
            <p:nvSpPr>
              <p:cNvPr id="19" name="Shape 136"/>
              <p:cNvSpPr/>
              <p:nvPr/>
            </p:nvSpPr>
            <p:spPr>
              <a:xfrm>
                <a:off x="83842" y="622662"/>
                <a:ext cx="9144000" cy="85228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 algn="ctr">
                  <a:defRPr sz="5200" b="1">
                    <a:solidFill>
                      <a:srgbClr val="1D324B"/>
                    </a:solidFill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endParaRPr lang="en-US" sz="72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0" name="Shape 138"/>
              <p:cNvSpPr/>
              <p:nvPr/>
            </p:nvSpPr>
            <p:spPr>
              <a:xfrm>
                <a:off x="5034630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2012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1" name="Shape 138"/>
              <p:cNvSpPr/>
              <p:nvPr/>
            </p:nvSpPr>
            <p:spPr>
              <a:xfrm>
                <a:off x="899592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2005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>
                <a:off x="827584" y="2298596"/>
                <a:ext cx="7848872" cy="0"/>
              </a:xfrm>
              <a:prstGeom prst="straightConnector1">
                <a:avLst/>
              </a:prstGeom>
              <a:noFill/>
              <a:ln w="76200" cap="flat">
                <a:solidFill>
                  <a:schemeClr val="accent1"/>
                </a:solidFill>
                <a:prstDash val="solid"/>
                <a:round/>
                <a:tailEnd type="arrow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3" name="Shape 138"/>
              <p:cNvSpPr/>
              <p:nvPr/>
            </p:nvSpPr>
            <p:spPr>
              <a:xfrm>
                <a:off x="2757491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2008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Shape 138"/>
              <p:cNvSpPr/>
              <p:nvPr/>
            </p:nvSpPr>
            <p:spPr>
              <a:xfrm>
                <a:off x="3912093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2010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5" name="Shape 138"/>
              <p:cNvSpPr/>
              <p:nvPr/>
            </p:nvSpPr>
            <p:spPr>
              <a:xfrm>
                <a:off x="6440270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2016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6" name="Shape 138"/>
              <p:cNvSpPr/>
              <p:nvPr/>
            </p:nvSpPr>
            <p:spPr>
              <a:xfrm>
                <a:off x="7663423" y="1900885"/>
                <a:ext cx="576065" cy="3715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Calibri"/>
                  </a:defRPr>
                </a:lvl1pPr>
              </a:lstStyle>
              <a:p>
                <a:r>
                  <a:rPr lang="fr-CH" sz="28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2018</a:t>
                </a:r>
                <a:endParaRPr sz="28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1115616" y="2298596"/>
                <a:ext cx="0" cy="2557457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8" name="Shape 140"/>
              <p:cNvSpPr/>
              <p:nvPr/>
            </p:nvSpPr>
            <p:spPr>
              <a:xfrm>
                <a:off x="19789" y="4856052"/>
                <a:ext cx="3600400" cy="1595304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>
                    <a:solidFill>
                      <a:srgbClr val="31859C"/>
                    </a:solidFill>
                    <a:latin typeface="+mn-lt"/>
                    <a:ea typeface="+mn-ea"/>
                    <a:cs typeface="+mn-cs"/>
                    <a:sym typeface="Calibri"/>
                  </a:defRPr>
                </a:pPr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The 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Group on Earth Observations (GEO) was established </a:t>
                </a:r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as </a:t>
                </a: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an intergovernmental mechanism for coordinating all existing and future Earth observations systems and implementing </a:t>
                </a:r>
                <a:r>
                  <a:rPr lang="en-US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GEOSS. 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29" name="Straight Connector 28"/>
              <p:cNvCxnSpPr>
                <a:stCxn id="23" idx="2"/>
              </p:cNvCxnSpPr>
              <p:nvPr/>
            </p:nvCxnSpPr>
            <p:spPr>
              <a:xfrm flipH="1">
                <a:off x="3045523" y="2272392"/>
                <a:ext cx="0" cy="1616938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0" name="Shape 140"/>
              <p:cNvSpPr/>
              <p:nvPr/>
            </p:nvSpPr>
            <p:spPr>
              <a:xfrm>
                <a:off x="3333556" y="3231665"/>
                <a:ext cx="1740027" cy="371507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First GEOSS Portal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31" name="Shape 140"/>
              <p:cNvSpPr/>
              <p:nvPr/>
            </p:nvSpPr>
            <p:spPr>
              <a:xfrm>
                <a:off x="2123728" y="3889329"/>
                <a:ext cx="2016224" cy="677456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Birth of the GCI as </a:t>
                </a:r>
              </a:p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en-US" sz="2800" b="1" dirty="0">
                    <a:solidFill>
                      <a:schemeClr val="accent1">
                        <a:lumMod val="75000"/>
                      </a:schemeClr>
                    </a:solidFill>
                  </a:rPr>
                  <a:t>Clearinghouse catalogue</a:t>
                </a:r>
              </a:p>
            </p:txBody>
          </p:sp>
          <p:cxnSp>
            <p:nvCxnSpPr>
              <p:cNvPr id="32" name="Straight Connector 31"/>
              <p:cNvCxnSpPr>
                <a:endCxn id="30" idx="0"/>
              </p:cNvCxnSpPr>
              <p:nvPr/>
            </p:nvCxnSpPr>
            <p:spPr>
              <a:xfrm>
                <a:off x="4200125" y="2298596"/>
                <a:ext cx="3444" cy="93306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3" name="Shape 140"/>
              <p:cNvSpPr/>
              <p:nvPr/>
            </p:nvSpPr>
            <p:spPr>
              <a:xfrm>
                <a:off x="4452648" y="4094621"/>
                <a:ext cx="1740027" cy="1289355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GEO DAB as a new component. </a:t>
                </a:r>
                <a:r>
                  <a:rPr lang="fr-CH" sz="28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Evolving</a:t>
                </a: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GCI </a:t>
                </a:r>
                <a:r>
                  <a:rPr lang="fr-CH" sz="28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into</a:t>
                </a: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a </a:t>
                </a:r>
                <a:r>
                  <a:rPr lang="fr-CH" sz="28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Brokering</a:t>
                </a: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Infrastructure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4" name="Straight Connector 33"/>
              <p:cNvCxnSpPr>
                <a:stCxn id="20" idx="2"/>
                <a:endCxn id="33" idx="0"/>
              </p:cNvCxnSpPr>
              <p:nvPr/>
            </p:nvCxnSpPr>
            <p:spPr>
              <a:xfrm flipH="1">
                <a:off x="5322662" y="2272392"/>
                <a:ext cx="1" cy="1822229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5" name="Shape 140"/>
              <p:cNvSpPr/>
              <p:nvPr/>
            </p:nvSpPr>
            <p:spPr>
              <a:xfrm>
                <a:off x="5858288" y="3245022"/>
                <a:ext cx="1740027" cy="677456"/>
              </a:xfrm>
              <a:prstGeom prst="rect">
                <a:avLst/>
              </a:prstGeom>
              <a:ln w="12700">
                <a:solidFill>
                  <a:srgbClr val="002060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/>
              <a:p>
                <a:pPr algn="ctr">
                  <a:defRPr sz="1600">
                    <a:solidFill>
                      <a:srgbClr val="FFFFFF"/>
                    </a:solidFill>
                  </a:defRPr>
                </a:pPr>
                <a:r>
                  <a:rPr lang="fr-CH" sz="28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Launch</a:t>
                </a:r>
                <a:r>
                  <a:rPr lang="fr-CH" sz="28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of the new GEOSS Portal</a:t>
                </a:r>
                <a:endParaRPr lang="en-US" sz="28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>
                <a:off x="6728303" y="2298596"/>
                <a:ext cx="0" cy="2746652"/>
              </a:xfrm>
              <a:prstGeom prst="line">
                <a:avLst/>
              </a:prstGeom>
              <a:noFill/>
              <a:ln w="25400" cap="flat">
                <a:solidFill>
                  <a:schemeClr val="accent1"/>
                </a:solidFill>
                <a:prstDash val="solid"/>
                <a:round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sp>
          <p:nvSpPr>
            <p:cNvPr id="37" name="Shape 140"/>
            <p:cNvSpPr/>
            <p:nvPr/>
          </p:nvSpPr>
          <p:spPr>
            <a:xfrm>
              <a:off x="7654037" y="7530407"/>
              <a:ext cx="1740027" cy="668296"/>
            </a:xfrm>
            <a:prstGeom prst="rect">
              <a:avLst/>
            </a:prstGeom>
            <a:ln w="12700">
              <a:solidFill>
                <a:srgbClr val="002060"/>
              </a:solidFill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rPr lang="fr-CH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The GCI </a:t>
              </a:r>
              <a:r>
                <a:rPr lang="fr-CH" sz="2800" b="1" dirty="0" err="1" smtClean="0">
                  <a:solidFill>
                    <a:schemeClr val="accent1">
                      <a:lumMod val="75000"/>
                    </a:schemeClr>
                  </a:solidFill>
                </a:rPr>
                <a:t>becomes</a:t>
              </a:r>
              <a:r>
                <a:rPr lang="fr-CH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  </a:t>
              </a:r>
            </a:p>
            <a:p>
              <a:pPr algn="ctr">
                <a:defRPr sz="1600">
                  <a:solidFill>
                    <a:srgbClr val="FFFFFF"/>
                  </a:solidFill>
                </a:defRPr>
              </a:pPr>
              <a:r>
                <a:rPr lang="fr-CH" sz="2800" b="1" dirty="0" smtClean="0">
                  <a:solidFill>
                    <a:schemeClr val="accent1">
                      <a:lumMod val="75000"/>
                    </a:schemeClr>
                  </a:solidFill>
                </a:rPr>
                <a:t>a GEOSS Platform</a:t>
              </a:r>
              <a:endParaRPr lang="en-US" sz="28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8374118" y="5753169"/>
              <a:ext cx="0" cy="1771740"/>
            </a:xfrm>
            <a:prstGeom prst="lin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cxnSp>
        <p:nvCxnSpPr>
          <p:cNvPr id="7" name="Straight Arrow Connector 6"/>
          <p:cNvCxnSpPr/>
          <p:nvPr/>
        </p:nvCxnSpPr>
        <p:spPr>
          <a:xfrm>
            <a:off x="15432360" y="5705872"/>
            <a:ext cx="4968552" cy="0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miter lim="400000"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9" name="Shape 140"/>
          <p:cNvSpPr/>
          <p:nvPr/>
        </p:nvSpPr>
        <p:spPr>
          <a:xfrm>
            <a:off x="14877953" y="9198171"/>
            <a:ext cx="3912251" cy="1815878"/>
          </a:xfrm>
          <a:prstGeom prst="rect">
            <a:avLst/>
          </a:prstGeom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18" tIns="45718" rIns="45718" bIns="45718">
            <a:spAutoFit/>
          </a:bodyPr>
          <a:lstStyle/>
          <a:p>
            <a:pPr algn="ctr">
              <a:defRPr sz="1600">
                <a:solidFill>
                  <a:srgbClr val="FFFFFF"/>
                </a:solidFill>
              </a:defRPr>
            </a:pPr>
            <a:r>
              <a:rPr lang="fr-CH" sz="2800" b="1" dirty="0" err="1" smtClean="0">
                <a:solidFill>
                  <a:schemeClr val="accent1">
                    <a:lumMod val="75000"/>
                  </a:schemeClr>
                </a:solidFill>
              </a:rPr>
              <a:t>Launch</a:t>
            </a:r>
            <a:r>
              <a:rPr lang="fr-CH" sz="2800" b="1" dirty="0" smtClean="0">
                <a:solidFill>
                  <a:schemeClr val="accent1">
                    <a:lumMod val="75000"/>
                  </a:schemeClr>
                </a:solidFill>
              </a:rPr>
              <a:t> of the new Registration </a:t>
            </a:r>
            <a:r>
              <a:rPr lang="fr-CH" sz="2800" b="1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fr-CH" sz="2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2800" b="1" dirty="0" err="1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fr-CH" sz="2800" b="1" dirty="0" smtClean="0">
                <a:solidFill>
                  <a:schemeClr val="accent1">
                    <a:lumMod val="75000"/>
                  </a:schemeClr>
                </a:solidFill>
              </a:rPr>
              <a:t> the </a:t>
            </a:r>
            <a:r>
              <a:rPr lang="fr-CH" sz="2800" b="1" dirty="0" smtClean="0">
                <a:solidFill>
                  <a:schemeClr val="accent1">
                    <a:lumMod val="75000"/>
                  </a:schemeClr>
                </a:solidFill>
                <a:hlinkClick r:id="rId3"/>
              </a:rPr>
              <a:t>GEOSS Yellow Pages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960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603053" y="168303"/>
            <a:ext cx="19989918" cy="11442378"/>
            <a:chOff x="-118180" y="-178517"/>
            <a:chExt cx="12876365" cy="748630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7914"/>
              <a:ext cx="1447800" cy="513969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8180" y="1188943"/>
              <a:ext cx="9168144" cy="6118841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8762005" y="2172455"/>
              <a:ext cx="3996180" cy="4327993"/>
              <a:chOff x="8762005" y="2172455"/>
              <a:chExt cx="3996180" cy="4327993"/>
            </a:xfrm>
          </p:grpSpPr>
          <p:grpSp>
            <p:nvGrpSpPr>
              <p:cNvPr id="55" name="Group 34"/>
              <p:cNvGrpSpPr>
                <a:grpSpLocks/>
              </p:cNvGrpSpPr>
              <p:nvPr/>
            </p:nvGrpSpPr>
            <p:grpSpPr bwMode="auto">
              <a:xfrm>
                <a:off x="10523666" y="5378085"/>
                <a:ext cx="749302" cy="1122363"/>
                <a:chOff x="6433" y="3161"/>
                <a:chExt cx="472" cy="707"/>
              </a:xfrm>
            </p:grpSpPr>
            <p:sp>
              <p:nvSpPr>
                <p:cNvPr id="74" name="Rectangle 35"/>
                <p:cNvSpPr>
                  <a:spLocks noChangeArrowheads="1"/>
                </p:cNvSpPr>
                <p:nvPr/>
              </p:nvSpPr>
              <p:spPr bwMode="auto">
                <a:xfrm>
                  <a:off x="6433" y="3161"/>
                  <a:ext cx="472" cy="2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0000" tIns="45000" rIns="90000" bIns="45000">
                  <a:spAutoFit/>
                </a:bodyPr>
                <a:lstStyle>
                  <a:lvl1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r>
                    <a:rPr lang="en-US" altLang="en-US" sz="2000" b="1" i="1" dirty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</a:rPr>
                    <a:t>GEOSS </a:t>
                  </a:r>
                </a:p>
                <a:p>
                  <a:r>
                    <a:rPr lang="en-US" altLang="en-US" sz="2000" b="1" i="1" dirty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</a:rPr>
                    <a:t>Like</a:t>
                  </a:r>
                </a:p>
              </p:txBody>
            </p:sp>
            <p:pic>
              <p:nvPicPr>
                <p:cNvPr id="75" name="Picture 3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3" y="3444"/>
                  <a:ext cx="433" cy="4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6" name="Group 37"/>
              <p:cNvGrpSpPr>
                <a:grpSpLocks/>
              </p:cNvGrpSpPr>
              <p:nvPr/>
            </p:nvGrpSpPr>
            <p:grpSpPr bwMode="auto">
              <a:xfrm>
                <a:off x="11394518" y="3390288"/>
                <a:ext cx="1363667" cy="854075"/>
                <a:chOff x="5801" y="1835"/>
                <a:chExt cx="859" cy="538"/>
              </a:xfrm>
            </p:grpSpPr>
            <p:sp>
              <p:nvSpPr>
                <p:cNvPr id="72" name="Rectangle 38"/>
                <p:cNvSpPr>
                  <a:spLocks noChangeArrowheads="1"/>
                </p:cNvSpPr>
                <p:nvPr/>
              </p:nvSpPr>
              <p:spPr bwMode="auto">
                <a:xfrm>
                  <a:off x="5801" y="1835"/>
                  <a:ext cx="859" cy="1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5000" rIns="90000" bIns="45000">
                  <a:spAutoFit/>
                </a:bodyPr>
                <a:lstStyle>
                  <a:lvl1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</a:pPr>
                  <a:r>
                    <a:rPr lang="en-US" altLang="en-US" sz="2000" b="1" i="1" dirty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</a:rPr>
                    <a:t>GEOSS Widget</a:t>
                  </a:r>
                </a:p>
              </p:txBody>
            </p:sp>
            <p:pic>
              <p:nvPicPr>
                <p:cNvPr id="73" name="Picture 3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003" y="1999"/>
                  <a:ext cx="360" cy="37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7" name="Group 40"/>
              <p:cNvGrpSpPr>
                <a:grpSpLocks/>
              </p:cNvGrpSpPr>
              <p:nvPr/>
            </p:nvGrpSpPr>
            <p:grpSpPr bwMode="auto">
              <a:xfrm>
                <a:off x="9142508" y="4496557"/>
                <a:ext cx="1104901" cy="927102"/>
                <a:chOff x="6987" y="1177"/>
                <a:chExt cx="696" cy="584"/>
              </a:xfrm>
            </p:grpSpPr>
            <p:sp>
              <p:nvSpPr>
                <p:cNvPr id="70" name="Rectangle 41"/>
                <p:cNvSpPr>
                  <a:spLocks noChangeArrowheads="1"/>
                </p:cNvSpPr>
                <p:nvPr/>
              </p:nvSpPr>
              <p:spPr bwMode="auto">
                <a:xfrm>
                  <a:off x="6987" y="1177"/>
                  <a:ext cx="696" cy="1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5000" rIns="90000" bIns="45000">
                  <a:spAutoFit/>
                </a:bodyPr>
                <a:lstStyle>
                  <a:lvl1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r>
                    <a:rPr lang="en-US" altLang="en-US" sz="2000" b="1" i="1" dirty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</a:rPr>
                    <a:t>GEOSS API</a:t>
                  </a:r>
                </a:p>
              </p:txBody>
            </p:sp>
            <p:pic>
              <p:nvPicPr>
                <p:cNvPr id="71" name="Picture 42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37" y="1355"/>
                  <a:ext cx="421" cy="40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8" name="Group 43"/>
              <p:cNvGrpSpPr>
                <a:grpSpLocks/>
              </p:cNvGrpSpPr>
              <p:nvPr/>
            </p:nvGrpSpPr>
            <p:grpSpPr bwMode="auto">
              <a:xfrm>
                <a:off x="11323875" y="4427279"/>
                <a:ext cx="1370016" cy="815974"/>
                <a:chOff x="6126" y="3027"/>
                <a:chExt cx="863" cy="514"/>
              </a:xfrm>
            </p:grpSpPr>
            <p:sp>
              <p:nvSpPr>
                <p:cNvPr id="68" name="Rectangle 44"/>
                <p:cNvSpPr>
                  <a:spLocks noChangeArrowheads="1"/>
                </p:cNvSpPr>
                <p:nvPr/>
              </p:nvSpPr>
              <p:spPr bwMode="auto">
                <a:xfrm>
                  <a:off x="6126" y="3027"/>
                  <a:ext cx="863" cy="1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5000" rIns="90000" bIns="45000">
                  <a:spAutoFit/>
                </a:bodyPr>
                <a:lstStyle>
                  <a:lvl1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r>
                    <a:rPr lang="en-US" altLang="en-US" sz="2000" b="1" i="1" dirty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</a:rPr>
                    <a:t>GEOSS Mirror</a:t>
                  </a:r>
                </a:p>
              </p:txBody>
            </p:sp>
            <p:pic>
              <p:nvPicPr>
                <p:cNvPr id="69" name="Picture 45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28" y="3164"/>
                  <a:ext cx="379" cy="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59" name="Group 46"/>
              <p:cNvGrpSpPr>
                <a:grpSpLocks/>
              </p:cNvGrpSpPr>
              <p:nvPr/>
            </p:nvGrpSpPr>
            <p:grpSpPr bwMode="auto">
              <a:xfrm>
                <a:off x="11273853" y="2172455"/>
                <a:ext cx="1455739" cy="960438"/>
                <a:chOff x="7742" y="359"/>
                <a:chExt cx="917" cy="605"/>
              </a:xfrm>
            </p:grpSpPr>
            <p:sp>
              <p:nvSpPr>
                <p:cNvPr id="66" name="Rectangle 47"/>
                <p:cNvSpPr>
                  <a:spLocks noChangeArrowheads="1"/>
                </p:cNvSpPr>
                <p:nvPr/>
              </p:nvSpPr>
              <p:spPr bwMode="auto">
                <a:xfrm>
                  <a:off x="7742" y="359"/>
                  <a:ext cx="917" cy="1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square" lIns="90000" tIns="45000" rIns="90000" bIns="45000">
                  <a:spAutoFit/>
                </a:bodyPr>
                <a:lstStyle>
                  <a:lvl1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1pPr>
                  <a:lvl2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2pPr>
                  <a:lvl3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3pPr>
                  <a:lvl4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4pPr>
                  <a:lvl5pPr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5pPr>
                  <a:lvl6pPr marL="25146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6pPr>
                  <a:lvl7pPr marL="29718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7pPr>
                  <a:lvl8pPr marL="34290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8pPr>
                  <a:lvl9pPr marL="3886200" indent="-228600" defTabSz="457200" fontAlgn="base" hangingPunct="0">
                    <a:lnSpc>
                      <a:spcPct val="93000"/>
                    </a:lnSpc>
                    <a:spcBef>
                      <a:spcPct val="0"/>
                    </a:spcBef>
                    <a:spcAft>
                      <a:spcPct val="0"/>
                    </a:spcAft>
                    <a:buClr>
                      <a:srgbClr val="000000"/>
                    </a:buClr>
                    <a:buSzPct val="100000"/>
                    <a:buFont typeface="Times New Roman" pitchFamily="16" charset="0"/>
                    <a:tabLst>
                      <a:tab pos="723900" algn="l"/>
                    </a:tabLst>
                    <a:defRPr>
                      <a:solidFill>
                        <a:srgbClr val="000000"/>
                      </a:solidFill>
                      <a:latin typeface="Arial" charset="0"/>
                      <a:ea typeface="Microsoft YaHei" charset="-122"/>
                    </a:defRPr>
                  </a:lvl9pPr>
                </a:lstStyle>
                <a:p>
                  <a:r>
                    <a:rPr lang="en-US" altLang="en-US" sz="2000" b="1" i="1" dirty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</a:rPr>
                    <a:t>GEOSS View</a:t>
                  </a:r>
                </a:p>
              </p:txBody>
            </p:sp>
            <p:pic>
              <p:nvPicPr>
                <p:cNvPr id="67" name="Picture 48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72" y="582"/>
                  <a:ext cx="387" cy="38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60" name="Group 59"/>
              <p:cNvGrpSpPr/>
              <p:nvPr/>
            </p:nvGrpSpPr>
            <p:grpSpPr>
              <a:xfrm>
                <a:off x="8987684" y="3366718"/>
                <a:ext cx="2084698" cy="925796"/>
                <a:chOff x="9695422" y="-277993"/>
                <a:chExt cx="4169391" cy="1930852"/>
              </a:xfrm>
            </p:grpSpPr>
            <p:sp>
              <p:nvSpPr>
                <p:cNvPr id="64" name="TextBox 63"/>
                <p:cNvSpPr txBox="1"/>
                <p:nvPr/>
              </p:nvSpPr>
              <p:spPr>
                <a:xfrm>
                  <a:off x="9695422" y="-277993"/>
                  <a:ext cx="4169391" cy="5459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GEOSS Status Checker</a:t>
                  </a:r>
                </a:p>
              </p:txBody>
            </p:sp>
            <p:pic>
              <p:nvPicPr>
                <p:cNvPr id="65" name="Picture 3" descr="C:\Users\gcolagneli\Google Drive\ESRIN\EMSS_2015\GEO\2017\Presentation\Plenary\Pictures\geoss_checker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29694" y="312201"/>
                  <a:ext cx="1340658" cy="134065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61" name="Group 60"/>
              <p:cNvGrpSpPr/>
              <p:nvPr/>
            </p:nvGrpSpPr>
            <p:grpSpPr>
              <a:xfrm>
                <a:off x="8762005" y="2181307"/>
                <a:ext cx="2180022" cy="950919"/>
                <a:chOff x="10192969" y="-1703650"/>
                <a:chExt cx="3550552" cy="1497425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10192969" y="-1703650"/>
                  <a:ext cx="3550552" cy="4122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2000" b="1" i="1" dirty="0" smtClean="0">
                      <a:solidFill>
                        <a:schemeClr val="accent1">
                          <a:lumMod val="75000"/>
                        </a:schemeClr>
                      </a:solidFill>
                    </a:rPr>
                    <a:t>GEOSS Yellow Pages</a:t>
                  </a:r>
                </a:p>
              </p:txBody>
            </p:sp>
            <p:pic>
              <p:nvPicPr>
                <p:cNvPr id="63" name="Picture 4" descr="C:\Users\gcolagneli\Google Drive\ESRIN\EMSS_2015\GEO\2017\Presentation\Plenary\Pictures\geoss_yp.pn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75218" y="-1291427"/>
                  <a:ext cx="1085203" cy="10852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76" name="TextBox 75"/>
            <p:cNvSpPr txBox="1"/>
            <p:nvPr/>
          </p:nvSpPr>
          <p:spPr>
            <a:xfrm>
              <a:off x="9381347" y="1667314"/>
              <a:ext cx="3240360" cy="38259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3200" dirty="0" err="1" smtClean="0">
                  <a:solidFill>
                    <a:srgbClr val="0070C0"/>
                  </a:solidFill>
                </a:rPr>
                <a:t>Enhanced</a:t>
              </a:r>
              <a:r>
                <a:rPr lang="fr-CH" sz="3200" dirty="0" smtClean="0">
                  <a:solidFill>
                    <a:srgbClr val="0070C0"/>
                  </a:solidFill>
                </a:rPr>
                <a:t> </a:t>
              </a:r>
              <a:r>
                <a:rPr lang="fr-CH" sz="3200" dirty="0" err="1" smtClean="0">
                  <a:solidFill>
                    <a:srgbClr val="0070C0"/>
                  </a:solidFill>
                </a:rPr>
                <a:t>functionalities</a:t>
              </a:r>
              <a:endParaRPr lang="en-US" sz="3200" dirty="0">
                <a:solidFill>
                  <a:srgbClr val="0070C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068945" y="-178517"/>
              <a:ext cx="5754255" cy="1329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smtClean="0">
                  <a:solidFill>
                    <a:srgbClr val="24539E"/>
                  </a:solidFill>
                  <a:latin typeface="Calibri" panose="020F0502020204030204" pitchFamily="34" charset="0"/>
                </a:rPr>
                <a:t>The GEOSS Platform</a:t>
              </a:r>
            </a:p>
            <a:p>
              <a:pPr algn="ctr"/>
              <a:endParaRPr lang="en-US" sz="5400" b="1" dirty="0">
                <a:solidFill>
                  <a:srgbClr val="24539E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8" name="Picture 5" descr="C:\Users\gcolagneli\Google Drive\ESRIN\EMSS_2015\GEO\2017\Presentation\Plenary\Pictures\geoss_platform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98069">
              <a:off x="7960988" y="5914063"/>
              <a:ext cx="1250606" cy="1250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7332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64" y="2361589"/>
            <a:ext cx="16475288" cy="11216686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</p:pic>
      <p:grpSp>
        <p:nvGrpSpPr>
          <p:cNvPr id="5" name="Group 4"/>
          <p:cNvGrpSpPr/>
          <p:nvPr/>
        </p:nvGrpSpPr>
        <p:grpSpPr>
          <a:xfrm>
            <a:off x="18103705" y="7994172"/>
            <a:ext cx="5185464" cy="3379288"/>
            <a:chOff x="6736413" y="2716487"/>
            <a:chExt cx="1944549" cy="1267233"/>
          </a:xfrm>
          <a:noFill/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397"/>
            <a:stretch/>
          </p:blipFill>
          <p:spPr>
            <a:xfrm rot="17910939">
              <a:off x="6336160" y="3119971"/>
              <a:ext cx="1264002" cy="463496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671"/>
            <a:stretch/>
          </p:blipFill>
          <p:spPr>
            <a:xfrm rot="17937680">
              <a:off x="7084857" y="3112780"/>
              <a:ext cx="1239694" cy="447108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165"/>
            <a:stretch/>
          </p:blipFill>
          <p:spPr>
            <a:xfrm rot="17935393">
              <a:off x="7845292" y="3104568"/>
              <a:ext cx="1222056" cy="449284"/>
            </a:xfrm>
            <a:prstGeom prst="rect">
              <a:avLst/>
            </a:prstGeom>
            <a:grpFill/>
            <a:ln>
              <a:solidFill>
                <a:schemeClr val="bg1">
                  <a:lumMod val="85000"/>
                </a:schemeClr>
              </a:solidFill>
            </a:ln>
          </p:spPr>
        </p:pic>
      </p:grpSp>
      <p:sp>
        <p:nvSpPr>
          <p:cNvPr id="10" name="Left-Right Arrow 9"/>
          <p:cNvSpPr/>
          <p:nvPr/>
        </p:nvSpPr>
        <p:spPr>
          <a:xfrm>
            <a:off x="15728911" y="7104355"/>
            <a:ext cx="1623267" cy="391886"/>
          </a:xfrm>
          <a:prstGeom prst="leftRightArrow">
            <a:avLst/>
          </a:prstGeom>
          <a:solidFill>
            <a:srgbClr val="3E6C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sp>
        <p:nvSpPr>
          <p:cNvPr id="11" name="Left-Right Arrow 10"/>
          <p:cNvSpPr/>
          <p:nvPr/>
        </p:nvSpPr>
        <p:spPr>
          <a:xfrm>
            <a:off x="15715500" y="4095749"/>
            <a:ext cx="1623267" cy="391886"/>
          </a:xfrm>
          <a:prstGeom prst="leftRightArrow">
            <a:avLst/>
          </a:prstGeom>
          <a:solidFill>
            <a:srgbClr val="3E6CA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7380601" y="3578637"/>
            <a:ext cx="7065939" cy="4478294"/>
            <a:chOff x="5720104" y="2477009"/>
            <a:chExt cx="2649727" cy="1669978"/>
          </a:xfrm>
        </p:grpSpPr>
        <p:grpSp>
          <p:nvGrpSpPr>
            <p:cNvPr id="13" name="Group 12"/>
            <p:cNvGrpSpPr/>
            <p:nvPr/>
          </p:nvGrpSpPr>
          <p:grpSpPr>
            <a:xfrm>
              <a:off x="5720104" y="2477009"/>
              <a:ext cx="2649727" cy="1669978"/>
              <a:chOff x="5720104" y="878750"/>
              <a:chExt cx="2649727" cy="1669978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720104" y="878750"/>
                <a:ext cx="2649727" cy="1669978"/>
                <a:chOff x="5720104" y="878750"/>
                <a:chExt cx="2649727" cy="1669978"/>
              </a:xfrm>
            </p:grpSpPr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>
                <a:blip r:embed="rId7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5720104" y="878750"/>
                  <a:ext cx="2539690" cy="1669978"/>
                </a:xfrm>
                <a:prstGeom prst="rect">
                  <a:avLst/>
                </a:prstGeom>
                <a:solidFill>
                  <a:srgbClr val="FFFFFF"/>
                </a:solidFill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5729827" y="880969"/>
                  <a:ext cx="2540462" cy="1667034"/>
                </a:xfrm>
                <a:prstGeom prst="rect">
                  <a:avLst/>
                </a:prstGeom>
                <a:noFill/>
                <a:ln>
                  <a:solidFill>
                    <a:srgbClr val="0098DB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7764139" y="1201142"/>
                  <a:ext cx="605692" cy="2065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900" i="1" dirty="0">
                      <a:solidFill>
                        <a:srgbClr val="00549F"/>
                      </a:solidFill>
                      <a:latin typeface="Arial"/>
                      <a:cs typeface="Arial"/>
                    </a:rPr>
                    <a:t>Users</a:t>
                  </a:r>
                </a:p>
              </p:txBody>
            </p:sp>
          </p:grpSp>
          <p:sp>
            <p:nvSpPr>
              <p:cNvPr id="16" name="Oval 15"/>
              <p:cNvSpPr/>
              <p:nvPr/>
            </p:nvSpPr>
            <p:spPr>
              <a:xfrm>
                <a:off x="6570057" y="1354577"/>
                <a:ext cx="741008" cy="7241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651835" y="1559417"/>
                <a:ext cx="570142" cy="167827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8868" y="1706470"/>
                <a:ext cx="456630" cy="15126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/>
            <p:nvPr/>
          </p:nvPicPr>
          <p:blipFill rotWithShape="1">
            <a:blip r:embed="rId10" cstate="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4702" y="2521440"/>
              <a:ext cx="387211" cy="394928"/>
            </a:xfrm>
            <a:prstGeom prst="rect">
              <a:avLst/>
            </a:prstGeom>
            <a:solidFill>
              <a:srgbClr val="FFFFFF"/>
            </a:solidFill>
          </p:spPr>
        </p:pic>
      </p:grpSp>
      <p:sp>
        <p:nvSpPr>
          <p:cNvPr id="22" name="TextBox 21"/>
          <p:cNvSpPr txBox="1"/>
          <p:nvPr/>
        </p:nvSpPr>
        <p:spPr>
          <a:xfrm>
            <a:off x="21763483" y="12045426"/>
            <a:ext cx="2172517" cy="804612"/>
          </a:xfrm>
          <a:prstGeom prst="rect">
            <a:avLst/>
          </a:prstGeom>
          <a:noFill/>
        </p:spPr>
        <p:txBody>
          <a:bodyPr wrap="none" lIns="217709" tIns="108855" rIns="217709" bIns="108855" rtlCol="0">
            <a:spAutoFit/>
          </a:bodyPr>
          <a:lstStyle/>
          <a:p>
            <a:r>
              <a:rPr lang="en-US" sz="3800" i="1" dirty="0">
                <a:solidFill>
                  <a:srgbClr val="00549F"/>
                </a:solidFill>
              </a:rPr>
              <a:t>GEOSS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-45661" y="2266051"/>
            <a:ext cx="24048149" cy="1063689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10943067" y="5564802"/>
            <a:ext cx="6017285" cy="6858000"/>
            <a:chOff x="4103649" y="1805473"/>
            <a:chExt cx="2256482" cy="2571750"/>
          </a:xfrm>
        </p:grpSpPr>
        <p:sp>
          <p:nvSpPr>
            <p:cNvPr id="25" name="Rectangle 24"/>
            <p:cNvSpPr/>
            <p:nvPr/>
          </p:nvSpPr>
          <p:spPr>
            <a:xfrm>
              <a:off x="4103649" y="1805473"/>
              <a:ext cx="2256482" cy="2571750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864545" y="4041320"/>
              <a:ext cx="3938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i="1" dirty="0">
                  <a:solidFill>
                    <a:srgbClr val="00549F"/>
                  </a:solidFill>
                </a:rPr>
                <a:t>GCI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919307" y="2980923"/>
            <a:ext cx="2824480" cy="22414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900" b="1" dirty="0"/>
              <a:t>Asset</a:t>
            </a:r>
            <a:r>
              <a:rPr lang="en-GB" sz="2900" dirty="0"/>
              <a:t> to be registered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075616" y="3002917"/>
            <a:ext cx="9736549" cy="694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b="1" i="1" dirty="0">
                <a:solidFill>
                  <a:schemeClr val="tx1"/>
                </a:solidFill>
              </a:rPr>
              <a:t>Administrative Phase (GEO Sec)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491640" y="3803899"/>
            <a:ext cx="4320523" cy="1448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GEO Sec team validates the entry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075619" y="3807395"/>
            <a:ext cx="4303744" cy="14450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Data Provider fills in a </a:t>
            </a:r>
            <a:r>
              <a:rPr lang="en-GB" sz="2600" dirty="0" smtClean="0">
                <a:solidFill>
                  <a:schemeClr val="tx1"/>
                </a:solidFill>
                <a:hlinkClick r:id="rId11"/>
              </a:rPr>
              <a:t>GEOSS </a:t>
            </a:r>
            <a:r>
              <a:rPr lang="en-GB" sz="2600" dirty="0" smtClean="0">
                <a:solidFill>
                  <a:srgbClr val="0070C0"/>
                </a:solidFill>
                <a:hlinkClick r:id="rId11"/>
              </a:rPr>
              <a:t>Yellow </a:t>
            </a:r>
            <a:r>
              <a:rPr lang="en-GB" sz="2600" dirty="0">
                <a:solidFill>
                  <a:srgbClr val="0070C0"/>
                </a:solidFill>
                <a:hlinkClick r:id="rId11"/>
              </a:rPr>
              <a:t>Page </a:t>
            </a:r>
            <a:r>
              <a:rPr lang="en-GB" sz="2600" dirty="0">
                <a:solidFill>
                  <a:schemeClr val="tx1"/>
                </a:solidFill>
              </a:rPr>
              <a:t>form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520217" y="9383127"/>
            <a:ext cx="9119805" cy="694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b="1" i="1" dirty="0">
                <a:solidFill>
                  <a:schemeClr val="tx1"/>
                </a:solidFill>
              </a:rPr>
              <a:t>Brokering Phase (GEO DAB)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520213" y="10176049"/>
            <a:ext cx="4320523" cy="1448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 err="1">
                <a:solidFill>
                  <a:schemeClr val="tx1"/>
                </a:solidFill>
              </a:rPr>
              <a:t>Webservice</a:t>
            </a:r>
            <a:r>
              <a:rPr lang="en-GB" sz="2600" dirty="0">
                <a:solidFill>
                  <a:schemeClr val="tx1"/>
                </a:solidFill>
              </a:rPr>
              <a:t> end point URL to GEO DAB Team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6133171" y="10176047"/>
            <a:ext cx="3479637" cy="14485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Interoperability</a:t>
            </a:r>
          </a:p>
          <a:p>
            <a:pPr algn="ctr"/>
            <a:r>
              <a:rPr lang="en-GB" sz="2600" dirty="0">
                <a:solidFill>
                  <a:schemeClr val="tx1"/>
                </a:solidFill>
              </a:rPr>
              <a:t>tests</a:t>
            </a:r>
          </a:p>
        </p:txBody>
      </p:sp>
      <p:cxnSp>
        <p:nvCxnSpPr>
          <p:cNvPr id="34" name="Elbow Connector 33"/>
          <p:cNvCxnSpPr>
            <a:stCxn id="27" idx="3"/>
            <a:endCxn id="30" idx="1"/>
          </p:cNvCxnSpPr>
          <p:nvPr/>
        </p:nvCxnSpPr>
        <p:spPr>
          <a:xfrm>
            <a:off x="5743788" y="4101648"/>
            <a:ext cx="2331832" cy="428264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30" idx="3"/>
            <a:endCxn id="29" idx="1"/>
          </p:cNvCxnSpPr>
          <p:nvPr/>
        </p:nvCxnSpPr>
        <p:spPr>
          <a:xfrm flipV="1">
            <a:off x="12379363" y="4528164"/>
            <a:ext cx="1112277" cy="1748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endCxn id="32" idx="1"/>
          </p:cNvCxnSpPr>
          <p:nvPr/>
        </p:nvCxnSpPr>
        <p:spPr>
          <a:xfrm rot="5400000">
            <a:off x="10262124" y="5510526"/>
            <a:ext cx="5647886" cy="5131693"/>
          </a:xfrm>
          <a:prstGeom prst="bentConnector4">
            <a:avLst>
              <a:gd name="adj1" fmla="val 12107"/>
              <a:gd name="adj2" fmla="val 116334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2" idx="3"/>
            <a:endCxn id="33" idx="1"/>
          </p:cNvCxnSpPr>
          <p:nvPr/>
        </p:nvCxnSpPr>
        <p:spPr>
          <a:xfrm flipV="1">
            <a:off x="14840740" y="10900313"/>
            <a:ext cx="1292435" cy="2"/>
          </a:xfrm>
          <a:prstGeom prst="bentConnector3">
            <a:avLst>
              <a:gd name="adj1" fmla="val 50000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2032707" y="6336801"/>
            <a:ext cx="4100464" cy="20080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dirty="0">
                <a:solidFill>
                  <a:schemeClr val="tx1"/>
                </a:solidFill>
              </a:rPr>
              <a:t>The Asset is now accessible from the GEOSS Portal</a:t>
            </a:r>
          </a:p>
        </p:txBody>
      </p:sp>
      <p:cxnSp>
        <p:nvCxnSpPr>
          <p:cNvPr id="39" name="Elbow Connector 38"/>
          <p:cNvCxnSpPr>
            <a:stCxn id="33" idx="3"/>
            <a:endCxn id="38" idx="3"/>
          </p:cNvCxnSpPr>
          <p:nvPr/>
        </p:nvCxnSpPr>
        <p:spPr>
          <a:xfrm flipH="1" flipV="1">
            <a:off x="16133171" y="7340827"/>
            <a:ext cx="3479637" cy="3559486"/>
          </a:xfrm>
          <a:prstGeom prst="bentConnector3">
            <a:avLst>
              <a:gd name="adj1" fmla="val -17519"/>
            </a:avLst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6" y="5463109"/>
            <a:ext cx="3269085" cy="801962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>
              <a:rot lat="475185" lon="20475998" rev="457824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543" y="5181841"/>
            <a:ext cx="5342072" cy="6788646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>
              <a:rot lat="21480416" lon="20396663" rev="21153705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580" y="10657665"/>
            <a:ext cx="2965347" cy="264160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perspectiveContrastingRightFacing">
              <a:rot lat="475185" lon="20475998" rev="20257823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5992758" y="7300296"/>
            <a:ext cx="3542979" cy="1339272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7709" tIns="108855" rIns="217709" bIns="108855" rtlCol="0" anchor="ctr"/>
          <a:lstStyle/>
          <a:p>
            <a:pPr algn="ctr"/>
            <a:r>
              <a:rPr lang="en-GB" sz="2600" b="1" i="1" dirty="0">
                <a:solidFill>
                  <a:schemeClr val="tx1"/>
                </a:solidFill>
              </a:rPr>
              <a:t>Supported</a:t>
            </a:r>
          </a:p>
          <a:p>
            <a:pPr algn="ctr"/>
            <a:r>
              <a:rPr lang="en-GB" sz="2600" b="1" i="1" dirty="0">
                <a:solidFill>
                  <a:schemeClr val="tx1"/>
                </a:solidFill>
              </a:rPr>
              <a:t>Standards</a:t>
            </a:r>
          </a:p>
        </p:txBody>
      </p:sp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-198784"/>
            <a:ext cx="21005800" cy="2286000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The GEOSS Platform Registration &amp;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56322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38672" y="161256"/>
            <a:ext cx="17857984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The GEOSS Platform Registration &amp;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dirty="0" err="1" smtClean="0">
                <a:solidFill>
                  <a:schemeClr val="accent1">
                    <a:lumMod val="75000"/>
                  </a:schemeClr>
                </a:solidFill>
              </a:rPr>
              <a:t>Process</a:t>
            </a:r>
            <a:r>
              <a:rPr lang="fr-CH" sz="54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43528" y="1456820"/>
            <a:ext cx="547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 smtClean="0">
                <a:solidFill>
                  <a:schemeClr val="accent1">
                    <a:lumMod val="75000"/>
                  </a:schemeClr>
                </a:solidFill>
              </a:rPr>
              <a:t>GEOSS Yellow Pages</a:t>
            </a:r>
          </a:p>
        </p:txBody>
      </p:sp>
      <p:pic>
        <p:nvPicPr>
          <p:cNvPr id="46" name="Picture 4" descr="C:\Users\gcolagneli\Google Drive\ESRIN\EMSS_2015\GEO\2017\Presentation\Plenary\Pictures\geoss_y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724" y="1457400"/>
            <a:ext cx="1584176" cy="16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8084" r="34166"/>
          <a:stretch/>
        </p:blipFill>
        <p:spPr bwMode="auto">
          <a:xfrm>
            <a:off x="526704" y="2382373"/>
            <a:ext cx="4991649" cy="837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6" t="9007" r="33929"/>
          <a:stretch/>
        </p:blipFill>
        <p:spPr bwMode="auto">
          <a:xfrm>
            <a:off x="6215336" y="2346927"/>
            <a:ext cx="5139864" cy="85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49057" r="34166" b="16535"/>
          <a:stretch/>
        </p:blipFill>
        <p:spPr bwMode="auto">
          <a:xfrm>
            <a:off x="11659765" y="4913784"/>
            <a:ext cx="7462973" cy="468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0952111" y="4913784"/>
            <a:ext cx="4924723" cy="1872208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96681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1036383"/>
            <a:ext cx="21005800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>
                <a:solidFill>
                  <a:schemeClr val="accent1">
                    <a:lumMod val="75000"/>
                  </a:schemeClr>
                </a:solidFill>
              </a:rPr>
              <a:t>High-</a:t>
            </a:r>
            <a:r>
              <a:rPr lang="fr-CH" sz="5400" dirty="0" err="1">
                <a:solidFill>
                  <a:schemeClr val="accent1">
                    <a:lumMod val="75000"/>
                  </a:schemeClr>
                </a:solidFill>
              </a:rPr>
              <a:t>level</a:t>
            </a:r>
            <a:r>
              <a:rPr lang="fr-CH" sz="5400" dirty="0">
                <a:solidFill>
                  <a:schemeClr val="accent1">
                    <a:lumMod val="75000"/>
                  </a:schemeClr>
                </a:solidFill>
              </a:rPr>
              <a:t> Workflow </a:t>
            </a:r>
            <a:r>
              <a:rPr lang="fr-CH" sz="5400" dirty="0" err="1">
                <a:solidFill>
                  <a:schemeClr val="accent1">
                    <a:lumMod val="75000"/>
                  </a:schemeClr>
                </a:solidFill>
              </a:rPr>
              <a:t>Brokering</a:t>
            </a:r>
            <a:r>
              <a:rPr lang="fr-CH" sz="5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CH" sz="5400" dirty="0" err="1">
                <a:solidFill>
                  <a:schemeClr val="accent1">
                    <a:lumMod val="75000"/>
                  </a:schemeClr>
                </a:solidFill>
              </a:rPr>
              <a:t>Process</a:t>
            </a:r>
            <a:endParaRPr lang="fr-CH" sz="5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Freccia a destra 20"/>
          <p:cNvSpPr/>
          <p:nvPr/>
        </p:nvSpPr>
        <p:spPr>
          <a:xfrm>
            <a:off x="3190999" y="2969568"/>
            <a:ext cx="17137904" cy="8712968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igura a mano libera 21"/>
          <p:cNvSpPr/>
          <p:nvPr/>
        </p:nvSpPr>
        <p:spPr>
          <a:xfrm>
            <a:off x="1685723" y="5583458"/>
            <a:ext cx="4477434" cy="3485187"/>
          </a:xfrm>
          <a:custGeom>
            <a:avLst/>
            <a:gdLst>
              <a:gd name="connsiteX0" fmla="*/ 0 w 4477434"/>
              <a:gd name="connsiteY0" fmla="*/ 580876 h 3485187"/>
              <a:gd name="connsiteX1" fmla="*/ 580876 w 4477434"/>
              <a:gd name="connsiteY1" fmla="*/ 0 h 3485187"/>
              <a:gd name="connsiteX2" fmla="*/ 3896558 w 4477434"/>
              <a:gd name="connsiteY2" fmla="*/ 0 h 3485187"/>
              <a:gd name="connsiteX3" fmla="*/ 4477434 w 4477434"/>
              <a:gd name="connsiteY3" fmla="*/ 580876 h 3485187"/>
              <a:gd name="connsiteX4" fmla="*/ 4477434 w 4477434"/>
              <a:gd name="connsiteY4" fmla="*/ 2904311 h 3485187"/>
              <a:gd name="connsiteX5" fmla="*/ 3896558 w 4477434"/>
              <a:gd name="connsiteY5" fmla="*/ 3485187 h 3485187"/>
              <a:gd name="connsiteX6" fmla="*/ 580876 w 4477434"/>
              <a:gd name="connsiteY6" fmla="*/ 3485187 h 3485187"/>
              <a:gd name="connsiteX7" fmla="*/ 0 w 4477434"/>
              <a:gd name="connsiteY7" fmla="*/ 2904311 h 3485187"/>
              <a:gd name="connsiteX8" fmla="*/ 0 w 4477434"/>
              <a:gd name="connsiteY8" fmla="*/ 580876 h 348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7434" h="3485187">
                <a:moveTo>
                  <a:pt x="0" y="580876"/>
                </a:moveTo>
                <a:cubicBezTo>
                  <a:pt x="0" y="260067"/>
                  <a:pt x="260067" y="0"/>
                  <a:pt x="580876" y="0"/>
                </a:cubicBezTo>
                <a:lnTo>
                  <a:pt x="3896558" y="0"/>
                </a:lnTo>
                <a:cubicBezTo>
                  <a:pt x="4217367" y="0"/>
                  <a:pt x="4477434" y="260067"/>
                  <a:pt x="4477434" y="580876"/>
                </a:cubicBezTo>
                <a:lnTo>
                  <a:pt x="4477434" y="2904311"/>
                </a:lnTo>
                <a:cubicBezTo>
                  <a:pt x="4477434" y="3225120"/>
                  <a:pt x="4217367" y="3485187"/>
                  <a:pt x="3896558" y="3485187"/>
                </a:cubicBezTo>
                <a:lnTo>
                  <a:pt x="580876" y="3485187"/>
                </a:lnTo>
                <a:cubicBezTo>
                  <a:pt x="260067" y="3485187"/>
                  <a:pt x="0" y="3225120"/>
                  <a:pt x="0" y="2904311"/>
                </a:cubicBezTo>
                <a:lnTo>
                  <a:pt x="0" y="58087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92053" tIns="292053" rIns="292053" bIns="29205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/>
              <a:t>Provider</a:t>
            </a:r>
            <a:r>
              <a:rPr lang="en-US" sz="3200" kern="1200" dirty="0" smtClean="0"/>
              <a:t> sends a set of technological (URL) information to the </a:t>
            </a:r>
            <a:r>
              <a:rPr lang="en-US" sz="3200" b="1" kern="1200" dirty="0" smtClean="0"/>
              <a:t>GEOSS Platform/GEO DAB Team</a:t>
            </a:r>
            <a:r>
              <a:rPr lang="en-US" sz="3200" kern="1200" dirty="0" smtClean="0"/>
              <a:t> </a:t>
            </a:r>
            <a:endParaRPr lang="en-US" sz="3200" kern="1200" dirty="0"/>
          </a:p>
        </p:txBody>
      </p:sp>
      <p:sp>
        <p:nvSpPr>
          <p:cNvPr id="23" name="Figura a mano libera 22"/>
          <p:cNvSpPr/>
          <p:nvPr/>
        </p:nvSpPr>
        <p:spPr>
          <a:xfrm>
            <a:off x="6909397" y="5583458"/>
            <a:ext cx="4477434" cy="3485187"/>
          </a:xfrm>
          <a:custGeom>
            <a:avLst/>
            <a:gdLst>
              <a:gd name="connsiteX0" fmla="*/ 0 w 4477434"/>
              <a:gd name="connsiteY0" fmla="*/ 580876 h 3485187"/>
              <a:gd name="connsiteX1" fmla="*/ 580876 w 4477434"/>
              <a:gd name="connsiteY1" fmla="*/ 0 h 3485187"/>
              <a:gd name="connsiteX2" fmla="*/ 3896558 w 4477434"/>
              <a:gd name="connsiteY2" fmla="*/ 0 h 3485187"/>
              <a:gd name="connsiteX3" fmla="*/ 4477434 w 4477434"/>
              <a:gd name="connsiteY3" fmla="*/ 580876 h 3485187"/>
              <a:gd name="connsiteX4" fmla="*/ 4477434 w 4477434"/>
              <a:gd name="connsiteY4" fmla="*/ 2904311 h 3485187"/>
              <a:gd name="connsiteX5" fmla="*/ 3896558 w 4477434"/>
              <a:gd name="connsiteY5" fmla="*/ 3485187 h 3485187"/>
              <a:gd name="connsiteX6" fmla="*/ 580876 w 4477434"/>
              <a:gd name="connsiteY6" fmla="*/ 3485187 h 3485187"/>
              <a:gd name="connsiteX7" fmla="*/ 0 w 4477434"/>
              <a:gd name="connsiteY7" fmla="*/ 2904311 h 3485187"/>
              <a:gd name="connsiteX8" fmla="*/ 0 w 4477434"/>
              <a:gd name="connsiteY8" fmla="*/ 580876 h 348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7434" h="3485187">
                <a:moveTo>
                  <a:pt x="0" y="580876"/>
                </a:moveTo>
                <a:cubicBezTo>
                  <a:pt x="0" y="260067"/>
                  <a:pt x="260067" y="0"/>
                  <a:pt x="580876" y="0"/>
                </a:cubicBezTo>
                <a:lnTo>
                  <a:pt x="3896558" y="0"/>
                </a:lnTo>
                <a:cubicBezTo>
                  <a:pt x="4217367" y="0"/>
                  <a:pt x="4477434" y="260067"/>
                  <a:pt x="4477434" y="580876"/>
                </a:cubicBezTo>
                <a:lnTo>
                  <a:pt x="4477434" y="2904311"/>
                </a:lnTo>
                <a:cubicBezTo>
                  <a:pt x="4477434" y="3225120"/>
                  <a:pt x="4217367" y="3485187"/>
                  <a:pt x="3896558" y="3485187"/>
                </a:cubicBezTo>
                <a:lnTo>
                  <a:pt x="580876" y="3485187"/>
                </a:lnTo>
                <a:cubicBezTo>
                  <a:pt x="260067" y="3485187"/>
                  <a:pt x="0" y="3225120"/>
                  <a:pt x="0" y="2904311"/>
                </a:cubicBezTo>
                <a:lnTo>
                  <a:pt x="0" y="58087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-13333"/>
            </a:schemeClr>
          </a:fillRef>
          <a:effectRef idx="3">
            <a:schemeClr val="accent1">
              <a:alpha val="90000"/>
              <a:hueOff val="0"/>
              <a:satOff val="0"/>
              <a:lumOff val="0"/>
              <a:alphaOff val="-13333"/>
            </a:schemeClr>
          </a:effectRef>
          <a:fontRef idx="minor">
            <a:schemeClr val="lt1"/>
          </a:fontRef>
        </p:style>
        <p:txBody>
          <a:bodyPr spcFirstLastPara="0" vert="horz" wrap="square" lIns="292053" tIns="292053" rIns="292053" bIns="29205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/>
              <a:t>GEO DAB Team</a:t>
            </a:r>
            <a:r>
              <a:rPr lang="en-US" sz="3200" kern="1200" dirty="0" smtClean="0"/>
              <a:t> runs interoperability test and sends the results to </a:t>
            </a:r>
            <a:r>
              <a:rPr lang="en-US" sz="3200" b="1" kern="1200" dirty="0" smtClean="0"/>
              <a:t>Provider</a:t>
            </a:r>
            <a:r>
              <a:rPr lang="en-US" sz="3200" kern="1200" dirty="0" smtClean="0"/>
              <a:t> and </a:t>
            </a:r>
            <a:r>
              <a:rPr lang="en-US" sz="3200" b="1" kern="1200" dirty="0" smtClean="0"/>
              <a:t>GEO Sec</a:t>
            </a:r>
            <a:endParaRPr lang="en-US" sz="3200" b="1" kern="1200" dirty="0"/>
          </a:p>
        </p:txBody>
      </p:sp>
      <p:sp>
        <p:nvSpPr>
          <p:cNvPr id="24" name="Figura a mano libera 23"/>
          <p:cNvSpPr/>
          <p:nvPr/>
        </p:nvSpPr>
        <p:spPr>
          <a:xfrm>
            <a:off x="12133071" y="5583458"/>
            <a:ext cx="4477434" cy="3485187"/>
          </a:xfrm>
          <a:custGeom>
            <a:avLst/>
            <a:gdLst>
              <a:gd name="connsiteX0" fmla="*/ 0 w 4477434"/>
              <a:gd name="connsiteY0" fmla="*/ 580876 h 3485187"/>
              <a:gd name="connsiteX1" fmla="*/ 580876 w 4477434"/>
              <a:gd name="connsiteY1" fmla="*/ 0 h 3485187"/>
              <a:gd name="connsiteX2" fmla="*/ 3896558 w 4477434"/>
              <a:gd name="connsiteY2" fmla="*/ 0 h 3485187"/>
              <a:gd name="connsiteX3" fmla="*/ 4477434 w 4477434"/>
              <a:gd name="connsiteY3" fmla="*/ 580876 h 3485187"/>
              <a:gd name="connsiteX4" fmla="*/ 4477434 w 4477434"/>
              <a:gd name="connsiteY4" fmla="*/ 2904311 h 3485187"/>
              <a:gd name="connsiteX5" fmla="*/ 3896558 w 4477434"/>
              <a:gd name="connsiteY5" fmla="*/ 3485187 h 3485187"/>
              <a:gd name="connsiteX6" fmla="*/ 580876 w 4477434"/>
              <a:gd name="connsiteY6" fmla="*/ 3485187 h 3485187"/>
              <a:gd name="connsiteX7" fmla="*/ 0 w 4477434"/>
              <a:gd name="connsiteY7" fmla="*/ 2904311 h 3485187"/>
              <a:gd name="connsiteX8" fmla="*/ 0 w 4477434"/>
              <a:gd name="connsiteY8" fmla="*/ 580876 h 348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7434" h="3485187">
                <a:moveTo>
                  <a:pt x="0" y="580876"/>
                </a:moveTo>
                <a:cubicBezTo>
                  <a:pt x="0" y="260067"/>
                  <a:pt x="260067" y="0"/>
                  <a:pt x="580876" y="0"/>
                </a:cubicBezTo>
                <a:lnTo>
                  <a:pt x="3896558" y="0"/>
                </a:lnTo>
                <a:cubicBezTo>
                  <a:pt x="4217367" y="0"/>
                  <a:pt x="4477434" y="260067"/>
                  <a:pt x="4477434" y="580876"/>
                </a:cubicBezTo>
                <a:lnTo>
                  <a:pt x="4477434" y="2904311"/>
                </a:lnTo>
                <a:cubicBezTo>
                  <a:pt x="4477434" y="3225120"/>
                  <a:pt x="4217367" y="3485187"/>
                  <a:pt x="3896558" y="3485187"/>
                </a:cubicBezTo>
                <a:lnTo>
                  <a:pt x="580876" y="3485187"/>
                </a:lnTo>
                <a:cubicBezTo>
                  <a:pt x="260067" y="3485187"/>
                  <a:pt x="0" y="3225120"/>
                  <a:pt x="0" y="2904311"/>
                </a:cubicBezTo>
                <a:lnTo>
                  <a:pt x="0" y="58087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-26667"/>
            </a:schemeClr>
          </a:fillRef>
          <a:effectRef idx="3">
            <a:schemeClr val="accent1">
              <a:alpha val="90000"/>
              <a:hueOff val="0"/>
              <a:satOff val="0"/>
              <a:lumOff val="0"/>
              <a:alphaOff val="-26667"/>
            </a:schemeClr>
          </a:effectRef>
          <a:fontRef idx="minor">
            <a:schemeClr val="lt1"/>
          </a:fontRef>
        </p:style>
        <p:txBody>
          <a:bodyPr spcFirstLastPara="0" vert="horz" wrap="square" lIns="292053" tIns="292053" rIns="292053" bIns="29205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smtClean="0"/>
              <a:t>To address possible issues, </a:t>
            </a:r>
            <a:r>
              <a:rPr lang="en-US" sz="3200" b="1" kern="1200" smtClean="0"/>
              <a:t>GEO DAB Team</a:t>
            </a:r>
            <a:r>
              <a:rPr lang="en-US" sz="3200" kern="1200" smtClean="0"/>
              <a:t> and </a:t>
            </a:r>
            <a:r>
              <a:rPr lang="en-US" sz="3200" b="1" kern="1200" smtClean="0"/>
              <a:t>Provider</a:t>
            </a:r>
            <a:r>
              <a:rPr lang="en-US" sz="3200" kern="1200" smtClean="0"/>
              <a:t> work together</a:t>
            </a:r>
            <a:endParaRPr lang="en-US" sz="3200" kern="1200" dirty="0"/>
          </a:p>
        </p:txBody>
      </p:sp>
      <p:sp>
        <p:nvSpPr>
          <p:cNvPr id="25" name="Figura a mano libera 24"/>
          <p:cNvSpPr/>
          <p:nvPr/>
        </p:nvSpPr>
        <p:spPr>
          <a:xfrm>
            <a:off x="17356745" y="5583458"/>
            <a:ext cx="4477434" cy="3485187"/>
          </a:xfrm>
          <a:custGeom>
            <a:avLst/>
            <a:gdLst>
              <a:gd name="connsiteX0" fmla="*/ 0 w 4477434"/>
              <a:gd name="connsiteY0" fmla="*/ 580876 h 3485187"/>
              <a:gd name="connsiteX1" fmla="*/ 580876 w 4477434"/>
              <a:gd name="connsiteY1" fmla="*/ 0 h 3485187"/>
              <a:gd name="connsiteX2" fmla="*/ 3896558 w 4477434"/>
              <a:gd name="connsiteY2" fmla="*/ 0 h 3485187"/>
              <a:gd name="connsiteX3" fmla="*/ 4477434 w 4477434"/>
              <a:gd name="connsiteY3" fmla="*/ 580876 h 3485187"/>
              <a:gd name="connsiteX4" fmla="*/ 4477434 w 4477434"/>
              <a:gd name="connsiteY4" fmla="*/ 2904311 h 3485187"/>
              <a:gd name="connsiteX5" fmla="*/ 3896558 w 4477434"/>
              <a:gd name="connsiteY5" fmla="*/ 3485187 h 3485187"/>
              <a:gd name="connsiteX6" fmla="*/ 580876 w 4477434"/>
              <a:gd name="connsiteY6" fmla="*/ 3485187 h 3485187"/>
              <a:gd name="connsiteX7" fmla="*/ 0 w 4477434"/>
              <a:gd name="connsiteY7" fmla="*/ 2904311 h 3485187"/>
              <a:gd name="connsiteX8" fmla="*/ 0 w 4477434"/>
              <a:gd name="connsiteY8" fmla="*/ 580876 h 348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7434" h="3485187">
                <a:moveTo>
                  <a:pt x="0" y="580876"/>
                </a:moveTo>
                <a:cubicBezTo>
                  <a:pt x="0" y="260067"/>
                  <a:pt x="260067" y="0"/>
                  <a:pt x="580876" y="0"/>
                </a:cubicBezTo>
                <a:lnTo>
                  <a:pt x="3896558" y="0"/>
                </a:lnTo>
                <a:cubicBezTo>
                  <a:pt x="4217367" y="0"/>
                  <a:pt x="4477434" y="260067"/>
                  <a:pt x="4477434" y="580876"/>
                </a:cubicBezTo>
                <a:lnTo>
                  <a:pt x="4477434" y="2904311"/>
                </a:lnTo>
                <a:cubicBezTo>
                  <a:pt x="4477434" y="3225120"/>
                  <a:pt x="4217367" y="3485187"/>
                  <a:pt x="3896558" y="3485187"/>
                </a:cubicBezTo>
                <a:lnTo>
                  <a:pt x="580876" y="3485187"/>
                </a:lnTo>
                <a:cubicBezTo>
                  <a:pt x="260067" y="3485187"/>
                  <a:pt x="0" y="3225120"/>
                  <a:pt x="0" y="2904311"/>
                </a:cubicBezTo>
                <a:lnTo>
                  <a:pt x="0" y="580876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alpha val="90000"/>
              <a:hueOff val="0"/>
              <a:satOff val="0"/>
              <a:lumOff val="0"/>
              <a:alphaOff val="-40000"/>
            </a:schemeClr>
          </a:fillRef>
          <a:effectRef idx="3">
            <a:schemeClr val="accent1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292053" tIns="292053" rIns="292053" bIns="29205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kern="1200" dirty="0" smtClean="0"/>
              <a:t>GEO DAB Team </a:t>
            </a:r>
            <a:r>
              <a:rPr lang="en-US" sz="3200" kern="1200" dirty="0" smtClean="0"/>
              <a:t>adds Provider’s system to GEOSS Platform and informs </a:t>
            </a:r>
            <a:r>
              <a:rPr lang="en-US" sz="3200" b="1" kern="1200" dirty="0" smtClean="0"/>
              <a:t>GEO Sec </a:t>
            </a:r>
            <a:r>
              <a:rPr lang="en-US" sz="3200" kern="1200" dirty="0" smtClean="0"/>
              <a:t>and </a:t>
            </a:r>
            <a:r>
              <a:rPr lang="en-US" sz="3200" b="1" kern="1200" dirty="0" smtClean="0"/>
              <a:t>Provider</a:t>
            </a:r>
            <a:endParaRPr lang="en-US" sz="3200" b="1" kern="12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852" y="6425952"/>
            <a:ext cx="1800200" cy="18002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056" y="3799056"/>
            <a:ext cx="1219200" cy="12192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92" y="3838600"/>
            <a:ext cx="1219200" cy="12192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072" y="3799056"/>
            <a:ext cx="1219200" cy="12192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9272" y="3838600"/>
            <a:ext cx="1219200" cy="12192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736" y="3910608"/>
            <a:ext cx="1219200" cy="1219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92" y="9666312"/>
            <a:ext cx="1625397" cy="1625397"/>
          </a:xfrm>
          <a:prstGeom prst="rect">
            <a:avLst/>
          </a:prstGeom>
        </p:spPr>
      </p:pic>
      <p:pic>
        <p:nvPicPr>
          <p:cNvPr id="13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069">
            <a:off x="19030645" y="9380552"/>
            <a:ext cx="1941504" cy="191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69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55"/>
          <p:cNvSpPr txBox="1">
            <a:spLocks noGrp="1"/>
          </p:cNvSpPr>
          <p:nvPr>
            <p:ph type="title"/>
          </p:nvPr>
        </p:nvSpPr>
        <p:spPr>
          <a:xfrm>
            <a:off x="284639" y="1036383"/>
            <a:ext cx="21005800" cy="1050833"/>
          </a:xfrm>
          <a:prstGeom prst="rect">
            <a:avLst/>
          </a:prstGeom>
          <a:noFill/>
        </p:spPr>
        <p:txBody>
          <a:bodyPr wrap="square" lIns="217709" tIns="108855" rIns="217709" bIns="108855" rtlCol="0">
            <a:spAutoFit/>
          </a:bodyPr>
          <a:lstStyle/>
          <a:p>
            <a:pPr algn="l"/>
            <a:r>
              <a:rPr lang="fr-CH" sz="5400" dirty="0">
                <a:solidFill>
                  <a:schemeClr val="accent1">
                    <a:lumMod val="75000"/>
                  </a:schemeClr>
                </a:solidFill>
              </a:rPr>
              <a:t>GEO DAB </a:t>
            </a:r>
            <a:r>
              <a:rPr lang="fr-CH" sz="5400" dirty="0" err="1">
                <a:solidFill>
                  <a:schemeClr val="accent1">
                    <a:lumMod val="75000"/>
                  </a:schemeClr>
                </a:solidFill>
              </a:rPr>
              <a:t>Interoperability</a:t>
            </a:r>
            <a:r>
              <a:rPr lang="fr-CH" sz="5400" dirty="0">
                <a:solidFill>
                  <a:schemeClr val="accent1">
                    <a:lumMod val="75000"/>
                  </a:schemeClr>
                </a:solidFill>
              </a:rPr>
              <a:t> test </a:t>
            </a:r>
            <a:endParaRPr lang="fr-CH" sz="54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696" y="2361916"/>
            <a:ext cx="21818424" cy="9262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/>
              <a:t>GEO DAB </a:t>
            </a:r>
            <a:r>
              <a:rPr lang="en-US" sz="4800" dirty="0" smtClean="0"/>
              <a:t>tries to harvest </a:t>
            </a:r>
            <a:r>
              <a:rPr lang="en-US" sz="4800" dirty="0"/>
              <a:t>the provided </a:t>
            </a:r>
            <a:r>
              <a:rPr lang="en-US" sz="4800" dirty="0" smtClean="0"/>
              <a:t>catalog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800" dirty="0"/>
              <a:t>GEO DAB </a:t>
            </a:r>
            <a:r>
              <a:rPr lang="en-US" sz="4800" dirty="0" smtClean="0"/>
              <a:t>Team produces </a:t>
            </a:r>
            <a:r>
              <a:rPr lang="en-US" sz="4800" dirty="0"/>
              <a:t>a test report with the following </a:t>
            </a:r>
            <a:r>
              <a:rPr lang="en-US" sz="4800" dirty="0" smtClean="0"/>
              <a:t>information:</a:t>
            </a:r>
          </a:p>
          <a:p>
            <a:pPr marL="742950" lvl="1" indent="-285750" algn="l" defTabSz="914400" fontAlgn="base" hangingPunct="1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it-IT" sz="4800" dirty="0" smtClean="0">
                <a:ea typeface="ＭＳ Ｐゴシック" charset="0"/>
                <a:cs typeface="Arial"/>
              </a:rPr>
              <a:t> </a:t>
            </a:r>
            <a:r>
              <a:rPr lang="it-IT" sz="4400" dirty="0" err="1" smtClean="0">
                <a:ea typeface="ＭＳ Ｐゴシック" charset="0"/>
                <a:cs typeface="Arial"/>
              </a:rPr>
              <a:t>Discoverability</a:t>
            </a:r>
            <a:r>
              <a:rPr lang="it-IT" sz="4400" dirty="0" smtClean="0">
                <a:ea typeface="ＭＳ Ｐゴシック" charset="0"/>
                <a:cs typeface="Arial"/>
              </a:rPr>
              <a:t> </a:t>
            </a:r>
            <a:r>
              <a:rPr lang="it-IT" sz="4400" dirty="0">
                <a:ea typeface="ＭＳ Ｐゴシック" charset="0"/>
                <a:cs typeface="Arial"/>
              </a:rPr>
              <a:t>Test </a:t>
            </a:r>
            <a:r>
              <a:rPr lang="it-IT" sz="4400" dirty="0" err="1">
                <a:ea typeface="ＭＳ Ｐゴシック" charset="0"/>
                <a:cs typeface="Arial"/>
              </a:rPr>
              <a:t>Results</a:t>
            </a:r>
            <a:r>
              <a:rPr lang="it-IT" sz="4400" dirty="0" smtClean="0">
                <a:ea typeface="ＭＳ Ｐゴシック" charset="0"/>
                <a:cs typeface="Arial"/>
              </a:rPr>
              <a:t>:</a:t>
            </a:r>
          </a:p>
          <a:p>
            <a:pPr marL="1485900" lvl="2" indent="-571500" algn="l" defTabSz="914400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4000" dirty="0" err="1">
                <a:cs typeface="Arial"/>
              </a:rPr>
              <a:t>Number</a:t>
            </a:r>
            <a:r>
              <a:rPr lang="it-IT" sz="4000" dirty="0">
                <a:cs typeface="Arial"/>
              </a:rPr>
              <a:t> of </a:t>
            </a:r>
            <a:r>
              <a:rPr lang="it-IT" sz="4000" dirty="0" err="1">
                <a:cs typeface="Arial"/>
              </a:rPr>
              <a:t>harvested</a:t>
            </a:r>
            <a:r>
              <a:rPr lang="it-IT" sz="4000" dirty="0">
                <a:cs typeface="Arial"/>
              </a:rPr>
              <a:t> </a:t>
            </a:r>
            <a:r>
              <a:rPr lang="it-IT" sz="4000" dirty="0" err="1" smtClean="0">
                <a:cs typeface="Arial"/>
              </a:rPr>
              <a:t>resources</a:t>
            </a:r>
            <a:endParaRPr lang="it-IT" sz="4000" dirty="0">
              <a:cs typeface="Arial"/>
            </a:endParaRPr>
          </a:p>
          <a:p>
            <a:pPr marL="1485900" lvl="2" indent="-571500" algn="l" defTabSz="914400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4000" dirty="0" err="1" smtClean="0">
                <a:ea typeface="ＭＳ Ｐゴシック" charset="0"/>
                <a:cs typeface="Arial"/>
              </a:rPr>
              <a:t>Main</a:t>
            </a:r>
            <a:r>
              <a:rPr lang="it-IT" sz="4000" dirty="0" smtClean="0">
                <a:ea typeface="ＭＳ Ｐゴシック" charset="0"/>
                <a:cs typeface="Arial"/>
              </a:rPr>
              <a:t> </a:t>
            </a:r>
            <a:r>
              <a:rPr lang="it-IT" sz="4000" dirty="0" err="1" smtClean="0">
                <a:ea typeface="ＭＳ Ｐゴシック" charset="0"/>
                <a:cs typeface="Arial"/>
              </a:rPr>
              <a:t>metadata</a:t>
            </a:r>
            <a:r>
              <a:rPr lang="it-IT" sz="4000" dirty="0" smtClean="0">
                <a:ea typeface="ＭＳ Ｐゴシック" charset="0"/>
                <a:cs typeface="Arial"/>
              </a:rPr>
              <a:t> </a:t>
            </a:r>
            <a:r>
              <a:rPr lang="it-IT" sz="4000" dirty="0" err="1" smtClean="0">
                <a:ea typeface="ＭＳ Ｐゴシック" charset="0"/>
                <a:cs typeface="Arial"/>
              </a:rPr>
              <a:t>fields</a:t>
            </a:r>
            <a:r>
              <a:rPr lang="it-IT" sz="4000" dirty="0" smtClean="0">
                <a:ea typeface="ＭＳ Ｐゴシック" charset="0"/>
                <a:cs typeface="Arial"/>
              </a:rPr>
              <a:t> (Title, </a:t>
            </a:r>
            <a:r>
              <a:rPr lang="it-IT" sz="4000" dirty="0" err="1" smtClean="0">
                <a:ea typeface="ＭＳ Ｐゴシック" charset="0"/>
                <a:cs typeface="Arial"/>
              </a:rPr>
              <a:t>Abstract</a:t>
            </a:r>
            <a:r>
              <a:rPr lang="it-IT" sz="4000" dirty="0" smtClean="0">
                <a:ea typeface="ＭＳ Ｐゴシック" charset="0"/>
                <a:cs typeface="Arial"/>
              </a:rPr>
              <a:t>, </a:t>
            </a:r>
            <a:r>
              <a:rPr lang="it-IT" sz="4000" dirty="0" err="1" smtClean="0">
                <a:ea typeface="ＭＳ Ｐゴシック" charset="0"/>
                <a:cs typeface="Arial"/>
              </a:rPr>
              <a:t>Geographical</a:t>
            </a:r>
            <a:r>
              <a:rPr lang="it-IT" sz="4000" dirty="0" smtClean="0">
                <a:ea typeface="ＭＳ Ｐゴシック" charset="0"/>
                <a:cs typeface="Arial"/>
              </a:rPr>
              <a:t> Area, </a:t>
            </a:r>
            <a:r>
              <a:rPr lang="it-IT" sz="4000" dirty="0" err="1" smtClean="0">
                <a:ea typeface="ＭＳ Ｐゴシック" charset="0"/>
                <a:cs typeface="Arial"/>
              </a:rPr>
              <a:t>Graphic</a:t>
            </a:r>
            <a:r>
              <a:rPr lang="it-IT" sz="4000" dirty="0" smtClean="0">
                <a:ea typeface="ＭＳ Ｐゴシック" charset="0"/>
                <a:cs typeface="Arial"/>
              </a:rPr>
              <a:t> </a:t>
            </a:r>
            <a:r>
              <a:rPr lang="it-IT" sz="4000" dirty="0" err="1" smtClean="0">
                <a:ea typeface="ＭＳ Ｐゴシック" charset="0"/>
                <a:cs typeface="Arial"/>
              </a:rPr>
              <a:t>Overview</a:t>
            </a:r>
            <a:r>
              <a:rPr lang="it-IT" sz="4000" dirty="0" smtClean="0">
                <a:ea typeface="ＭＳ Ｐゴシック" charset="0"/>
                <a:cs typeface="Arial"/>
              </a:rPr>
              <a:t>, etc.)</a:t>
            </a:r>
            <a:endParaRPr lang="it-IT" sz="4800" dirty="0" smtClean="0">
              <a:ea typeface="ＭＳ Ｐゴシック" charset="0"/>
              <a:cs typeface="Arial"/>
            </a:endParaRPr>
          </a:p>
          <a:p>
            <a:pPr marL="742950" lvl="1" indent="-285750" algn="l" defTabSz="914400" fontAlgn="base" hangingPunct="1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it-IT" sz="4800" dirty="0" smtClean="0">
                <a:ea typeface="ＭＳ Ｐゴシック" charset="0"/>
                <a:cs typeface="Arial"/>
              </a:rPr>
              <a:t> </a:t>
            </a:r>
            <a:r>
              <a:rPr lang="it-IT" sz="4400" dirty="0" smtClean="0">
                <a:ea typeface="ＭＳ Ｐゴシック" charset="0"/>
                <a:cs typeface="Arial"/>
              </a:rPr>
              <a:t>Accessibility/</a:t>
            </a:r>
            <a:r>
              <a:rPr lang="it-IT" sz="4400" dirty="0" err="1" smtClean="0">
                <a:ea typeface="ＭＳ Ｐゴシック" charset="0"/>
                <a:cs typeface="Arial"/>
              </a:rPr>
              <a:t>Visualization</a:t>
            </a:r>
            <a:r>
              <a:rPr lang="it-IT" sz="4400" dirty="0" smtClean="0">
                <a:ea typeface="ＭＳ Ｐゴシック" charset="0"/>
                <a:cs typeface="Arial"/>
              </a:rPr>
              <a:t> Test </a:t>
            </a:r>
            <a:r>
              <a:rPr lang="it-IT" sz="4400" dirty="0" err="1" smtClean="0">
                <a:ea typeface="ＭＳ Ｐゴシック" charset="0"/>
                <a:cs typeface="Arial"/>
              </a:rPr>
              <a:t>Results</a:t>
            </a:r>
            <a:r>
              <a:rPr lang="it-IT" sz="4400" dirty="0" smtClean="0">
                <a:ea typeface="ＭＳ Ｐゴシック" charset="0"/>
                <a:cs typeface="Arial"/>
              </a:rPr>
              <a:t>:</a:t>
            </a:r>
          </a:p>
          <a:p>
            <a:pPr marL="1485900" lvl="2" indent="-571500" algn="l" defTabSz="914400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4000" dirty="0" err="1" smtClean="0">
                <a:cs typeface="Arial"/>
              </a:rPr>
              <a:t>Available</a:t>
            </a:r>
            <a:r>
              <a:rPr lang="it-IT" sz="4000" dirty="0" smtClean="0">
                <a:cs typeface="Arial"/>
              </a:rPr>
              <a:t> data for downloading</a:t>
            </a:r>
          </a:p>
          <a:p>
            <a:pPr marL="1485900" lvl="2" indent="-571500" algn="l" defTabSz="914400" fontAlgn="base" hangingPunct="1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it-IT" sz="4000" dirty="0" smtClean="0">
                <a:cs typeface="Arial"/>
              </a:rPr>
              <a:t>Data </a:t>
            </a:r>
            <a:r>
              <a:rPr lang="it-IT" sz="4000" dirty="0" err="1" smtClean="0">
                <a:cs typeface="Arial"/>
              </a:rPr>
              <a:t>Visualization</a:t>
            </a:r>
            <a:r>
              <a:rPr lang="it-IT" sz="4000" dirty="0" smtClean="0">
                <a:cs typeface="Arial"/>
              </a:rPr>
              <a:t> on the </a:t>
            </a:r>
            <a:r>
              <a:rPr lang="it-IT" sz="4000" dirty="0" err="1" smtClean="0">
                <a:cs typeface="Arial"/>
              </a:rPr>
              <a:t>map</a:t>
            </a:r>
            <a:endParaRPr lang="it-IT" sz="4000" dirty="0">
              <a:cs typeface="Arial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/>
              <a:t>GEO DAB T</a:t>
            </a:r>
            <a:r>
              <a:rPr lang="en-US" sz="4800" dirty="0" smtClean="0"/>
              <a:t>eam sets up a dedicated test instance allowing Provider to verify the results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800" dirty="0" smtClean="0"/>
              <a:t>If Provider approves the current implementation, GEO DAB Team moves to environment production the Provider’s system 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175071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11897</TotalTime>
  <Words>933</Words>
  <Application>Microsoft Office PowerPoint</Application>
  <PresentationFormat>Custom</PresentationFormat>
  <Paragraphs>146</Paragraphs>
  <Slides>19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White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GEOSS Platform Registration &amp; Brokering Process </vt:lpstr>
      <vt:lpstr>The GEOSS Platform Registration &amp; Brokering Process </vt:lpstr>
      <vt:lpstr>High-level Workflow Brokering Process</vt:lpstr>
      <vt:lpstr>GEO DAB Interoperability test </vt:lpstr>
      <vt:lpstr>Brokered Data System  (from the last year Provider Workshop)  </vt:lpstr>
      <vt:lpstr>Brokered Data Systems  (from the last year Provider Workshop)  </vt:lpstr>
      <vt:lpstr>Brokered Data Systems  (from the last year Provider Workshop)  </vt:lpstr>
      <vt:lpstr>Brokering Pipeline Report  Period 2017-2018</vt:lpstr>
      <vt:lpstr>The GEOSS Platform Registration &amp; Brokering Process </vt:lpstr>
      <vt:lpstr>The GEOSS Platform Registration &amp; Brokering Process </vt:lpstr>
      <vt:lpstr>The GEOSS Platform Registration &amp; Brokering Process </vt:lpstr>
      <vt:lpstr>What Data providers say about Interoperability test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132</cp:revision>
  <cp:lastPrinted>2018-04-13T12:53:09Z</cp:lastPrinted>
  <dcterms:modified xsi:type="dcterms:W3CDTF">2018-04-27T09:13:55Z</dcterms:modified>
</cp:coreProperties>
</file>