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75" r:id="rId2"/>
  </p:sldMasterIdLst>
  <p:notesMasterIdLst>
    <p:notesMasterId r:id="rId14"/>
  </p:notesMasterIdLst>
  <p:sldIdLst>
    <p:sldId id="293" r:id="rId3"/>
    <p:sldId id="274" r:id="rId4"/>
    <p:sldId id="289" r:id="rId5"/>
    <p:sldId id="276" r:id="rId6"/>
    <p:sldId id="284" r:id="rId7"/>
    <p:sldId id="286" r:id="rId8"/>
    <p:sldId id="282" r:id="rId9"/>
    <p:sldId id="277" r:id="rId10"/>
    <p:sldId id="294" r:id="rId11"/>
    <p:sldId id="272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5F3821C-1814-4B87-AC3B-B39D543D2998}">
          <p14:sldIdLst>
            <p14:sldId id="293"/>
            <p14:sldId id="274"/>
            <p14:sldId id="289"/>
            <p14:sldId id="276"/>
            <p14:sldId id="284"/>
            <p14:sldId id="286"/>
            <p14:sldId id="282"/>
            <p14:sldId id="277"/>
            <p14:sldId id="294"/>
            <p14:sldId id="272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36" y="-5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084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9E346-AFBD-4A86-AF64-1C03A216CAFA}" type="datetimeFigureOut">
              <a:rPr lang="en-GB" smtClean="0"/>
              <a:t>02/05/2018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3307-2660-4A4B-8AA5-E20B5521905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93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275B7B9-FCAD-47BB-9573-9AFCFAEA7A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133" y="648231"/>
            <a:ext cx="11497733" cy="1443037"/>
          </a:xfrm>
        </p:spPr>
        <p:txBody>
          <a:bodyPr anchor="t">
            <a:normAutofit/>
          </a:bodyPr>
          <a:lstStyle>
            <a:lvl1pPr algn="ctr">
              <a:defRPr sz="5000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431BBD71-71A8-4382-8E51-E15F379300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265366"/>
            <a:ext cx="9144000" cy="1900234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DATE</a:t>
            </a:r>
          </a:p>
          <a:p>
            <a:r>
              <a:rPr lang="de-DE" dirty="0"/>
              <a:t>PERSON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400" dirty="0"/>
              <a:t>EOMAP GmbH &amp; Co. KG</a:t>
            </a:r>
            <a:br>
              <a:rPr lang="de-DE" sz="2400" dirty="0"/>
            </a:br>
            <a:r>
              <a:rPr lang="de-DE" sz="2400" dirty="0"/>
              <a:t>Germany, Australia</a:t>
            </a:r>
            <a:endParaRPr lang="en-GB" sz="2400" dirty="0"/>
          </a:p>
          <a:p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EBF45981-F7B7-4CF9-A188-C3EDCEA351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7033" y="4402668"/>
            <a:ext cx="12246065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599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13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AC741CDE-DBF4-456D-A427-65BBD37BA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12192000" cy="16002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="" xmlns:a16="http://schemas.microsoft.com/office/drawing/2014/main" id="{2080559B-F104-4418-9C2B-AB11439EB0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7133" y="1791231"/>
            <a:ext cx="11497733" cy="1443037"/>
          </a:xfrm>
        </p:spPr>
        <p:txBody>
          <a:bodyPr anchor="t">
            <a:normAutofit/>
          </a:bodyPr>
          <a:lstStyle>
            <a:lvl1pPr algn="ctr">
              <a:defRPr sz="5000"/>
            </a:lvl1pPr>
          </a:lstStyle>
          <a:p>
            <a:r>
              <a:rPr lang="de-DE" dirty="0"/>
              <a:t>TITLE</a:t>
            </a:r>
            <a:endParaRPr lang="en-GB" dirty="0"/>
          </a:p>
        </p:txBody>
      </p:sp>
      <p:sp>
        <p:nvSpPr>
          <p:cNvPr id="8" name="Untertitel 2">
            <a:extLst>
              <a:ext uri="{FF2B5EF4-FFF2-40B4-BE49-F238E27FC236}">
                <a16:creationId xmlns="" xmlns:a16="http://schemas.microsoft.com/office/drawing/2014/main" id="{2D7C3D6F-9FC2-4BB9-9DB5-140345F3C5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08366"/>
            <a:ext cx="9144000" cy="1900234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DATE</a:t>
            </a:r>
          </a:p>
          <a:p>
            <a:r>
              <a:rPr lang="de-DE" dirty="0"/>
              <a:t>PERSON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2400" dirty="0"/>
              <a:t>EOMAP GmbH &amp; Co. KG</a:t>
            </a:r>
            <a:br>
              <a:rPr lang="de-DE" sz="2400" dirty="0"/>
            </a:br>
            <a:r>
              <a:rPr lang="de-DE" sz="2400" dirty="0"/>
              <a:t>Germany, Australia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35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C74001-E0F0-412C-8EAD-D14A11BE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AE24A5C2-AF3C-499F-BF32-89FE29AB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24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E5CCAC-BDDB-4EB6-BDF4-663ABCA7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2E18E24C-0FAE-4C06-9429-11F967101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550" y="1444625"/>
            <a:ext cx="56832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AA2E96D5-41FF-4F6A-9101-322DF324D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4625"/>
            <a:ext cx="56832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509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99281F-31D1-484F-AE54-84B29936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24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39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C74001-E0F0-412C-8EAD-D14A11BE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AE24A5C2-AF3C-499F-BF32-89FE29AB2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18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FE5CCAC-BDDB-4EB6-BDF4-663ABCA7B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5" name="Inhaltsplatzhalter 2">
            <a:extLst>
              <a:ext uri="{FF2B5EF4-FFF2-40B4-BE49-F238E27FC236}">
                <a16:creationId xmlns="" xmlns:a16="http://schemas.microsoft.com/office/drawing/2014/main" id="{E413BD3C-FA3A-4465-9C30-409E7F17F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550" y="1444625"/>
            <a:ext cx="568325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Inhaltsplatzhalter 3">
            <a:extLst>
              <a:ext uri="{FF2B5EF4-FFF2-40B4-BE49-F238E27FC236}">
                <a16:creationId xmlns="" xmlns:a16="http://schemas.microsoft.com/office/drawing/2014/main" id="{6D54DEB2-D02F-46F4-96B7-D2CA1C42F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4625"/>
            <a:ext cx="568325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94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699281F-31D1-484F-AE54-84B29936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1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9D094CEA-0E4E-429D-8ED2-9D22B6374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365125"/>
            <a:ext cx="115189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D666EBF9-4A14-4726-ADC9-D70D7101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550" y="1435101"/>
            <a:ext cx="11518900" cy="438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7B2DDF9D-1C77-421F-AB40-2F016B1232D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650" y="6285577"/>
            <a:ext cx="1363800" cy="4145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5CA29E31-7ECB-4323-A6AA-9D5A00D963F8}"/>
              </a:ext>
            </a:extLst>
          </p:cNvPr>
          <p:cNvSpPr txBox="1"/>
          <p:nvPr userDrawn="1"/>
        </p:nvSpPr>
        <p:spPr>
          <a:xfrm>
            <a:off x="260350" y="6354374"/>
            <a:ext cx="1183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EOMAP, 2018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9080B6D8-AF5E-4A6B-94F5-B6520344985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11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1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9D094CEA-0E4E-429D-8ED2-9D22B6374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0" y="365125"/>
            <a:ext cx="115189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D666EBF9-4A14-4726-ADC9-D70D7101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6550" y="1435101"/>
            <a:ext cx="11518900" cy="438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7B2DDF9D-1C77-421F-AB40-2F016B1232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650" y="6285577"/>
            <a:ext cx="1363800" cy="4145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5CA29E31-7ECB-4323-A6AA-9D5A00D963F8}"/>
              </a:ext>
            </a:extLst>
          </p:cNvPr>
          <p:cNvSpPr txBox="1"/>
          <p:nvPr userDrawn="1"/>
        </p:nvSpPr>
        <p:spPr>
          <a:xfrm>
            <a:off x="260350" y="6354374"/>
            <a:ext cx="11832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© EOMAP, 2018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766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gif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image" Target="../media/image37.jpeg"/><Relationship Id="rId34" Type="http://schemas.openxmlformats.org/officeDocument/2006/relationships/image" Target="../media/image50.jpeg"/><Relationship Id="rId42" Type="http://schemas.openxmlformats.org/officeDocument/2006/relationships/image" Target="../media/image58.jpeg"/><Relationship Id="rId47" Type="http://schemas.openxmlformats.org/officeDocument/2006/relationships/image" Target="../media/image63.jpeg"/><Relationship Id="rId50" Type="http://schemas.openxmlformats.org/officeDocument/2006/relationships/image" Target="../media/image66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9" Type="http://schemas.openxmlformats.org/officeDocument/2006/relationships/image" Target="../media/image45.png"/><Relationship Id="rId11" Type="http://schemas.openxmlformats.org/officeDocument/2006/relationships/image" Target="../media/image27.gif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jpeg"/><Relationship Id="rId40" Type="http://schemas.openxmlformats.org/officeDocument/2006/relationships/image" Target="../media/image56.png"/><Relationship Id="rId45" Type="http://schemas.openxmlformats.org/officeDocument/2006/relationships/image" Target="../media/image61.jpeg"/><Relationship Id="rId5" Type="http://schemas.openxmlformats.org/officeDocument/2006/relationships/image" Target="../media/image21.png"/><Relationship Id="rId15" Type="http://schemas.openxmlformats.org/officeDocument/2006/relationships/image" Target="../media/image31.jpeg"/><Relationship Id="rId23" Type="http://schemas.openxmlformats.org/officeDocument/2006/relationships/image" Target="../media/image39.jpeg"/><Relationship Id="rId28" Type="http://schemas.openxmlformats.org/officeDocument/2006/relationships/image" Target="../media/image44.gif"/><Relationship Id="rId36" Type="http://schemas.openxmlformats.org/officeDocument/2006/relationships/image" Target="../media/image52.png"/><Relationship Id="rId49" Type="http://schemas.openxmlformats.org/officeDocument/2006/relationships/image" Target="../media/image65.png"/><Relationship Id="rId10" Type="http://schemas.openxmlformats.org/officeDocument/2006/relationships/image" Target="../media/image26.png"/><Relationship Id="rId19" Type="http://schemas.openxmlformats.org/officeDocument/2006/relationships/image" Target="../media/image35.jpeg"/><Relationship Id="rId31" Type="http://schemas.openxmlformats.org/officeDocument/2006/relationships/image" Target="../media/image47.png"/><Relationship Id="rId44" Type="http://schemas.openxmlformats.org/officeDocument/2006/relationships/image" Target="../media/image60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gif"/><Relationship Id="rId22" Type="http://schemas.openxmlformats.org/officeDocument/2006/relationships/image" Target="../media/image38.jpeg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9.jpeg"/><Relationship Id="rId48" Type="http://schemas.openxmlformats.org/officeDocument/2006/relationships/image" Target="../media/image64.jpeg"/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12" Type="http://schemas.openxmlformats.org/officeDocument/2006/relationships/image" Target="../media/image28.png"/><Relationship Id="rId17" Type="http://schemas.openxmlformats.org/officeDocument/2006/relationships/image" Target="../media/image33.gif"/><Relationship Id="rId25" Type="http://schemas.openxmlformats.org/officeDocument/2006/relationships/image" Target="../media/image41.jpeg"/><Relationship Id="rId33" Type="http://schemas.openxmlformats.org/officeDocument/2006/relationships/image" Target="../media/image49.png"/><Relationship Id="rId38" Type="http://schemas.openxmlformats.org/officeDocument/2006/relationships/image" Target="../media/image54.jpeg"/><Relationship Id="rId46" Type="http://schemas.openxmlformats.org/officeDocument/2006/relationships/image" Target="../media/image62.jpeg"/><Relationship Id="rId20" Type="http://schemas.openxmlformats.org/officeDocument/2006/relationships/image" Target="../media/image36.png"/><Relationship Id="rId41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emf"/><Relationship Id="rId5" Type="http://schemas.openxmlformats.org/officeDocument/2006/relationships/image" Target="../media/image16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tiff"/><Relationship Id="rId7" Type="http://schemas.openxmlformats.org/officeDocument/2006/relationships/image" Target="../media/image81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emf"/><Relationship Id="rId5" Type="http://schemas.openxmlformats.org/officeDocument/2006/relationships/image" Target="../media/image79.jpe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T:\doc\design_presentation\Presse_Werbe_Bildmaterial\Satellites\ESA_Copyright_Sentinel123\Lowres_Sentinel2\Sentinel2_Transparent.gif">
            <a:extLst>
              <a:ext uri="{FF2B5EF4-FFF2-40B4-BE49-F238E27FC236}">
                <a16:creationId xmlns="" xmlns:a16="http://schemas.microsoft.com/office/drawing/2014/main" id="{D6E6FCE3-52AC-4A3C-B5AA-164FD0300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5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9736">
            <a:off x="9754421" y="1423320"/>
            <a:ext cx="1093794" cy="69619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3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85EAF4ED-6E67-4067-827B-BC3015BFF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82263">
            <a:off x="10917670" y="688496"/>
            <a:ext cx="755286" cy="649450"/>
          </a:xfrm>
          <a:prstGeom prst="rect">
            <a:avLst/>
          </a:prstGeom>
        </p:spPr>
      </p:pic>
      <p:pic>
        <p:nvPicPr>
          <p:cNvPr id="6" name="Picture 5" descr="T:\doc\design_presentation\Marketing\Presse_Werbe_Bildmaterial\Satellites\Worldview_Satelliten_Bilder\WorldView-3_300dpi_PNGs\WorldView-3_300dpi_PNGs\wv3_08_cam02a_300dpi.png">
            <a:extLst>
              <a:ext uri="{FF2B5EF4-FFF2-40B4-BE49-F238E27FC236}">
                <a16:creationId xmlns="" xmlns:a16="http://schemas.microsoft.com/office/drawing/2014/main" id="{526855B5-851A-44F1-91C5-6CA9B224A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64462">
            <a:off x="11004095" y="1526382"/>
            <a:ext cx="934968" cy="722475"/>
          </a:xfrm>
          <a:prstGeom prst="rect">
            <a:avLst/>
          </a:prstGeom>
          <a:noFill/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2E49762D-5A7C-49CB-8EAA-5FF235B5A5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202" y="1108364"/>
            <a:ext cx="796924" cy="436599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="" xmlns:a16="http://schemas.microsoft.com/office/drawing/2014/main" id="{DD12A5A0-6142-4562-A1B3-59949BD33885}"/>
              </a:ext>
            </a:extLst>
          </p:cNvPr>
          <p:cNvSpPr txBox="1">
            <a:spLocks/>
          </p:cNvSpPr>
          <p:nvPr/>
        </p:nvSpPr>
        <p:spPr>
          <a:xfrm>
            <a:off x="255129" y="2419842"/>
            <a:ext cx="11986570" cy="33364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600" dirty="0" smtClean="0">
                <a:solidFill>
                  <a:schemeClr val="bg1"/>
                </a:solidFill>
                <a:cs typeface="Calibri" panose="020F0502020204030204" pitchFamily="34" charset="0"/>
              </a:rPr>
              <a:t>Mapping and monitoring aquatic environments worldwide</a:t>
            </a:r>
            <a:endParaRPr lang="en-US" sz="14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story of an SME working with open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data, </a:t>
            </a:r>
            <a:r>
              <a:rPr lang="en-US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GEOSS</a:t>
            </a:r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dirty="0">
                <a:solidFill>
                  <a:schemeClr val="bg1"/>
                </a:solidFill>
                <a:cs typeface="Calibri" panose="020F0502020204030204" pitchFamily="34" charset="0"/>
              </a:rPr>
              <a:t>Dr. Thomas Heege, CEO</a:t>
            </a:r>
          </a:p>
          <a:p>
            <a:pPr algn="l">
              <a:defRPr/>
            </a:pPr>
            <a:endParaRPr lang="de-DE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de-DE" sz="2000" dirty="0">
                <a:solidFill>
                  <a:schemeClr val="bg1"/>
                </a:solidFill>
                <a:cs typeface="Calibri" panose="020F0502020204030204" pitchFamily="34" charset="0"/>
              </a:rPr>
              <a:t>EOMAP GmbH &amp; Co.KG</a:t>
            </a:r>
            <a:endParaRPr lang="en-US" sz="20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Germany | Australia | USA </a:t>
            </a:r>
            <a:b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bg1"/>
                </a:solidFill>
                <a:cs typeface="Calibri" panose="020F0502020204030204" pitchFamily="34" charset="0"/>
              </a:rPr>
              <a:t>www.eomap.com </a:t>
            </a:r>
            <a:r>
              <a:rPr lang="en-US" sz="3200" dirty="0">
                <a:solidFill>
                  <a:schemeClr val="bg1"/>
                </a:solidFill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cs typeface="Calibri" panose="020F0502020204030204" pitchFamily="34" charset="0"/>
              </a:rPr>
            </a:br>
            <a:endParaRPr lang="en-US" sz="32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5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0A4F0B4-602B-432A-90A6-CF56992B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15" y="105026"/>
            <a:ext cx="11518900" cy="898525"/>
          </a:xfrm>
        </p:spPr>
        <p:txBody>
          <a:bodyPr/>
          <a:lstStyle/>
          <a:p>
            <a:pPr algn="ctr"/>
            <a:r>
              <a:rPr lang="en-GB" dirty="0" smtClean="0"/>
              <a:t>Key success factors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5D84436-BA2B-4C87-AD59-12DDDCF2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1818127"/>
            <a:ext cx="11518900" cy="318625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dirty="0" smtClean="0"/>
              <a:t> </a:t>
            </a:r>
            <a:r>
              <a:rPr lang="de-DE" sz="2600" b="1" dirty="0" err="1" smtClean="0"/>
              <a:t>Alignment</a:t>
            </a:r>
            <a:r>
              <a:rPr lang="de-DE" sz="2600" dirty="0" smtClean="0"/>
              <a:t> </a:t>
            </a:r>
            <a:r>
              <a:rPr lang="de-DE" sz="2600" dirty="0" err="1" smtClean="0"/>
              <a:t>to</a:t>
            </a:r>
            <a:r>
              <a:rPr lang="de-DE" sz="2600" dirty="0" smtClean="0"/>
              <a:t> </a:t>
            </a:r>
            <a:r>
              <a:rPr lang="de-DE" sz="2600" dirty="0" err="1" smtClean="0"/>
              <a:t>client</a:t>
            </a:r>
            <a:r>
              <a:rPr lang="de-DE" sz="2600" dirty="0" smtClean="0"/>
              <a:t> </a:t>
            </a:r>
            <a:r>
              <a:rPr lang="de-DE" sz="2600" dirty="0" err="1" smtClean="0"/>
              <a:t>and</a:t>
            </a:r>
            <a:r>
              <a:rPr lang="de-DE" sz="2600" dirty="0" smtClean="0"/>
              <a:t> </a:t>
            </a:r>
            <a:r>
              <a:rPr lang="de-DE" sz="2600" dirty="0" err="1" smtClean="0"/>
              <a:t>market</a:t>
            </a:r>
            <a:r>
              <a:rPr lang="de-DE" sz="2600" dirty="0" smtClean="0"/>
              <a:t> </a:t>
            </a:r>
            <a:r>
              <a:rPr lang="de-DE" sz="2600" dirty="0" err="1" smtClean="0"/>
              <a:t>demand</a:t>
            </a:r>
            <a:r>
              <a:rPr lang="de-DE" sz="2600" dirty="0" smtClean="0"/>
              <a:t>, </a:t>
            </a:r>
            <a:r>
              <a:rPr lang="de-DE" sz="2600" dirty="0" err="1" smtClean="0"/>
              <a:t>growing</a:t>
            </a:r>
            <a:r>
              <a:rPr lang="de-DE" sz="2600" dirty="0" smtClean="0"/>
              <a:t> </a:t>
            </a:r>
            <a:r>
              <a:rPr lang="de-DE" sz="2600" dirty="0" err="1" smtClean="0"/>
              <a:t>industrial</a:t>
            </a:r>
            <a:r>
              <a:rPr lang="de-DE" sz="2600" dirty="0" smtClean="0"/>
              <a:t> </a:t>
            </a:r>
            <a:r>
              <a:rPr lang="de-DE" sz="2600" dirty="0" err="1" smtClean="0"/>
              <a:t>services</a:t>
            </a:r>
            <a:endParaRPr lang="de-DE" sz="2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de-DE" sz="2600" dirty="0" smtClean="0"/>
              <a:t>	=&gt; </a:t>
            </a:r>
            <a:r>
              <a:rPr lang="de-DE" sz="2600" dirty="0" err="1" smtClean="0"/>
              <a:t>Reliable</a:t>
            </a:r>
            <a:r>
              <a:rPr lang="de-DE" sz="2600" dirty="0" smtClean="0"/>
              <a:t>, </a:t>
            </a:r>
            <a:r>
              <a:rPr lang="de-DE" sz="2600" dirty="0" err="1" smtClean="0"/>
              <a:t>cost-efficient</a:t>
            </a:r>
            <a:r>
              <a:rPr lang="de-DE" sz="2600" dirty="0" smtClean="0"/>
              <a:t> </a:t>
            </a:r>
            <a:r>
              <a:rPr lang="de-DE" sz="2600" dirty="0" err="1" smtClean="0"/>
              <a:t>and</a:t>
            </a:r>
            <a:r>
              <a:rPr lang="de-DE" sz="2600" dirty="0" smtClean="0"/>
              <a:t> </a:t>
            </a:r>
            <a:r>
              <a:rPr lang="de-DE" sz="2600" dirty="0" err="1" smtClean="0"/>
              <a:t>quality</a:t>
            </a:r>
            <a:r>
              <a:rPr lang="de-DE" sz="2600" dirty="0" smtClean="0"/>
              <a:t> </a:t>
            </a:r>
            <a:r>
              <a:rPr lang="de-DE" sz="2600" dirty="0" err="1" smtClean="0"/>
              <a:t>assured</a:t>
            </a:r>
            <a:r>
              <a:rPr lang="de-DE" sz="2600" dirty="0" smtClean="0"/>
              <a:t> </a:t>
            </a:r>
            <a:r>
              <a:rPr lang="de-DE" sz="2600" dirty="0" err="1" smtClean="0"/>
              <a:t>products</a:t>
            </a:r>
            <a:r>
              <a:rPr lang="de-DE" sz="2600" dirty="0" smtClean="0"/>
              <a:t> </a:t>
            </a:r>
            <a:r>
              <a:rPr lang="de-DE" sz="2600" dirty="0" err="1" smtClean="0"/>
              <a:t>and</a:t>
            </a:r>
            <a:r>
              <a:rPr lang="de-DE" sz="2600" dirty="0" smtClean="0"/>
              <a:t> </a:t>
            </a:r>
            <a:r>
              <a:rPr lang="de-DE" sz="2600" dirty="0" err="1" smtClean="0"/>
              <a:t>services</a:t>
            </a:r>
            <a:endParaRPr lang="de-DE" sz="2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de-DE" sz="2600" dirty="0" smtClean="0"/>
              <a:t>	=&gt; Market </a:t>
            </a:r>
            <a:r>
              <a:rPr lang="de-DE" sz="2600" dirty="0" err="1" smtClean="0"/>
              <a:t>driven</a:t>
            </a:r>
            <a:r>
              <a:rPr lang="de-DE" sz="2600" dirty="0" smtClean="0"/>
              <a:t> </a:t>
            </a:r>
            <a:r>
              <a:rPr lang="de-DE" sz="2600" dirty="0" err="1" smtClean="0"/>
              <a:t>innovation</a:t>
            </a:r>
            <a:endParaRPr lang="de-DE" sz="2600" dirty="0" smtClean="0"/>
          </a:p>
          <a:p>
            <a:pPr marL="0" indent="0">
              <a:lnSpc>
                <a:spcPct val="150000"/>
              </a:lnSpc>
              <a:buNone/>
            </a:pPr>
            <a:endParaRPr lang="de-DE" sz="26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 smtClean="0"/>
              <a:t> </a:t>
            </a:r>
            <a:r>
              <a:rPr lang="de-DE" sz="2600" b="1" dirty="0" smtClean="0"/>
              <a:t>Awareness</a:t>
            </a:r>
            <a:r>
              <a:rPr lang="de-DE" sz="2600" dirty="0" smtClean="0"/>
              <a:t>, </a:t>
            </a:r>
            <a:r>
              <a:rPr lang="de-DE" sz="2600" dirty="0" err="1" smtClean="0"/>
              <a:t>capacity</a:t>
            </a:r>
            <a:r>
              <a:rPr lang="de-DE" sz="2600" dirty="0" smtClean="0"/>
              <a:t> </a:t>
            </a:r>
            <a:r>
              <a:rPr lang="de-DE" sz="2600" dirty="0" err="1" smtClean="0"/>
              <a:t>building</a:t>
            </a:r>
            <a:r>
              <a:rPr lang="de-DE" sz="2600" dirty="0" smtClean="0"/>
              <a:t>, </a:t>
            </a:r>
            <a:r>
              <a:rPr lang="de-DE" sz="2600" dirty="0" err="1" smtClean="0"/>
              <a:t>marketing</a:t>
            </a:r>
            <a:r>
              <a:rPr lang="de-DE" sz="2600" dirty="0" smtClean="0"/>
              <a:t>, e.g. global </a:t>
            </a:r>
            <a:r>
              <a:rPr lang="de-DE" sz="2600" dirty="0" err="1" smtClean="0"/>
              <a:t>flagship</a:t>
            </a:r>
            <a:r>
              <a:rPr lang="de-DE" sz="2600" dirty="0" smtClean="0"/>
              <a:t> </a:t>
            </a:r>
            <a:r>
              <a:rPr lang="de-DE" sz="2600" dirty="0" err="1" smtClean="0"/>
              <a:t>showcases</a:t>
            </a:r>
            <a:r>
              <a:rPr lang="de-DE" sz="2600" dirty="0" smtClean="0"/>
              <a:t> </a:t>
            </a:r>
          </a:p>
        </p:txBody>
      </p:sp>
      <p:sp>
        <p:nvSpPr>
          <p:cNvPr id="5" name="Rechteck 4"/>
          <p:cNvSpPr/>
          <p:nvPr/>
        </p:nvSpPr>
        <p:spPr>
          <a:xfrm>
            <a:off x="2844792" y="91960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Key success factors to global growth of EO 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0A4F0B4-602B-432A-90A6-CF56992B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015" y="105026"/>
            <a:ext cx="11518900" cy="898525"/>
          </a:xfrm>
        </p:spPr>
        <p:txBody>
          <a:bodyPr/>
          <a:lstStyle/>
          <a:p>
            <a:pPr algn="ctr"/>
            <a:r>
              <a:rPr lang="en-GB" dirty="0" smtClean="0"/>
              <a:t>Key success factors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5D84436-BA2B-4C87-AD59-12DDDCF2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014" y="763909"/>
            <a:ext cx="11238841" cy="205504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de-DE" sz="2600" b="1" dirty="0" smtClean="0"/>
              <a:t>Drivers: 	</a:t>
            </a:r>
          </a:p>
          <a:p>
            <a:pPr defTabSz="442913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de-DE" sz="2400" b="1" dirty="0" smtClean="0"/>
              <a:t>	</a:t>
            </a:r>
            <a:r>
              <a:rPr lang="de-DE" sz="2400" dirty="0" smtClean="0"/>
              <a:t>Value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information</a:t>
            </a:r>
            <a:r>
              <a:rPr lang="de-DE" sz="2400" dirty="0" smtClean="0"/>
              <a:t> </a:t>
            </a:r>
            <a:r>
              <a:rPr lang="de-DE" sz="2400" dirty="0" err="1" smtClean="0"/>
              <a:t>services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clients</a:t>
            </a:r>
            <a:r>
              <a:rPr lang="de-DE" sz="2400" dirty="0" smtClean="0"/>
              <a:t>, </a:t>
            </a:r>
            <a:r>
              <a:rPr lang="de-DE" sz="2400" dirty="0" err="1" smtClean="0"/>
              <a:t>client</a:t>
            </a:r>
            <a:r>
              <a:rPr lang="de-DE" sz="2400" dirty="0" smtClean="0"/>
              <a:t> </a:t>
            </a:r>
            <a:r>
              <a:rPr lang="de-DE" sz="2400" dirty="0" err="1" smtClean="0"/>
              <a:t>financed</a:t>
            </a:r>
            <a:r>
              <a:rPr lang="de-DE" sz="2400" dirty="0" smtClean="0"/>
              <a:t>, </a:t>
            </a:r>
            <a:r>
              <a:rPr lang="de-DE" sz="2400" b="1" dirty="0" err="1" smtClean="0"/>
              <a:t>demand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triggered</a:t>
            </a:r>
            <a:r>
              <a:rPr lang="de-DE" sz="2400" dirty="0" smtClean="0"/>
              <a:t>	</a:t>
            </a:r>
          </a:p>
          <a:p>
            <a:pPr defTabSz="442913"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q"/>
            </a:pPr>
            <a:r>
              <a:rPr lang="de-DE" sz="2400" dirty="0"/>
              <a:t>	</a:t>
            </a:r>
            <a:r>
              <a:rPr lang="de-DE" sz="2400" dirty="0" smtClean="0"/>
              <a:t>Free </a:t>
            </a:r>
            <a:r>
              <a:rPr lang="de-DE" sz="2400" dirty="0" err="1" smtClean="0"/>
              <a:t>market</a:t>
            </a:r>
            <a:r>
              <a:rPr lang="de-DE" sz="2400" dirty="0" smtClean="0"/>
              <a:t> </a:t>
            </a:r>
            <a:r>
              <a:rPr lang="de-DE" sz="2400" dirty="0" err="1" smtClean="0"/>
              <a:t>competition</a:t>
            </a:r>
            <a:r>
              <a:rPr lang="de-DE" sz="2400" dirty="0" smtClean="0"/>
              <a:t> &amp; </a:t>
            </a:r>
            <a:r>
              <a:rPr lang="de-DE" sz="2400" dirty="0" err="1" smtClean="0"/>
              <a:t>market</a:t>
            </a:r>
            <a:r>
              <a:rPr lang="de-DE" sz="2400" dirty="0" smtClean="0"/>
              <a:t> </a:t>
            </a:r>
            <a:r>
              <a:rPr lang="de-DE" sz="2400" dirty="0" err="1" smtClean="0"/>
              <a:t>driven</a:t>
            </a:r>
            <a:r>
              <a:rPr lang="de-DE" sz="2400" dirty="0" smtClean="0"/>
              <a:t> </a:t>
            </a:r>
            <a:r>
              <a:rPr lang="de-DE" sz="2400" dirty="0" err="1" smtClean="0"/>
              <a:t>innovation</a:t>
            </a:r>
            <a:r>
              <a:rPr lang="de-DE" sz="2400" dirty="0" smtClean="0"/>
              <a:t> 	</a:t>
            </a:r>
            <a:r>
              <a:rPr lang="de-DE" sz="2600" dirty="0" smtClean="0"/>
              <a:t>	</a:t>
            </a:r>
            <a:endParaRPr lang="de-DE" sz="1900" dirty="0" smtClean="0"/>
          </a:p>
        </p:txBody>
      </p:sp>
      <p:grpSp>
        <p:nvGrpSpPr>
          <p:cNvPr id="5" name="Gruppieren 4"/>
          <p:cNvGrpSpPr/>
          <p:nvPr/>
        </p:nvGrpSpPr>
        <p:grpSpPr>
          <a:xfrm>
            <a:off x="423820" y="2287304"/>
            <a:ext cx="11238841" cy="2607279"/>
            <a:chOff x="423820" y="2266720"/>
            <a:chExt cx="11238841" cy="2607279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7712" y="3796820"/>
              <a:ext cx="695277" cy="762699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8527" y="2687269"/>
              <a:ext cx="657324" cy="689002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9324" y="3147159"/>
              <a:ext cx="630948" cy="661355"/>
            </a:xfrm>
            <a:prstGeom prst="rect">
              <a:avLst/>
            </a:prstGeom>
          </p:spPr>
        </p:pic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1137" y="3839911"/>
              <a:ext cx="354461" cy="371543"/>
            </a:xfrm>
            <a:prstGeom prst="rect">
              <a:avLst/>
            </a:prstGeom>
          </p:spPr>
        </p:pic>
        <p:sp>
          <p:nvSpPr>
            <p:cNvPr id="9" name="Inhaltsplatzhalter 2">
              <a:extLst>
                <a:ext uri="{FF2B5EF4-FFF2-40B4-BE49-F238E27FC236}">
                  <a16:creationId xmlns="" xmlns:a16="http://schemas.microsoft.com/office/drawing/2014/main" id="{F5D84436-BA2B-4C87-AD59-12DDDCF2CB71}"/>
                </a:ext>
              </a:extLst>
            </p:cNvPr>
            <p:cNvSpPr txBox="1">
              <a:spLocks/>
            </p:cNvSpPr>
            <p:nvPr/>
          </p:nvSpPr>
          <p:spPr>
            <a:xfrm>
              <a:off x="423820" y="2266720"/>
              <a:ext cx="11238841" cy="26072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60000"/>
                </a:lnSpc>
                <a:spcBef>
                  <a:spcPts val="200"/>
                </a:spcBef>
                <a:buFont typeface="Arial" panose="020B0604020202020204" pitchFamily="34" charset="0"/>
                <a:buNone/>
              </a:pPr>
              <a:r>
                <a:rPr lang="de-DE" sz="2600" b="1" dirty="0" err="1" smtClean="0"/>
                <a:t>Enablers</a:t>
              </a:r>
              <a:r>
                <a:rPr lang="de-DE" sz="2600" b="1" dirty="0" smtClean="0"/>
                <a:t>: </a:t>
              </a:r>
              <a:r>
                <a:rPr lang="de-DE" sz="2600" b="1" dirty="0" err="1" smtClean="0"/>
                <a:t>role</a:t>
              </a:r>
              <a:r>
                <a:rPr lang="de-DE" sz="2600" b="1" dirty="0" smtClean="0"/>
                <a:t> </a:t>
              </a:r>
              <a:r>
                <a:rPr lang="de-DE" sz="2600" b="1" dirty="0" err="1" smtClean="0"/>
                <a:t>of</a:t>
              </a:r>
              <a:r>
                <a:rPr lang="de-DE" sz="2600" b="1" dirty="0" smtClean="0"/>
                <a:t> </a:t>
              </a:r>
              <a:r>
                <a:rPr lang="de-DE" sz="2600" b="1" dirty="0" smtClean="0"/>
                <a:t>GEOSS, Copernicus, Space </a:t>
              </a:r>
              <a:r>
                <a:rPr lang="de-DE" sz="2600" b="1" dirty="0" err="1" smtClean="0"/>
                <a:t>Agencies</a:t>
              </a:r>
              <a:r>
                <a:rPr lang="de-DE" sz="2400" b="1" dirty="0" smtClean="0"/>
                <a:t> </a:t>
              </a:r>
              <a:r>
                <a:rPr lang="de-DE" sz="2400" dirty="0" smtClean="0"/>
                <a:t>	</a:t>
              </a:r>
            </a:p>
            <a:p>
              <a:pPr defTabSz="442913">
                <a:lnSpc>
                  <a:spcPct val="100000"/>
                </a:lnSpc>
                <a:spcBef>
                  <a:spcPts val="200"/>
                </a:spcBef>
                <a:buFont typeface="Wingdings" panose="05000000000000000000" pitchFamily="2" charset="2"/>
                <a:buChar char="q"/>
              </a:pPr>
              <a:r>
                <a:rPr lang="de-DE" sz="2400" dirty="0" smtClean="0"/>
                <a:t>	</a:t>
              </a:r>
              <a:r>
                <a:rPr lang="de-DE" sz="2400" b="1" dirty="0" err="1" smtClean="0"/>
                <a:t>Connecting</a:t>
              </a:r>
              <a:r>
                <a:rPr lang="de-DE" sz="2400" b="1" dirty="0" smtClean="0"/>
                <a:t> global </a:t>
              </a:r>
              <a:r>
                <a:rPr lang="de-DE" sz="2400" b="1" dirty="0" err="1" smtClean="0"/>
                <a:t>communities</a:t>
              </a:r>
              <a:r>
                <a:rPr lang="de-DE" sz="2400" dirty="0" smtClean="0"/>
                <a:t>, </a:t>
              </a:r>
              <a:r>
                <a:rPr lang="de-DE" sz="2400" dirty="0" err="1" smtClean="0"/>
                <a:t>fostering</a:t>
              </a:r>
              <a:r>
                <a:rPr lang="de-DE" sz="2400" dirty="0" smtClean="0"/>
                <a:t> global </a:t>
              </a:r>
              <a:r>
                <a:rPr lang="de-DE" sz="2400" dirty="0" err="1" smtClean="0"/>
                <a:t>intercomperability</a:t>
              </a:r>
              <a:r>
                <a:rPr lang="de-DE" sz="2400" dirty="0" smtClean="0"/>
                <a:t> </a:t>
              </a:r>
            </a:p>
            <a:p>
              <a:pPr defTabSz="442913">
                <a:lnSpc>
                  <a:spcPct val="100000"/>
                </a:lnSpc>
                <a:spcBef>
                  <a:spcPts val="200"/>
                </a:spcBef>
                <a:buFont typeface="Wingdings" panose="05000000000000000000" pitchFamily="2" charset="2"/>
                <a:buChar char="q"/>
              </a:pPr>
              <a:r>
                <a:rPr lang="de-DE" sz="2400" dirty="0" smtClean="0"/>
                <a:t>	</a:t>
              </a:r>
              <a:r>
                <a:rPr lang="de-DE" sz="2400" dirty="0" err="1" smtClean="0"/>
                <a:t>Efficient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access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to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public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financed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data</a:t>
              </a:r>
              <a:r>
                <a:rPr lang="de-DE" sz="2400" dirty="0" smtClean="0"/>
                <a:t>, e.g. </a:t>
              </a:r>
              <a:r>
                <a:rPr lang="de-DE" sz="2400" dirty="0" err="1" smtClean="0"/>
                <a:t>Sentinel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data</a:t>
              </a:r>
              <a:endParaRPr lang="de-DE" sz="2400" dirty="0" smtClean="0"/>
            </a:p>
            <a:p>
              <a:pPr defTabSz="442913">
                <a:lnSpc>
                  <a:spcPct val="100000"/>
                </a:lnSpc>
                <a:spcBef>
                  <a:spcPts val="200"/>
                </a:spcBef>
                <a:buFont typeface="Wingdings" panose="05000000000000000000" pitchFamily="2" charset="2"/>
                <a:buChar char="q"/>
              </a:pPr>
              <a:r>
                <a:rPr lang="de-DE" sz="2400" dirty="0" smtClean="0"/>
                <a:t>	</a:t>
              </a:r>
              <a:r>
                <a:rPr lang="de-DE" sz="2400" dirty="0" err="1" smtClean="0"/>
                <a:t>Fostering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competative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free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market</a:t>
              </a:r>
              <a:r>
                <a:rPr lang="de-DE" sz="2400" dirty="0" smtClean="0"/>
                <a:t> </a:t>
              </a:r>
              <a:r>
                <a:rPr lang="de-DE" sz="2400" dirty="0" err="1" smtClean="0"/>
                <a:t>mechanisms</a:t>
              </a:r>
              <a:endParaRPr lang="de-DE" sz="2400" dirty="0" smtClean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423820" y="4271474"/>
            <a:ext cx="11238841" cy="2046148"/>
            <a:chOff x="423820" y="4271474"/>
            <a:chExt cx="11238841" cy="2046148"/>
          </a:xfrm>
        </p:grpSpPr>
        <p:grpSp>
          <p:nvGrpSpPr>
            <p:cNvPr id="4" name="Gruppieren 3"/>
            <p:cNvGrpSpPr/>
            <p:nvPr/>
          </p:nvGrpSpPr>
          <p:grpSpPr>
            <a:xfrm>
              <a:off x="423820" y="4271474"/>
              <a:ext cx="11238841" cy="2046148"/>
              <a:chOff x="403279" y="4241853"/>
              <a:chExt cx="11238841" cy="2046148"/>
            </a:xfrm>
          </p:grpSpPr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7712" y="4746436"/>
                <a:ext cx="671937" cy="737095"/>
              </a:xfrm>
              <a:prstGeom prst="rect">
                <a:avLst/>
              </a:prstGeom>
            </p:spPr>
          </p:pic>
          <p:sp>
            <p:nvSpPr>
              <p:cNvPr id="10" name="Inhaltsplatzhalter 2">
                <a:extLst>
                  <a:ext uri="{FF2B5EF4-FFF2-40B4-BE49-F238E27FC236}">
                    <a16:creationId xmlns="" xmlns:a16="http://schemas.microsoft.com/office/drawing/2014/main" id="{F5D84436-BA2B-4C87-AD59-12DDDCF2CB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279" y="4241853"/>
                <a:ext cx="11238841" cy="20461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60000"/>
                  </a:lnSpc>
                  <a:spcBef>
                    <a:spcPts val="200"/>
                  </a:spcBef>
                  <a:buFont typeface="Arial" panose="020B0604020202020204" pitchFamily="34" charset="0"/>
                  <a:buNone/>
                </a:pPr>
                <a:r>
                  <a:rPr lang="de-DE" sz="2600" b="1" dirty="0" err="1" smtClean="0"/>
                  <a:t>Interference</a:t>
                </a:r>
                <a:r>
                  <a:rPr lang="de-DE" sz="2600" b="1" dirty="0" smtClean="0"/>
                  <a:t>: </a:t>
                </a:r>
              </a:p>
              <a:p>
                <a:pPr defTabSz="442913">
                  <a:lnSpc>
                    <a:spcPct val="100000"/>
                  </a:lnSpc>
                  <a:spcBef>
                    <a:spcPts val="200"/>
                  </a:spcBef>
                  <a:buFont typeface="Wingdings" panose="05000000000000000000" pitchFamily="2" charset="2"/>
                  <a:buChar char="q"/>
                </a:pPr>
                <a:r>
                  <a:rPr lang="de-DE" sz="2400" b="1" dirty="0"/>
                  <a:t> </a:t>
                </a:r>
                <a:r>
                  <a:rPr lang="de-DE" sz="2400" b="1" dirty="0" smtClean="0"/>
                  <a:t> </a:t>
                </a:r>
                <a:r>
                  <a:rPr lang="de-DE" sz="2400" dirty="0" err="1" smtClean="0"/>
                  <a:t>Designing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services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and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leading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innovation</a:t>
                </a:r>
                <a:r>
                  <a:rPr lang="de-DE" sz="2400" dirty="0" smtClean="0"/>
                  <a:t> – </a:t>
                </a:r>
                <a:r>
                  <a:rPr lang="de-DE" sz="2400" dirty="0" err="1" smtClean="0"/>
                  <a:t>role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of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gov</a:t>
                </a:r>
                <a:r>
                  <a:rPr lang="de-DE" sz="2400" dirty="0" smtClean="0"/>
                  <a:t>. </a:t>
                </a:r>
                <a:r>
                  <a:rPr lang="de-DE" sz="2400" dirty="0" err="1" smtClean="0"/>
                  <a:t>institutions</a:t>
                </a:r>
                <a:r>
                  <a:rPr lang="de-DE" sz="2400" dirty="0" smtClean="0"/>
                  <a:t>?</a:t>
                </a:r>
              </a:p>
              <a:p>
                <a:pPr marL="0" indent="0" defTabSz="442913">
                  <a:lnSpc>
                    <a:spcPct val="100000"/>
                  </a:lnSpc>
                  <a:spcBef>
                    <a:spcPts val="200"/>
                  </a:spcBef>
                  <a:buNone/>
                </a:pPr>
                <a:r>
                  <a:rPr lang="de-DE" sz="2400" dirty="0" smtClean="0"/>
                  <a:t>=&gt;  </a:t>
                </a:r>
                <a:r>
                  <a:rPr lang="de-DE" sz="2400" dirty="0" err="1" smtClean="0"/>
                  <a:t>Regulations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requesting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data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and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exchange</a:t>
                </a:r>
                <a:r>
                  <a:rPr lang="de-DE" sz="2400" dirty="0" smtClean="0"/>
                  <a:t>, </a:t>
                </a:r>
                <a:r>
                  <a:rPr lang="de-DE" sz="2400" dirty="0" err="1" smtClean="0"/>
                  <a:t>stimulating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competitive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innovation</a:t>
                </a:r>
                <a:r>
                  <a:rPr lang="de-DE" sz="2400" dirty="0" smtClean="0"/>
                  <a:t> </a:t>
                </a:r>
                <a:endParaRPr lang="de-DE" sz="2400" dirty="0" smtClean="0"/>
              </a:p>
            </p:txBody>
          </p:sp>
        </p:grpSp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8261" y="5368915"/>
              <a:ext cx="452565" cy="474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3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0A4F0B4-602B-432A-90A6-CF56992B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cs typeface="Calibri" panose="020F0502020204030204" pitchFamily="34" charset="0"/>
              </a:rPr>
              <a:t>About </a:t>
            </a:r>
            <a:r>
              <a:rPr lang="de-DE" dirty="0" err="1">
                <a:cs typeface="Calibri" panose="020F0502020204030204" pitchFamily="34" charset="0"/>
              </a:rPr>
              <a:t>us</a:t>
            </a:r>
            <a:endParaRPr lang="en-GB" dirty="0">
              <a:cs typeface="Calibri" panose="020F050202020403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5D84436-BA2B-4C87-AD59-12DDDCF2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03" y="1493729"/>
            <a:ext cx="8341492" cy="29345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2000"/>
              </a:spcBef>
              <a:buFont typeface="Wingdings" panose="05000000000000000000" pitchFamily="2" charset="2"/>
              <a:buChar char="q"/>
            </a:pPr>
            <a:r>
              <a:rPr lang="en-GB" sz="2400" dirty="0" smtClean="0"/>
              <a:t> Mapping </a:t>
            </a:r>
            <a:r>
              <a:rPr lang="en-GB" sz="2400" dirty="0"/>
              <a:t>&amp; monitoring aquatic environments worldwide</a:t>
            </a:r>
          </a:p>
          <a:p>
            <a:pPr marL="358775" indent="-358775">
              <a:lnSpc>
                <a:spcPct val="100000"/>
              </a:lnSpc>
              <a:spcBef>
                <a:spcPts val="2000"/>
              </a:spcBef>
              <a:buFont typeface="Wingdings" panose="05000000000000000000" pitchFamily="2" charset="2"/>
              <a:buChar char="q"/>
            </a:pPr>
            <a:r>
              <a:rPr lang="en-GB" sz="2400" dirty="0" smtClean="0"/>
              <a:t>Service </a:t>
            </a:r>
            <a:r>
              <a:rPr lang="en-GB" sz="2400" dirty="0"/>
              <a:t>provider </a:t>
            </a:r>
            <a:r>
              <a:rPr lang="en-GB" sz="2400" dirty="0" smtClean="0"/>
              <a:t>to coastal </a:t>
            </a:r>
            <a:r>
              <a:rPr lang="en-GB" sz="2400" dirty="0"/>
              <a:t>and offshore industry, academia </a:t>
            </a:r>
            <a:r>
              <a:rPr lang="en-GB" sz="2400" dirty="0" smtClean="0"/>
              <a:t>and  governmental </a:t>
            </a:r>
            <a:r>
              <a:rPr lang="en-GB" sz="2400" dirty="0"/>
              <a:t>entities</a:t>
            </a:r>
          </a:p>
          <a:p>
            <a:pPr>
              <a:lnSpc>
                <a:spcPct val="100000"/>
              </a:lnSpc>
              <a:spcBef>
                <a:spcPts val="2000"/>
              </a:spcBef>
              <a:buFont typeface="Wingdings" panose="05000000000000000000" pitchFamily="2" charset="2"/>
              <a:buChar char="q"/>
            </a:pPr>
            <a:r>
              <a:rPr lang="en-GB" sz="2400" dirty="0" smtClean="0"/>
              <a:t> Award </a:t>
            </a:r>
            <a:r>
              <a:rPr lang="en-GB" sz="2400" dirty="0"/>
              <a:t>winning cutting edge </a:t>
            </a:r>
            <a:r>
              <a:rPr lang="en-GB" sz="2400" dirty="0" smtClean="0"/>
              <a:t>technology &amp; </a:t>
            </a:r>
            <a:r>
              <a:rPr lang="en-GB" sz="2400" dirty="0" smtClean="0"/>
              <a:t>services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8B93B318-3AB7-4C6A-9957-5D1A8CEBB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4" r="31469"/>
          <a:stretch/>
        </p:blipFill>
        <p:spPr>
          <a:xfrm>
            <a:off x="8916372" y="1442298"/>
            <a:ext cx="3190785" cy="447061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F16F5C21-449E-4F53-B13A-75015C36C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556" y="2355213"/>
            <a:ext cx="1370027" cy="416488"/>
          </a:xfrm>
          <a:prstGeom prst="rect">
            <a:avLst/>
          </a:prstGeom>
          <a:scene3d>
            <a:camera prst="perspectiveContrastingLeftFacing" fov="4800000">
              <a:rot lat="651226" lon="3246191" rev="21499500"/>
            </a:camera>
            <a:lightRig rig="threePt" dir="t"/>
          </a:scene3d>
          <a:sp3d extrusionH="76200" contourW="12700">
            <a:bevelB h="254000"/>
            <a:extrusionClr>
              <a:schemeClr val="bg1">
                <a:lumMod val="50000"/>
              </a:schemeClr>
            </a:extrusionClr>
            <a:contourClr>
              <a:schemeClr val="bg1">
                <a:lumMod val="50000"/>
              </a:schemeClr>
            </a:contourClr>
          </a:sp3d>
        </p:spPr>
      </p:pic>
      <p:cxnSp>
        <p:nvCxnSpPr>
          <p:cNvPr id="12" name="Gerade Verbindung mit Pfeil 11">
            <a:extLst>
              <a:ext uri="{FF2B5EF4-FFF2-40B4-BE49-F238E27FC236}">
                <a16:creationId xmlns="" xmlns:a16="http://schemas.microsoft.com/office/drawing/2014/main" id="{70AEA1AF-23A3-4D48-8058-561D9323052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11354584" y="2771701"/>
            <a:ext cx="76986" cy="51728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85D7F37A-1288-49A3-A7C9-6E28EF08E052}"/>
              </a:ext>
            </a:extLst>
          </p:cNvPr>
          <p:cNvSpPr/>
          <p:nvPr/>
        </p:nvSpPr>
        <p:spPr>
          <a:xfrm>
            <a:off x="9962634" y="5255264"/>
            <a:ext cx="2139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EOMAP HQ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Schloss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Seefeld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 DE</a:t>
            </a:r>
          </a:p>
        </p:txBody>
      </p:sp>
      <p:pic>
        <p:nvPicPr>
          <p:cNvPr id="15" name="Picture 7" descr="C:\Users\Knut\Dropbox\eogroup (1)\templates_corporatedesign\awards\GMES_Badge_45x45mm_ESA.jpg">
            <a:extLst>
              <a:ext uri="{FF2B5EF4-FFF2-40B4-BE49-F238E27FC236}">
                <a16:creationId xmlns="" xmlns:a16="http://schemas.microsoft.com/office/drawing/2014/main" id="{A5C716B9-2939-4831-B14E-78BA10B5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3717" y="4713329"/>
            <a:ext cx="454800" cy="454800"/>
          </a:xfrm>
          <a:prstGeom prst="rect">
            <a:avLst/>
          </a:prstGeom>
          <a:noFill/>
        </p:spPr>
      </p:pic>
      <p:pic>
        <p:nvPicPr>
          <p:cNvPr id="16" name="Picture 6">
            <a:extLst>
              <a:ext uri="{FF2B5EF4-FFF2-40B4-BE49-F238E27FC236}">
                <a16:creationId xmlns="" xmlns:a16="http://schemas.microsoft.com/office/drawing/2014/main" id="{7AA8A514-228F-4DDE-BFB9-56AD0E539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3263" y="4711843"/>
            <a:ext cx="455623" cy="45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347C0A94-B318-48C4-A5D6-A370D75C6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7" y="4694896"/>
            <a:ext cx="732230" cy="4883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="" xmlns:a16="http://schemas.microsoft.com/office/drawing/2014/main" id="{E79B71CA-C5AC-42D4-B142-28C9A7C3BFEF}"/>
              </a:ext>
            </a:extLst>
          </p:cNvPr>
          <p:cNvGrpSpPr/>
          <p:nvPr/>
        </p:nvGrpSpPr>
        <p:grpSpPr>
          <a:xfrm>
            <a:off x="4296015" y="4675498"/>
            <a:ext cx="843651" cy="506611"/>
            <a:chOff x="4707622" y="4341752"/>
            <a:chExt cx="1653750" cy="1080000"/>
          </a:xfrm>
        </p:grpSpPr>
        <p:sp>
          <p:nvSpPr>
            <p:cNvPr id="21" name="Rechteck 20">
              <a:extLst>
                <a:ext uri="{FF2B5EF4-FFF2-40B4-BE49-F238E27FC236}">
                  <a16:creationId xmlns="" xmlns:a16="http://schemas.microsoft.com/office/drawing/2014/main" id="{49051EDE-415A-4E56-ACA1-35FCF5E35396}"/>
                </a:ext>
              </a:extLst>
            </p:cNvPr>
            <p:cNvSpPr/>
            <p:nvPr/>
          </p:nvSpPr>
          <p:spPr>
            <a:xfrm>
              <a:off x="4707622" y="4341752"/>
              <a:ext cx="1653750" cy="10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fik 19">
              <a:extLst>
                <a:ext uri="{FF2B5EF4-FFF2-40B4-BE49-F238E27FC236}">
                  <a16:creationId xmlns="" xmlns:a16="http://schemas.microsoft.com/office/drawing/2014/main" id="{3834FC9B-2ABC-49C8-AAB2-8382CB68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07622" y="4612325"/>
              <a:ext cx="1653750" cy="540000"/>
            </a:xfrm>
            <a:prstGeom prst="rect">
              <a:avLst/>
            </a:prstGeom>
          </p:spPr>
        </p:pic>
      </p:grpSp>
      <p:pic>
        <p:nvPicPr>
          <p:cNvPr id="24" name="Grafik 23">
            <a:extLst>
              <a:ext uri="{FF2B5EF4-FFF2-40B4-BE49-F238E27FC236}">
                <a16:creationId xmlns="" xmlns:a16="http://schemas.microsoft.com/office/drawing/2014/main" id="{AE5431EC-6E7C-428B-8143-EEE3CA703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67" y="4658723"/>
            <a:ext cx="709283" cy="536086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="" xmlns:a16="http://schemas.microsoft.com/office/drawing/2014/main" id="{D15FAD84-EFAF-46E6-8F86-60AB8BFFAE95}"/>
              </a:ext>
            </a:extLst>
          </p:cNvPr>
          <p:cNvSpPr/>
          <p:nvPr/>
        </p:nvSpPr>
        <p:spPr>
          <a:xfrm>
            <a:off x="606822" y="5175703"/>
            <a:ext cx="16997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EU SME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champion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="" xmlns:a16="http://schemas.microsoft.com/office/drawing/2014/main" id="{99CCC22D-72BF-4C6A-A00D-815AD47FE2AC}"/>
              </a:ext>
            </a:extLst>
          </p:cNvPr>
          <p:cNvSpPr/>
          <p:nvPr/>
        </p:nvSpPr>
        <p:spPr>
          <a:xfrm>
            <a:off x="1841015" y="5193971"/>
            <a:ext cx="23006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opernicus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awards for outstanding technology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="" xmlns:a16="http://schemas.microsoft.com/office/drawing/2014/main" id="{2C28D390-3DE8-49ED-A521-E0516B8BD1FF}"/>
              </a:ext>
            </a:extLst>
          </p:cNvPr>
          <p:cNvSpPr/>
          <p:nvPr/>
        </p:nvSpPr>
        <p:spPr>
          <a:xfrm>
            <a:off x="4191832" y="5193971"/>
            <a:ext cx="179437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Information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rogram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Partner</a:t>
            </a: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="" xmlns:a16="http://schemas.microsoft.com/office/drawing/2014/main" id="{E42EF453-4997-4991-B0E1-65F583EFCC57}"/>
              </a:ext>
            </a:extLst>
          </p:cNvPr>
          <p:cNvSpPr/>
          <p:nvPr/>
        </p:nvSpPr>
        <p:spPr>
          <a:xfrm>
            <a:off x="5908369" y="5175703"/>
            <a:ext cx="19738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Solution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partnership</a:t>
            </a:r>
            <a:endParaRPr kumimoji="0" lang="de-DE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="" xmlns:a16="http://schemas.microsoft.com/office/drawing/2014/main" id="{A41689C9-834A-42EE-9D36-10102DA955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7" t="9386" r="25303" b="19732"/>
          <a:stretch/>
        </p:blipFill>
        <p:spPr>
          <a:xfrm>
            <a:off x="7348188" y="4654550"/>
            <a:ext cx="610889" cy="551260"/>
          </a:xfrm>
          <a:prstGeom prst="rect">
            <a:avLst/>
          </a:prstGeom>
        </p:spPr>
      </p:pic>
      <p:sp>
        <p:nvSpPr>
          <p:cNvPr id="29" name="Rechteck 28">
            <a:extLst>
              <a:ext uri="{FF2B5EF4-FFF2-40B4-BE49-F238E27FC236}">
                <a16:creationId xmlns="" xmlns:a16="http://schemas.microsoft.com/office/drawing/2014/main" id="{A35437E8-B5BD-446F-AE50-984828C5C9B5}"/>
              </a:ext>
            </a:extLst>
          </p:cNvPr>
          <p:cNvSpPr/>
          <p:nvPr/>
        </p:nvSpPr>
        <p:spPr>
          <a:xfrm>
            <a:off x="7255810" y="5201702"/>
            <a:ext cx="197388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700" dirty="0">
                <a:solidFill>
                  <a:schemeClr val="bg1"/>
                </a:solidFill>
                <a:latin typeface="+mj-lt"/>
              </a:rPr>
              <a:t>Data</a:t>
            </a:r>
          </a:p>
          <a:p>
            <a:r>
              <a:rPr lang="de-DE" sz="1700" dirty="0" err="1">
                <a:solidFill>
                  <a:schemeClr val="bg1"/>
                </a:solidFill>
                <a:latin typeface="+mj-lt"/>
              </a:rPr>
              <a:t>provider</a:t>
            </a:r>
            <a:endParaRPr lang="de-DE" sz="17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687" y="4675498"/>
            <a:ext cx="942009" cy="4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3DD9D1-E89A-444B-A91A-494DD437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43452"/>
            <a:ext cx="11518900" cy="898525"/>
          </a:xfrm>
        </p:spPr>
        <p:txBody>
          <a:bodyPr/>
          <a:lstStyle/>
          <a:p>
            <a:pPr algn="ctr"/>
            <a:r>
              <a:rPr lang="en-GB" dirty="0"/>
              <a:t>Market and client groups</a:t>
            </a:r>
          </a:p>
        </p:txBody>
      </p:sp>
      <p:pic>
        <p:nvPicPr>
          <p:cNvPr id="9" name="Picture 14" descr="ILF Consulting Engineers">
            <a:extLst>
              <a:ext uri="{FF2B5EF4-FFF2-40B4-BE49-F238E27FC236}">
                <a16:creationId xmlns="" xmlns:a16="http://schemas.microsoft.com/office/drawing/2014/main" id="{7335B55A-42D5-47C1-ABD7-2672E966C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106" y="4874528"/>
            <a:ext cx="520302" cy="6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ustralian Government - Geoscience Australia">
            <a:extLst>
              <a:ext uri="{FF2B5EF4-FFF2-40B4-BE49-F238E27FC236}">
                <a16:creationId xmlns="" xmlns:a16="http://schemas.microsoft.com/office/drawing/2014/main" id="{BAADA63D-E28F-4B51-96E7-83BF46B9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1731" y="2210230"/>
            <a:ext cx="624069" cy="432048"/>
          </a:xfrm>
          <a:prstGeom prst="rect">
            <a:avLst/>
          </a:prstGeom>
          <a:noFill/>
        </p:spPr>
      </p:pic>
      <p:pic>
        <p:nvPicPr>
          <p:cNvPr id="11" name="Picture 8" descr="NOAA logo.svg">
            <a:extLst>
              <a:ext uri="{FF2B5EF4-FFF2-40B4-BE49-F238E27FC236}">
                <a16:creationId xmlns="" xmlns:a16="http://schemas.microsoft.com/office/drawing/2014/main" id="{B2BF1FCB-8DC4-4A15-AF81-C91C9FDD6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851" y="2065973"/>
            <a:ext cx="490494" cy="4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ONABIO">
            <a:extLst>
              <a:ext uri="{FF2B5EF4-FFF2-40B4-BE49-F238E27FC236}">
                <a16:creationId xmlns="" xmlns:a16="http://schemas.microsoft.com/office/drawing/2014/main" id="{E8790E7B-41CB-4B3C-A310-2D7DB2EF4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346" y="1490152"/>
            <a:ext cx="1050216" cy="3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http://auvac.org/uploads/organization/Atlas%20Elektronik.jpg">
            <a:extLst>
              <a:ext uri="{FF2B5EF4-FFF2-40B4-BE49-F238E27FC236}">
                <a16:creationId xmlns="" xmlns:a16="http://schemas.microsoft.com/office/drawing/2014/main" id="{29774126-1386-44AC-BA71-8667519C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4772" y="4291484"/>
            <a:ext cx="1320969" cy="25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woodside-logo">
            <a:extLst>
              <a:ext uri="{FF2B5EF4-FFF2-40B4-BE49-F238E27FC236}">
                <a16:creationId xmlns="" xmlns:a16="http://schemas.microsoft.com/office/drawing/2014/main" id="{C4F6B1ED-B486-4FFA-9159-BBE21603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434" y="5594608"/>
            <a:ext cx="776043" cy="42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Shell Logo">
            <a:extLst>
              <a:ext uri="{FF2B5EF4-FFF2-40B4-BE49-F238E27FC236}">
                <a16:creationId xmlns="" xmlns:a16="http://schemas.microsoft.com/office/drawing/2014/main" id="{0FC642EF-A6AB-45E7-AEF3-660AB8C6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539" y="5522598"/>
            <a:ext cx="565109" cy="5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Logo der BP">
            <a:extLst>
              <a:ext uri="{FF2B5EF4-FFF2-40B4-BE49-F238E27FC236}">
                <a16:creationId xmlns="" xmlns:a16="http://schemas.microsoft.com/office/drawing/2014/main" id="{8AA8DE7F-E725-49D5-AE8D-12EE2532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074" y="5522600"/>
            <a:ext cx="434598" cy="57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http://cdn.vanoord.com/profiles/vanoord/themes/vanoord/images/logo-vanoord.png">
            <a:extLst>
              <a:ext uri="{FF2B5EF4-FFF2-40B4-BE49-F238E27FC236}">
                <a16:creationId xmlns="" xmlns:a16="http://schemas.microsoft.com/office/drawing/2014/main" id="{6B12E78A-EF53-4910-AF8E-5F67F6AD4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9202" y="4946536"/>
            <a:ext cx="1059600" cy="332041"/>
          </a:xfrm>
          <a:prstGeom prst="rect">
            <a:avLst/>
          </a:prstGeom>
          <a:noFill/>
        </p:spPr>
      </p:pic>
      <p:pic>
        <p:nvPicPr>
          <p:cNvPr id="18" name="Picture 8" descr="Emblem of the BSH">
            <a:extLst>
              <a:ext uri="{FF2B5EF4-FFF2-40B4-BE49-F238E27FC236}">
                <a16:creationId xmlns="" xmlns:a16="http://schemas.microsoft.com/office/drawing/2014/main" id="{66B3E99D-C957-4088-88A3-00649A2C9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5833" y="2736671"/>
            <a:ext cx="293849" cy="575944"/>
          </a:xfrm>
          <a:prstGeom prst="rect">
            <a:avLst/>
          </a:prstGeom>
          <a:noFill/>
        </p:spPr>
      </p:pic>
      <p:pic>
        <p:nvPicPr>
          <p:cNvPr id="19" name="Picture 10" descr="https://avanti.envitia.com/inc/img/pig/ukho.png">
            <a:extLst>
              <a:ext uri="{FF2B5EF4-FFF2-40B4-BE49-F238E27FC236}">
                <a16:creationId xmlns="" xmlns:a16="http://schemas.microsoft.com/office/drawing/2014/main" id="{AFF97BD4-7784-4CC4-B4AD-FE5CBC3A1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5933" y="2700889"/>
            <a:ext cx="669725" cy="504056"/>
          </a:xfrm>
          <a:prstGeom prst="rect">
            <a:avLst/>
          </a:prstGeom>
          <a:noFill/>
        </p:spPr>
      </p:pic>
      <p:pic>
        <p:nvPicPr>
          <p:cNvPr id="20" name="Picture 12" descr="http://www.commissionoceanindien.org/images/logos/coi.png">
            <a:extLst>
              <a:ext uri="{FF2B5EF4-FFF2-40B4-BE49-F238E27FC236}">
                <a16:creationId xmlns="" xmlns:a16="http://schemas.microsoft.com/office/drawing/2014/main" id="{372152CF-573E-4F1B-BC73-B6B262417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13539" y="1130112"/>
            <a:ext cx="1159859" cy="287095"/>
          </a:xfrm>
          <a:prstGeom prst="rect">
            <a:avLst/>
          </a:prstGeom>
          <a:noFill/>
        </p:spPr>
      </p:pic>
      <p:pic>
        <p:nvPicPr>
          <p:cNvPr id="21" name="Picture 16" descr="Government Site Builder">
            <a:extLst>
              <a:ext uri="{FF2B5EF4-FFF2-40B4-BE49-F238E27FC236}">
                <a16:creationId xmlns="" xmlns:a16="http://schemas.microsoft.com/office/drawing/2014/main" id="{A5E02F09-73D4-4E32-AE58-48706E79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61810" y="2210230"/>
            <a:ext cx="648072" cy="432048"/>
          </a:xfrm>
          <a:prstGeom prst="rect">
            <a:avLst/>
          </a:prstGeom>
          <a:noFill/>
        </p:spPr>
      </p:pic>
      <p:pic>
        <p:nvPicPr>
          <p:cNvPr id="22" name="Picture 18" descr="http://www.eifl.net/system/files/201305/world-bank-logo.jpg">
            <a:extLst>
              <a:ext uri="{FF2B5EF4-FFF2-40B4-BE49-F238E27FC236}">
                <a16:creationId xmlns="" xmlns:a16="http://schemas.microsoft.com/office/drawing/2014/main" id="{E4A6F3E4-958E-4266-AD99-1773EA570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739" y="4658502"/>
            <a:ext cx="1322588" cy="294604"/>
          </a:xfrm>
          <a:prstGeom prst="rect">
            <a:avLst/>
          </a:prstGeom>
          <a:noFill/>
        </p:spPr>
      </p:pic>
      <p:pic>
        <p:nvPicPr>
          <p:cNvPr id="23" name="Picture 2">
            <a:extLst>
              <a:ext uri="{FF2B5EF4-FFF2-40B4-BE49-F238E27FC236}">
                <a16:creationId xmlns="" xmlns:a16="http://schemas.microsoft.com/office/drawing/2014/main" id="{A608BA0A-1866-4A84-B0A4-25675EE2D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1810" y="2786294"/>
            <a:ext cx="71645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INPEX CORPORATION">
            <a:extLst>
              <a:ext uri="{FF2B5EF4-FFF2-40B4-BE49-F238E27FC236}">
                <a16:creationId xmlns="" xmlns:a16="http://schemas.microsoft.com/office/drawing/2014/main" id="{A8CD652D-2AA6-4FA2-BF1C-967C01521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564"/>
          <a:stretch>
            <a:fillRect/>
          </a:stretch>
        </p:blipFill>
        <p:spPr bwMode="auto">
          <a:xfrm>
            <a:off x="8589603" y="5882640"/>
            <a:ext cx="1230977" cy="222229"/>
          </a:xfrm>
          <a:prstGeom prst="rect">
            <a:avLst/>
          </a:prstGeom>
          <a:noFill/>
        </p:spPr>
      </p:pic>
      <p:pic>
        <p:nvPicPr>
          <p:cNvPr id="25" name="Picture 4" descr="Home">
            <a:extLst>
              <a:ext uri="{FF2B5EF4-FFF2-40B4-BE49-F238E27FC236}">
                <a16:creationId xmlns="" xmlns:a16="http://schemas.microsoft.com/office/drawing/2014/main" id="{483A4C89-B4F2-4B7B-8755-160FF724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605827" y="3938422"/>
            <a:ext cx="1248139" cy="288032"/>
          </a:xfrm>
          <a:prstGeom prst="rect">
            <a:avLst/>
          </a:prstGeom>
          <a:noFill/>
        </p:spPr>
      </p:pic>
      <p:pic>
        <p:nvPicPr>
          <p:cNvPr id="26" name="Picture 2" descr="https://encrypted-tbn3.gstatic.com/images?q=tbn:ANd9GcSinl9SzC73xph2jgYTUSMPG8i4vAuiGg39b4K4oHv2HGodhdlF">
            <a:extLst>
              <a:ext uri="{FF2B5EF4-FFF2-40B4-BE49-F238E27FC236}">
                <a16:creationId xmlns="" xmlns:a16="http://schemas.microsoft.com/office/drawing/2014/main" id="{B99027D1-506B-485E-A4A7-8A105589B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77834" y="3506374"/>
            <a:ext cx="34256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>
            <a:extLst>
              <a:ext uri="{FF2B5EF4-FFF2-40B4-BE49-F238E27FC236}">
                <a16:creationId xmlns="" xmlns:a16="http://schemas.microsoft.com/office/drawing/2014/main" id="{4672C022-7159-4D15-B110-420C823F6070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437474" y="1130110"/>
            <a:ext cx="360040" cy="360040"/>
          </a:xfrm>
          <a:prstGeom prst="rect">
            <a:avLst/>
          </a:prstGeom>
        </p:spPr>
      </p:pic>
      <p:pic>
        <p:nvPicPr>
          <p:cNvPr id="28" name="Picture 18" descr="http://www.burrenconnect.ie/UserFiles/Image/GSI_LOGO.jpg">
            <a:extLst>
              <a:ext uri="{FF2B5EF4-FFF2-40B4-BE49-F238E27FC236}">
                <a16:creationId xmlns="" xmlns:a16="http://schemas.microsoft.com/office/drawing/2014/main" id="{BF10D3FE-23E4-4030-AD47-C9F35828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287" y="1693123"/>
            <a:ext cx="648072" cy="28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ttp://www.dolphingeo.com/homepage/logo.jpg">
            <a:extLst>
              <a:ext uri="{FF2B5EF4-FFF2-40B4-BE49-F238E27FC236}">
                <a16:creationId xmlns="" xmlns:a16="http://schemas.microsoft.com/office/drawing/2014/main" id="{F6E6AE3A-3A78-4C49-B508-C888CB95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886" y="3470370"/>
            <a:ext cx="705078" cy="360040"/>
          </a:xfrm>
          <a:prstGeom prst="rect">
            <a:avLst/>
          </a:prstGeom>
          <a:noFill/>
        </p:spPr>
      </p:pic>
      <p:pic>
        <p:nvPicPr>
          <p:cNvPr id="30" name="Picture 4" descr="http://media.directionsmedia.net/directionsmag/channels/pressreleases/Proteus.jpg">
            <a:extLst>
              <a:ext uri="{FF2B5EF4-FFF2-40B4-BE49-F238E27FC236}">
                <a16:creationId xmlns="" xmlns:a16="http://schemas.microsoft.com/office/drawing/2014/main" id="{4EFBDB42-EF01-4ABA-8A3F-9A4EE3BA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3659" y="1778184"/>
            <a:ext cx="576064" cy="161611"/>
          </a:xfrm>
          <a:prstGeom prst="rect">
            <a:avLst/>
          </a:prstGeom>
          <a:noFill/>
        </p:spPr>
      </p:pic>
      <p:pic>
        <p:nvPicPr>
          <p:cNvPr id="31" name="Picture 6" descr="http://www.abpmer.co.uk/admin/content/files/assets/logo-48px-height.png">
            <a:extLst>
              <a:ext uri="{FF2B5EF4-FFF2-40B4-BE49-F238E27FC236}">
                <a16:creationId xmlns="" xmlns:a16="http://schemas.microsoft.com/office/drawing/2014/main" id="{A6551847-6046-486D-A4C2-4FCEEC81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29162" y="5423731"/>
            <a:ext cx="1141488" cy="314893"/>
          </a:xfrm>
          <a:prstGeom prst="rect">
            <a:avLst/>
          </a:prstGeom>
          <a:noFill/>
        </p:spPr>
      </p:pic>
      <p:pic>
        <p:nvPicPr>
          <p:cNvPr id="32" name="Picture 11" descr="http://vancouver.setac.org/wp-content/uploads/2014/03/rio-tinto-logo.jpg">
            <a:extLst>
              <a:ext uri="{FF2B5EF4-FFF2-40B4-BE49-F238E27FC236}">
                <a16:creationId xmlns="" xmlns:a16="http://schemas.microsoft.com/office/drawing/2014/main" id="{C4A69B96-B6B3-4654-996F-DDCD60EC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1330" y="5594606"/>
            <a:ext cx="745042" cy="153168"/>
          </a:xfrm>
          <a:prstGeom prst="rect">
            <a:avLst/>
          </a:prstGeom>
          <a:noFill/>
        </p:spPr>
      </p:pic>
      <p:pic>
        <p:nvPicPr>
          <p:cNvPr id="33" name="Picture 12">
            <a:extLst>
              <a:ext uri="{FF2B5EF4-FFF2-40B4-BE49-F238E27FC236}">
                <a16:creationId xmlns="" xmlns:a16="http://schemas.microsoft.com/office/drawing/2014/main" id="{D7C2C6AC-54E3-4266-B7C5-0C63E5D54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377134" y="3621331"/>
            <a:ext cx="672438" cy="39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9">
            <a:extLst>
              <a:ext uri="{FF2B5EF4-FFF2-40B4-BE49-F238E27FC236}">
                <a16:creationId xmlns="" xmlns:a16="http://schemas.microsoft.com/office/drawing/2014/main" id="{F01D935B-F6F0-4304-BBE5-3DF7A6637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1370" y="1058102"/>
            <a:ext cx="648072" cy="28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 descr="http://www.movab-d.de/BG/logo.gif">
            <a:extLst>
              <a:ext uri="{FF2B5EF4-FFF2-40B4-BE49-F238E27FC236}">
                <a16:creationId xmlns="" xmlns:a16="http://schemas.microsoft.com/office/drawing/2014/main" id="{4CCCD022-D59B-4201-ACFB-0EB3CA72C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9883" y="2858302"/>
            <a:ext cx="708793" cy="177916"/>
          </a:xfrm>
          <a:prstGeom prst="rect">
            <a:avLst/>
          </a:prstGeom>
          <a:noFill/>
        </p:spPr>
      </p:pic>
      <p:pic>
        <p:nvPicPr>
          <p:cNvPr id="36" name="Picture 4" descr="Fugro Logo">
            <a:extLst>
              <a:ext uri="{FF2B5EF4-FFF2-40B4-BE49-F238E27FC236}">
                <a16:creationId xmlns="" xmlns:a16="http://schemas.microsoft.com/office/drawing/2014/main" id="{34EBE767-E3B4-4A6B-A77E-80DC0B21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9242" y="5810630"/>
            <a:ext cx="474336" cy="331202"/>
          </a:xfrm>
          <a:prstGeom prst="rect">
            <a:avLst/>
          </a:prstGeom>
          <a:noFill/>
        </p:spPr>
      </p:pic>
      <p:pic>
        <p:nvPicPr>
          <p:cNvPr id="37" name="Picture 6" descr="International Mapping">
            <a:extLst>
              <a:ext uri="{FF2B5EF4-FFF2-40B4-BE49-F238E27FC236}">
                <a16:creationId xmlns="" xmlns:a16="http://schemas.microsoft.com/office/drawing/2014/main" id="{2957E39A-D082-4A55-8F24-BB3016F2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9957754" y="1634168"/>
            <a:ext cx="1080914" cy="326061"/>
          </a:xfrm>
          <a:prstGeom prst="rect">
            <a:avLst/>
          </a:prstGeom>
          <a:noFill/>
        </p:spPr>
      </p:pic>
      <p:pic>
        <p:nvPicPr>
          <p:cNvPr id="38" name="Picture 8" descr="Universidad de Puerto Rico">
            <a:extLst>
              <a:ext uri="{FF2B5EF4-FFF2-40B4-BE49-F238E27FC236}">
                <a16:creationId xmlns="" xmlns:a16="http://schemas.microsoft.com/office/drawing/2014/main" id="{DAA33843-259C-4278-904F-0F997BA4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1491" y="1562158"/>
            <a:ext cx="628911" cy="248420"/>
          </a:xfrm>
          <a:prstGeom prst="rect">
            <a:avLst/>
          </a:prstGeom>
          <a:noFill/>
        </p:spPr>
      </p:pic>
      <p:pic>
        <p:nvPicPr>
          <p:cNvPr id="39" name="Picture 10" descr="http://www.esa.int/esalogo/images/logotype_screen/42_digital_logo_dark_blue_sign_A.png">
            <a:extLst>
              <a:ext uri="{FF2B5EF4-FFF2-40B4-BE49-F238E27FC236}">
                <a16:creationId xmlns="" xmlns:a16="http://schemas.microsoft.com/office/drawing/2014/main" id="{A4103964-CD23-40F0-BC30-EEF5F3E0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699" y="5162558"/>
            <a:ext cx="751541" cy="476672"/>
          </a:xfrm>
          <a:prstGeom prst="rect">
            <a:avLst/>
          </a:prstGeom>
          <a:noFill/>
        </p:spPr>
      </p:pic>
      <p:pic>
        <p:nvPicPr>
          <p:cNvPr id="40" name="Picture 2" descr="https://www.usgs.gov/sites/all/themes/usgs_palladium/assets/css/img/USGS_black.png">
            <a:extLst>
              <a:ext uri="{FF2B5EF4-FFF2-40B4-BE49-F238E27FC236}">
                <a16:creationId xmlns="" xmlns:a16="http://schemas.microsoft.com/office/drawing/2014/main" id="{B3D87CCD-F762-44AB-8478-8B1D5C76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1181891" y="2354248"/>
            <a:ext cx="712268" cy="262905"/>
          </a:xfrm>
          <a:prstGeom prst="rect">
            <a:avLst/>
          </a:prstGeom>
          <a:noFill/>
        </p:spPr>
      </p:pic>
      <p:pic>
        <p:nvPicPr>
          <p:cNvPr id="41" name="Picture 8" descr="http://www.kisrtalk.com/images/kisr%20logo%20master%20art%20work_kisr%20master%20c.jpg">
            <a:extLst>
              <a:ext uri="{FF2B5EF4-FFF2-40B4-BE49-F238E27FC236}">
                <a16:creationId xmlns="" xmlns:a16="http://schemas.microsoft.com/office/drawing/2014/main" id="{537C2993-907A-4429-8264-0A66EF8F1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149443" y="1922198"/>
            <a:ext cx="827584" cy="262068"/>
          </a:xfrm>
          <a:prstGeom prst="rect">
            <a:avLst/>
          </a:prstGeom>
          <a:noFill/>
        </p:spPr>
      </p:pic>
      <p:pic>
        <p:nvPicPr>
          <p:cNvPr id="42" name="Picture 9">
            <a:extLst>
              <a:ext uri="{FF2B5EF4-FFF2-40B4-BE49-F238E27FC236}">
                <a16:creationId xmlns="" xmlns:a16="http://schemas.microsoft.com/office/drawing/2014/main" id="{CF11E11A-618F-44D0-8BA5-FCD09429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7355" y="1850192"/>
            <a:ext cx="501169" cy="5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1" descr="http://www.vault.com/media/8995033/Foley-Hoag-Logo-WWH_4_2015.png">
            <a:extLst>
              <a:ext uri="{FF2B5EF4-FFF2-40B4-BE49-F238E27FC236}">
                <a16:creationId xmlns="" xmlns:a16="http://schemas.microsoft.com/office/drawing/2014/main" id="{BA0D4440-7F47-4D62-A31B-D5F2BB62E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9381690" y="1202120"/>
            <a:ext cx="890464" cy="290885"/>
          </a:xfrm>
          <a:prstGeom prst="rect">
            <a:avLst/>
          </a:prstGeom>
          <a:noFill/>
        </p:spPr>
      </p:pic>
      <p:pic>
        <p:nvPicPr>
          <p:cNvPr id="44" name="Picture 15" descr="http://misc.gis.tu-berlin.de/typo3-igg/ISPRS/workshop11/logos/logo_CSRSR.jpg">
            <a:extLst>
              <a:ext uri="{FF2B5EF4-FFF2-40B4-BE49-F238E27FC236}">
                <a16:creationId xmlns="" xmlns:a16="http://schemas.microsoft.com/office/drawing/2014/main" id="{D919C069-BEB6-4D62-958E-3C6E8887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211" y="2066216"/>
            <a:ext cx="994593" cy="355899"/>
          </a:xfrm>
          <a:prstGeom prst="rect">
            <a:avLst/>
          </a:prstGeom>
          <a:noFill/>
        </p:spPr>
      </p:pic>
      <p:pic>
        <p:nvPicPr>
          <p:cNvPr id="45" name="Picture 17" descr="http://www.lak2007.uni-kiel.de/CAU-Logo.jpg">
            <a:extLst>
              <a:ext uri="{FF2B5EF4-FFF2-40B4-BE49-F238E27FC236}">
                <a16:creationId xmlns="" xmlns:a16="http://schemas.microsoft.com/office/drawing/2014/main" id="{835C0B09-D6DC-4E1C-8B0D-3D4C84C33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085546" y="1994206"/>
            <a:ext cx="493912" cy="228206"/>
          </a:xfrm>
          <a:prstGeom prst="rect">
            <a:avLst/>
          </a:prstGeom>
          <a:noFill/>
        </p:spPr>
      </p:pic>
      <p:pic>
        <p:nvPicPr>
          <p:cNvPr id="46" name="Picture 18">
            <a:extLst>
              <a:ext uri="{FF2B5EF4-FFF2-40B4-BE49-F238E27FC236}">
                <a16:creationId xmlns="" xmlns:a16="http://schemas.microsoft.com/office/drawing/2014/main" id="{2911EAE7-E3D6-4281-80F6-8567FBAF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6933419" y="5162560"/>
            <a:ext cx="1061095" cy="346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20" descr="http://www.amecfw.com/multimedia/media/logo/logo.png">
            <a:extLst>
              <a:ext uri="{FF2B5EF4-FFF2-40B4-BE49-F238E27FC236}">
                <a16:creationId xmlns="" xmlns:a16="http://schemas.microsoft.com/office/drawing/2014/main" id="{79FAE084-183F-4EF3-9CC5-0E6D4B0B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1253899" y="3218342"/>
            <a:ext cx="557777" cy="576064"/>
          </a:xfrm>
          <a:prstGeom prst="rect">
            <a:avLst/>
          </a:prstGeom>
          <a:noFill/>
        </p:spPr>
      </p:pic>
      <p:pic>
        <p:nvPicPr>
          <p:cNvPr id="49" name="Picture 22" descr="http://web.proes.es/media/159/proes.jpg">
            <a:extLst>
              <a:ext uri="{FF2B5EF4-FFF2-40B4-BE49-F238E27FC236}">
                <a16:creationId xmlns="" xmlns:a16="http://schemas.microsoft.com/office/drawing/2014/main" id="{C35087CA-BEDC-4415-968B-21E181760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6069323" y="5882638"/>
            <a:ext cx="910471" cy="290712"/>
          </a:xfrm>
          <a:prstGeom prst="rect">
            <a:avLst/>
          </a:prstGeom>
          <a:noFill/>
        </p:spPr>
      </p:pic>
      <p:pic>
        <p:nvPicPr>
          <p:cNvPr id="50" name="Picture 24" descr="https://pbs.twimg.com/profile_images/460711829543469056/as1qQajh.jpeg">
            <a:extLst>
              <a:ext uri="{FF2B5EF4-FFF2-40B4-BE49-F238E27FC236}">
                <a16:creationId xmlns="" xmlns:a16="http://schemas.microsoft.com/office/drawing/2014/main" id="{1E4C58E4-2F62-414D-88A2-79EBEF5C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9021650" y="1922198"/>
            <a:ext cx="353616" cy="353616"/>
          </a:xfrm>
          <a:prstGeom prst="rect">
            <a:avLst/>
          </a:prstGeom>
          <a:noFill/>
        </p:spPr>
      </p:pic>
      <p:pic>
        <p:nvPicPr>
          <p:cNvPr id="55" name="Picture 26" descr="http://maritimes-cluster.de/CMSPages/GetFile.aspx?guid=4ff1ee21-3194-4710-b0a1-cbf8f2e7ba57">
            <a:extLst>
              <a:ext uri="{FF2B5EF4-FFF2-40B4-BE49-F238E27FC236}">
                <a16:creationId xmlns="" xmlns:a16="http://schemas.microsoft.com/office/drawing/2014/main" id="{E44D4969-6005-4D8E-B88B-CEE9A30F3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62" y="5882638"/>
            <a:ext cx="456928" cy="297632"/>
          </a:xfrm>
          <a:prstGeom prst="rect">
            <a:avLst/>
          </a:prstGeom>
          <a:noFill/>
        </p:spPr>
      </p:pic>
      <p:sp>
        <p:nvSpPr>
          <p:cNvPr id="56" name="Rechteck 55">
            <a:extLst>
              <a:ext uri="{FF2B5EF4-FFF2-40B4-BE49-F238E27FC236}">
                <a16:creationId xmlns="" xmlns:a16="http://schemas.microsoft.com/office/drawing/2014/main" id="{1B132A3C-1EE6-4064-B04E-3CC9055A4579}"/>
              </a:ext>
            </a:extLst>
          </p:cNvPr>
          <p:cNvSpPr/>
          <p:nvPr/>
        </p:nvSpPr>
        <p:spPr>
          <a:xfrm>
            <a:off x="2816473" y="928402"/>
            <a:ext cx="9144000" cy="525658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7" name="Picture 2">
            <a:extLst>
              <a:ext uri="{FF2B5EF4-FFF2-40B4-BE49-F238E27FC236}">
                <a16:creationId xmlns="" xmlns:a16="http://schemas.microsoft.com/office/drawing/2014/main" id="{C5866418-5C32-4A2F-BBBA-FE6735BF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271542" y="2426254"/>
            <a:ext cx="432617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2" descr="Fotolia_15859577_M_b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259" y="5573402"/>
            <a:ext cx="2546039" cy="110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Grafik 12" descr="Fluss_Fotolia_2086528_S.jpg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669" y="4463104"/>
            <a:ext cx="2547165" cy="104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Grafik 20" descr="Fotolia_38002171_M.jpg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167" r="11652" b="49640"/>
          <a:stretch>
            <a:fillRect/>
          </a:stretch>
        </p:blipFill>
        <p:spPr bwMode="auto">
          <a:xfrm>
            <a:off x="-8489" y="2224586"/>
            <a:ext cx="2541269" cy="103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rafik 21" descr="Dredging_Fotolia_4938426_M_ausgerichtet.jpg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t="11772" b="28317"/>
          <a:stretch>
            <a:fillRect/>
          </a:stretch>
        </p:blipFill>
        <p:spPr bwMode="auto">
          <a:xfrm>
            <a:off x="-16669" y="1140587"/>
            <a:ext cx="2547165" cy="104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/>
          <p:cNvPicPr preferRelativeResize="0">
            <a:picLocks noChangeArrowheads="1"/>
          </p:cNvPicPr>
          <p:nvPr/>
        </p:nvPicPr>
        <p:blipFill>
          <a:blip r:embed="rId49" cstate="print"/>
          <a:srcRect l="26607"/>
          <a:stretch>
            <a:fillRect/>
          </a:stretch>
        </p:blipFill>
        <p:spPr bwMode="auto">
          <a:xfrm>
            <a:off x="-2433" y="3301689"/>
            <a:ext cx="2530171" cy="108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Grafik 62">
            <a:extLst>
              <a:ext uri="{FF2B5EF4-FFF2-40B4-BE49-F238E27FC236}">
                <a16:creationId xmlns="" xmlns:a16="http://schemas.microsoft.com/office/drawing/2014/main" id="{137427FA-D9FC-4360-86AE-6AE675646856}"/>
              </a:ext>
            </a:extLst>
          </p:cNvPr>
          <p:cNvPicPr>
            <a:picLocks noChangeAspect="1"/>
          </p:cNvPicPr>
          <p:nvPr/>
        </p:nvPicPr>
        <p:blipFill>
          <a:blip r:embed="rId50" cstate="print"/>
          <a:stretch>
            <a:fillRect/>
          </a:stretch>
        </p:blipFill>
        <p:spPr>
          <a:xfrm>
            <a:off x="-9263" y="148610"/>
            <a:ext cx="2531745" cy="9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3DD9D1-E89A-444B-A91A-494DD437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43452"/>
            <a:ext cx="11518900" cy="898525"/>
          </a:xfrm>
        </p:spPr>
        <p:txBody>
          <a:bodyPr/>
          <a:lstStyle/>
          <a:p>
            <a:pPr algn="ctr"/>
            <a:r>
              <a:rPr lang="en-GB" dirty="0"/>
              <a:t>Satellite derived bathymetry (SDB)</a:t>
            </a:r>
          </a:p>
        </p:txBody>
      </p:sp>
      <p:sp>
        <p:nvSpPr>
          <p:cNvPr id="48" name="Titel 1">
            <a:extLst>
              <a:ext uri="{FF2B5EF4-FFF2-40B4-BE49-F238E27FC236}">
                <a16:creationId xmlns="" xmlns:a16="http://schemas.microsoft.com/office/drawing/2014/main" id="{E478041C-66AE-445F-B128-50C728456724}"/>
              </a:ext>
            </a:extLst>
          </p:cNvPr>
          <p:cNvSpPr txBox="1">
            <a:spLocks/>
          </p:cNvSpPr>
          <p:nvPr/>
        </p:nvSpPr>
        <p:spPr>
          <a:xfrm>
            <a:off x="438150" y="752012"/>
            <a:ext cx="11518900" cy="651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Improving safety and coastal planning, updating </a:t>
            </a:r>
            <a:r>
              <a:rPr lang="en-GB" sz="2800" i="1" dirty="0" smtClean="0">
                <a:solidFill>
                  <a:schemeClr val="accent5">
                    <a:lumMod val="75000"/>
                  </a:schemeClr>
                </a:solidFill>
              </a:rPr>
              <a:t>navigational 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charts 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9920B197-810E-4F93-AF34-51A7520E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1650537"/>
            <a:ext cx="4285673" cy="3241974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44B26A21-9F52-43E8-B8A6-2540A3F55F2B}"/>
              </a:ext>
            </a:extLst>
          </p:cNvPr>
          <p:cNvSpPr/>
          <p:nvPr/>
        </p:nvSpPr>
        <p:spPr>
          <a:xfrm>
            <a:off x="438150" y="4972643"/>
            <a:ext cx="2499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UKHO British </a:t>
            </a:r>
            <a:r>
              <a:rPr lang="de-DE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Admiraltiy</a:t>
            </a:r>
            <a:r>
              <a:rPr lang="de-DE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chart</a:t>
            </a:r>
            <a:r>
              <a:rPr lang="de-DE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2066 Southern Antigua</a:t>
            </a:r>
          </a:p>
          <a:p>
            <a:r>
              <a:rPr lang="de-DE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Satellite</a:t>
            </a:r>
            <a:r>
              <a:rPr lang="de-DE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data</a:t>
            </a:r>
            <a:r>
              <a:rPr lang="de-DE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source</a:t>
            </a:r>
            <a:r>
              <a:rPr lang="de-DE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: EOMAP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749" y="1622256"/>
            <a:ext cx="3420580" cy="402439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="" xmlns:a16="http://schemas.microsoft.com/office/drawing/2014/main" id="{44B26A21-9F52-43E8-B8A6-2540A3F55F2B}"/>
              </a:ext>
            </a:extLst>
          </p:cNvPr>
          <p:cNvSpPr/>
          <p:nvPr/>
        </p:nvSpPr>
        <p:spPr>
          <a:xfrm>
            <a:off x="4909101" y="5586222"/>
            <a:ext cx="29179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SDB 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for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New 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Zealand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Government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Grafik 8" descr="3Dfiguree.jpg">
            <a:extLst>
              <a:ext uri="{FF2B5EF4-FFF2-40B4-BE49-F238E27FC236}">
                <a16:creationId xmlns="" xmlns:a16="http://schemas.microsoft.com/office/drawing/2014/main" id="{99D7B4FA-4641-4708-B237-33680A7F678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36255" y="2325413"/>
            <a:ext cx="3582918" cy="2567097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hteck 9">
            <a:extLst>
              <a:ext uri="{FF2B5EF4-FFF2-40B4-BE49-F238E27FC236}">
                <a16:creationId xmlns="" xmlns:a16="http://schemas.microsoft.com/office/drawing/2014/main" id="{44B26A21-9F52-43E8-B8A6-2540A3F55F2B}"/>
              </a:ext>
            </a:extLst>
          </p:cNvPr>
          <p:cNvSpPr/>
          <p:nvPr/>
        </p:nvSpPr>
        <p:spPr>
          <a:xfrm>
            <a:off x="8436255" y="4972643"/>
            <a:ext cx="35207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Assimilated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land-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underwater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elevation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model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for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Tsunami 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risk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de-DE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modelling</a:t>
            </a:r>
            <a:r>
              <a:rPr lang="de-DE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itchFamily="34" charset="0"/>
                <a:cs typeface="Arial" charset="0"/>
              </a:rPr>
              <a:t>, Kuwait Institute  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7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3DD9D1-E89A-444B-A91A-494DD437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88" y="228294"/>
            <a:ext cx="11518900" cy="898525"/>
          </a:xfrm>
        </p:spPr>
        <p:txBody>
          <a:bodyPr/>
          <a:lstStyle/>
          <a:p>
            <a:pPr algn="ctr"/>
            <a:r>
              <a:rPr lang="en-GB" dirty="0" smtClean="0"/>
              <a:t>Flagship projects on Satellite </a:t>
            </a:r>
            <a:r>
              <a:rPr lang="en-GB" dirty="0"/>
              <a:t>derived bathymetry (SDB)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3" y="2390751"/>
            <a:ext cx="4703394" cy="313686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9021"/>
          <a:stretch/>
        </p:blipFill>
        <p:spPr>
          <a:xfrm>
            <a:off x="355869" y="3511168"/>
            <a:ext cx="2084121" cy="963850"/>
          </a:xfrm>
          <a:prstGeom prst="rect">
            <a:avLst/>
          </a:prstGeom>
          <a:ln w="25400">
            <a:solidFill>
              <a:schemeClr val="bg1">
                <a:lumMod val="95000"/>
              </a:schemeClr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52F02127-D17C-44A0-A641-9B6F67867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603" y="2398702"/>
            <a:ext cx="6819685" cy="313686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A41689C9-834A-42EE-9D36-10102DA955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7" t="9386" r="25303" b="19732"/>
          <a:stretch/>
        </p:blipFill>
        <p:spPr>
          <a:xfrm>
            <a:off x="5095181" y="4602649"/>
            <a:ext cx="919119" cy="82940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6032" y="2319807"/>
            <a:ext cx="3106259" cy="36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3DD9D1-E89A-444B-A91A-494DD4370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43452"/>
            <a:ext cx="11518900" cy="898525"/>
          </a:xfrm>
        </p:spPr>
        <p:txBody>
          <a:bodyPr/>
          <a:lstStyle/>
          <a:p>
            <a:pPr algn="ctr"/>
            <a:r>
              <a:rPr lang="en-US" dirty="0"/>
              <a:t>Benthic Habitat Atlas for Abu Dhabi Environmental Agency</a:t>
            </a:r>
            <a:endParaRPr lang="en-GB" dirty="0"/>
          </a:p>
        </p:txBody>
      </p:sp>
      <p:sp>
        <p:nvSpPr>
          <p:cNvPr id="48" name="Titel 1">
            <a:extLst>
              <a:ext uri="{FF2B5EF4-FFF2-40B4-BE49-F238E27FC236}">
                <a16:creationId xmlns="" xmlns:a16="http://schemas.microsoft.com/office/drawing/2014/main" id="{E478041C-66AE-445F-B128-50C728456724}"/>
              </a:ext>
            </a:extLst>
          </p:cNvPr>
          <p:cNvSpPr txBox="1">
            <a:spLocks/>
          </p:cNvSpPr>
          <p:nvPr/>
        </p:nvSpPr>
        <p:spPr>
          <a:xfrm>
            <a:off x="502805" y="788958"/>
            <a:ext cx="11518900" cy="651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Baseline maps for governmental regulations and coastal planning</a:t>
            </a:r>
          </a:p>
        </p:txBody>
      </p:sp>
      <p:pic>
        <p:nvPicPr>
          <p:cNvPr id="51" name="Picture 2">
            <a:extLst>
              <a:ext uri="{FF2B5EF4-FFF2-40B4-BE49-F238E27FC236}">
                <a16:creationId xmlns="" xmlns:a16="http://schemas.microsoft.com/office/drawing/2014/main" id="{DB5A4ED4-65B4-4154-A533-152853A43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22" y="2368066"/>
            <a:ext cx="7491865" cy="3493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2" name="Picture 5">
            <a:extLst>
              <a:ext uri="{FF2B5EF4-FFF2-40B4-BE49-F238E27FC236}">
                <a16:creationId xmlns="" xmlns:a16="http://schemas.microsoft.com/office/drawing/2014/main" id="{8B88B5F4-DED5-4F65-8C22-A73E7D9D3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1802" y="3158836"/>
            <a:ext cx="4061279" cy="270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hteck 52">
            <a:extLst>
              <a:ext uri="{FF2B5EF4-FFF2-40B4-BE49-F238E27FC236}">
                <a16:creationId xmlns="" xmlns:a16="http://schemas.microsoft.com/office/drawing/2014/main" id="{288FF9C4-35BE-4E9D-8466-29BE104D4B70}"/>
              </a:ext>
            </a:extLst>
          </p:cNvPr>
          <p:cNvSpPr/>
          <p:nvPr/>
        </p:nvSpPr>
        <p:spPr>
          <a:xfrm>
            <a:off x="154322" y="5986766"/>
            <a:ext cx="4031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itchFamily="34" charset="0"/>
              </a:rPr>
              <a:t>EAD database: http://enviroportal.ead.ae/mapviewer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54" name="Titel 1">
            <a:extLst>
              <a:ext uri="{FF2B5EF4-FFF2-40B4-BE49-F238E27FC236}">
                <a16:creationId xmlns="" xmlns:a16="http://schemas.microsoft.com/office/drawing/2014/main" id="{0858F11A-DC3D-418E-8F51-0C437600D9BE}"/>
              </a:ext>
            </a:extLst>
          </p:cNvPr>
          <p:cNvSpPr txBox="1">
            <a:spLocks/>
          </p:cNvSpPr>
          <p:nvPr/>
        </p:nvSpPr>
        <p:spPr>
          <a:xfrm>
            <a:off x="7762566" y="2143161"/>
            <a:ext cx="4061279" cy="1144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800" b="1" dirty="0"/>
              <a:t>National habitat Atlas  Abu Dhabi: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800" dirty="0"/>
              <a:t>Satellite based and generated by EOMAP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GB" sz="1800" dirty="0"/>
              <a:t>Cost-effective, area-wide, fast turn around</a:t>
            </a:r>
          </a:p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137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5C5585FB-EF3B-4C96-9E3D-CABCB4974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1221440"/>
            <a:ext cx="11518900" cy="43814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First global water quality survey for lakes and rivers</a:t>
            </a:r>
          </a:p>
          <a:p>
            <a:r>
              <a:rPr lang="en-US" sz="2400" dirty="0" smtClean="0"/>
              <a:t>Capacity building for policy makers, agencies and water industry</a:t>
            </a:r>
          </a:p>
          <a:p>
            <a:r>
              <a:rPr lang="en-US" sz="2400" dirty="0" smtClean="0"/>
              <a:t>Demonstrating effective monitoring and reporting mechanism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ED019467-3B2E-4C97-9FA3-1EDEA9539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6798"/>
            <a:ext cx="12192000" cy="2921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9099" y="214194"/>
            <a:ext cx="11518900" cy="898525"/>
          </a:xfrm>
        </p:spPr>
        <p:txBody>
          <a:bodyPr/>
          <a:lstStyle/>
          <a:p>
            <a:pPr algn="ctr"/>
            <a:r>
              <a:rPr lang="de-DE" dirty="0" err="1" smtClean="0"/>
              <a:t>Flagship</a:t>
            </a:r>
            <a:r>
              <a:rPr lang="de-DE" dirty="0" smtClean="0"/>
              <a:t>: Global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portal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UNESCO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3DD9D1-E89A-444B-A91A-494DD437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Use cases: </a:t>
            </a:r>
            <a:r>
              <a:rPr lang="en-GB" dirty="0" err="1"/>
              <a:t>eoWater</a:t>
            </a:r>
            <a:r>
              <a:rPr lang="en-GB" dirty="0"/>
              <a:t> environmental monitoring services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9CE9EFF5-0234-41A5-A82D-607779C230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339" y="4112266"/>
            <a:ext cx="3556111" cy="1921295"/>
          </a:xfrm>
          <a:prstGeom prst="rect">
            <a:avLst/>
          </a:prstGeom>
        </p:spPr>
      </p:pic>
      <p:pic>
        <p:nvPicPr>
          <p:cNvPr id="5" name="Picture 5" descr="T:\eod\02_PROJECTS_running\1367_AMEC_LakeElsinore_Canyon_lake\1-ProjectStage\03_Ergebnisse\delivery_report_doc\images\TUR_example.tif">
            <a:extLst>
              <a:ext uri="{FF2B5EF4-FFF2-40B4-BE49-F238E27FC236}">
                <a16:creationId xmlns="" xmlns:a16="http://schemas.microsoft.com/office/drawing/2014/main" id="{7B3963F7-58A0-4A08-BADE-4F330F1FE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2"/>
          <a:stretch/>
        </p:blipFill>
        <p:spPr bwMode="auto">
          <a:xfrm>
            <a:off x="3810482" y="4136169"/>
            <a:ext cx="4053798" cy="2275249"/>
          </a:xfrm>
          <a:prstGeom prst="rect">
            <a:avLst/>
          </a:prstGeom>
          <a:noFill/>
        </p:spPr>
      </p:pic>
      <p:pic>
        <p:nvPicPr>
          <p:cNvPr id="6" name="Picture 2" descr="AMEC">
            <a:extLst>
              <a:ext uri="{FF2B5EF4-FFF2-40B4-BE49-F238E27FC236}">
                <a16:creationId xmlns="" xmlns:a16="http://schemas.microsoft.com/office/drawing/2014/main" id="{4853695C-4758-4212-A357-EDBA613C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61580" y="2256890"/>
            <a:ext cx="685476" cy="530978"/>
          </a:xfrm>
          <a:prstGeom prst="rect">
            <a:avLst/>
          </a:prstGeom>
          <a:noFill/>
        </p:spPr>
      </p:pic>
      <p:pic>
        <p:nvPicPr>
          <p:cNvPr id="7" name="Picture 2" descr="ispra logo">
            <a:extLst>
              <a:ext uri="{FF2B5EF4-FFF2-40B4-BE49-F238E27FC236}">
                <a16:creationId xmlns="" xmlns:a16="http://schemas.microsoft.com/office/drawing/2014/main" id="{006E9FB6-D460-403B-ABDF-C4B323FAB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2347" y="1621198"/>
            <a:ext cx="1041632" cy="323862"/>
          </a:xfrm>
          <a:prstGeom prst="rect">
            <a:avLst/>
          </a:prstGeom>
          <a:noFill/>
        </p:spPr>
      </p:pic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37D77A3F-4D0C-4B96-A7CF-7215C2FC2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3279" y="2981693"/>
            <a:ext cx="1063356" cy="513205"/>
          </a:xfrm>
          <a:prstGeom prst="rect">
            <a:avLst/>
          </a:prstGeom>
        </p:spPr>
      </p:pic>
      <p:grpSp>
        <p:nvGrpSpPr>
          <p:cNvPr id="9" name="Gruppieren 7">
            <a:extLst>
              <a:ext uri="{FF2B5EF4-FFF2-40B4-BE49-F238E27FC236}">
                <a16:creationId xmlns="" xmlns:a16="http://schemas.microsoft.com/office/drawing/2014/main" id="{28C08B8F-B43D-4795-BD4F-54861350ED9F}"/>
              </a:ext>
            </a:extLst>
          </p:cNvPr>
          <p:cNvGrpSpPr/>
          <p:nvPr/>
        </p:nvGrpSpPr>
        <p:grpSpPr>
          <a:xfrm>
            <a:off x="336550" y="4176353"/>
            <a:ext cx="2866483" cy="2168461"/>
            <a:chOff x="7024" y="1177007"/>
            <a:chExt cx="9149168" cy="5529077"/>
          </a:xfrm>
        </p:grpSpPr>
        <p:pic>
          <p:nvPicPr>
            <p:cNvPr id="10" name="Grafik 9">
              <a:extLst>
                <a:ext uri="{FF2B5EF4-FFF2-40B4-BE49-F238E27FC236}">
                  <a16:creationId xmlns="" xmlns:a16="http://schemas.microsoft.com/office/drawing/2014/main" id="{27CA7E08-683B-44FA-9E10-F037402D7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24" y="1244376"/>
              <a:ext cx="9149168" cy="5461708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="" xmlns:a16="http://schemas.microsoft.com/office/drawing/2014/main" id="{F61C7179-BD36-4A33-86CD-9CE3E6C2D1BF}"/>
                </a:ext>
              </a:extLst>
            </p:cNvPr>
            <p:cNvSpPr/>
            <p:nvPr/>
          </p:nvSpPr>
          <p:spPr>
            <a:xfrm>
              <a:off x="114048" y="1177007"/>
              <a:ext cx="8910736" cy="610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900" dirty="0"/>
                <a:t>http://mundo.sputniknews.com/americalatina/20151112/1053575772/brasil-samarco-peces-intoxicados.html</a:t>
              </a:r>
            </a:p>
          </p:txBody>
        </p:sp>
      </p:grp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587FEFB0-C2C0-4006-9332-CE17BC7E8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8762" y="3527242"/>
            <a:ext cx="528294" cy="528294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E9DBF857-9C89-439A-80C7-148F5C388C95}"/>
              </a:ext>
            </a:extLst>
          </p:cNvPr>
          <p:cNvSpPr txBox="1">
            <a:spLocks/>
          </p:cNvSpPr>
          <p:nvPr/>
        </p:nvSpPr>
        <p:spPr bwMode="auto">
          <a:xfrm>
            <a:off x="237743" y="1503336"/>
            <a:ext cx="10673902" cy="498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1924" tIns="65959" rIns="131924" bIns="65959"/>
          <a:lstStyle/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r>
              <a:rPr lang="en-US" sz="2000" b="1" dirty="0">
                <a:solidFill>
                  <a:srgbClr val="262626"/>
                </a:solidFill>
                <a:latin typeface="Calibri Light" panose="020F0302020204030204" pitchFamily="34" charset="0"/>
              </a:rPr>
              <a:t>Impact Assessment: </a:t>
            </a:r>
            <a:r>
              <a:rPr lang="en-US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e.g. of a power plant in river Po/ Italy, for the National Italian Institute for Environmental Protection and Research – ISPRA Italy</a:t>
            </a:r>
          </a:p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r>
              <a:rPr lang="de-DE" sz="2000" b="1" dirty="0" err="1">
                <a:solidFill>
                  <a:srgbClr val="262626"/>
                </a:solidFill>
                <a:latin typeface="Calibri Light" panose="020F0302020204030204" pitchFamily="34" charset="0"/>
              </a:rPr>
              <a:t>Water</a:t>
            </a:r>
            <a:r>
              <a:rPr lang="de-DE" sz="2000" b="1" dirty="0">
                <a:solidFill>
                  <a:srgbClr val="262626"/>
                </a:solidFill>
                <a:latin typeface="Calibri Light" panose="020F0302020204030204" pitchFamily="34" charset="0"/>
              </a:rPr>
              <a:t> Quality Monitoring: 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Long-term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monitoring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of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trophic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status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in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lakes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for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Amec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-Foster-Wheeler / USA</a:t>
            </a:r>
          </a:p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r>
              <a:rPr lang="de-DE" sz="2000" b="1" dirty="0">
                <a:solidFill>
                  <a:srgbClr val="262626"/>
                </a:solidFill>
                <a:latin typeface="Calibri Light" panose="020F0302020204030204" pitchFamily="34" charset="0"/>
              </a:rPr>
              <a:t>Environmental </a:t>
            </a:r>
            <a:r>
              <a:rPr lang="de-DE" sz="2000" b="1" dirty="0" err="1">
                <a:solidFill>
                  <a:srgbClr val="262626"/>
                </a:solidFill>
                <a:latin typeface="Calibri Light" panose="020F0302020204030204" pitchFamily="34" charset="0"/>
              </a:rPr>
              <a:t>evaluation</a:t>
            </a:r>
            <a:r>
              <a:rPr lang="de-DE" sz="2000" b="1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of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seasonal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sediment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flows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for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hydropower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planing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in Georgia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for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Stucky Ltd./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Switzerland</a:t>
            </a:r>
            <a:endParaRPr lang="de-DE" sz="2000" dirty="0">
              <a:solidFill>
                <a:srgbClr val="262626"/>
              </a:solidFill>
              <a:latin typeface="Calibri Light" panose="020F0302020204030204" pitchFamily="34" charset="0"/>
            </a:endParaRPr>
          </a:p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r>
              <a:rPr lang="de-DE" sz="2000" b="1" dirty="0" err="1">
                <a:solidFill>
                  <a:srgbClr val="262626"/>
                </a:solidFill>
                <a:latin typeface="Calibri Light" panose="020F0302020204030204" pitchFamily="34" charset="0"/>
              </a:rPr>
              <a:t>Disaster</a:t>
            </a:r>
            <a:r>
              <a:rPr lang="de-DE" sz="2000" b="1" dirty="0">
                <a:solidFill>
                  <a:srgbClr val="262626"/>
                </a:solidFill>
                <a:latin typeface="Calibri Light" panose="020F0302020204030204" pitchFamily="34" charset="0"/>
              </a:rPr>
              <a:t> Impact </a:t>
            </a:r>
            <a:r>
              <a:rPr lang="de-DE" sz="2000" b="1" dirty="0" err="1">
                <a:solidFill>
                  <a:srgbClr val="262626"/>
                </a:solidFill>
                <a:latin typeface="Calibri Light" panose="020F0302020204030204" pitchFamily="34" charset="0"/>
              </a:rPr>
              <a:t>assessment</a:t>
            </a:r>
            <a:r>
              <a:rPr lang="de-DE" sz="2000" b="1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of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Rio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Doce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Desaster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for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 </a:t>
            </a:r>
            <a:r>
              <a:rPr lang="de-DE" sz="2000" dirty="0" err="1">
                <a:solidFill>
                  <a:srgbClr val="262626"/>
                </a:solidFill>
                <a:latin typeface="Calibri Light" panose="020F0302020204030204" pitchFamily="34" charset="0"/>
              </a:rPr>
              <a:t>Lactec</a:t>
            </a:r>
            <a:r>
              <a:rPr lang="de-DE" sz="2000" dirty="0">
                <a:solidFill>
                  <a:srgbClr val="262626"/>
                </a:solidFill>
                <a:latin typeface="Calibri Light" panose="020F0302020204030204" pitchFamily="34" charset="0"/>
              </a:rPr>
              <a:t>/Brazil</a:t>
            </a:r>
          </a:p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endParaRPr lang="de-DE" sz="2000" dirty="0">
              <a:solidFill>
                <a:srgbClr val="262626"/>
              </a:solidFill>
              <a:latin typeface="Calibri Light" panose="020F0302020204030204" pitchFamily="34" charset="0"/>
            </a:endParaRPr>
          </a:p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endParaRPr lang="de-DE" sz="2000" dirty="0">
              <a:solidFill>
                <a:srgbClr val="262626"/>
              </a:solidFill>
              <a:latin typeface="Calibri Light" panose="020F0302020204030204" pitchFamily="34" charset="0"/>
            </a:endParaRPr>
          </a:p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endParaRPr lang="de-DE" sz="2800" dirty="0">
              <a:solidFill>
                <a:srgbClr val="262626"/>
              </a:solidFill>
              <a:latin typeface="Calibri Light" panose="020F0302020204030204" pitchFamily="34" charset="0"/>
            </a:endParaRPr>
          </a:p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endParaRPr lang="en-US" sz="2800" dirty="0">
              <a:solidFill>
                <a:srgbClr val="262626"/>
              </a:solidFill>
              <a:latin typeface="Calibri Light" panose="020F0302020204030204" pitchFamily="34" charset="0"/>
            </a:endParaRPr>
          </a:p>
          <a:p>
            <a:pPr marL="457200" indent="-457200">
              <a:spcBef>
                <a:spcPct val="20000"/>
              </a:spcBef>
              <a:buFont typeface="Courier New" panose="02070309020205020404" pitchFamily="49" charset="0"/>
              <a:buChar char="o"/>
              <a:tabLst>
                <a:tab pos="1687354" algn="l"/>
              </a:tabLst>
              <a:defRPr/>
            </a:pPr>
            <a:endParaRPr lang="en-US" sz="2800" dirty="0">
              <a:solidFill>
                <a:srgbClr val="262626"/>
              </a:solidFill>
              <a:latin typeface="Calibri Light" panose="020F0302020204030204" pitchFamily="34" charset="0"/>
            </a:endParaRPr>
          </a:p>
          <a:p>
            <a:pPr>
              <a:spcBef>
                <a:spcPct val="20000"/>
              </a:spcBef>
              <a:tabLst>
                <a:tab pos="1687354" algn="l"/>
              </a:tabLst>
              <a:defRPr/>
            </a:pPr>
            <a:endParaRPr lang="en-US" sz="2800" b="1" dirty="0">
              <a:solidFill>
                <a:srgbClr val="262626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3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23DD9D1-E89A-444B-A91A-494DD437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 smtClean="0"/>
              <a:t>Distributed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processing</a:t>
            </a:r>
            <a:r>
              <a:rPr lang="de-DE" dirty="0" smtClean="0"/>
              <a:t>, </a:t>
            </a:r>
            <a:r>
              <a:rPr lang="de-DE" dirty="0" err="1" smtClean="0"/>
              <a:t>hosting</a:t>
            </a:r>
            <a:r>
              <a:rPr lang="de-DE" dirty="0" smtClean="0"/>
              <a:t>, </a:t>
            </a:r>
            <a:r>
              <a:rPr lang="de-DE" dirty="0" err="1" smtClean="0"/>
              <a:t>dissemination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sz="2700" b="1" dirty="0" smtClean="0"/>
              <a:t>Operational, Integrated, </a:t>
            </a:r>
            <a:r>
              <a:rPr lang="de-DE" sz="2700" b="1" dirty="0" smtClean="0"/>
              <a:t>on-</a:t>
            </a:r>
            <a:r>
              <a:rPr lang="de-DE" sz="2700" b="1" dirty="0" err="1" smtClean="0"/>
              <a:t>demand</a:t>
            </a:r>
            <a:endParaRPr lang="en-GB" sz="2700" b="1" dirty="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xmlns="" id="{DC375041-4734-43C6-A073-8A7D0103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1348751"/>
            <a:ext cx="11709414" cy="475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0" id="{E341A3A6-95C2-4FDB-85F7-DFA58871C83B}" vid="{2ACE8307-954F-4A09-A7BA-E90AB63D5B37}"/>
    </a:ext>
  </a:extLst>
</a:theme>
</file>

<file path=ppt/theme/theme2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0" id="{E341A3A6-95C2-4FDB-85F7-DFA58871C83B}" vid="{54D66B99-7316-41AC-9214-BE81004C8752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EOMAP_Template_20180307pptx</Template>
  <TotalTime>0</TotalTime>
  <Words>348</Words>
  <Application>Microsoft Office PowerPoint</Application>
  <PresentationFormat>Breitbild</PresentationFormat>
  <Paragraphs>68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Wingdings</vt:lpstr>
      <vt:lpstr>1_Office</vt:lpstr>
      <vt:lpstr>2_Office</vt:lpstr>
      <vt:lpstr>PowerPoint-Präsentation</vt:lpstr>
      <vt:lpstr>About us</vt:lpstr>
      <vt:lpstr>Market and client groups</vt:lpstr>
      <vt:lpstr>Satellite derived bathymetry (SDB)</vt:lpstr>
      <vt:lpstr>Flagship projects on Satellite derived bathymetry (SDB)</vt:lpstr>
      <vt:lpstr>Benthic Habitat Atlas for Abu Dhabi Environmental Agency</vt:lpstr>
      <vt:lpstr>Flagship: Global water quality portal for UNESCO</vt:lpstr>
      <vt:lpstr>Use cases: eoWater environmental monitoring services</vt:lpstr>
      <vt:lpstr>Distributed data processing, hosting, dissemination  Operational, Integrated, on-demand</vt:lpstr>
      <vt:lpstr>Key success factors</vt:lpstr>
      <vt:lpstr>Key success factors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Heege</dc:creator>
  <cp:lastModifiedBy>th</cp:lastModifiedBy>
  <cp:revision>50</cp:revision>
  <dcterms:created xsi:type="dcterms:W3CDTF">2018-03-08T15:01:11Z</dcterms:created>
  <dcterms:modified xsi:type="dcterms:W3CDTF">2018-05-02T21:20:15Z</dcterms:modified>
</cp:coreProperties>
</file>