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68" r:id="rId4"/>
    <p:sldId id="270" r:id="rId5"/>
    <p:sldId id="313" r:id="rId6"/>
    <p:sldId id="312" r:id="rId7"/>
    <p:sldId id="274" r:id="rId8"/>
    <p:sldId id="298" r:id="rId9"/>
    <p:sldId id="300" r:id="rId10"/>
    <p:sldId id="299" r:id="rId11"/>
    <p:sldId id="273" r:id="rId12"/>
    <p:sldId id="311" r:id="rId13"/>
    <p:sldId id="302" r:id="rId14"/>
    <p:sldId id="303" r:id="rId15"/>
    <p:sldId id="288" r:id="rId16"/>
    <p:sldId id="317" r:id="rId17"/>
    <p:sldId id="314" r:id="rId18"/>
    <p:sldId id="315" r:id="rId19"/>
    <p:sldId id="294" r:id="rId20"/>
    <p:sldId id="266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3">
          <p15:clr>
            <a:srgbClr val="A4A3A4"/>
          </p15:clr>
        </p15:guide>
        <p15:guide id="2" pos="37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68AE"/>
    <a:srgbClr val="4472C4"/>
    <a:srgbClr val="6E90BC"/>
    <a:srgbClr val="3998D5"/>
    <a:srgbClr val="FFA500"/>
    <a:srgbClr val="484848"/>
    <a:srgbClr val="A52A2A"/>
    <a:srgbClr val="F885F8"/>
    <a:srgbClr val="FD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/>
    <p:restoredTop sz="95202" autoAdjust="0"/>
  </p:normalViewPr>
  <p:slideViewPr>
    <p:cSldViewPr snapToGrid="0" snapToObjects="1">
      <p:cViewPr varScale="1">
        <p:scale>
          <a:sx n="99" d="100"/>
          <a:sy n="99" d="100"/>
        </p:scale>
        <p:origin x="96" y="64"/>
      </p:cViewPr>
      <p:guideLst>
        <p:guide orient="horz" pos="3773"/>
        <p:guide pos="37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>
                <a:solidFill>
                  <a:schemeClr val="tx2"/>
                </a:solidFill>
              </a:rPr>
              <a:t>Languages actually used in GEOSS L1 metadata </a:t>
            </a:r>
            <a:endParaRPr lang="en-US" sz="180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22468801716969067"/>
          <c:y val="0.120267260579064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Sheet1!$A$3:$A$37</c:f>
              <c:strCache>
                <c:ptCount val="35"/>
                <c:pt idx="0">
                  <c:v>English</c:v>
                </c:pt>
                <c:pt idx="1">
                  <c:v>German</c:v>
                </c:pt>
                <c:pt idx="2">
                  <c:v>Spanish</c:v>
                </c:pt>
                <c:pt idx="3">
                  <c:v>Italian</c:v>
                </c:pt>
                <c:pt idx="4">
                  <c:v>French</c:v>
                </c:pt>
                <c:pt idx="5">
                  <c:v>Czech</c:v>
                </c:pt>
                <c:pt idx="6">
                  <c:v>Slovak</c:v>
                </c:pt>
                <c:pt idx="7">
                  <c:v>Finnish</c:v>
                </c:pt>
                <c:pt idx="8">
                  <c:v>Portuguese</c:v>
                </c:pt>
                <c:pt idx="9">
                  <c:v>Romanian</c:v>
                </c:pt>
                <c:pt idx="10">
                  <c:v>Occitan</c:v>
                </c:pt>
                <c:pt idx="11">
                  <c:v>Walloon</c:v>
                </c:pt>
                <c:pt idx="12">
                  <c:v>Croatian</c:v>
                </c:pt>
                <c:pt idx="13">
                  <c:v>Afrikaans</c:v>
                </c:pt>
                <c:pt idx="14">
                  <c:v>Slovenian</c:v>
                </c:pt>
                <c:pt idx="15">
                  <c:v>Galician</c:v>
                </c:pt>
                <c:pt idx="16">
                  <c:v>Polish</c:v>
                </c:pt>
                <c:pt idx="17">
                  <c:v>Danish</c:v>
                </c:pt>
                <c:pt idx="18">
                  <c:v>Welsh</c:v>
                </c:pt>
                <c:pt idx="19">
                  <c:v>Corsican</c:v>
                </c:pt>
                <c:pt idx="20">
                  <c:v>Dutch</c:v>
                </c:pt>
                <c:pt idx="21">
                  <c:v>Sardinian</c:v>
                </c:pt>
                <c:pt idx="22">
                  <c:v>Bosnian</c:v>
                </c:pt>
                <c:pt idx="23">
                  <c:v>Swedish</c:v>
                </c:pt>
                <c:pt idx="24">
                  <c:v>Luxembourgish</c:v>
                </c:pt>
                <c:pt idx="25">
                  <c:v>Swahili</c:v>
                </c:pt>
                <c:pt idx="26">
                  <c:v>Norwegian Nynorsk</c:v>
                </c:pt>
                <c:pt idx="27">
                  <c:v>Malagasy</c:v>
                </c:pt>
                <c:pt idx="28">
                  <c:v>Norwegian</c:v>
                </c:pt>
                <c:pt idx="29">
                  <c:v>Nyanja</c:v>
                </c:pt>
                <c:pt idx="30">
                  <c:v>Turkish</c:v>
                </c:pt>
                <c:pt idx="31">
                  <c:v>Xhosa</c:v>
                </c:pt>
                <c:pt idx="32">
                  <c:v>Malay</c:v>
                </c:pt>
                <c:pt idx="33">
                  <c:v>Indonesian</c:v>
                </c:pt>
                <c:pt idx="34">
                  <c:v>Catalan</c:v>
                </c:pt>
              </c:strCache>
            </c:strRef>
          </c:cat>
          <c:val>
            <c:numRef>
              <c:f>Sheet1!$C$3:$C$37</c:f>
              <c:numCache>
                <c:formatCode>General</c:formatCode>
                <c:ptCount val="35"/>
                <c:pt idx="0">
                  <c:v>1617970</c:v>
                </c:pt>
                <c:pt idx="1">
                  <c:v>103991</c:v>
                </c:pt>
                <c:pt idx="2">
                  <c:v>29451</c:v>
                </c:pt>
                <c:pt idx="3">
                  <c:v>11070</c:v>
                </c:pt>
                <c:pt idx="4">
                  <c:v>2984</c:v>
                </c:pt>
                <c:pt idx="5">
                  <c:v>1552</c:v>
                </c:pt>
                <c:pt idx="6">
                  <c:v>1408</c:v>
                </c:pt>
                <c:pt idx="7">
                  <c:v>741</c:v>
                </c:pt>
                <c:pt idx="8">
                  <c:v>580</c:v>
                </c:pt>
                <c:pt idx="9">
                  <c:v>442</c:v>
                </c:pt>
                <c:pt idx="10">
                  <c:v>369</c:v>
                </c:pt>
                <c:pt idx="11">
                  <c:v>369</c:v>
                </c:pt>
                <c:pt idx="12">
                  <c:v>365</c:v>
                </c:pt>
                <c:pt idx="13">
                  <c:v>267</c:v>
                </c:pt>
                <c:pt idx="14">
                  <c:v>243</c:v>
                </c:pt>
                <c:pt idx="15">
                  <c:v>215</c:v>
                </c:pt>
                <c:pt idx="16">
                  <c:v>192</c:v>
                </c:pt>
                <c:pt idx="17">
                  <c:v>178</c:v>
                </c:pt>
                <c:pt idx="18">
                  <c:v>164</c:v>
                </c:pt>
                <c:pt idx="19">
                  <c:v>120</c:v>
                </c:pt>
                <c:pt idx="20">
                  <c:v>112</c:v>
                </c:pt>
                <c:pt idx="21">
                  <c:v>109</c:v>
                </c:pt>
                <c:pt idx="22">
                  <c:v>105</c:v>
                </c:pt>
                <c:pt idx="23">
                  <c:v>101</c:v>
                </c:pt>
                <c:pt idx="24">
                  <c:v>93</c:v>
                </c:pt>
                <c:pt idx="25">
                  <c:v>84</c:v>
                </c:pt>
                <c:pt idx="26">
                  <c:v>83</c:v>
                </c:pt>
                <c:pt idx="27">
                  <c:v>78</c:v>
                </c:pt>
                <c:pt idx="28">
                  <c:v>69</c:v>
                </c:pt>
                <c:pt idx="29">
                  <c:v>65</c:v>
                </c:pt>
                <c:pt idx="30">
                  <c:v>64</c:v>
                </c:pt>
                <c:pt idx="31">
                  <c:v>64</c:v>
                </c:pt>
                <c:pt idx="32">
                  <c:v>60</c:v>
                </c:pt>
                <c:pt idx="33">
                  <c:v>58</c:v>
                </c:pt>
                <c:pt idx="3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3-40B6-BAA6-A52B661CC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3687135"/>
        <c:axId val="1253680895"/>
      </c:barChart>
      <c:catAx>
        <c:axId val="125368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680895"/>
        <c:crosses val="autoZero"/>
        <c:auto val="1"/>
        <c:lblAlgn val="ctr"/>
        <c:lblOffset val="100"/>
        <c:noMultiLvlLbl val="0"/>
      </c:catAx>
      <c:valAx>
        <c:axId val="12536808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68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DE467-252D-C340-B6D3-74553E62F086}" type="datetimeFigureOut">
              <a:rPr lang="nl-NL" smtClean="0"/>
              <a:t>1-5-2018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94EF4-DA67-D04B-9845-EB08074316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9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 Standaard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 Standaard" charset="0"/>
              </a:defRPr>
            </a:lvl1pPr>
          </a:lstStyle>
          <a:p>
            <a:fld id="{F0136DB9-5D27-1549-BD29-2B9C3D92BA6B}" type="datetimeFigureOut">
              <a:rPr lang="nl-NL" smtClean="0"/>
              <a:pPr/>
              <a:t>1-5-2018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 Standaard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 Standaard" charset="0"/>
              </a:defRPr>
            </a:lvl1pPr>
          </a:lstStyle>
          <a:p>
            <a:fld id="{B724C359-F21C-5144-9CEB-BDBE2444546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806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Organizations connections: Publishers, Providers, Authors, Collaborators 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339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distributors</a:t>
            </a:r>
            <a:r>
              <a:rPr lang="en-US" baseline="0" dirty="0" smtClean="0"/>
              <a:t> of GEOSS resources</a:t>
            </a:r>
          </a:p>
          <a:p>
            <a:r>
              <a:rPr lang="en-US" baseline="0" dirty="0" smtClean="0"/>
              <a:t>No much connections among Distributors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075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 network above, showed differently: the most connected</a:t>
            </a:r>
            <a:r>
              <a:rPr lang="en-US" baseline="0" dirty="0" smtClean="0"/>
              <a:t> ones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0+  is the overall picture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1+ is those who have more than 1 connection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Only 31 had more than 10 connections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8095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of the citations among all fields.</a:t>
            </a:r>
          </a:p>
          <a:p>
            <a:endParaRPr lang="en-US" dirty="0" smtClean="0"/>
          </a:p>
          <a:p>
            <a:r>
              <a:rPr lang="en-US" dirty="0" smtClean="0"/>
              <a:t>Linking</a:t>
            </a:r>
            <a:r>
              <a:rPr lang="en-US" baseline="0" dirty="0" smtClean="0"/>
              <a:t> people as well and not just organizations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0928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Keywords are connected</a:t>
            </a:r>
            <a:r>
              <a:rPr lang="en-US" baseline="0" dirty="0" smtClean="0"/>
              <a:t> if they are belonging to the same record.</a:t>
            </a:r>
          </a:p>
          <a:p>
            <a:r>
              <a:rPr lang="en-US" baseline="0" dirty="0" smtClean="0"/>
              <a:t>Graph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5769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Continuous Bag of Words model </a:t>
            </a:r>
            <a:r>
              <a:rPr lang="en-US" dirty="0" smtClean="0">
                <a:sym typeface="Wingdings" panose="05000000000000000000" pitchFamily="2" charset="2"/>
              </a:rPr>
              <a:t> deep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0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Connectivity, vicinity </a:t>
            </a:r>
          </a:p>
          <a:p>
            <a:r>
              <a:rPr lang="en-US" dirty="0" smtClean="0"/>
              <a:t>Neural network created word vectors from the titles and </a:t>
            </a:r>
            <a:r>
              <a:rPr lang="en-US" dirty="0" err="1" smtClean="0"/>
              <a:t>abstrcts</a:t>
            </a:r>
            <a:r>
              <a:rPr lang="en-US" dirty="0" smtClean="0"/>
              <a:t> found</a:t>
            </a:r>
            <a:r>
              <a:rPr lang="en-US" baseline="0" dirty="0" smtClean="0"/>
              <a:t> in GEOSS metadata.</a:t>
            </a:r>
          </a:p>
          <a:p>
            <a:r>
              <a:rPr lang="en-US" baseline="0" dirty="0" smtClean="0"/>
              <a:t>Concepts similarity and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2498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r>
              <a:rPr lang="en-US" baseline="0" dirty="0" smtClean="0"/>
              <a:t> content and subjects connectivity: e.g. atmospheric data do not seem to be well connected with the other environmental data.</a:t>
            </a:r>
          </a:p>
          <a:p>
            <a:r>
              <a:rPr lang="en-US" baseline="0" dirty="0" smtClean="0"/>
              <a:t>It is possible to recognize the metadata providers understanding of how the subjects interrelate</a:t>
            </a:r>
          </a:p>
          <a:p>
            <a:r>
              <a:rPr lang="en-US" baseline="0" dirty="0" smtClean="0"/>
              <a:t>It is possible to appreciate gaps</a:t>
            </a:r>
          </a:p>
          <a:p>
            <a:r>
              <a:rPr lang="en-US" baseline="0" dirty="0" smtClean="0"/>
              <a:t>Neural network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464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5994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8901" y="922706"/>
            <a:ext cx="1218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600" b="1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  <a:endParaRPr lang="nl-NL" sz="3600" b="1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15" name="Rechthoek 14"/>
          <p:cNvSpPr/>
          <p:nvPr userDrawn="1"/>
        </p:nvSpPr>
        <p:spPr>
          <a:xfrm>
            <a:off x="3756500" y="2581248"/>
            <a:ext cx="4687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0" dirty="0" smtClean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  <a:endParaRPr lang="nl-NL" sz="3200" b="0" dirty="0">
              <a:solidFill>
                <a:srgbClr val="093B37"/>
              </a:solidFill>
              <a:latin typeface="Verdana"/>
              <a:ea typeface="Arial" charset="0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17" y="0"/>
            <a:ext cx="12191983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3900"/>
            <a:ext cx="12192000" cy="1146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smtClean="0"/>
              <a:t>TEXT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140075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974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246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278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34550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3975820"/>
            <a:ext cx="7747000" cy="113486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smtClean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326252"/>
            <a:ext cx="7747000" cy="4040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 smtClean="0"/>
              <a:t>Text</a:t>
            </a:r>
            <a:r>
              <a:rPr lang="mr-IN" dirty="0" smtClean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0"/>
            <a:ext cx="12192000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0017" y="2406354"/>
            <a:ext cx="1393799" cy="1393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9349" y="1987138"/>
            <a:ext cx="9029700" cy="137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 smtClean="0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421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8FE7-696D-4D3C-A616-425AB55CC439}" type="datetimeFigureOut">
              <a:rPr lang="en-US" smtClean="0"/>
              <a:t>01-May-18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0AA6-2503-45D9-A05A-A58FBCD320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2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694215"/>
            <a:ext cx="12192000" cy="15188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600" b="1" dirty="0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600" b="1" dirty="0" err="1" smtClean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66571"/>
            <a:ext cx="12192000" cy="3568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buNone/>
              <a:defRPr lang="nl-NL" sz="18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 sz="1100">
                <a:solidFill>
                  <a:schemeClr val="bg1"/>
                </a:solidFill>
              </a:defRPr>
            </a:lvl2pPr>
            <a:lvl3pPr marL="914400" indent="0" algn="ctr">
              <a:buNone/>
              <a:defRPr lang="nl-NL" dirty="0" smtClean="0"/>
            </a:lvl3pPr>
            <a:lvl4pPr marL="1371600" indent="0" algn="ctr">
              <a:buNone/>
              <a:defRPr lang="nl-NL" dirty="0" smtClean="0"/>
            </a:lvl4pPr>
            <a:lvl5pPr marL="1828800" indent="0" algn="ctr">
              <a:buNone/>
              <a:defRPr lang="nl-NL" dirty="0"/>
            </a:lvl5pPr>
          </a:lstStyle>
          <a:p>
            <a:pPr lvl="0"/>
            <a:r>
              <a:rPr lang="nl-NL" dirty="0" smtClean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8289"/>
            <a:ext cx="12192000" cy="451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nl-NL" sz="16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 smtClean="0"/>
              <a:t>Title</a:t>
            </a:r>
            <a:r>
              <a:rPr lang="nl-NL" dirty="0" smtClean="0"/>
              <a:t>, </a:t>
            </a:r>
            <a:r>
              <a:rPr lang="nl-NL" dirty="0" err="1" smtClean="0"/>
              <a:t>Location</a:t>
            </a:r>
            <a:r>
              <a:rPr lang="nl-NL" dirty="0" smtClean="0"/>
              <a:t>, Date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37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-3" y="0"/>
            <a:ext cx="12192003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14600"/>
            <a:ext cx="12192000" cy="3475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i="0"/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939800" y="1562100"/>
            <a:ext cx="11252200" cy="952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2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 smtClean="0"/>
              <a:t>Heading2</a:t>
            </a:r>
            <a:endParaRPr lang="nl-NL" dirty="0"/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52352"/>
            <a:ext cx="12192000" cy="4437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6297612" cy="202521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115454"/>
            <a:ext cx="6297612" cy="3874184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5397" y="0"/>
            <a:ext cx="577660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729507" y="2433638"/>
            <a:ext cx="5296644" cy="352266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 smtClean="0"/>
              <a:t>Text</a:t>
            </a:r>
            <a:endParaRPr lang="nl-NL" dirty="0" smtClean="0"/>
          </a:p>
          <a:p>
            <a:pPr lvl="0"/>
            <a:r>
              <a:rPr lang="nl-NL" dirty="0" err="1" smtClean="0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39800" y="445746"/>
            <a:ext cx="5357809" cy="157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 smtClean="0"/>
              <a:t>Heading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524" y="0"/>
            <a:ext cx="4176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39800" y="558799"/>
            <a:ext cx="3226676" cy="199390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3600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249736" y="0"/>
            <a:ext cx="794226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 smtClean="0"/>
              <a:t>Image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17" y="0"/>
            <a:ext cx="12191983" cy="3149600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149600"/>
            <a:ext cx="12192000" cy="2840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Image</a:t>
            </a:r>
            <a:endParaRPr lang="nl-NL" dirty="0"/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65200" y="1990725"/>
            <a:ext cx="11226800" cy="143827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 smtClean="0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1" y="6059233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7" r:id="rId3"/>
    <p:sldLayoutId id="2147483650" r:id="rId4"/>
    <p:sldLayoutId id="2147483651" r:id="rId5"/>
    <p:sldLayoutId id="2147483652" r:id="rId6"/>
    <p:sldLayoutId id="2147483656" r:id="rId7"/>
    <p:sldLayoutId id="2147483657" r:id="rId8"/>
    <p:sldLayoutId id="2147483653" r:id="rId9"/>
    <p:sldLayoutId id="2147483666" r:id="rId10"/>
    <p:sldLayoutId id="2147483654" r:id="rId11"/>
    <p:sldLayoutId id="2147483655" r:id="rId12"/>
    <p:sldLayoutId id="2147483670" r:id="rId13"/>
    <p:sldLayoutId id="2147483671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tefano.nativi@ec.europa.eu" TargetMode="External"/><Relationship Id="rId2" Type="http://schemas.openxmlformats.org/officeDocument/2006/relationships/hyperlink" Target="mailto:Massimo.craglia@ec.europa.eu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tandfonline.com/doi/full/10.1080/20964471.2017.1401284" TargetMode="External"/><Relationship Id="rId5" Type="http://schemas.openxmlformats.org/officeDocument/2006/relationships/image" Target="../media/image20.png"/><Relationship Id="rId4" Type="http://schemas.openxmlformats.org/officeDocument/2006/relationships/hyperlink" Target="mailto:Jiri.hradec@ext.ec.europa.e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408" y="1711922"/>
            <a:ext cx="6052456" cy="1501178"/>
          </a:xfrm>
        </p:spPr>
        <p:txBody>
          <a:bodyPr/>
          <a:lstStyle/>
          <a:p>
            <a:r>
              <a:rPr lang="en-US" dirty="0" smtClean="0"/>
              <a:t>Exploring the depths of GEOSS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073970" y="3891990"/>
            <a:ext cx="3421627" cy="1003519"/>
          </a:xfrm>
        </p:spPr>
        <p:txBody>
          <a:bodyPr/>
          <a:lstStyle/>
          <a:p>
            <a:r>
              <a:rPr lang="en-US" dirty="0" smtClean="0"/>
              <a:t>Jiri </a:t>
            </a:r>
            <a:r>
              <a:rPr lang="en-US" dirty="0"/>
              <a:t>Hradec </a:t>
            </a:r>
            <a:r>
              <a:rPr lang="en-US" dirty="0" smtClean="0"/>
              <a:t>, Max </a:t>
            </a:r>
            <a:r>
              <a:rPr lang="en-US" dirty="0" err="1" smtClean="0"/>
              <a:t>Craglia</a:t>
            </a:r>
            <a:r>
              <a:rPr lang="en-US" dirty="0" smtClean="0"/>
              <a:t>, Stefano Nativi </a:t>
            </a:r>
            <a:br>
              <a:rPr lang="en-US" dirty="0" smtClean="0"/>
            </a:br>
            <a:r>
              <a:rPr lang="en-US" dirty="0" smtClean="0"/>
              <a:t>(European </a:t>
            </a:r>
            <a:r>
              <a:rPr lang="en-US" dirty="0" err="1" smtClean="0"/>
              <a:t>CommissionJRC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and</a:t>
            </a:r>
          </a:p>
          <a:p>
            <a:r>
              <a:rPr lang="en-US" dirty="0" err="1" smtClean="0"/>
              <a:t>Mattia</a:t>
            </a:r>
            <a:r>
              <a:rPr lang="en-US" dirty="0" smtClean="0"/>
              <a:t> Santoro</a:t>
            </a:r>
            <a:br>
              <a:rPr lang="en-US" dirty="0" smtClean="0"/>
            </a:br>
            <a:r>
              <a:rPr lang="en-US" dirty="0" smtClean="0"/>
              <a:t> (CNR-IIA)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044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6664399" y="444883"/>
            <a:ext cx="3831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2000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rd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GEOSS Providers Workshop </a:t>
            </a:r>
          </a:p>
          <a:p>
            <a:pPr algn="ctr"/>
            <a:r>
              <a:rPr lang="en-US" sz="20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Frascati</a:t>
            </a:r>
            <a:r>
              <a:rPr lang="en-US" sz="20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(Italy) 02-04 May 2018</a:t>
            </a:r>
            <a:endParaRPr lang="en-US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3:  Citations among Organizations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90501" y="1765300"/>
            <a:ext cx="3233548" cy="2251529"/>
          </a:xfrm>
        </p:spPr>
        <p:txBody>
          <a:bodyPr/>
          <a:lstStyle/>
          <a:p>
            <a:r>
              <a:rPr lang="en-US" b="1" dirty="0" smtClean="0"/>
              <a:t>Considering all the record fields </a:t>
            </a:r>
            <a:r>
              <a:rPr lang="en-US" dirty="0" smtClean="0"/>
              <a:t>(e.g. Title, Abstract, keywords, etc.)</a:t>
            </a:r>
          </a:p>
          <a:p>
            <a:endParaRPr lang="en-US" dirty="0"/>
          </a:p>
          <a:p>
            <a:r>
              <a:rPr lang="en-US" sz="2400" dirty="0" smtClean="0"/>
              <a:t>66,000 nodes</a:t>
            </a:r>
          </a:p>
          <a:p>
            <a:r>
              <a:rPr lang="en-US" sz="2400" dirty="0" smtClean="0"/>
              <a:t>350,000 edges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695510" y="1439056"/>
            <a:ext cx="5394552" cy="5418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361524" y="2297433"/>
            <a:ext cx="25833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C81B9"/>
                </a:solidFill>
              </a:rPr>
              <a:t>The emergence of Project Teams</a:t>
            </a:r>
          </a:p>
          <a:p>
            <a:pPr algn="ctr"/>
            <a:endParaRPr lang="en-US" sz="2800" b="1" i="1" dirty="0">
              <a:solidFill>
                <a:srgbClr val="4C81B9"/>
              </a:solidFill>
            </a:endParaRPr>
          </a:p>
          <a:p>
            <a:pPr algn="ctr"/>
            <a:r>
              <a:rPr lang="en-US" sz="2800" b="1" i="1" dirty="0">
                <a:solidFill>
                  <a:srgbClr val="4C81B9"/>
                </a:solidFill>
              </a:rPr>
              <a:t>People play an important role to connect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56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dirty="0" smtClean="0"/>
              <a:t>Thematic Coverage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90945" y="1811817"/>
            <a:ext cx="5818909" cy="3614738"/>
          </a:xfrm>
        </p:spPr>
        <p:txBody>
          <a:bodyPr/>
          <a:lstStyle/>
          <a:p>
            <a:r>
              <a:rPr lang="en-US" sz="2400" dirty="0" smtClean="0"/>
              <a:t>At least 1 keyword in each</a:t>
            </a:r>
            <a:br>
              <a:rPr lang="en-US" sz="2400" dirty="0" smtClean="0"/>
            </a:br>
            <a:r>
              <a:rPr lang="en-US" sz="2400" dirty="0" smtClean="0"/>
              <a:t>MD record </a:t>
            </a:r>
            <a:r>
              <a:rPr lang="en-US" sz="2400" b="1" dirty="0" smtClean="0"/>
              <a:t>up to 666 </a:t>
            </a:r>
          </a:p>
          <a:p>
            <a:r>
              <a:rPr lang="en-US" sz="2400" dirty="0" smtClean="0"/>
              <a:t>Total </a:t>
            </a:r>
            <a:r>
              <a:rPr lang="en-US" sz="2400" dirty="0"/>
              <a:t>number of keywords = </a:t>
            </a:r>
            <a:r>
              <a:rPr lang="en-US" sz="2400" b="1" dirty="0"/>
              <a:t>198,000</a:t>
            </a:r>
            <a:r>
              <a:rPr lang="en-US" sz="2400" dirty="0"/>
              <a:t> </a:t>
            </a:r>
          </a:p>
          <a:p>
            <a:r>
              <a:rPr lang="en-US" sz="2400" dirty="0" smtClean="0"/>
              <a:t>Huge variety due to the </a:t>
            </a:r>
            <a:r>
              <a:rPr lang="en-US" sz="2400" b="1" dirty="0" smtClean="0"/>
              <a:t>lack of a shared Thesaurus</a:t>
            </a:r>
            <a:r>
              <a:rPr lang="en-US" sz="2400" dirty="0" smtClean="0"/>
              <a:t> to help describe the most common concepts. </a:t>
            </a:r>
          </a:p>
          <a:p>
            <a:r>
              <a:rPr lang="en-US" sz="2400" b="1" dirty="0" smtClean="0"/>
              <a:t>Abstracts are the richest source of knowledge</a:t>
            </a:r>
          </a:p>
          <a:p>
            <a:pPr lvl="1"/>
            <a:r>
              <a:rPr lang="en-US" sz="2400" dirty="0" smtClean="0">
                <a:solidFill>
                  <a:schemeClr val="accent2"/>
                </a:solidFill>
              </a:rPr>
              <a:t>Unstructured data !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32616"/>
              </p:ext>
            </p:extLst>
          </p:nvPr>
        </p:nvGraphicFramePr>
        <p:xfrm>
          <a:off x="6253843" y="2186467"/>
          <a:ext cx="5830001" cy="378476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5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Baseline Surface Radiation Network BSRN)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132,785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World Ocean Circulation Experiment (WOCE)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59,766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Ocean Drilling Program (ODP)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45,707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Historical and Postglacial Tree Ring Archive of </a:t>
                      </a:r>
                      <a:r>
                        <a:rPr lang="en-US" sz="1600" u="none" strike="noStrike" dirty="0" err="1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Hohenheim</a:t>
                      </a:r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 (HISTRA)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41,858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Joint Global Ocean Flux Study (JGOFS)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28,819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Deep Sea Drilling Project (DSDP)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21,890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Meteorological Long-Term Observations @ AWI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20,791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Northern Hemispheric </a:t>
                      </a:r>
                      <a:r>
                        <a:rPr lang="en-US" sz="1600" u="none" strike="noStrike" dirty="0" err="1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Dendroclimatological</a:t>
                      </a:r>
                      <a:r>
                        <a:rPr lang="en-US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 Network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16,259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geossNoMonetaryCharge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14,976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geossDataCore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14,915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88035" y="1722028"/>
            <a:ext cx="496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10 most frequent keywords</a:t>
            </a:r>
            <a:endParaRPr lang="en-US" sz="2400" b="1" dirty="0">
              <a:solidFill>
                <a:schemeClr val="accent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0755" y="3932303"/>
            <a:ext cx="2762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1"/>
                </a:solidFill>
              </a:rPr>
              <a:t>filtered and cleaned</a:t>
            </a:r>
            <a:endParaRPr lang="en-US" sz="2800" i="1" dirty="0">
              <a:solidFill>
                <a:schemeClr val="accent1"/>
              </a:solidFill>
            </a:endParaRPr>
          </a:p>
        </p:txBody>
      </p:sp>
      <p:pic>
        <p:nvPicPr>
          <p:cNvPr id="5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91" y="4066"/>
            <a:ext cx="7647709" cy="6853934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1036" y="182510"/>
            <a:ext cx="4089400" cy="993310"/>
          </a:xfrm>
        </p:spPr>
        <p:txBody>
          <a:bodyPr/>
          <a:lstStyle/>
          <a:p>
            <a:r>
              <a:rPr lang="en-US" dirty="0" smtClean="0"/>
              <a:t>Keywords clustering 2/2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8654" y="2065403"/>
            <a:ext cx="33897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Graph analysis of the </a:t>
            </a:r>
            <a:r>
              <a:rPr lang="en-US" sz="2800" b="1" dirty="0"/>
              <a:t>keywords belonging to the same record</a:t>
            </a:r>
          </a:p>
        </p:txBody>
      </p:sp>
    </p:spTree>
    <p:extLst>
      <p:ext uri="{BB962C8B-B14F-4D97-AF65-F5344CB8AC3E}">
        <p14:creationId xmlns:p14="http://schemas.microsoft.com/office/powerpoint/2010/main" val="19046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7613" y="210218"/>
            <a:ext cx="10896600" cy="993310"/>
          </a:xfrm>
        </p:spPr>
        <p:txBody>
          <a:bodyPr/>
          <a:lstStyle/>
          <a:p>
            <a:r>
              <a:rPr lang="en-US" dirty="0" smtClean="0"/>
              <a:t>Neural network analysis on Abstracts and Titles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39799" y="1765300"/>
            <a:ext cx="10392229" cy="3614738"/>
          </a:xfrm>
        </p:spPr>
        <p:txBody>
          <a:bodyPr/>
          <a:lstStyle/>
          <a:p>
            <a:r>
              <a:rPr lang="en-US" dirty="0" smtClean="0"/>
              <a:t>1.8 M records</a:t>
            </a:r>
          </a:p>
          <a:p>
            <a:r>
              <a:rPr lang="en-US" dirty="0" smtClean="0"/>
              <a:t>653 M lemmatized words</a:t>
            </a:r>
          </a:p>
          <a:p>
            <a:endParaRPr lang="en-US" dirty="0" smtClean="0"/>
          </a:p>
          <a:p>
            <a:r>
              <a:rPr lang="en-US" dirty="0" smtClean="0"/>
              <a:t>CBOW model to extract higher level concepts and relationships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908" y="3973285"/>
            <a:ext cx="3896591" cy="2057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47090" y="1899796"/>
            <a:ext cx="4562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3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Unstructured data !</a:t>
            </a:r>
          </a:p>
        </p:txBody>
      </p:sp>
    </p:spTree>
    <p:extLst>
      <p:ext uri="{BB962C8B-B14F-4D97-AF65-F5344CB8AC3E}">
        <p14:creationId xmlns:p14="http://schemas.microsoft.com/office/powerpoint/2010/main" val="14212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B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23371" y="445746"/>
            <a:ext cx="10896600" cy="993310"/>
          </a:xfrm>
        </p:spPr>
        <p:txBody>
          <a:bodyPr/>
          <a:lstStyle/>
          <a:p>
            <a:r>
              <a:rPr lang="en-US" sz="3200" dirty="0" smtClean="0"/>
              <a:t>GEOSS data universe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58" y="0"/>
            <a:ext cx="7206342" cy="6858000"/>
          </a:xfrm>
          <a:prstGeom prst="rect">
            <a:avLst/>
          </a:prstGeom>
          <a:solidFill>
            <a:srgbClr val="093B37"/>
          </a:solidFill>
        </p:spPr>
      </p:pic>
      <p:pic>
        <p:nvPicPr>
          <p:cNvPr id="4" name="Picture 3" descr="EC-JRC-logo_horizontal_EN_pos_transparent-backgroun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89" y="6173533"/>
            <a:ext cx="1950411" cy="5701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412" y="1439056"/>
            <a:ext cx="463620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Neural network analysis by the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European Commission Joint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Research Centre and the Italian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National Research Council of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2400" dirty="0">
                <a:solidFill>
                  <a:srgbClr val="00B0F0"/>
                </a:solidFill>
                <a:latin typeface="+mj-lt"/>
              </a:rPr>
              <a:t>635 million words in the titles</a:t>
            </a:r>
          </a:p>
          <a:p>
            <a:r>
              <a:rPr lang="en-US" sz="2400" dirty="0">
                <a:solidFill>
                  <a:srgbClr val="00B0F0"/>
                </a:solidFill>
                <a:latin typeface="+mj-lt"/>
              </a:rPr>
              <a:t>and abstracts of 1.8 million</a:t>
            </a:r>
          </a:p>
          <a:p>
            <a:r>
              <a:rPr lang="en-US" sz="2400" dirty="0">
                <a:solidFill>
                  <a:srgbClr val="00B0F0"/>
                </a:solidFill>
                <a:latin typeface="+mj-lt"/>
              </a:rPr>
              <a:t>metadata records in GEOSS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(representing 89% of all GEOSS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data)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4" y="5776924"/>
            <a:ext cx="544251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Concepts similarity and clusters</a:t>
            </a:r>
          </a:p>
        </p:txBody>
      </p:sp>
    </p:spTree>
    <p:extLst>
      <p:ext uri="{BB962C8B-B14F-4D97-AF65-F5344CB8AC3E}">
        <p14:creationId xmlns:p14="http://schemas.microsoft.com/office/powerpoint/2010/main" val="20995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Semantic relationships in the abstracts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1011"/>
            <a:ext cx="6988629" cy="4906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07" y="1439056"/>
            <a:ext cx="5624994" cy="5418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94329" y="1471712"/>
            <a:ext cx="4593771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It is possible to appreciate how </a:t>
            </a:r>
            <a:r>
              <a:rPr lang="en-US" dirty="0"/>
              <a:t>abstract creators captured </a:t>
            </a:r>
            <a:r>
              <a:rPr lang="en-US" b="1" dirty="0" smtClean="0"/>
              <a:t>Relations  Between Domains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70913" y="1581679"/>
            <a:ext cx="3407229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It is possible to appreciate </a:t>
            </a:r>
            <a:r>
              <a:rPr lang="en-US" sz="2000" b="1" dirty="0" smtClean="0"/>
              <a:t>Gaps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50161" y="4343612"/>
            <a:ext cx="1195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Economy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45230" y="3367658"/>
            <a:ext cx="1195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895E"/>
                </a:solidFill>
              </a:rPr>
              <a:t>Climate</a:t>
            </a:r>
            <a:endParaRPr lang="en-US" dirty="0">
              <a:solidFill>
                <a:srgbClr val="FF895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7689" y="4712944"/>
            <a:ext cx="1195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8D65F"/>
                </a:solidFill>
              </a:rPr>
              <a:t>Society</a:t>
            </a:r>
            <a:endParaRPr lang="en-US" dirty="0">
              <a:solidFill>
                <a:srgbClr val="38D65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35480" y="4404505"/>
            <a:ext cx="1195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50E0E"/>
                </a:solidFill>
              </a:rPr>
              <a:t>Soil</a:t>
            </a:r>
            <a:endParaRPr lang="en-US" dirty="0">
              <a:solidFill>
                <a:srgbClr val="950E0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30284" y="2093634"/>
            <a:ext cx="163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FFF"/>
                </a:solidFill>
              </a:rPr>
              <a:t>Atmosphere</a:t>
            </a:r>
            <a:endParaRPr lang="en-US" dirty="0">
              <a:solidFill>
                <a:srgbClr val="008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87909" y="3864313"/>
            <a:ext cx="110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E2EAA"/>
                </a:solidFill>
              </a:rPr>
              <a:t>Waters</a:t>
            </a:r>
            <a:endParaRPr lang="en-US" dirty="0">
              <a:solidFill>
                <a:srgbClr val="2E2E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GEOSS Platform (GEO DAB) requests Log Analysis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D5563-5C93-495A-AF99-191D24E5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9808" y="0"/>
            <a:ext cx="0" cy="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84C3D5-F041-48FF-8FE3-3B6D15860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39808" y="0"/>
            <a:ext cx="0" cy="0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5D14241-2B03-43E8-BAF6-DFB2DAE13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9" y="45240"/>
            <a:ext cx="9144000" cy="6728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5024" y="45240"/>
            <a:ext cx="48029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E2EAA"/>
                </a:solidFill>
              </a:rPr>
              <a:t>GEO DAB Log parsing: geolocation of unique </a:t>
            </a:r>
            <a:r>
              <a:rPr lang="en-US" sz="1400" dirty="0">
                <a:solidFill>
                  <a:srgbClr val="2E2EAA"/>
                </a:solidFill>
              </a:rPr>
              <a:t>IP </a:t>
            </a:r>
            <a:r>
              <a:rPr lang="en-US" sz="1400" dirty="0" smtClean="0">
                <a:solidFill>
                  <a:srgbClr val="2E2EAA"/>
                </a:solidFill>
              </a:rPr>
              <a:t>addresses</a:t>
            </a:r>
            <a:endParaRPr lang="en-US" sz="1400" dirty="0">
              <a:solidFill>
                <a:srgbClr val="2E2EA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26" y="5955250"/>
            <a:ext cx="5738811" cy="6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F4675-47D8-4D66-987C-1DECA712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57E9271-DC26-438D-AD1F-84FE11A1B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23" y="101591"/>
            <a:ext cx="10480077" cy="6139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389" y="2652103"/>
            <a:ext cx="1457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Academic User</a:t>
            </a:r>
            <a:endParaRPr lang="en-US" sz="1600" dirty="0"/>
          </a:p>
        </p:txBody>
      </p:sp>
      <p:sp>
        <p:nvSpPr>
          <p:cNvPr id="5" name="Oval 4"/>
          <p:cNvSpPr/>
          <p:nvPr/>
        </p:nvSpPr>
        <p:spPr>
          <a:xfrm>
            <a:off x="501929" y="2752428"/>
            <a:ext cx="134178" cy="149087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09219" y="2657695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Commercial User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4066759" y="2752432"/>
            <a:ext cx="134178" cy="149087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24440" y="2652102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Governamental</a:t>
            </a:r>
            <a:r>
              <a:rPr lang="en-US" sz="1600" dirty="0" smtClean="0"/>
              <a:t> User</a:t>
            </a:r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7690262" y="2746836"/>
            <a:ext cx="134178" cy="149087"/>
          </a:xfrm>
          <a:prstGeom prst="ellipse">
            <a:avLst/>
          </a:prstGeom>
          <a:solidFill>
            <a:srgbClr val="FD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7643" y="6342838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Hosting User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515183" y="6443163"/>
            <a:ext cx="134178" cy="149087"/>
          </a:xfrm>
          <a:prstGeom prst="ellipse">
            <a:avLst/>
          </a:prstGeom>
          <a:solidFill>
            <a:srgbClr val="F885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15847" y="6348430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Private User</a:t>
            </a:r>
            <a:endParaRPr lang="en-US" sz="1600" dirty="0"/>
          </a:p>
        </p:txBody>
      </p:sp>
      <p:sp>
        <p:nvSpPr>
          <p:cNvPr id="13" name="Oval 12"/>
          <p:cNvSpPr/>
          <p:nvPr/>
        </p:nvSpPr>
        <p:spPr>
          <a:xfrm>
            <a:off x="4080013" y="6443167"/>
            <a:ext cx="134178" cy="149087"/>
          </a:xfrm>
          <a:prstGeom prst="ellipse">
            <a:avLst/>
          </a:prstGeom>
          <a:solidFill>
            <a:srgbClr val="A52A2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37694" y="6342837"/>
            <a:ext cx="1431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Unknown User</a:t>
            </a:r>
            <a:endParaRPr lang="en-US" sz="1600" dirty="0"/>
          </a:p>
        </p:txBody>
      </p:sp>
      <p:sp>
        <p:nvSpPr>
          <p:cNvPr id="15" name="Oval 14"/>
          <p:cNvSpPr/>
          <p:nvPr/>
        </p:nvSpPr>
        <p:spPr>
          <a:xfrm>
            <a:off x="7703516" y="6437571"/>
            <a:ext cx="134178" cy="149087"/>
          </a:xfrm>
          <a:prstGeom prst="ellipse">
            <a:avLst/>
          </a:prstGeom>
          <a:solidFill>
            <a:srgbClr val="FFA5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dirty="0" smtClean="0"/>
              <a:t>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39800" y="1765299"/>
            <a:ext cx="10896600" cy="417830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600" dirty="0" smtClean="0"/>
              <a:t>To our knowledge </a:t>
            </a:r>
            <a:r>
              <a:rPr lang="en-US" sz="2600" b="1" dirty="0" smtClean="0"/>
              <a:t>first ever analysis of a global system of system of this size and complexity</a:t>
            </a:r>
          </a:p>
          <a:p>
            <a:pPr>
              <a:lnSpc>
                <a:spcPct val="120000"/>
              </a:lnSpc>
            </a:pPr>
            <a:r>
              <a:rPr lang="en-US" sz="2600" dirty="0" smtClean="0"/>
              <a:t>Given its vary nature as System of Systems, </a:t>
            </a:r>
            <a:r>
              <a:rPr lang="en-US" sz="2600" b="1" dirty="0" smtClean="0"/>
              <a:t>heterogeneity is to be expected</a:t>
            </a:r>
          </a:p>
          <a:p>
            <a:pPr>
              <a:lnSpc>
                <a:spcPct val="120000"/>
              </a:lnSpc>
            </a:pPr>
            <a:r>
              <a:rPr lang="en-US" sz="2600" dirty="0" smtClean="0"/>
              <a:t>The first level analysis shows </a:t>
            </a:r>
            <a:r>
              <a:rPr lang="en-US" sz="2600" b="1" dirty="0" smtClean="0"/>
              <a:t>some problems </a:t>
            </a:r>
            <a:r>
              <a:rPr lang="en-US" sz="2600" dirty="0" smtClean="0"/>
              <a:t>such as:</a:t>
            </a:r>
          </a:p>
          <a:p>
            <a:pPr lvl="1">
              <a:lnSpc>
                <a:spcPct val="120000"/>
              </a:lnSpc>
            </a:pPr>
            <a:r>
              <a:rPr lang="en-US" sz="2300" dirty="0" smtClean="0"/>
              <a:t>lack of persistent IDs </a:t>
            </a:r>
          </a:p>
          <a:p>
            <a:pPr lvl="1">
              <a:lnSpc>
                <a:spcPct val="120000"/>
              </a:lnSpc>
            </a:pPr>
            <a:r>
              <a:rPr lang="en-US" sz="2300" dirty="0" smtClean="0"/>
              <a:t>understanding data curacy and management level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d</a:t>
            </a:r>
            <a:r>
              <a:rPr lang="en-US" sz="2300" dirty="0" smtClean="0"/>
              <a:t>ata are most in PDF format</a:t>
            </a:r>
          </a:p>
          <a:p>
            <a:pPr>
              <a:lnSpc>
                <a:spcPct val="120000"/>
              </a:lnSpc>
            </a:pPr>
            <a:r>
              <a:rPr lang="en-US" sz="2600" b="1" dirty="0" smtClean="0"/>
              <a:t>Need to improve data management</a:t>
            </a:r>
            <a:r>
              <a:rPr lang="en-US" sz="2600" dirty="0" smtClean="0"/>
              <a:t> because in a distributed big data world we all depend on each other</a:t>
            </a:r>
          </a:p>
          <a:p>
            <a:pPr>
              <a:lnSpc>
                <a:spcPct val="120000"/>
              </a:lnSpc>
            </a:pPr>
            <a:r>
              <a:rPr lang="en-US" sz="2600" b="1" dirty="0" smtClean="0"/>
              <a:t>Need to add more knowledge </a:t>
            </a:r>
            <a:r>
              <a:rPr lang="en-US" sz="2600" dirty="0" smtClean="0"/>
              <a:t>in the system on how to use the data with models and other processing to derive useful and actionable information</a:t>
            </a:r>
          </a:p>
          <a:p>
            <a:pPr>
              <a:lnSpc>
                <a:spcPct val="120000"/>
              </a:lnSpc>
            </a:pPr>
            <a:r>
              <a:rPr lang="en-US" sz="2600" dirty="0" smtClean="0"/>
              <a:t>Since </a:t>
            </a:r>
            <a:r>
              <a:rPr lang="en-US" sz="2600" i="1" dirty="0" smtClean="0"/>
              <a:t>Abstract</a:t>
            </a:r>
            <a:r>
              <a:rPr lang="en-US" sz="2600" dirty="0" smtClean="0"/>
              <a:t> is the most valuable source of information, </a:t>
            </a:r>
            <a:r>
              <a:rPr lang="en-US" sz="2600" b="1" dirty="0" smtClean="0"/>
              <a:t>ML plays an important role</a:t>
            </a:r>
          </a:p>
          <a:p>
            <a:pPr marL="0" indent="0">
              <a:buNone/>
            </a:pPr>
            <a:endParaRPr lang="en-US" sz="2600" b="1" dirty="0" smtClean="0"/>
          </a:p>
        </p:txBody>
      </p:sp>
    </p:spTree>
    <p:extLst>
      <p:ext uri="{BB962C8B-B14F-4D97-AF65-F5344CB8AC3E}">
        <p14:creationId xmlns:p14="http://schemas.microsoft.com/office/powerpoint/2010/main" val="11662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43650" y="1485900"/>
            <a:ext cx="5848350" cy="454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86799" y="2675133"/>
            <a:ext cx="2143125" cy="214312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03275" y="253317"/>
            <a:ext cx="9731375" cy="993310"/>
          </a:xfrm>
        </p:spPr>
        <p:txBody>
          <a:bodyPr/>
          <a:lstStyle/>
          <a:p>
            <a:r>
              <a:rPr lang="en-US" sz="4000" dirty="0" smtClean="0"/>
              <a:t>Bottom up voluntary process: </a:t>
            </a:r>
            <a:br>
              <a:rPr lang="en-US" sz="4000" dirty="0" smtClean="0"/>
            </a:br>
            <a:r>
              <a:rPr lang="en-US" sz="4000" dirty="0" smtClean="0"/>
              <a:t>Big Data Platform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1750" y="1668462"/>
            <a:ext cx="6311900" cy="36147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Major </a:t>
            </a:r>
            <a:r>
              <a:rPr lang="en-US" sz="2400" b="1" dirty="0" smtClean="0"/>
              <a:t>effort over the last 10 years</a:t>
            </a:r>
            <a:r>
              <a:rPr lang="en-US" sz="2400" dirty="0" smtClean="0"/>
              <a:t>, </a:t>
            </a:r>
            <a:r>
              <a:rPr lang="mr-IN" sz="2400" dirty="0" smtClean="0"/>
              <a:t>…</a:t>
            </a:r>
            <a:r>
              <a:rPr lang="it-IT" sz="2400" dirty="0" smtClean="0"/>
              <a:t>an </a:t>
            </a:r>
            <a:r>
              <a:rPr lang="en-GB" sz="2400" dirty="0" smtClean="0"/>
              <a:t>emergent system</a:t>
            </a:r>
            <a:r>
              <a:rPr lang="it-IT" sz="2400" dirty="0" smtClean="0"/>
              <a:t>, </a:t>
            </a:r>
            <a:r>
              <a:rPr lang="en-US" sz="2400" b="1" dirty="0" smtClean="0"/>
              <a:t>need for a holistic view</a:t>
            </a:r>
            <a:r>
              <a:rPr lang="en-US" sz="2400" dirty="0" smtClean="0"/>
              <a:t> to help shape its future evolution.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Exploratory </a:t>
            </a:r>
            <a:r>
              <a:rPr lang="en-US" sz="2400" b="1" dirty="0" smtClean="0"/>
              <a:t>project by JRC and CNR</a:t>
            </a:r>
            <a:r>
              <a:rPr lang="en-US" sz="2400" dirty="0" smtClean="0"/>
              <a:t>, building on a similar analysis done on the INSPIRE geoportal.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We have </a:t>
            </a:r>
            <a:r>
              <a:rPr lang="en-US" sz="2400" b="1" dirty="0" smtClean="0"/>
              <a:t>just started scratching the surface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5" y="1764908"/>
            <a:ext cx="3709550" cy="39854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85845" y="4806923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998D5"/>
                </a:solidFill>
                <a:latin typeface="Arial Black" panose="020B0A04020102020204" pitchFamily="34" charset="0"/>
              </a:rPr>
              <a:t>GEOSS Platform</a:t>
            </a:r>
            <a:endParaRPr lang="en-US" sz="2400" b="1" dirty="0">
              <a:solidFill>
                <a:srgbClr val="3998D5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55347" y="6077512"/>
            <a:ext cx="6104966" cy="646331"/>
            <a:chOff x="4335733" y="6032039"/>
            <a:chExt cx="6104966" cy="646331"/>
          </a:xfrm>
          <a:solidFill>
            <a:schemeClr val="bg1"/>
          </a:solidFill>
        </p:grpSpPr>
        <p:sp>
          <p:nvSpPr>
            <p:cNvPr id="12" name="TextBox 11"/>
            <p:cNvSpPr txBox="1"/>
            <p:nvPr/>
          </p:nvSpPr>
          <p:spPr>
            <a:xfrm>
              <a:off x="8275926" y="6032039"/>
              <a:ext cx="2164773" cy="646331"/>
            </a:xfrm>
            <a:prstGeom prst="rect">
              <a:avLst/>
            </a:prstGeom>
            <a:grpFill/>
            <a:ln w="38100"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>
                <a:defRPr sz="2000" b="1">
                  <a:ln/>
                  <a:solidFill>
                    <a:srgbClr val="6E90BC"/>
                  </a:solidFill>
                </a:defRPr>
              </a:lvl1pPr>
            </a:lstStyle>
            <a:p>
              <a:r>
                <a:rPr lang="en-US" sz="1800" b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More than 45 </a:t>
              </a:r>
              <a:r>
                <a:rPr lang="en-US" sz="1800" b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million</a:t>
              </a:r>
            </a:p>
            <a:p>
              <a:r>
                <a:rPr lang="en-US" sz="1800" b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Datasets</a:t>
              </a:r>
              <a:endParaRPr lang="en-US" sz="1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70479" y="6032039"/>
              <a:ext cx="1806746" cy="646331"/>
            </a:xfrm>
            <a:prstGeom prst="rect">
              <a:avLst/>
            </a:prstGeom>
            <a:grpFill/>
            <a:ln w="38100"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>
                <a:def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defRPr>
              </a:lvl1pPr>
            </a:lstStyle>
            <a:p>
              <a:r>
                <a:rPr lang="en-US" dirty="0" smtClean="0"/>
                <a:t>More </a:t>
              </a:r>
              <a:r>
                <a:rPr lang="en-US" dirty="0"/>
                <a:t>than </a:t>
              </a:r>
              <a:r>
                <a:rPr lang="en-US" dirty="0" smtClean="0"/>
                <a:t>400 </a:t>
              </a:r>
              <a:r>
                <a:rPr lang="en-US" dirty="0"/>
                <a:t>million Granules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35733" y="6032039"/>
              <a:ext cx="2134746" cy="646331"/>
            </a:xfrm>
            <a:prstGeom prst="rect">
              <a:avLst/>
            </a:prstGeom>
            <a:grpFill/>
            <a:ln w="38100"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About 170 Data  </a:t>
              </a:r>
            </a:p>
            <a:p>
              <a:r>
                <a:rPr lang="en-US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Providers</a:t>
              </a:r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758"/>
          <a:stretch/>
        </p:blipFill>
        <p:spPr>
          <a:xfrm flipH="1">
            <a:off x="10331420" y="1668462"/>
            <a:ext cx="1498630" cy="13732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60765" y="2901113"/>
            <a:ext cx="128753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268AE"/>
                </a:solidFill>
              </a:rPr>
              <a:t>Users</a:t>
            </a:r>
            <a:endParaRPr lang="en-US" sz="3600" b="1" dirty="0">
              <a:solidFill>
                <a:srgbClr val="7268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76424" y="608776"/>
            <a:ext cx="9029700" cy="13783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Box 8"/>
          <p:cNvSpPr txBox="1"/>
          <p:nvPr/>
        </p:nvSpPr>
        <p:spPr>
          <a:xfrm>
            <a:off x="1990725" y="3273440"/>
            <a:ext cx="4400550" cy="1938992"/>
          </a:xfrm>
          <a:prstGeom prst="rect">
            <a:avLst/>
          </a:prstGeom>
          <a:noFill/>
        </p:spPr>
        <p:txBody>
          <a:bodyPr wrap="square" lIns="91356" tIns="0" rIns="91356" bIns="0" rtlCol="0">
            <a:spAutoFit/>
          </a:bodyPr>
          <a:lstStyle/>
          <a:p>
            <a:r>
              <a:rPr lang="en-GB" sz="3600" dirty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 questions</a:t>
            </a:r>
            <a:r>
              <a:rPr lang="en-GB" sz="36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endParaRPr lang="en-GB" sz="3600" dirty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Massimo.craglia@ec.europa.eu</a:t>
            </a:r>
            <a:endParaRPr lang="en-GB" sz="1800" dirty="0" smtClean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Stefano.nativi@ec.europa.eu</a:t>
            </a:r>
            <a:endParaRPr lang="en-GB" dirty="0" smtClean="0">
              <a:solidFill>
                <a:srgbClr val="093B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Jiri.hradec@ext.ec.europa.eu</a:t>
            </a:r>
            <a:r>
              <a:rPr lang="en-GB" dirty="0" smtClean="0">
                <a:solidFill>
                  <a:srgbClr val="093B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GB" sz="1800" dirty="0">
              <a:solidFill>
                <a:srgbClr val="3B83C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27" y="1677613"/>
            <a:ext cx="5391073" cy="285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540577" y="4714292"/>
            <a:ext cx="53910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400" dirty="0">
                <a:hlinkClick r:id="rId6"/>
              </a:rPr>
              <a:t>http://www.tandfonline.com/doi/full/10.1080/20964471.2017.1401284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17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dirty="0" smtClean="0"/>
              <a:t>The What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4000" y="1765299"/>
            <a:ext cx="11582400" cy="37604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Analyzed </a:t>
            </a:r>
            <a:r>
              <a:rPr lang="en-US" sz="2400" b="1" dirty="0"/>
              <a:t>1.8 million </a:t>
            </a:r>
            <a:r>
              <a:rPr lang="en-US" sz="2400" b="1" dirty="0" smtClean="0"/>
              <a:t>metadata </a:t>
            </a:r>
            <a:r>
              <a:rPr lang="en-US" sz="2400" b="1" dirty="0"/>
              <a:t>records </a:t>
            </a:r>
            <a:r>
              <a:rPr lang="en-US" sz="2400" dirty="0"/>
              <a:t>harvested by the GEODAB.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These include </a:t>
            </a:r>
            <a:r>
              <a:rPr lang="en-US" sz="2400" b="1" dirty="0" smtClean="0"/>
              <a:t>all the large data collections except GBIF and HIS </a:t>
            </a:r>
            <a:r>
              <a:rPr lang="en-US" sz="2400" dirty="0" smtClean="0"/>
              <a:t>(in-situ hydrological data)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As the MD of the collection represents well the MD of the siblings: e.g</a:t>
            </a:r>
            <a:r>
              <a:rPr lang="en-US" sz="2400" dirty="0"/>
              <a:t>. CEOS has about 4300 MD records of collections and about 286M MD records of individual scenes which are not </a:t>
            </a:r>
            <a:r>
              <a:rPr lang="en-US" sz="2400" dirty="0" smtClean="0"/>
              <a:t>harvested, </a:t>
            </a:r>
            <a:r>
              <a:rPr lang="en-US" sz="2400" b="1" dirty="0" smtClean="0"/>
              <a:t>the MD used represents about 85% of all data in GEOSS</a:t>
            </a:r>
            <a:endParaRPr lang="en-US" sz="2400" dirty="0"/>
          </a:p>
          <a:p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0657981" y="4497188"/>
            <a:ext cx="1407559" cy="1447799"/>
            <a:chOff x="7522895" y="5346274"/>
            <a:chExt cx="1407559" cy="1447799"/>
          </a:xfrm>
        </p:grpSpPr>
        <p:sp>
          <p:nvSpPr>
            <p:cNvPr id="6" name="Can 5"/>
            <p:cNvSpPr/>
            <p:nvPr/>
          </p:nvSpPr>
          <p:spPr bwMode="auto">
            <a:xfrm>
              <a:off x="7620000" y="5575300"/>
              <a:ext cx="1200150" cy="1218773"/>
            </a:xfrm>
            <a:prstGeom prst="can">
              <a:avLst>
                <a:gd name="adj" fmla="val 29498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rgbClr val="092E5C"/>
                </a:solidFill>
                <a:effectLst/>
                <a:latin typeface="Arial" charset="0"/>
              </a:endParaRPr>
            </a:p>
          </p:txBody>
        </p:sp>
        <p:sp>
          <p:nvSpPr>
            <p:cNvPr id="5" name="Can 4"/>
            <p:cNvSpPr/>
            <p:nvPr/>
          </p:nvSpPr>
          <p:spPr bwMode="auto">
            <a:xfrm>
              <a:off x="7522895" y="5346274"/>
              <a:ext cx="1407559" cy="1447799"/>
            </a:xfrm>
            <a:prstGeom prst="can">
              <a:avLst>
                <a:gd name="adj" fmla="val 32178"/>
              </a:avLst>
            </a:prstGeom>
            <a:solidFill>
              <a:srgbClr val="FFC000">
                <a:alpha val="3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900" b="1">
                <a:solidFill>
                  <a:srgbClr val="092E5C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dirty="0" smtClean="0"/>
              <a:t>The How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Analyzed each record for </a:t>
            </a:r>
            <a:r>
              <a:rPr lang="en-US" sz="2400" b="1" dirty="0" smtClean="0"/>
              <a:t>language IDs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Machine </a:t>
            </a:r>
            <a:r>
              <a:rPr lang="en-US" sz="2400" b="1" dirty="0" smtClean="0"/>
              <a:t>translated all records </a:t>
            </a:r>
            <a:r>
              <a:rPr lang="en-US" sz="2400" dirty="0" smtClean="0"/>
              <a:t>not in English</a:t>
            </a:r>
          </a:p>
          <a:p>
            <a:pPr>
              <a:lnSpc>
                <a:spcPct val="100000"/>
              </a:lnSpc>
            </a:pPr>
            <a:r>
              <a:rPr lang="en-US" sz="2400" b="1" dirty="0" smtClean="0"/>
              <a:t>Parsed the content of the MD records</a:t>
            </a:r>
            <a:r>
              <a:rPr lang="en-US" sz="2400" dirty="0" smtClean="0"/>
              <a:t>, analyzed counts, frequencies, and semantic relations among the </a:t>
            </a:r>
            <a:r>
              <a:rPr lang="en-US" sz="2400" b="1" dirty="0" smtClean="0"/>
              <a:t>195,000 keywords</a:t>
            </a:r>
            <a:r>
              <a:rPr lang="en-US" sz="2400" dirty="0" smtClean="0"/>
              <a:t>, and text in title and abstracts using neural networks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Use ML technology to </a:t>
            </a:r>
            <a:r>
              <a:rPr lang="en-US" sz="2400" b="1" dirty="0" smtClean="0"/>
              <a:t>recognize recurrent patterns </a:t>
            </a:r>
            <a:r>
              <a:rPr lang="en-US" sz="2400" dirty="0" smtClean="0"/>
              <a:t>–i.e. </a:t>
            </a:r>
            <a:r>
              <a:rPr lang="en-US" sz="2400" dirty="0"/>
              <a:t>Concepts similarity and clusters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Analyzed GEO DAB Logs to </a:t>
            </a:r>
            <a:r>
              <a:rPr lang="en-US" sz="2400" b="1" dirty="0" smtClean="0"/>
              <a:t>recognize unique IP addresses –i.e. clients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70355" y="1155700"/>
          <a:ext cx="9109075" cy="570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0049" y="309683"/>
            <a:ext cx="11353800" cy="868363"/>
          </a:xfrm>
        </p:spPr>
        <p:txBody>
          <a:bodyPr/>
          <a:lstStyle/>
          <a:p>
            <a:r>
              <a:rPr lang="en-US" dirty="0" smtClean="0"/>
              <a:t>Languages </a:t>
            </a:r>
            <a:br>
              <a:rPr lang="en-US" dirty="0" smtClean="0"/>
            </a:br>
            <a:r>
              <a:rPr lang="en-US" sz="2400" dirty="0" smtClean="0"/>
              <a:t>as </a:t>
            </a:r>
            <a:r>
              <a:rPr lang="en-US" sz="2400" dirty="0"/>
              <a:t>identified by python </a:t>
            </a:r>
            <a:r>
              <a:rPr lang="en-US" sz="2400" i="1" dirty="0"/>
              <a:t>polyglot</a:t>
            </a:r>
            <a:r>
              <a:rPr lang="en-US" sz="2400" dirty="0"/>
              <a:t> </a:t>
            </a:r>
            <a:r>
              <a:rPr lang="en-US" sz="2400" dirty="0" smtClean="0"/>
              <a:t>library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091949" y="2187977"/>
          <a:ext cx="3453233" cy="8458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53233">
                  <a:extLst>
                    <a:ext uri="{9D8B030D-6E8A-4147-A177-3AD203B41FA5}">
                      <a16:colId xmlns:a16="http://schemas.microsoft.com/office/drawing/2014/main" val="3847136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POSITIVE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990890"/>
                  </a:ext>
                </a:extLst>
              </a:tr>
              <a:tr h="21909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90% in English, 6% German, …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34680694"/>
                  </a:ext>
                </a:extLst>
              </a:tr>
              <a:tr h="20622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Surprisingly high language consistence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5802232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296072" y="3266488"/>
          <a:ext cx="4413160" cy="777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13160">
                  <a:extLst>
                    <a:ext uri="{9D8B030D-6E8A-4147-A177-3AD203B41FA5}">
                      <a16:colId xmlns:a16="http://schemas.microsoft.com/office/drawing/2014/main" val="3847136312"/>
                    </a:ext>
                  </a:extLst>
                </a:gridCol>
              </a:tblGrid>
              <a:tr h="2639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NEGATIVE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990890"/>
                  </a:ext>
                </a:extLst>
              </a:tr>
              <a:tr h="3477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Mix</a:t>
                      </a:r>
                      <a:r>
                        <a:rPr lang="en-US" sz="1400" baseline="0" dirty="0" smtClean="0"/>
                        <a:t> of languages (English/Spanish, English/German) makes language identification more challenging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3468069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-126924" y="3887218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Logarithmic scale</a:t>
            </a:r>
          </a:p>
        </p:txBody>
      </p:sp>
    </p:spTree>
    <p:extLst>
      <p:ext uri="{BB962C8B-B14F-4D97-AF65-F5344CB8AC3E}">
        <p14:creationId xmlns:p14="http://schemas.microsoft.com/office/powerpoint/2010/main" val="37808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2145" y="395670"/>
            <a:ext cx="11462657" cy="713904"/>
          </a:xfrm>
        </p:spPr>
        <p:txBody>
          <a:bodyPr/>
          <a:lstStyle/>
          <a:p>
            <a:r>
              <a:rPr lang="en-US" sz="4000" b="0" dirty="0" smtClean="0"/>
              <a:t>Data </a:t>
            </a:r>
            <a:r>
              <a:rPr lang="en-US" sz="4000" b="0" dirty="0"/>
              <a:t>content and services </a:t>
            </a:r>
            <a:r>
              <a:rPr lang="en-US" sz="4000" b="0" dirty="0" smtClean="0"/>
              <a:t>heterogeneity</a:t>
            </a:r>
            <a:endParaRPr lang="en-US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4170" y="1657490"/>
            <a:ext cx="11713030" cy="852487"/>
          </a:xfrm>
        </p:spPr>
        <p:txBody>
          <a:bodyPr/>
          <a:lstStyle/>
          <a:p>
            <a:r>
              <a:rPr lang="en-US" sz="2400" dirty="0" smtClean="0"/>
              <a:t>Challenges: from heterogeneity to dead services and unknown formats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436458" y="2219546"/>
          <a:ext cx="4450742" cy="10287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50742">
                  <a:extLst>
                    <a:ext uri="{9D8B030D-6E8A-4147-A177-3AD203B41FA5}">
                      <a16:colId xmlns:a16="http://schemas.microsoft.com/office/drawing/2014/main" val="3847136312"/>
                    </a:ext>
                  </a:extLst>
                </a:gridCol>
              </a:tblGrid>
              <a:tr h="22448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990890"/>
                  </a:ext>
                </a:extLst>
              </a:tr>
              <a:tr h="2190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They exist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34680694"/>
                  </a:ext>
                </a:extLst>
              </a:tr>
              <a:tr h="20622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They actually allow user to download data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5802232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01467"/>
              </p:ext>
            </p:extLst>
          </p:nvPr>
        </p:nvGraphicFramePr>
        <p:xfrm>
          <a:off x="6520543" y="3534386"/>
          <a:ext cx="5453743" cy="9649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53743">
                  <a:extLst>
                    <a:ext uri="{9D8B030D-6E8A-4147-A177-3AD203B41FA5}">
                      <a16:colId xmlns:a16="http://schemas.microsoft.com/office/drawing/2014/main" val="3847136312"/>
                    </a:ext>
                  </a:extLst>
                </a:gridCol>
              </a:tblGrid>
              <a:tr h="34773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990890"/>
                  </a:ext>
                </a:extLst>
              </a:tr>
              <a:tr h="34773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Mostly, formats point to text files like PDF instead of actual data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632248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5" y="2010960"/>
            <a:ext cx="5246654" cy="47009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581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dirty="0" smtClean="0"/>
              <a:t>Who are the Providers?  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859" y="1618999"/>
            <a:ext cx="11317021" cy="4789119"/>
          </a:xfrm>
        </p:spPr>
        <p:txBody>
          <a:bodyPr/>
          <a:lstStyle/>
          <a:p>
            <a:r>
              <a:rPr lang="en-US" dirty="0" smtClean="0"/>
              <a:t>A very good question</a:t>
            </a:r>
            <a:r>
              <a:rPr lang="mr-IN" dirty="0" smtClean="0"/>
              <a:t>…</a:t>
            </a:r>
            <a:r>
              <a:rPr lang="en-GB" dirty="0" smtClean="0"/>
              <a:t>.</a:t>
            </a:r>
          </a:p>
          <a:p>
            <a:pPr lvl="1"/>
            <a:r>
              <a:rPr lang="en-US" sz="2200" dirty="0" smtClean="0"/>
              <a:t>Sometimes </a:t>
            </a:r>
            <a:r>
              <a:rPr lang="en-US" sz="2200" dirty="0"/>
              <a:t>difficult to </a:t>
            </a:r>
            <a:r>
              <a:rPr lang="en-US" sz="2200" b="1" dirty="0"/>
              <a:t>distinguish between roles </a:t>
            </a:r>
            <a:r>
              <a:rPr lang="en-US" sz="2200" dirty="0"/>
              <a:t>– data provider, data distributor, data center, contributor, author etc. Meanings of these key words differ greatly among data hubs</a:t>
            </a:r>
            <a:r>
              <a:rPr lang="en-US" sz="2200" dirty="0" smtClean="0"/>
              <a:t>.</a:t>
            </a:r>
          </a:p>
          <a:p>
            <a:pPr lvl="1"/>
            <a:r>
              <a:rPr lang="en-US" sz="2200" dirty="0" smtClean="0"/>
              <a:t>There seem to be </a:t>
            </a:r>
            <a:r>
              <a:rPr lang="en-US" sz="2200" b="1" dirty="0" smtClean="0"/>
              <a:t>more than 3500 data providers </a:t>
            </a:r>
            <a:r>
              <a:rPr lang="en-US" sz="2200" dirty="0" smtClean="0"/>
              <a:t>(originators) but some are organizations, others are data hubs with other organizations inside.</a:t>
            </a:r>
          </a:p>
          <a:p>
            <a:pPr lvl="1"/>
            <a:r>
              <a:rPr lang="en-US" sz="2200" b="1" dirty="0" smtClean="0"/>
              <a:t>More than 10,000 contact orgs </a:t>
            </a:r>
            <a:r>
              <a:rPr lang="en-US" sz="2200" dirty="0" smtClean="0"/>
              <a:t>but many thousands are the URL of individual images!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5-10% of institutions do not exist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but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we do not know whether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it is because the institution has changed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name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or because it is archived data from the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past.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463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1: connect Providers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58750" y="1765300"/>
            <a:ext cx="3498850" cy="36147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Connected </a:t>
            </a:r>
          </a:p>
          <a:p>
            <a:pPr marL="0" indent="0">
              <a:buNone/>
            </a:pPr>
            <a:r>
              <a:rPr lang="en-US" sz="2400" i="1" dirty="0" smtClean="0"/>
              <a:t>Contact Organizations </a:t>
            </a:r>
          </a:p>
          <a:p>
            <a:pPr marL="0" indent="0">
              <a:buNone/>
            </a:pPr>
            <a:r>
              <a:rPr lang="en-US" sz="2400" dirty="0" smtClean="0"/>
              <a:t>and </a:t>
            </a:r>
          </a:p>
          <a:p>
            <a:pPr marL="0" indent="0">
              <a:buNone/>
            </a:pPr>
            <a:r>
              <a:rPr lang="en-US" sz="2400" i="1" dirty="0" smtClean="0"/>
              <a:t>Distributor</a:t>
            </a:r>
            <a:endParaRPr lang="en-US" sz="2400" i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880665" y="1439056"/>
            <a:ext cx="5883821" cy="5418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99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2: geocoded and filtered by strength of connectedness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256"/>
            <a:ext cx="12170228" cy="304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RC-presentation_new-styl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RC-presentation_new-style-Template" id="{A3811EC4-3CF2-294F-BA10-98A1FEBF725B}" vid="{04E8B2B6-6122-9247-9072-895CAD7B6100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JRC-presentation_new-style_template.potx</Template>
  <TotalTime>6307</TotalTime>
  <Words>1022</Words>
  <Application>Microsoft Office PowerPoint</Application>
  <PresentationFormat>Widescreen</PresentationFormat>
  <Paragraphs>174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Times New Roman</vt:lpstr>
      <vt:lpstr>Verdana</vt:lpstr>
      <vt:lpstr>Verdana </vt:lpstr>
      <vt:lpstr>Verdana Standaard</vt:lpstr>
      <vt:lpstr>Wingdings</vt:lpstr>
      <vt:lpstr>JRC-presentation_new-style_template</vt:lpstr>
      <vt:lpstr>Exploring the depths of GEOSS</vt:lpstr>
      <vt:lpstr>PowerPoint Presentation</vt:lpstr>
      <vt:lpstr>PowerPoint Presentation</vt:lpstr>
      <vt:lpstr>PowerPoint Presentation</vt:lpstr>
      <vt:lpstr>Languages  as identified by python polyglot library</vt:lpstr>
      <vt:lpstr>Data content and services heterogeneity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GEOSS Platform (GEO DAB) requests Log Analysis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PRIMAVERA Joris (JRC-PETTEN)</dc:creator>
  <cp:lastModifiedBy>Stefano Nativi</cp:lastModifiedBy>
  <cp:revision>156</cp:revision>
  <cp:lastPrinted>2017-10-18T06:30:18Z</cp:lastPrinted>
  <dcterms:created xsi:type="dcterms:W3CDTF">2017-04-24T08:06:23Z</dcterms:created>
  <dcterms:modified xsi:type="dcterms:W3CDTF">2018-05-01T09:22:07Z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UniqueId">
    <vt:lpwstr>127154</vt:lpwstr>
  </property>
  <property fmtid="{D5CDD505-2E9C-101B-9397-08002B2CF9AE}" pid="3" name="Offisync_UpdateToken">
    <vt:lpwstr>2</vt:lpwstr>
  </property>
  <property fmtid="{D5CDD505-2E9C-101B-9397-08002B2CF9AE}" pid="4" name="Offisync_ProviderInitializationData">
    <vt:lpwstr>https://connected.cnect.cec.eu.int</vt:lpwstr>
  </property>
  <property fmtid="{D5CDD505-2E9C-101B-9397-08002B2CF9AE}" pid="5" name="Jive_LatestUserAccountName">
    <vt:lpwstr>craglma</vt:lpwstr>
  </property>
  <property fmtid="{D5CDD505-2E9C-101B-9397-08002B2CF9AE}" pid="6" name="Jive_VersionGuid">
    <vt:lpwstr>8fccfa6b-7483-48e1-93ba-4faf0aef8e4a</vt:lpwstr>
  </property>
  <property fmtid="{D5CDD505-2E9C-101B-9397-08002B2CF9AE}" pid="7" name="Offisync_ServerID">
    <vt:lpwstr>0d3b22a6-6203-4efc-8e8e-b5279256493b</vt:lpwstr>
  </property>
</Properties>
</file>