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74" r:id="rId4"/>
    <p:sldId id="277" r:id="rId5"/>
    <p:sldId id="278" r:id="rId6"/>
    <p:sldId id="280" r:id="rId7"/>
    <p:sldId id="279" r:id="rId8"/>
    <p:sldId id="281" r:id="rId9"/>
    <p:sldId id="283" r:id="rId10"/>
    <p:sldId id="273" r:id="rId11"/>
    <p:sldId id="261" r:id="rId12"/>
    <p:sldId id="264" r:id="rId13"/>
    <p:sldId id="265" r:id="rId14"/>
    <p:sldId id="267" r:id="rId15"/>
    <p:sldId id="268" r:id="rId16"/>
    <p:sldId id="286" r:id="rId17"/>
    <p:sldId id="262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0" autoAdjust="0"/>
    <p:restoredTop sz="53758" autoAdjust="0"/>
  </p:normalViewPr>
  <p:slideViewPr>
    <p:cSldViewPr>
      <p:cViewPr varScale="1">
        <p:scale>
          <a:sx n="32" d="100"/>
          <a:sy n="32" d="100"/>
        </p:scale>
        <p:origin x="2372" y="24"/>
      </p:cViewPr>
      <p:guideLst>
        <p:guide orient="horz" pos="4320"/>
        <p:guide pos="76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A6C329-D656-415F-846A-21EF6944CA2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BA6FDB71-AC03-411E-A19D-AA7551BA742F}">
      <dgm:prSet/>
      <dgm:spPr>
        <a:xfrm>
          <a:off x="1969036" y="525083"/>
          <a:ext cx="1282647" cy="1479052"/>
        </a:xfrm>
        <a:prstGeom prst="round2Diag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Complexity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venir Roman"/>
            <a:ea typeface="+mn-ea"/>
            <a:cs typeface="+mn-cs"/>
          </a:endParaRPr>
        </a:p>
      </dgm:t>
    </dgm:pt>
    <dgm:pt modelId="{DC4C2E6F-C16E-41A1-A01A-3596C7976FE6}" type="parTrans" cxnId="{73C0391F-4867-4CC3-98FF-2EA21055F88C}">
      <dgm:prSet/>
      <dgm:spPr/>
      <dgm:t>
        <a:bodyPr/>
        <a:lstStyle/>
        <a:p>
          <a:endParaRPr lang="en-US"/>
        </a:p>
      </dgm:t>
    </dgm:pt>
    <dgm:pt modelId="{9197C39A-9754-4F41-A0FB-8377301C3295}" type="sibTrans" cxnId="{73C0391F-4867-4CC3-98FF-2EA21055F88C}">
      <dgm:prSet/>
      <dgm:spPr/>
      <dgm:t>
        <a:bodyPr/>
        <a:lstStyle/>
        <a:p>
          <a:endParaRPr lang="en-US"/>
        </a:p>
      </dgm:t>
    </dgm:pt>
    <dgm:pt modelId="{47C2D8D1-D332-4A6E-A54F-4261701FC363}" type="pres">
      <dgm:prSet presAssocID="{D0A6C329-D656-415F-846A-21EF6944CA2C}" presName="arrowDiagram" presStyleCnt="0">
        <dgm:presLayoutVars>
          <dgm:chMax val="5"/>
          <dgm:dir/>
          <dgm:resizeHandles val="exact"/>
        </dgm:presLayoutVars>
      </dgm:prSet>
      <dgm:spPr/>
    </dgm:pt>
    <dgm:pt modelId="{E650FBC5-E863-44E1-A136-4605227ADAF7}" type="pres">
      <dgm:prSet presAssocID="{D0A6C329-D656-415F-846A-21EF6944CA2C}" presName="arrow" presStyleLbl="bgShp" presStyleIdx="0" presStyleCnt="1" custLinFactNeighborX="9718"/>
      <dgm:spPr>
        <a:xfrm>
          <a:off x="998008" y="0"/>
          <a:ext cx="3206617" cy="2004136"/>
        </a:xfrm>
        <a:prstGeom prst="swooshArrow">
          <a:avLst>
            <a:gd name="adj1" fmla="val 25000"/>
            <a:gd name="adj2" fmla="val 25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13D0B90C-BCD4-4F8F-AE48-C096BEEF239A}" type="pres">
      <dgm:prSet presAssocID="{D0A6C329-D656-415F-846A-21EF6944CA2C}" presName="arrowDiagram1" presStyleCnt="0">
        <dgm:presLayoutVars>
          <dgm:bulletEnabled val="1"/>
        </dgm:presLayoutVars>
      </dgm:prSet>
      <dgm:spPr/>
    </dgm:pt>
    <dgm:pt modelId="{0AC64B43-0886-4F1F-9CBB-EB85D626DCB5}" type="pres">
      <dgm:prSet presAssocID="{BA6FDB71-AC03-411E-A19D-AA7551BA742F}" presName="bullet1" presStyleLbl="node1" presStyleIdx="0" presStyleCnt="1" custLinFactX="600000" custLinFactY="300000" custLinFactNeighborX="691266" custLinFactNeighborY="379679"/>
      <dgm:spPr>
        <a:xfrm>
          <a:off x="4342106" y="1766846"/>
          <a:ext cx="237289" cy="237289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3EA8923-0275-449C-9778-393FA004CAE2}" type="pres">
      <dgm:prSet presAssocID="{BA6FDB71-AC03-411E-A19D-AA7551BA742F}" presName="textBox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C0391F-4867-4CC3-98FF-2EA21055F88C}" srcId="{D0A6C329-D656-415F-846A-21EF6944CA2C}" destId="{BA6FDB71-AC03-411E-A19D-AA7551BA742F}" srcOrd="0" destOrd="0" parTransId="{DC4C2E6F-C16E-41A1-A01A-3596C7976FE6}" sibTransId="{9197C39A-9754-4F41-A0FB-8377301C3295}"/>
    <dgm:cxn modelId="{9F44A4A7-22DE-4947-B13A-141A301D5A7B}" type="presOf" srcId="{BA6FDB71-AC03-411E-A19D-AA7551BA742F}" destId="{53EA8923-0275-449C-9778-393FA004CAE2}" srcOrd="0" destOrd="0" presId="urn:microsoft.com/office/officeart/2005/8/layout/arrow2"/>
    <dgm:cxn modelId="{2B4E98E4-FD48-47FD-9B43-DBC249624CB7}" type="presOf" srcId="{D0A6C329-D656-415F-846A-21EF6944CA2C}" destId="{47C2D8D1-D332-4A6E-A54F-4261701FC363}" srcOrd="0" destOrd="0" presId="urn:microsoft.com/office/officeart/2005/8/layout/arrow2"/>
    <dgm:cxn modelId="{747603CA-F8F0-40C1-BCB0-6AC90D6FE2E8}" type="presParOf" srcId="{47C2D8D1-D332-4A6E-A54F-4261701FC363}" destId="{E650FBC5-E863-44E1-A136-4605227ADAF7}" srcOrd="0" destOrd="0" presId="urn:microsoft.com/office/officeart/2005/8/layout/arrow2"/>
    <dgm:cxn modelId="{595D4CE6-E7ED-4D1F-BF3B-CF79A0890C07}" type="presParOf" srcId="{47C2D8D1-D332-4A6E-A54F-4261701FC363}" destId="{13D0B90C-BCD4-4F8F-AE48-C096BEEF239A}" srcOrd="1" destOrd="0" presId="urn:microsoft.com/office/officeart/2005/8/layout/arrow2"/>
    <dgm:cxn modelId="{523BE223-4113-400C-AB3C-EC8BBA4E9484}" type="presParOf" srcId="{13D0B90C-BCD4-4F8F-AE48-C096BEEF239A}" destId="{0AC64B43-0886-4F1F-9CBB-EB85D626DCB5}" srcOrd="0" destOrd="0" presId="urn:microsoft.com/office/officeart/2005/8/layout/arrow2"/>
    <dgm:cxn modelId="{E504D6B2-6E55-42BE-9C71-F9796A7D12A0}" type="presParOf" srcId="{13D0B90C-BCD4-4F8F-AE48-C096BEEF239A}" destId="{53EA8923-0275-449C-9778-393FA004CAE2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0FBC5-E863-44E1-A136-4605227ADAF7}">
      <dsp:nvSpPr>
        <dsp:cNvPr id="0" name=""/>
        <dsp:cNvSpPr/>
      </dsp:nvSpPr>
      <dsp:spPr>
        <a:xfrm>
          <a:off x="1906275" y="0"/>
          <a:ext cx="6677270" cy="4173294"/>
        </a:xfrm>
        <a:prstGeom prst="swooshArrow">
          <a:avLst>
            <a:gd name="adj1" fmla="val 25000"/>
            <a:gd name="adj2" fmla="val 25000"/>
          </a:avLst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C64B43-0886-4F1F-9CBB-EB85D626DCB5}">
      <dsp:nvSpPr>
        <dsp:cNvPr id="0" name=""/>
        <dsp:cNvSpPr/>
      </dsp:nvSpPr>
      <dsp:spPr>
        <a:xfrm>
          <a:off x="8697909" y="3679175"/>
          <a:ext cx="494118" cy="494118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A8923-0275-449C-9778-393FA004CAE2}">
      <dsp:nvSpPr>
        <dsp:cNvPr id="0" name=""/>
        <dsp:cNvSpPr/>
      </dsp:nvSpPr>
      <dsp:spPr>
        <a:xfrm>
          <a:off x="3928286" y="1093403"/>
          <a:ext cx="2670908" cy="3079890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1823" bIns="0" numCol="1" spcCol="1270" anchor="t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Complexity</a:t>
          </a:r>
          <a:endParaRPr lang="en-US" sz="3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venir Roman"/>
            <a:ea typeface="+mn-ea"/>
            <a:cs typeface="+mn-cs"/>
          </a:endParaRPr>
        </a:p>
      </dsp:txBody>
      <dsp:txXfrm>
        <a:off x="4058669" y="1223786"/>
        <a:ext cx="2410142" cy="2819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783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35975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strike="sngStrike" dirty="0"/>
          </a:p>
        </p:txBody>
      </p:sp>
    </p:spTree>
    <p:extLst>
      <p:ext uri="{BB962C8B-B14F-4D97-AF65-F5344CB8AC3E}">
        <p14:creationId xmlns:p14="http://schemas.microsoft.com/office/powerpoint/2010/main" val="2240261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286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4322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4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54745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43644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48664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24440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80369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049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23909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58696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061959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4317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rPr dirty="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slow"/>
  <p:timing>
    <p:tnLst>
      <p:par>
        <p:cTn id="1" dur="indefinite" restart="never" nodeType="tmRoot"/>
      </p:par>
    </p:tnLst>
  </p:timing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1.jpeg"/><Relationship Id="rId5" Type="http://schemas.openxmlformats.org/officeDocument/2006/relationships/image" Target="../media/image6.pn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19" Type="http://schemas.openxmlformats.org/officeDocument/2006/relationships/diagramColors" Target="../diagrams/colors1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7"/>
            <a:ext cx="996587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CEOS </a:t>
            </a:r>
            <a:r>
              <a:rPr kumimoji="0" lang="en-GB" sz="5000" b="0" i="0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ARD for </a:t>
            </a:r>
            <a:r>
              <a:rPr kumimoji="0" lang="en-GB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Land - Background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202668" y="2825552"/>
            <a:ext cx="23978664" cy="10320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Future Data Architectures (FDA) and CARD4L</a:t>
            </a: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4000" b="1" dirty="0" smtClean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LSI-VC </a:t>
            </a:r>
            <a:r>
              <a:rPr lang="en-GB" sz="4000" b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served as the forum for developing the CEOS Analysis-Ready Data definition (now known as CARD4L – CEOS Analysis-Ready Data for Land</a:t>
            </a: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)</a:t>
            </a: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4000" b="1" dirty="0" smtClean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marL="57150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The CARD4L definition and the overall framework were endorsed by the CEOS Plenary in 2016</a:t>
            </a: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4000" b="1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CARD4L </a:t>
            </a:r>
            <a:r>
              <a:rPr lang="en-GB" sz="4000" b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underpins a large amount of the future data architectures work being progressed within </a:t>
            </a: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CEOS</a:t>
            </a: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4000" b="1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The </a:t>
            </a:r>
            <a:r>
              <a:rPr lang="en-GB" sz="4000" b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PURPOSE of CARD4L is to allow many users to more rapidly use data. This also allows space agencies to maximise the potential of their data</a:t>
            </a: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.</a:t>
            </a: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3600" b="1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3600" b="1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3600" b="1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4000" b="1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marL="0" marR="0" lvl="8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403069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7"/>
            <a:ext cx="921887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chemeClr val="accent1"/>
                </a:solidFill>
              </a:rPr>
              <a:t>CEOS </a:t>
            </a:r>
            <a:r>
              <a:rPr lang="en-GB" dirty="0">
                <a:solidFill>
                  <a:schemeClr val="accent1"/>
                </a:solidFill>
              </a:rPr>
              <a:t>ARD for </a:t>
            </a:r>
            <a:r>
              <a:rPr lang="en-GB" dirty="0" smtClean="0">
                <a:solidFill>
                  <a:schemeClr val="accent1"/>
                </a:solidFill>
              </a:rPr>
              <a:t>Land - Definition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202668" y="3185592"/>
            <a:ext cx="23978664" cy="8658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dirty="0" smtClean="0"/>
              <a:t>CEOS Analysis Ready Data for Land definition:</a:t>
            </a:r>
          </a:p>
          <a:p>
            <a:pPr marL="857250" indent="-857250" algn="l">
              <a:buFont typeface="Arial" panose="020B0604020202020204" pitchFamily="34" charset="0"/>
              <a:buChar char="•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4000" dirty="0" smtClean="0"/>
          </a:p>
          <a:p>
            <a:pPr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600" i="1" dirty="0"/>
              <a:t>CARD4L are satellite data that have been processed to a minimum set of requirements and organized into a form that allows immediate analysis with a minimum of additional user effort, and, interoperability both through time and with other </a:t>
            </a:r>
            <a:r>
              <a:rPr lang="en-GB" sz="3600" i="1" dirty="0" smtClean="0"/>
              <a:t>datasets</a:t>
            </a:r>
          </a:p>
          <a:p>
            <a:pPr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4000" i="1" dirty="0"/>
          </a:p>
          <a:p>
            <a:pPr marL="57150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dirty="0"/>
              <a:t>CARD4L is a framework for establishing ‘minimum requirements’ for products that</a:t>
            </a:r>
            <a:r>
              <a:rPr lang="en-GB" sz="4000" dirty="0" smtClean="0"/>
              <a:t>: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4000" i="1" dirty="0" smtClean="0"/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i="1" dirty="0" smtClean="0"/>
              <a:t>-</a:t>
            </a:r>
            <a:r>
              <a:rPr lang="en-GB" sz="3600" i="1" dirty="0" smtClean="0"/>
              <a:t>Are </a:t>
            </a:r>
            <a:r>
              <a:rPr lang="en-GB" sz="3600" i="1" dirty="0"/>
              <a:t>ready for ‘immediate analysis’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600" i="1" dirty="0"/>
              <a:t>- Require minimal additional user effort to prepare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600" i="1" dirty="0"/>
              <a:t>- Interoperable with other CARD4L datasets</a:t>
            </a:r>
          </a:p>
          <a:p>
            <a:pPr marL="57150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4000" i="1" dirty="0" smtClean="0"/>
          </a:p>
          <a:p>
            <a:pPr marL="571500" indent="-571500" algn="l">
              <a:buFont typeface="Arial" panose="020B0604020202020204" pitchFamily="34" charset="0"/>
              <a:buChar char="•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4000" i="1" dirty="0" smtClean="0"/>
          </a:p>
          <a:p>
            <a:pPr lvl="8" indent="0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3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7"/>
            <a:ext cx="601286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CARD4L Framework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370" y="2648419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202668" y="6843971"/>
            <a:ext cx="23978664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R="0" lvl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7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1562" y="2753545"/>
            <a:ext cx="3955998" cy="8896218"/>
          </a:xfrm>
          <a:prstGeom prst="rect">
            <a:avLst/>
          </a:prstGeom>
        </p:spPr>
      </p:pic>
      <p:grpSp>
        <p:nvGrpSpPr>
          <p:cNvPr id="133" name="Group 132"/>
          <p:cNvGrpSpPr/>
          <p:nvPr/>
        </p:nvGrpSpPr>
        <p:grpSpPr>
          <a:xfrm>
            <a:off x="6450848" y="2681536"/>
            <a:ext cx="12159519" cy="2016223"/>
            <a:chOff x="7105213" y="2681536"/>
            <a:chExt cx="12159519" cy="2016223"/>
          </a:xfrm>
        </p:grpSpPr>
        <p:sp>
          <p:nvSpPr>
            <p:cNvPr id="13" name="Right Arrow 12"/>
            <p:cNvSpPr/>
            <p:nvPr/>
          </p:nvSpPr>
          <p:spPr>
            <a:xfrm>
              <a:off x="10697415" y="3189597"/>
              <a:ext cx="3960440" cy="432048"/>
            </a:xfrm>
            <a:prstGeom prst="rightArrow">
              <a:avLst/>
            </a:prstGeom>
            <a:noFill/>
            <a:ln w="28575" cap="flat">
              <a:solidFill>
                <a:schemeClr val="bg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05213" y="3138881"/>
              <a:ext cx="3520194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8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Definition of CARD4L</a:t>
              </a:r>
              <a:endParaRPr kumimoji="0" lang="en-GB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148770" y="2681536"/>
              <a:ext cx="4115962" cy="2016223"/>
              <a:chOff x="15148770" y="2681536"/>
              <a:chExt cx="4115962" cy="2016223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5148770" y="2681536"/>
                <a:ext cx="3955998" cy="2016223"/>
              </a:xfrm>
              <a:prstGeom prst="rect">
                <a:avLst/>
              </a:prstGeom>
              <a:noFill/>
              <a:ln w="76200" cap="flat">
                <a:solidFill>
                  <a:srgbClr val="FF0000"/>
                </a:solidFill>
                <a:prstDash val="lgDash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7952639" y="2753545"/>
                <a:ext cx="1312093" cy="3556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sym typeface="Helvetica Light"/>
                </a:endParaRPr>
              </a:p>
            </p:txBody>
          </p:sp>
        </p:grpSp>
      </p:grpSp>
      <p:grpSp>
        <p:nvGrpSpPr>
          <p:cNvPr id="141" name="Group 140"/>
          <p:cNvGrpSpPr/>
          <p:nvPr/>
        </p:nvGrpSpPr>
        <p:grpSpPr>
          <a:xfrm>
            <a:off x="3328723" y="4841776"/>
            <a:ext cx="15121680" cy="2304256"/>
            <a:chOff x="3983088" y="4841776"/>
            <a:chExt cx="15121680" cy="2304256"/>
          </a:xfrm>
        </p:grpSpPr>
        <p:sp>
          <p:nvSpPr>
            <p:cNvPr id="21" name="Right Arrow 20"/>
            <p:cNvSpPr/>
            <p:nvPr/>
          </p:nvSpPr>
          <p:spPr>
            <a:xfrm>
              <a:off x="10841431" y="5854749"/>
              <a:ext cx="3798841" cy="415319"/>
            </a:xfrm>
            <a:prstGeom prst="rightArrow">
              <a:avLst/>
            </a:prstGeom>
            <a:noFill/>
            <a:ln w="28575" cap="flat">
              <a:solidFill>
                <a:schemeClr val="bg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3983088" y="4841776"/>
              <a:ext cx="15121680" cy="2304256"/>
              <a:chOff x="3983088" y="4841776"/>
              <a:chExt cx="15121680" cy="230425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983088" y="5748457"/>
                <a:ext cx="8038516" cy="533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Product Families Specifications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5161911" y="4841776"/>
                <a:ext cx="3942857" cy="2304256"/>
              </a:xfrm>
              <a:prstGeom prst="rect">
                <a:avLst/>
              </a:prstGeom>
              <a:noFill/>
              <a:ln w="76200" cap="flat">
                <a:solidFill>
                  <a:srgbClr val="FF0000"/>
                </a:solidFill>
                <a:prstDash val="dash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</p:grpSp>
      <p:grpSp>
        <p:nvGrpSpPr>
          <p:cNvPr id="136" name="Group 135"/>
          <p:cNvGrpSpPr/>
          <p:nvPr/>
        </p:nvGrpSpPr>
        <p:grpSpPr>
          <a:xfrm>
            <a:off x="1750840" y="7578080"/>
            <a:ext cx="16767129" cy="3999674"/>
            <a:chOff x="2405205" y="7578080"/>
            <a:chExt cx="16767129" cy="3999674"/>
          </a:xfrm>
        </p:grpSpPr>
        <p:sp>
          <p:nvSpPr>
            <p:cNvPr id="22" name="Right Arrow 21"/>
            <p:cNvSpPr/>
            <p:nvPr/>
          </p:nvSpPr>
          <p:spPr>
            <a:xfrm>
              <a:off x="10697415" y="9963750"/>
              <a:ext cx="3960440" cy="432048"/>
            </a:xfrm>
            <a:prstGeom prst="rightArrow">
              <a:avLst/>
            </a:prstGeom>
            <a:noFill/>
            <a:ln w="28575" cap="flat">
              <a:solidFill>
                <a:schemeClr val="bg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 rot="21085736">
              <a:off x="10669752" y="9013560"/>
              <a:ext cx="3960440" cy="432048"/>
            </a:xfrm>
            <a:prstGeom prst="rightArrow">
              <a:avLst/>
            </a:prstGeom>
            <a:noFill/>
            <a:ln w="28575" cap="flat">
              <a:solidFill>
                <a:schemeClr val="bg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5144328" y="7578080"/>
              <a:ext cx="4028006" cy="3999674"/>
              <a:chOff x="15144328" y="7578080"/>
              <a:chExt cx="4028006" cy="399967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5144328" y="7578080"/>
                <a:ext cx="4028006" cy="3999674"/>
              </a:xfrm>
              <a:prstGeom prst="rect">
                <a:avLst/>
              </a:prstGeom>
              <a:noFill/>
              <a:ln w="76200" cap="flat">
                <a:solidFill>
                  <a:srgbClr val="FF0000"/>
                </a:solidFill>
                <a:prstDash val="dash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8748578" y="7597795"/>
                <a:ext cx="18473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sz="1600" b="1" dirty="0"/>
              </a:p>
            </p:txBody>
          </p:sp>
        </p:grpSp>
        <p:sp>
          <p:nvSpPr>
            <p:cNvPr id="27" name="Right Arrow 26"/>
            <p:cNvSpPr/>
            <p:nvPr/>
          </p:nvSpPr>
          <p:spPr>
            <a:xfrm rot="309198">
              <a:off x="10691232" y="10707400"/>
              <a:ext cx="3960440" cy="432048"/>
            </a:xfrm>
            <a:prstGeom prst="rightArrow">
              <a:avLst/>
            </a:prstGeom>
            <a:noFill/>
            <a:ln w="28575" cap="flat">
              <a:solidFill>
                <a:schemeClr val="bg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7601070" y="9257718"/>
              <a:ext cx="4806954" cy="1789774"/>
              <a:chOff x="7385046" y="9257718"/>
              <a:chExt cx="4806954" cy="1789774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7817095" y="9257718"/>
                <a:ext cx="4374905" cy="533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Self-assess</a:t>
                </a:r>
                <a:endParaRPr kumimoji="0" lang="en-GB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692179" y="10514013"/>
                <a:ext cx="2866660" cy="533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en-GB" sz="2800" dirty="0">
                    <a:solidFill>
                      <a:schemeClr val="bg1"/>
                    </a:solidFill>
                  </a:rPr>
                  <a:t>CARD4L 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stamp</a:t>
                </a:r>
                <a:endParaRPr lang="en-GB" sz="2000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788558" y="9882336"/>
                <a:ext cx="2002151" cy="533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Peer review</a:t>
                </a:r>
                <a:endParaRPr kumimoji="0" lang="en-GB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31" name="Left Brace 130"/>
              <p:cNvSpPr/>
              <p:nvPr/>
            </p:nvSpPr>
            <p:spPr>
              <a:xfrm>
                <a:off x="7385046" y="9257718"/>
                <a:ext cx="558482" cy="1722637"/>
              </a:xfrm>
              <a:prstGeom prst="leftBrac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i="0" u="none" strike="noStrike" normalizeH="0" baseline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FillTx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405205" y="9804251"/>
              <a:ext cx="5097549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8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Product Alignment Assessment</a:t>
              </a:r>
              <a:endParaRPr kumimoji="0" lang="en-GB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6085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7"/>
            <a:ext cx="1519967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CARD4L </a:t>
            </a:r>
            <a:r>
              <a:rPr lang="en-GB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Product Family Specifications - </a:t>
            </a:r>
            <a:r>
              <a:rPr lang="en-GB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Background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134855" y="2961979"/>
            <a:ext cx="15085676" cy="952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000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Product Family Specifications (PFS) have been first developed (early 2017</a:t>
            </a:r>
            <a:r>
              <a:rPr lang="en-GB" sz="3000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)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400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</a:t>
            </a:r>
            <a:r>
              <a:rPr lang="en-GB" sz="2600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Surface </a:t>
            </a:r>
            <a:r>
              <a:rPr lang="en-GB" sz="2600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Reflectance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600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-Radar </a:t>
            </a:r>
            <a:r>
              <a:rPr lang="en-GB" sz="2600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backscatter intensity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600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-Land </a:t>
            </a:r>
            <a:r>
              <a:rPr lang="en-GB" sz="2600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Surface Temperature</a:t>
            </a: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3200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marL="57150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000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Other PFS will probably emerge, e.g., Radar phase data, water leaving </a:t>
            </a:r>
            <a:r>
              <a:rPr lang="en-GB" sz="3000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radiance</a:t>
            </a:r>
          </a:p>
          <a:p>
            <a:pPr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3200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000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Product </a:t>
            </a:r>
            <a:r>
              <a:rPr lang="en-GB" sz="3000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Family Specifications are technical </a:t>
            </a:r>
            <a:r>
              <a:rPr lang="en-GB" sz="3000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documents and are intended to set outcomes, not methods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200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</a:t>
            </a:r>
            <a:r>
              <a:rPr lang="en-GB" sz="2600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PFS do require that some types of corrections are made (e.g., for the atmosphere) 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600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-PFS do not prescribe the specific methods to use and are not method-specific</a:t>
            </a:r>
            <a:endParaRPr lang="en-GB" sz="2600" i="1" dirty="0" smtClean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lvl="3" indent="0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3200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000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Detailed input to the draft CARD4L specifications was received in June - Sep 2017 and in Dec 2017 (technical teleconferences</a:t>
            </a:r>
            <a:r>
              <a:rPr lang="en-GB" sz="3000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)</a:t>
            </a: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3200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000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Very strong support for CARD4L is indicated by a range of experiences and activities (UK, ESA, USGS, NASA, Canada, GA, CNES, etc</a:t>
            </a:r>
            <a:r>
              <a:rPr lang="en-GB" sz="3000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.)</a:t>
            </a: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3000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marL="571500" lvl="0" indent="-571500" algn="l"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000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http://ceos.org/ard/</a:t>
            </a:r>
          </a:p>
          <a:p>
            <a:pPr marL="571500" marR="0" lvl="0" indent="-5715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0531" y="3258373"/>
            <a:ext cx="9860901" cy="828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534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7"/>
            <a:ext cx="1519967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CARD4L Product Family Specifications - Refinement</a:t>
            </a: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238672" y="3625702"/>
            <a:ext cx="20234248" cy="7181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lvl="0" indent="-571500" algn="l">
              <a:lnSpc>
                <a:spcPct val="150000"/>
              </a:lnSpc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PFS may change over time in a controlled process, e.g</a:t>
            </a: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.: </a:t>
            </a:r>
            <a:endParaRPr lang="en-GB" sz="4000" b="1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8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</a:t>
            </a:r>
            <a:r>
              <a:rPr lang="en-GB" sz="36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Feedback </a:t>
            </a:r>
            <a:r>
              <a:rPr lang="en-GB" sz="3600" b="1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gathered from technical experts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6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-Proposed </a:t>
            </a:r>
            <a:r>
              <a:rPr lang="en-GB" sz="3600" b="1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changes are collated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6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-Proposed </a:t>
            </a:r>
            <a:r>
              <a:rPr lang="en-GB" sz="3600" b="1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changes are submitted to CEOS (LSI-VC) for </a:t>
            </a:r>
            <a:r>
              <a:rPr lang="en-GB" sz="36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acceptance</a:t>
            </a:r>
          </a:p>
          <a:p>
            <a:pPr lvl="3" algn="l">
              <a:lnSpc>
                <a:spcPct val="150000"/>
              </a:lnSpc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GB" sz="3600" b="1" i="1" dirty="0" smtClean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marL="571500" lvl="0" indent="-571500" algn="l">
              <a:lnSpc>
                <a:spcPct val="150000"/>
              </a:lnSpc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Decision </a:t>
            </a:r>
            <a:r>
              <a:rPr lang="en-GB" sz="4000" b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at </a:t>
            </a: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LSI-VC-5 meeting:</a:t>
            </a:r>
            <a:endParaRPr lang="en-GB" sz="4000" b="1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</a:t>
            </a:r>
            <a:r>
              <a:rPr lang="en-GB" sz="36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Evolutions </a:t>
            </a:r>
            <a:r>
              <a:rPr lang="en-GB" sz="3600" b="1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will be possible when identified as necessary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6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-However </a:t>
            </a:r>
            <a:r>
              <a:rPr lang="en-GB" sz="3600" b="1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PFS stability is to be prioritised</a:t>
            </a:r>
          </a:p>
          <a:p>
            <a:pPr lvl="3" algn="l">
              <a:lnSpc>
                <a:spcPct val="150000"/>
              </a:lnSpc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6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 </a:t>
            </a:r>
          </a:p>
          <a:p>
            <a:pPr marL="571500" marR="0" lvl="0" indent="-5715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885351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7"/>
            <a:ext cx="1591140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CARD4L </a:t>
            </a:r>
            <a:r>
              <a:rPr kumimoji="0" lang="en-GB" sz="5000" b="0" i="0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Product Family Specifications - </a:t>
            </a:r>
            <a:r>
              <a:rPr lang="en-GB" dirty="0" smtClean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Current </a:t>
            </a:r>
            <a:r>
              <a:rPr lang="en-GB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Status</a:t>
            </a: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94656" y="3791273"/>
            <a:ext cx="24338704" cy="453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lvl="0" indent="-571500" algn="l">
              <a:lnSpc>
                <a:spcPct val="150000"/>
              </a:lnSpc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LSI-VC will now move into an implementation phase with several objectives</a:t>
            </a: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: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2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-“</a:t>
            </a:r>
            <a:r>
              <a:rPr lang="en-GB" sz="3600" b="1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Road-test” the </a:t>
            </a:r>
            <a:r>
              <a:rPr lang="en-GB" sz="36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PFS, </a:t>
            </a:r>
            <a:r>
              <a:rPr lang="en-GB" sz="3600" b="1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including through further technical teleconferences 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6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-Develop </a:t>
            </a:r>
            <a:r>
              <a:rPr lang="en-GB" sz="3600" b="1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the process for datasets to be assessed as CARD4L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6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-Identify </a:t>
            </a:r>
            <a:r>
              <a:rPr lang="en-GB" sz="3600" b="1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data products that are on-track to become CARD4L 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6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-Monitor </a:t>
            </a:r>
            <a:r>
              <a:rPr lang="en-GB" sz="3600" b="1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and communicate progress of individual products toward CARD4L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6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-The PFS will </a:t>
            </a:r>
            <a:r>
              <a:rPr lang="en-GB" sz="3600" b="1" i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continue to evolve as the LSI-VC gathers feedback in the Alignment Assessments</a:t>
            </a:r>
          </a:p>
          <a:p>
            <a:pPr marL="571500" marR="0" lvl="0" indent="-5715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442242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7"/>
            <a:ext cx="284372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Summary</a:t>
            </a:r>
            <a:endParaRPr lang="en-GB" dirty="0">
              <a:solidFill>
                <a:srgbClr val="0365C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310680" y="2969568"/>
            <a:ext cx="24338704" cy="5457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lvl="0" indent="-571500" algn="l">
              <a:lnSpc>
                <a:spcPct val="150000"/>
              </a:lnSpc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Analysis Ready Data is ‘the next step</a:t>
            </a: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’ </a:t>
            </a:r>
          </a:p>
          <a:p>
            <a:pPr marL="571500" lvl="0" indent="-571500" algn="l">
              <a:lnSpc>
                <a:spcPct val="150000"/>
              </a:lnSpc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The </a:t>
            </a:r>
            <a:r>
              <a:rPr lang="en-GB" sz="4000" b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ARD </a:t>
            </a: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is sensor agnostic </a:t>
            </a:r>
          </a:p>
          <a:p>
            <a:pPr marL="571500" lvl="0" indent="-571500" algn="l">
              <a:lnSpc>
                <a:spcPct val="150000"/>
              </a:lnSpc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CARD4L </a:t>
            </a:r>
            <a:r>
              <a:rPr lang="en-GB" sz="4000" b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is CEOS Analysis Ready Data for </a:t>
            </a: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Land</a:t>
            </a:r>
          </a:p>
          <a:p>
            <a:pPr marL="571500" lvl="0" indent="-571500" algn="l">
              <a:lnSpc>
                <a:spcPct val="150000"/>
              </a:lnSpc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The </a:t>
            </a:r>
            <a:r>
              <a:rPr lang="en-GB" sz="4000" b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CARD4L framework has 3 different </a:t>
            </a: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components (definition, PFS and PAA)</a:t>
            </a:r>
          </a:p>
          <a:p>
            <a:pPr marL="571500" lvl="0" indent="-571500" algn="l">
              <a:lnSpc>
                <a:spcPct val="150000"/>
              </a:lnSpc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CARD4L </a:t>
            </a:r>
            <a:r>
              <a:rPr lang="en-GB" sz="4000" b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will help to limit a potential increasing disconnect between users and EO data</a:t>
            </a:r>
          </a:p>
          <a:p>
            <a:pPr marL="571500" marR="0" lvl="0" indent="-5715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098547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087343"/>
            <a:ext cx="6676508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err="1"/>
              <a:t>a</a:t>
            </a:r>
            <a:r>
              <a:rPr lang="en-GB" dirty="0" err="1" smtClean="0"/>
              <a:t>ndreia.siqueira</a:t>
            </a:r>
            <a:r>
              <a:rPr dirty="0" smtClean="0"/>
              <a:t>@</a:t>
            </a:r>
            <a:r>
              <a:rPr lang="en-GB" dirty="0" smtClean="0"/>
              <a:t>ga.gov.au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750840" y="4007891"/>
            <a:ext cx="21654967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12000" dirty="0"/>
              <a:t>CEOS </a:t>
            </a:r>
            <a:r>
              <a:rPr lang="en-GB" sz="12000" dirty="0" smtClean="0"/>
              <a:t>ARD </a:t>
            </a:r>
            <a:r>
              <a:rPr lang="en-GB" sz="12000" dirty="0"/>
              <a:t>for </a:t>
            </a:r>
            <a:r>
              <a:rPr lang="en-GB" sz="12000" dirty="0" smtClean="0"/>
              <a:t>Land - CARD4L</a:t>
            </a:r>
          </a:p>
          <a:p>
            <a:pPr algn="ctr"/>
            <a:r>
              <a:rPr lang="en-GB" sz="12000" dirty="0" smtClean="0"/>
              <a:t>Overview</a:t>
            </a:r>
            <a:endParaRPr sz="12000" dirty="0"/>
          </a:p>
        </p:txBody>
      </p:sp>
      <p:sp>
        <p:nvSpPr>
          <p:cNvPr id="124" name="Shape 124"/>
          <p:cNvSpPr/>
          <p:nvPr/>
        </p:nvSpPr>
        <p:spPr>
          <a:xfrm>
            <a:off x="1750840" y="8442176"/>
            <a:ext cx="16493298" cy="142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smtClean="0"/>
              <a:t>Dr Andreia Siqueira </a:t>
            </a:r>
            <a:r>
              <a:rPr dirty="0" smtClean="0"/>
              <a:t>/ </a:t>
            </a:r>
            <a:r>
              <a:rPr lang="en-GB" dirty="0"/>
              <a:t>Geoscience </a:t>
            </a:r>
            <a:r>
              <a:rPr lang="en-GB" dirty="0" smtClean="0"/>
              <a:t>Australia Liaison Officer</a:t>
            </a:r>
            <a:r>
              <a:rPr dirty="0" smtClean="0"/>
              <a:t> </a:t>
            </a:r>
            <a:r>
              <a:rPr lang="en-GB" dirty="0" smtClean="0"/>
              <a:t>/ LSI-VC</a:t>
            </a:r>
          </a:p>
          <a:p>
            <a:r>
              <a:rPr lang="en-GB" dirty="0" smtClean="0"/>
              <a:t>Mr Steven Hosford / CEOS Executive Officer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7"/>
            <a:ext cx="590546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Presentation Outline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399384" y="3041576"/>
            <a:ext cx="23978664" cy="7243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lvl="0" indent="-571500" algn="l">
              <a:lnSpc>
                <a:spcPct val="150000"/>
              </a:lnSpc>
              <a:buFont typeface="Wingdings" panose="05000000000000000000" pitchFamily="2" charset="2"/>
              <a:buChar char="q"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The evolving EO ecosystem</a:t>
            </a:r>
          </a:p>
          <a:p>
            <a:pPr marL="571500" marR="0" lvl="0" indent="-5715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CARD4L Definition</a:t>
            </a:r>
          </a:p>
          <a:p>
            <a:pPr marL="571500" marR="0" lvl="0" indent="-5715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CARD4L Framework</a:t>
            </a: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571500" marR="0" lvl="0" indent="-57150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Product Family Specifications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000" b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</a:t>
            </a:r>
            <a:r>
              <a:rPr lang="en-GB" sz="36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Background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en-GB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-Documents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6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-Refinement</a:t>
            </a:r>
          </a:p>
          <a:p>
            <a:pPr lvl="3" algn="l"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3600" b="1" i="1" dirty="0" smtClean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-Current Status</a:t>
            </a:r>
            <a:endParaRPr kumimoji="0" lang="en-GB" sz="36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571500" marR="0" lvl="0" indent="-5715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8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467296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7"/>
            <a:ext cx="739946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Land imaging… in 2006? 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4337" y="2122794"/>
            <a:ext cx="13420138" cy="3752623"/>
            <a:chOff x="564057" y="1476870"/>
            <a:chExt cx="7817943" cy="2202725"/>
          </a:xfrm>
        </p:grpSpPr>
        <p:pic>
          <p:nvPicPr>
            <p:cNvPr id="6" name="Picture 2" descr="Image result for scientis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057" y="1476870"/>
              <a:ext cx="1444625" cy="96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Related imag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1476870"/>
              <a:ext cx="1901825" cy="1267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Image result for scientis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575" y="2443128"/>
              <a:ext cx="1825625" cy="1214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Image result for technologis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1486863"/>
              <a:ext cx="1487488" cy="105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Image result for technologis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1602812"/>
              <a:ext cx="1524000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Related image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72" r="8928"/>
            <a:stretch/>
          </p:blipFill>
          <p:spPr bwMode="auto">
            <a:xfrm>
              <a:off x="5746997" y="2620496"/>
              <a:ext cx="1567800" cy="1059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875255" y="2012193"/>
            <a:ext cx="14257584" cy="4413758"/>
            <a:chOff x="457200" y="1495407"/>
            <a:chExt cx="8305800" cy="2590800"/>
          </a:xfrm>
        </p:grpSpPr>
        <p:sp>
          <p:nvSpPr>
            <p:cNvPr id="13" name="Rounded Rectangle 12"/>
            <p:cNvSpPr/>
            <p:nvPr/>
          </p:nvSpPr>
          <p:spPr>
            <a:xfrm>
              <a:off x="457200" y="1495407"/>
              <a:ext cx="8305800" cy="2590800"/>
            </a:xfrm>
            <a:prstGeom prst="roundRect">
              <a:avLst/>
            </a:prstGeom>
            <a:solidFill>
              <a:srgbClr val="1F497D">
                <a:lumMod val="60000"/>
                <a:lumOff val="40000"/>
                <a:alpha val="45000"/>
              </a:srgbClr>
            </a:solidFill>
            <a:ln w="25400" cap="flat">
              <a:solidFill>
                <a:srgbClr val="1F497D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400" y="3440670"/>
              <a:ext cx="192616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Exploitation Layer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80908" y="7965596"/>
            <a:ext cx="14257584" cy="3644932"/>
            <a:chOff x="457200" y="4906496"/>
            <a:chExt cx="8305800" cy="1951504"/>
          </a:xfrm>
        </p:grpSpPr>
        <p:sp>
          <p:nvSpPr>
            <p:cNvPr id="16" name="Rounded Rectangle 15"/>
            <p:cNvSpPr/>
            <p:nvPr/>
          </p:nvSpPr>
          <p:spPr>
            <a:xfrm>
              <a:off x="457200" y="4906496"/>
              <a:ext cx="8305800" cy="1951504"/>
            </a:xfrm>
            <a:prstGeom prst="roundRect">
              <a:avLst/>
            </a:prstGeom>
            <a:gradFill>
              <a:gsLst>
                <a:gs pos="33000">
                  <a:srgbClr val="00B050">
                    <a:lumMod val="82000"/>
                    <a:lumOff val="18000"/>
                    <a:alpha val="40000"/>
                  </a:srgbClr>
                </a:gs>
                <a:gs pos="1000">
                  <a:srgbClr val="00B050"/>
                </a:gs>
                <a:gs pos="100000">
                  <a:srgbClr val="00B050"/>
                </a:gs>
                <a:gs pos="67000">
                  <a:srgbClr val="00B050">
                    <a:lumMod val="82000"/>
                    <a:lumOff val="18000"/>
                    <a:alpha val="40000"/>
                  </a:srgbClr>
                </a:gs>
              </a:gsLst>
              <a:lin ang="5400000" scaled="1"/>
            </a:gradFill>
            <a:ln w="25400" cap="flat">
              <a:solidFill>
                <a:srgbClr val="00B05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400" y="5029200"/>
              <a:ext cx="2487194" cy="553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Data Generation Layer</a:t>
              </a:r>
            </a:p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Ground Segment Infrastructure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76051" y="6487025"/>
            <a:ext cx="3398605" cy="1262105"/>
            <a:chOff x="1677732" y="4038600"/>
            <a:chExt cx="1979868" cy="740834"/>
          </a:xfrm>
        </p:grpSpPr>
        <p:sp>
          <p:nvSpPr>
            <p:cNvPr id="19" name="Right Arrow 18"/>
            <p:cNvSpPr/>
            <p:nvPr/>
          </p:nvSpPr>
          <p:spPr>
            <a:xfrm rot="5400000" flipV="1">
              <a:off x="2459566" y="4218517"/>
              <a:ext cx="740834" cy="381000"/>
            </a:xfrm>
            <a:prstGeom prst="right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 rot="5400000" flipV="1">
              <a:off x="3096683" y="4218517"/>
              <a:ext cx="740834" cy="381000"/>
            </a:xfrm>
            <a:prstGeom prst="right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77732" y="4038600"/>
              <a:ext cx="91306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Science</a:t>
              </a:r>
            </a:p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projects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257325" y="6487025"/>
            <a:ext cx="2695452" cy="1262107"/>
            <a:chOff x="4754356" y="4038600"/>
            <a:chExt cx="1570244" cy="740835"/>
          </a:xfrm>
        </p:grpSpPr>
        <p:sp>
          <p:nvSpPr>
            <p:cNvPr id="23" name="Right Arrow 22"/>
            <p:cNvSpPr/>
            <p:nvPr/>
          </p:nvSpPr>
          <p:spPr>
            <a:xfrm rot="16200000">
              <a:off x="5230283" y="4218517"/>
              <a:ext cx="740834" cy="381000"/>
            </a:xfrm>
            <a:prstGeom prst="right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 rot="16200000">
              <a:off x="5763683" y="4218518"/>
              <a:ext cx="740834" cy="381000"/>
            </a:xfrm>
            <a:prstGeom prst="right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54356" y="4278870"/>
              <a:ext cx="57964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Data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754938" y="8174640"/>
            <a:ext cx="12598733" cy="3158648"/>
            <a:chOff x="966369" y="5029200"/>
            <a:chExt cx="7339431" cy="1854072"/>
          </a:xfrm>
        </p:grpSpPr>
        <p:pic>
          <p:nvPicPr>
            <p:cNvPr id="27" name="Picture 28" descr="Image result for modis sensor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369" y="5767252"/>
              <a:ext cx="1368425" cy="1026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981200" y="5943600"/>
              <a:ext cx="74635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Terra,</a:t>
              </a:r>
            </a:p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Acqua</a:t>
              </a: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9" name="Picture 16" descr="Related imag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1387" y="5181600"/>
              <a:ext cx="1978025" cy="733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4607587" y="5562600"/>
              <a:ext cx="84894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Envisat</a:t>
              </a: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31" name="Picture 18" descr="Image result for alos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180" y="5246725"/>
              <a:ext cx="1501620" cy="1001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7340039" y="5802870"/>
              <a:ext cx="70788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ALOS</a:t>
              </a:r>
            </a:p>
          </p:txBody>
        </p:sp>
        <p:pic>
          <p:nvPicPr>
            <p:cNvPr id="33" name="Picture 20" descr="Image result for spot satellite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0594" y="5029200"/>
              <a:ext cx="1216025" cy="99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083587" y="5626588"/>
              <a:ext cx="72070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SPOT</a:t>
              </a:r>
            </a:p>
          </p:txBody>
        </p:sp>
        <p:pic>
          <p:nvPicPr>
            <p:cNvPr id="35" name="Picture 22" descr="Related image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733" y="5901516"/>
              <a:ext cx="1779307" cy="981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5788902" y="6477000"/>
              <a:ext cx="102848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Radarsat</a:t>
              </a: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37" name="Picture 26" descr="Related imag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762" y="6067767"/>
              <a:ext cx="2130425" cy="790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618319" y="6477000"/>
              <a:ext cx="91306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Landsat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391400" y="6336270"/>
              <a:ext cx="55399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293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7"/>
            <a:ext cx="814966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evolving EO Ecosystem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7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t="7788" b="-6965"/>
          <a:stretch/>
        </p:blipFill>
        <p:spPr bwMode="auto">
          <a:xfrm>
            <a:off x="2614936" y="2582540"/>
            <a:ext cx="17425937" cy="938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068" y="9564215"/>
            <a:ext cx="1223624" cy="105042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985" y="9559215"/>
            <a:ext cx="1228442" cy="127439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158" y="9405539"/>
            <a:ext cx="1376577" cy="88754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234" y="9325233"/>
            <a:ext cx="933652" cy="87367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382" y="9619039"/>
            <a:ext cx="1246776" cy="119942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55" y="9564209"/>
            <a:ext cx="914659" cy="95023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397" y="10357579"/>
            <a:ext cx="776245" cy="8052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362" y="9405532"/>
            <a:ext cx="1156708" cy="74998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3726" y="10516268"/>
            <a:ext cx="742828" cy="644614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231" y="10674938"/>
            <a:ext cx="1203096" cy="460237"/>
          </a:xfrm>
          <a:prstGeom prst="rect">
            <a:avLst/>
          </a:prstGeom>
        </p:spPr>
      </p:pic>
      <p:pic>
        <p:nvPicPr>
          <p:cNvPr id="79" name="Picture 2" descr="Image result for general public image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392" y="2445180"/>
            <a:ext cx="3774014" cy="310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12300574" y="8116697"/>
            <a:ext cx="772903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4572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++ missions and ++++ data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2220018" y="5733383"/>
            <a:ext cx="810574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4572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++ less “sophisticated users” 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5279232" y="3623014"/>
            <a:ext cx="12848055" cy="6188301"/>
            <a:chOff x="2057400" y="1828800"/>
            <a:chExt cx="6400800" cy="2971800"/>
          </a:xfrm>
        </p:grpSpPr>
        <p:sp>
          <p:nvSpPr>
            <p:cNvPr id="84" name="Rounded Rectangle 83"/>
            <p:cNvSpPr/>
            <p:nvPr/>
          </p:nvSpPr>
          <p:spPr>
            <a:xfrm>
              <a:off x="2057400" y="1828800"/>
              <a:ext cx="6248400" cy="2971800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l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438400" y="1981200"/>
              <a:ext cx="6019800" cy="2819400"/>
              <a:chOff x="2284454" y="2971800"/>
              <a:chExt cx="4668484" cy="1828800"/>
            </a:xfrm>
          </p:grpSpPr>
          <p:cxnSp>
            <p:nvCxnSpPr>
              <p:cNvPr id="86" name="Straight Arrow Connector 85"/>
              <p:cNvCxnSpPr/>
              <p:nvPr/>
            </p:nvCxnSpPr>
            <p:spPr>
              <a:xfrm flipV="1">
                <a:off x="4120451" y="3166648"/>
                <a:ext cx="0" cy="1295400"/>
              </a:xfrm>
              <a:prstGeom prst="straightConnector1">
                <a:avLst/>
              </a:prstGeom>
              <a:noFill/>
              <a:ln w="25400" cap="flat">
                <a:solidFill>
                  <a:srgbClr val="FF9A00"/>
                </a:solidFill>
                <a:prstDash val="solid"/>
                <a:bevel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7" name="Straight Arrow Connector 86"/>
              <p:cNvCxnSpPr/>
              <p:nvPr/>
            </p:nvCxnSpPr>
            <p:spPr>
              <a:xfrm>
                <a:off x="4120451" y="4462048"/>
                <a:ext cx="2286000" cy="0"/>
              </a:xfrm>
              <a:prstGeom prst="straightConnector1">
                <a:avLst/>
              </a:prstGeom>
              <a:noFill/>
              <a:ln w="25400" cap="flat">
                <a:solidFill>
                  <a:srgbClr val="FF9A00"/>
                </a:solidFill>
                <a:prstDash val="solid"/>
                <a:bevel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88" name="TextBox 87"/>
              <p:cNvSpPr txBox="1"/>
              <p:nvPr/>
            </p:nvSpPr>
            <p:spPr>
              <a:xfrm>
                <a:off x="2284454" y="4306330"/>
                <a:ext cx="1772843" cy="219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4572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569"/>
                    </a:solidFill>
                    <a:effectLst/>
                    <a:uLnTx/>
                    <a:uFillTx/>
                  </a:rPr>
                  <a:t>Few sophisticated users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3096087" y="2971800"/>
                <a:ext cx="1138493" cy="3793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4572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569"/>
                    </a:solidFill>
                    <a:effectLst/>
                    <a:uLnTx/>
                    <a:uFillTx/>
                  </a:rPr>
                  <a:t>Many “general </a:t>
                </a:r>
              </a:p>
              <a:p>
                <a:pPr marL="0" marR="0" lvl="0" indent="0" algn="l" defTabSz="4572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569"/>
                    </a:solidFill>
                    <a:effectLst/>
                    <a:uLnTx/>
                    <a:uFillTx/>
                  </a:rPr>
                  <a:t>public” users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4044251" y="4462048"/>
                <a:ext cx="2585001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lvl="0" indent="0" algn="l" defTabSz="4572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2569"/>
                    </a:solidFill>
                    <a:effectLst/>
                    <a:uLnTx/>
                    <a:uFillTx/>
                  </a:rPr>
                  <a:t>“Small” data           Big data</a:t>
                </a:r>
              </a:p>
            </p:txBody>
          </p:sp>
          <p:graphicFrame>
            <p:nvGraphicFramePr>
              <p:cNvPr id="91" name="Diagram 90"/>
              <p:cNvGraphicFramePr/>
              <p:nvPr>
                <p:extLst>
                  <p:ext uri="{D42A27DB-BD31-4B8C-83A1-F6EECF244321}">
                    <p14:modId xmlns:p14="http://schemas.microsoft.com/office/powerpoint/2010/main" val="3325981370"/>
                  </p:ext>
                </p:extLst>
              </p:nvPr>
            </p:nvGraphicFramePr>
            <p:xfrm>
              <a:off x="3401518" y="3139190"/>
              <a:ext cx="3551420" cy="129998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6" r:lo="rId17" r:qs="rId18" r:cs="rId19"/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41835213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7"/>
            <a:ext cx="814966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evolving EO Ecosystem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080" y="3761656"/>
            <a:ext cx="16199623" cy="748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42728" y="2321496"/>
            <a:ext cx="2288824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en-GB" sz="3600" dirty="0" smtClean="0"/>
              <a:t>IT Industry starts investing</a:t>
            </a:r>
          </a:p>
          <a:p>
            <a:pPr lvl="3" algn="l"/>
            <a:r>
              <a:rPr lang="en-GB" sz="3600" dirty="0" smtClean="0"/>
              <a:t>…</a:t>
            </a:r>
            <a:r>
              <a:rPr lang="en-GB" sz="3600" i="1" dirty="0" smtClean="0"/>
              <a:t>Google and Amazon start hosting US public missions and later Sentinel Data with Google providing a first 	cross-mission analysis environment  </a:t>
            </a:r>
          </a:p>
          <a:p>
            <a:pPr algn="l"/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4919192" y="6065912"/>
            <a:ext cx="14833648" cy="3600400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lg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772373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080" y="3761656"/>
            <a:ext cx="16199622" cy="748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Shape 137"/>
          <p:cNvSpPr/>
          <p:nvPr/>
        </p:nvSpPr>
        <p:spPr>
          <a:xfrm>
            <a:off x="922524" y="1060627"/>
            <a:ext cx="814966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evolving EO Ecosystem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2728" y="2321496"/>
            <a:ext cx="228882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en-GB" sz="3600" dirty="0"/>
              <a:t>The Established EO sector </a:t>
            </a:r>
            <a:r>
              <a:rPr lang="en-GB" sz="3600" dirty="0" smtClean="0"/>
              <a:t>reacts</a:t>
            </a:r>
          </a:p>
          <a:p>
            <a:pPr lvl="3" algn="l"/>
            <a:r>
              <a:rPr lang="en-GB" sz="3600" dirty="0" smtClean="0"/>
              <a:t>…</a:t>
            </a:r>
            <a:r>
              <a:rPr lang="en-GB" sz="3600" i="1" dirty="0" smtClean="0"/>
              <a:t>and </a:t>
            </a:r>
            <a:r>
              <a:rPr lang="en-GB" sz="3600" i="1" dirty="0"/>
              <a:t>start using the new capabilities, with principally US and European actors addressing the </a:t>
            </a:r>
            <a:r>
              <a:rPr lang="en-GB" sz="3600" i="1" dirty="0" smtClean="0"/>
              <a:t>EO market 	offering new Data Analytics capabilities</a:t>
            </a:r>
            <a:endParaRPr lang="en-GB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7439472" y="8010128"/>
            <a:ext cx="6120680" cy="1440160"/>
            <a:chOff x="2091267" y="4549586"/>
            <a:chExt cx="3105798" cy="68281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1267" y="4549586"/>
              <a:ext cx="1371719" cy="6828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47361" y="4549586"/>
              <a:ext cx="1749704" cy="682811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383688" y="6210374"/>
            <a:ext cx="8712968" cy="1511722"/>
            <a:chOff x="3259111" y="3638645"/>
            <a:chExt cx="4129538" cy="77759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62400" y="3677520"/>
              <a:ext cx="3426249" cy="68281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59111" y="3638645"/>
              <a:ext cx="627089" cy="777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7497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7"/>
            <a:ext cx="1138933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Where does Analysis Ready Data fit in?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498" r="498"/>
          <a:stretch/>
        </p:blipFill>
        <p:spPr>
          <a:xfrm>
            <a:off x="4135512" y="9922781"/>
            <a:ext cx="15390703" cy="16157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135512" y="5422772"/>
            <a:ext cx="15545320" cy="32840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6252" y="2609528"/>
            <a:ext cx="15419955" cy="24215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924362" y="8358331"/>
            <a:ext cx="7680326" cy="1682783"/>
            <a:chOff x="2328415" y="4724400"/>
            <a:chExt cx="4410970" cy="1048343"/>
          </a:xfrm>
        </p:grpSpPr>
        <p:sp>
          <p:nvSpPr>
            <p:cNvPr id="15" name="Up Arrow 14"/>
            <p:cNvSpPr/>
            <p:nvPr/>
          </p:nvSpPr>
          <p:spPr>
            <a:xfrm>
              <a:off x="2328415" y="4724400"/>
              <a:ext cx="448569" cy="1048343"/>
            </a:xfrm>
            <a:prstGeom prst="up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wordArtVert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ARD</a:t>
              </a:r>
            </a:p>
          </p:txBody>
        </p:sp>
        <p:sp>
          <p:nvSpPr>
            <p:cNvPr id="16" name="Up Arrow 15"/>
            <p:cNvSpPr/>
            <p:nvPr/>
          </p:nvSpPr>
          <p:spPr>
            <a:xfrm>
              <a:off x="4309615" y="4724400"/>
              <a:ext cx="448569" cy="1048343"/>
            </a:xfrm>
            <a:prstGeom prst="up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wordArtVert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ARD</a:t>
              </a:r>
            </a:p>
          </p:txBody>
        </p:sp>
        <p:sp>
          <p:nvSpPr>
            <p:cNvPr id="17" name="Up Arrow 16"/>
            <p:cNvSpPr/>
            <p:nvPr/>
          </p:nvSpPr>
          <p:spPr>
            <a:xfrm>
              <a:off x="6290816" y="4724400"/>
              <a:ext cx="448569" cy="1048343"/>
            </a:xfrm>
            <a:prstGeom prst="up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wordArtVert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ARD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924362" y="3465733"/>
            <a:ext cx="7680326" cy="6575381"/>
            <a:chOff x="2328415" y="4724400"/>
            <a:chExt cx="4410970" cy="1048343"/>
          </a:xfrm>
        </p:grpSpPr>
        <p:sp>
          <p:nvSpPr>
            <p:cNvPr id="19" name="Up Arrow 18"/>
            <p:cNvSpPr/>
            <p:nvPr/>
          </p:nvSpPr>
          <p:spPr>
            <a:xfrm>
              <a:off x="2328415" y="4724400"/>
              <a:ext cx="448569" cy="1048343"/>
            </a:xfrm>
            <a:prstGeom prst="up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wordArtVert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ARD</a:t>
              </a:r>
            </a:p>
          </p:txBody>
        </p:sp>
        <p:sp>
          <p:nvSpPr>
            <p:cNvPr id="20" name="Up Arrow 19"/>
            <p:cNvSpPr/>
            <p:nvPr/>
          </p:nvSpPr>
          <p:spPr>
            <a:xfrm>
              <a:off x="4309615" y="4724400"/>
              <a:ext cx="448569" cy="1048343"/>
            </a:xfrm>
            <a:prstGeom prst="up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wordArtVert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ARD</a:t>
              </a:r>
            </a:p>
          </p:txBody>
        </p:sp>
        <p:sp>
          <p:nvSpPr>
            <p:cNvPr id="21" name="Up Arrow 20"/>
            <p:cNvSpPr/>
            <p:nvPr/>
          </p:nvSpPr>
          <p:spPr>
            <a:xfrm>
              <a:off x="6290816" y="4724400"/>
              <a:ext cx="448569" cy="1048343"/>
            </a:xfrm>
            <a:prstGeom prst="up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wordArtVert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02562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t="791" b="-791"/>
          <a:stretch/>
        </p:blipFill>
        <p:spPr>
          <a:xfrm>
            <a:off x="4116459" y="5455518"/>
            <a:ext cx="15549748" cy="16734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498" r="498"/>
          <a:stretch/>
        </p:blipFill>
        <p:spPr>
          <a:xfrm>
            <a:off x="4116459" y="9922781"/>
            <a:ext cx="15399712" cy="16157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264" y="2609528"/>
            <a:ext cx="15428981" cy="24215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097" y="8152697"/>
            <a:ext cx="15560368" cy="167341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907756" y="6768237"/>
            <a:ext cx="7684360" cy="1682783"/>
            <a:chOff x="2328547" y="4724400"/>
            <a:chExt cx="4410706" cy="1048343"/>
          </a:xfrm>
        </p:grpSpPr>
        <p:sp>
          <p:nvSpPr>
            <p:cNvPr id="32" name="Up Arrow 31"/>
            <p:cNvSpPr/>
            <p:nvPr/>
          </p:nvSpPr>
          <p:spPr>
            <a:xfrm>
              <a:off x="2328547" y="4724400"/>
              <a:ext cx="448306" cy="1048343"/>
            </a:xfrm>
            <a:prstGeom prst="up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wordArtVert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ARD</a:t>
              </a:r>
            </a:p>
          </p:txBody>
        </p:sp>
        <p:sp>
          <p:nvSpPr>
            <p:cNvPr id="33" name="Up Arrow 32"/>
            <p:cNvSpPr/>
            <p:nvPr/>
          </p:nvSpPr>
          <p:spPr>
            <a:xfrm>
              <a:off x="4309747" y="4724400"/>
              <a:ext cx="448306" cy="1048343"/>
            </a:xfrm>
            <a:prstGeom prst="up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wordArtVert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ARD</a:t>
              </a:r>
            </a:p>
          </p:txBody>
        </p:sp>
        <p:sp>
          <p:nvSpPr>
            <p:cNvPr id="34" name="Up Arrow 33"/>
            <p:cNvSpPr/>
            <p:nvPr/>
          </p:nvSpPr>
          <p:spPr>
            <a:xfrm>
              <a:off x="6290947" y="4724400"/>
              <a:ext cx="448306" cy="1048343"/>
            </a:xfrm>
            <a:prstGeom prst="up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wordArtVert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ARD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07756" y="3465733"/>
            <a:ext cx="7684360" cy="4985286"/>
            <a:chOff x="2328547" y="4724400"/>
            <a:chExt cx="4410706" cy="1048343"/>
          </a:xfrm>
        </p:grpSpPr>
        <p:sp>
          <p:nvSpPr>
            <p:cNvPr id="29" name="Up Arrow 28"/>
            <p:cNvSpPr/>
            <p:nvPr/>
          </p:nvSpPr>
          <p:spPr>
            <a:xfrm>
              <a:off x="2328547" y="4724400"/>
              <a:ext cx="448306" cy="1048343"/>
            </a:xfrm>
            <a:prstGeom prst="up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wordArtVert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ARD</a:t>
              </a:r>
            </a:p>
          </p:txBody>
        </p:sp>
        <p:sp>
          <p:nvSpPr>
            <p:cNvPr id="30" name="Up Arrow 29"/>
            <p:cNvSpPr/>
            <p:nvPr/>
          </p:nvSpPr>
          <p:spPr>
            <a:xfrm>
              <a:off x="4309747" y="4724400"/>
              <a:ext cx="448306" cy="1048343"/>
            </a:xfrm>
            <a:prstGeom prst="up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wordArtVert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ARD</a:t>
              </a:r>
            </a:p>
          </p:txBody>
        </p:sp>
        <p:sp>
          <p:nvSpPr>
            <p:cNvPr id="31" name="Up Arrow 30"/>
            <p:cNvSpPr/>
            <p:nvPr/>
          </p:nvSpPr>
          <p:spPr>
            <a:xfrm>
              <a:off x="6290947" y="4724400"/>
              <a:ext cx="448306" cy="1048343"/>
            </a:xfrm>
            <a:prstGeom prst="upArrow">
              <a:avLst/>
            </a:prstGeom>
            <a:solidFill>
              <a:srgbClr val="FFFFFF"/>
            </a:solidFill>
            <a:ln w="25400" cap="flat">
              <a:solidFill>
                <a:srgbClr val="FF9A00"/>
              </a:solidFill>
              <a:prstDash val="solid"/>
              <a:bevel/>
            </a:ln>
            <a:effectLst/>
          </p:spPr>
          <p:txBody>
            <a:bodyPr rot="0" spcFirstLastPara="1" vertOverflow="overflow" horzOverflow="overflow" vert="wordArtVert" wrap="square" lIns="45719" tIns="45719" rIns="45719" bIns="45719" numCol="1" spcCol="38100" rtlCol="0" anchor="ctr">
              <a:spAutoFit/>
            </a:bodyPr>
            <a:lstStyle/>
            <a:p>
              <a:pPr marL="0" marR="0" lvl="0" indent="0" defTabSz="4572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</a:rPr>
                <a:t>ARD</a:t>
              </a:r>
            </a:p>
          </p:txBody>
        </p:sp>
      </p:grpSp>
      <p:sp>
        <p:nvSpPr>
          <p:cNvPr id="137" name="Shape 137"/>
          <p:cNvSpPr/>
          <p:nvPr/>
        </p:nvSpPr>
        <p:spPr>
          <a:xfrm>
            <a:off x="922524" y="1060627"/>
            <a:ext cx="1138933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solidFill>
                  <a:srgbClr val="0365C0"/>
                </a:solidFill>
                <a:latin typeface="Arial"/>
                <a:cs typeface="Arial"/>
                <a:sym typeface="Arial"/>
              </a:rPr>
              <a:t>Where does Analysis Ready Data fit in?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34330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2492</TotalTime>
  <Words>734</Words>
  <Application>Microsoft Office PowerPoint</Application>
  <PresentationFormat>Custom</PresentationFormat>
  <Paragraphs>129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Avenir Roman</vt:lpstr>
      <vt:lpstr>Helvetica</vt:lpstr>
      <vt:lpstr>Helvetica Light</vt:lpstr>
      <vt:lpstr>Helvetica Neue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Andreia DeASiqueira</cp:lastModifiedBy>
  <cp:revision>191</cp:revision>
  <dcterms:modified xsi:type="dcterms:W3CDTF">2018-05-02T10:55:47Z</dcterms:modified>
</cp:coreProperties>
</file>