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6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8" y="-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7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86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tle slides-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" y="0"/>
            <a:ext cx="24378567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511803" y="3270664"/>
            <a:ext cx="9009572" cy="223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5794347"/>
            <a:ext cx="14827777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jonas.eberle@uni-jena.de</a:t>
            </a:r>
            <a:r>
              <a:rPr dirty="0" smtClean="0"/>
              <a:t> </a:t>
            </a:r>
            <a:r>
              <a:rPr dirty="0"/>
              <a:t>/ </a:t>
            </a:r>
            <a:r>
              <a:rPr lang="de-DE" dirty="0" smtClean="0"/>
              <a:t>www.eo.uni-jena.de</a:t>
            </a:r>
            <a:r>
              <a:rPr dirty="0" smtClean="0"/>
              <a:t> </a:t>
            </a:r>
            <a:r>
              <a:rPr dirty="0"/>
              <a:t>/ </a:t>
            </a:r>
            <a:r>
              <a:rPr dirty="0" smtClean="0"/>
              <a:t>@</a:t>
            </a:r>
            <a:r>
              <a:rPr lang="de-DE" dirty="0" err="1" smtClean="0"/>
              <a:t>jonaseberle</a:t>
            </a:r>
            <a:endParaRPr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864" y="10170368"/>
            <a:ext cx="3744052" cy="1248721"/>
          </a:xfrm>
          <a:prstGeom prst="rect">
            <a:avLst/>
          </a:prstGeom>
          <a:noFill/>
        </p:spPr>
      </p:pic>
      <p:grpSp>
        <p:nvGrpSpPr>
          <p:cNvPr id="5" name="Gruppierung 8"/>
          <p:cNvGrpSpPr/>
          <p:nvPr/>
        </p:nvGrpSpPr>
        <p:grpSpPr>
          <a:xfrm>
            <a:off x="1133617" y="9722584"/>
            <a:ext cx="9387758" cy="1569660"/>
            <a:chOff x="107628" y="5339532"/>
            <a:chExt cx="6119812" cy="1090576"/>
          </a:xfrm>
          <a:noFill/>
        </p:grpSpPr>
        <p:sp>
          <p:nvSpPr>
            <p:cNvPr id="6" name="Rechteck 1"/>
            <p:cNvSpPr>
              <a:spLocks noChangeArrowheads="1"/>
            </p:cNvSpPr>
            <p:nvPr/>
          </p:nvSpPr>
          <p:spPr bwMode="auto">
            <a:xfrm>
              <a:off x="1188715" y="5339532"/>
              <a:ext cx="5038725" cy="10905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2400" dirty="0"/>
                <a:t>This project has received funding from the European Union's Horizon 2020 research and innovation </a:t>
              </a:r>
              <a:r>
                <a:rPr lang="en-US" sz="2400" dirty="0" err="1"/>
                <a:t>programme</a:t>
              </a:r>
              <a:r>
                <a:rPr lang="en-US" sz="2400" dirty="0"/>
                <a:t> under grant agreement No 642088.</a:t>
              </a:r>
            </a:p>
          </p:txBody>
        </p:sp>
        <p:pic>
          <p:nvPicPr>
            <p:cNvPr id="7" name="Bild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28" y="5405339"/>
              <a:ext cx="1093787" cy="719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bgerundetes Rechteck 7"/>
          <p:cNvSpPr/>
          <p:nvPr/>
        </p:nvSpPr>
        <p:spPr>
          <a:xfrm>
            <a:off x="1113551" y="8235066"/>
            <a:ext cx="3109223" cy="144016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938145" y="4841776"/>
            <a:ext cx="21182081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1000" dirty="0" smtClean="0"/>
              <a:t>Use case:</a:t>
            </a:r>
          </a:p>
          <a:p>
            <a:r>
              <a:rPr lang="en-US" sz="11000" dirty="0" smtClean="0"/>
              <a:t>GEO-Wetlands Community Portal</a:t>
            </a:r>
            <a:endParaRPr lang="en-US" sz="11000" dirty="0"/>
          </a:p>
        </p:txBody>
      </p:sp>
      <p:sp>
        <p:nvSpPr>
          <p:cNvPr id="124" name="Shape 124"/>
          <p:cNvSpPr/>
          <p:nvPr/>
        </p:nvSpPr>
        <p:spPr>
          <a:xfrm>
            <a:off x="1938145" y="10026352"/>
            <a:ext cx="14378936" cy="76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dirty="0" smtClean="0"/>
              <a:t>Jonas Eberle</a:t>
            </a:r>
            <a:r>
              <a:rPr dirty="0" smtClean="0"/>
              <a:t> </a:t>
            </a:r>
            <a:r>
              <a:rPr dirty="0"/>
              <a:t>/ </a:t>
            </a:r>
            <a:r>
              <a:rPr lang="de-DE" dirty="0" smtClean="0"/>
              <a:t>Friedrich Schiller University Jena, Germany</a:t>
            </a:r>
            <a:endParaRPr dirty="0"/>
          </a:p>
        </p:txBody>
      </p:sp>
      <p:pic>
        <p:nvPicPr>
          <p:cNvPr id="5" name="Bild 1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45" y="377280"/>
            <a:ext cx="4824536" cy="21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>
          <a:xfrm>
            <a:off x="7335717" y="377280"/>
            <a:ext cx="4496243" cy="214038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80" y="8767671"/>
            <a:ext cx="5616624" cy="18732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355980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GEO-</a:t>
            </a:r>
            <a:r>
              <a:rPr lang="de-DE" dirty="0" err="1" smtClean="0">
                <a:solidFill>
                  <a:schemeClr val="accent6">
                    <a:lumOff val="-21524"/>
                  </a:schemeClr>
                </a:solidFill>
              </a:rPr>
              <a:t>Wetlands</a:t>
            </a: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 Community Portal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Introduction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246784" y="3185592"/>
            <a:ext cx="12025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GEO Wetlands officially established as GEO Initiative in 2016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Portal development funded by the EU H2020 project SWOS (Satellite-based Wetland Observation Service)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Participation in further GEO activities (e.g., GEOSS Evolve, GEO Community Portal Team)</a:t>
            </a:r>
          </a:p>
        </p:txBody>
      </p:sp>
      <p:pic>
        <p:nvPicPr>
          <p:cNvPr id="4" name="Bild 1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296" y="3401616"/>
            <a:ext cx="5379929" cy="238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14856296" y="6542585"/>
            <a:ext cx="5388396" cy="256490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864" y="10170368"/>
            <a:ext cx="3744052" cy="124872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320553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GEO-</a:t>
            </a:r>
            <a:r>
              <a:rPr lang="de-DE" dirty="0" err="1" smtClean="0">
                <a:solidFill>
                  <a:schemeClr val="accent6">
                    <a:lumOff val="-21524"/>
                  </a:schemeClr>
                </a:solidFill>
              </a:rPr>
              <a:t>Wetlands</a:t>
            </a: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 Community Portal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246784" y="3185592"/>
            <a:ext cx="1929814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Provide a "knowledge hub" by </a:t>
            </a: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collecting wetland-related data 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and information (maps, indicators, images, videos, etc.)</a:t>
            </a:r>
          </a:p>
          <a:p>
            <a:pPr marL="1143000" lvl="1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Wetland-related </a:t>
            </a: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models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using our SWOS software toolbox (e.g., derivation of geospatial products and indicators) </a:t>
            </a:r>
          </a:p>
          <a:p>
            <a:pPr marL="1143000" lvl="1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Visualization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tools, continuous product updates</a:t>
            </a:r>
          </a:p>
          <a:p>
            <a:pPr marL="1143000" lvl="1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Map production assistance, </a:t>
            </a: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use case demonstrator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, best practices</a:t>
            </a:r>
          </a:p>
          <a:p>
            <a:pPr marL="1143000" lvl="1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Make </a:t>
            </a: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external databases 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available, e.g. for map comparison and validation purposes</a:t>
            </a:r>
          </a:p>
          <a:p>
            <a:pPr marL="685800" lvl="0" indent="-685800" algn="l" defTabSz="914400" hangingPunct="1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685800" lvl="0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Provide an overview of </a:t>
            </a: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free available satellite data</a:t>
            </a:r>
          </a:p>
          <a:p>
            <a:pPr marL="685800" lvl="0" indent="-685800" algn="l" defTabSz="914400" hangingPunct="1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685800" lvl="0" indent="-685800" algn="l" defTabSz="914400" hangingPunct="1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Simple access 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satellite time-series data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864" y="10170368"/>
            <a:ext cx="3744052" cy="1248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562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345560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GEOSS </a:t>
            </a:r>
            <a:r>
              <a:rPr dirty="0" smtClean="0">
                <a:solidFill>
                  <a:srgbClr val="A6AAA9"/>
                </a:solidFill>
              </a:rPr>
              <a:t>/</a:t>
            </a:r>
            <a:r>
              <a:rPr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Requirements for GEOSS integration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246784" y="3185592"/>
            <a:ext cx="120253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Easy to integrate in own portal developments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Same look and feel like geoportal.org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Individual pre-defined filter capabilities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by geometry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by data source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by view, keyword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Interaction with own map viewer</a:t>
            </a:r>
          </a:p>
        </p:txBody>
      </p:sp>
      <p:pic>
        <p:nvPicPr>
          <p:cNvPr id="10" name="Bild 10" descr="geoss_plat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3184054"/>
            <a:ext cx="3600400" cy="3600400"/>
          </a:xfrm>
          <a:prstGeom prst="rect">
            <a:avLst/>
          </a:prstGeom>
        </p:spPr>
      </p:pic>
      <p:pic>
        <p:nvPicPr>
          <p:cNvPr id="11" name="Bild 2" descr="geoss_wid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7434064"/>
            <a:ext cx="3600400" cy="3600400"/>
          </a:xfrm>
          <a:prstGeom prst="rect">
            <a:avLst/>
          </a:prstGeom>
        </p:spPr>
      </p:pic>
      <p:pic>
        <p:nvPicPr>
          <p:cNvPr id="12" name="Bild 14" descr="Bildschirmfoto 2017-04-19 um 14.12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8" y="3184054"/>
            <a:ext cx="6682194" cy="82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803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409680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GEOSS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Integration of reusable GEOSS widgets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Bild 3" descr="Bildschirmfoto-2017-10-04-um-16.49.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24" y="2609528"/>
            <a:ext cx="18368405" cy="10801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1"/>
          <p:cNvSpPr txBox="1">
            <a:spLocks noChangeArrowheads="1"/>
          </p:cNvSpPr>
          <p:nvPr/>
        </p:nvSpPr>
        <p:spPr bwMode="auto">
          <a:xfrm>
            <a:off x="928874" y="12258600"/>
            <a:ext cx="92469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sym typeface="Wingdings" charset="0"/>
              </a:rPr>
              <a:t> </a:t>
            </a:r>
            <a:r>
              <a:rPr lang="en-US" sz="4400" b="1" dirty="0">
                <a:solidFill>
                  <a:schemeClr val="bg1"/>
                </a:solidFill>
              </a:rPr>
              <a:t>http://</a:t>
            </a:r>
            <a:r>
              <a:rPr lang="en-US" sz="4400" b="1" dirty="0" err="1">
                <a:solidFill>
                  <a:schemeClr val="bg1"/>
                </a:solidFill>
              </a:rPr>
              <a:t>portal.swos-service.eu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2" name="Bild 10" descr="geoss_platfor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3184054"/>
            <a:ext cx="3600400" cy="3600400"/>
          </a:xfrm>
          <a:prstGeom prst="rect">
            <a:avLst/>
          </a:prstGeom>
        </p:spPr>
      </p:pic>
      <p:pic>
        <p:nvPicPr>
          <p:cNvPr id="13" name="Bild 2" descr="geoss_widg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7434064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9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918954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GEOSS &amp; GEO-</a:t>
            </a:r>
            <a:r>
              <a:rPr lang="de-DE" dirty="0" err="1" smtClean="0">
                <a:solidFill>
                  <a:schemeClr val="accent6">
                    <a:lumOff val="-21524"/>
                  </a:schemeClr>
                </a:solidFill>
              </a:rPr>
              <a:t>Wetlands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Integration of reusable GEOSS widgets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47" y="2249487"/>
            <a:ext cx="16947585" cy="5032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24" y="8010128"/>
            <a:ext cx="9708187" cy="4009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Ellipse 13"/>
          <p:cNvSpPr/>
          <p:nvPr/>
        </p:nvSpPr>
        <p:spPr>
          <a:xfrm>
            <a:off x="50879" y="2347322"/>
            <a:ext cx="758958" cy="836732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endParaRPr kumimoji="0" lang="de-DE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01083" y="8174665"/>
            <a:ext cx="758958" cy="836732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2</a:t>
            </a:r>
            <a:endParaRPr kumimoji="0" lang="de-DE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2336016" y="5708788"/>
            <a:ext cx="758958" cy="836732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</a:t>
            </a:r>
            <a:endParaRPr kumimoji="0" lang="de-DE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0112" y="5708788"/>
            <a:ext cx="10985784" cy="54530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/>
          <a:srcRect r="-53756"/>
          <a:stretch/>
        </p:blipFill>
        <p:spPr>
          <a:xfrm>
            <a:off x="13200112" y="11443968"/>
            <a:ext cx="11017224" cy="1500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9" name="Ellipse 18"/>
          <p:cNvSpPr/>
          <p:nvPr/>
        </p:nvSpPr>
        <p:spPr>
          <a:xfrm>
            <a:off x="12336016" y="11457936"/>
            <a:ext cx="758958" cy="836732"/>
          </a:xfrm>
          <a:prstGeom prst="ellipse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4</a:t>
            </a:r>
            <a:endParaRPr kumimoji="0" lang="de-DE" sz="3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1404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1891076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GEOSS &amp; GEO-</a:t>
            </a:r>
            <a:r>
              <a:rPr lang="de-DE" dirty="0" err="1" smtClean="0">
                <a:solidFill>
                  <a:schemeClr val="accent6">
                    <a:lumOff val="-21524"/>
                  </a:schemeClr>
                </a:solidFill>
              </a:rPr>
              <a:t>Wetlands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What is next?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246784" y="3185592"/>
            <a:ext cx="1720991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Define GEOSS view for wetland users (e.g., what kind of data sources are relevant for our users?)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Make use of GEOSS search for country, continental and global views of the portal</a:t>
            </a: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Make own datasets available for GEOSS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ISO19115-compliant metadata is ready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OGC Catalogue Service for Web is ready</a:t>
            </a:r>
          </a:p>
          <a:p>
            <a:pPr lvl="8" indent="0" algn="l"/>
            <a:endParaRPr lang="en-US" sz="4000" dirty="0" smtClean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But:</a:t>
            </a:r>
            <a:r>
              <a:rPr lang="en-US" sz="4000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 Who is able to host datasets and services with sustainable funding? </a:t>
            </a:r>
            <a:endParaRPr lang="en-US" sz="4000" dirty="0" smtClean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OGC Web Map Tile Service is needed (caching is important)</a:t>
            </a: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OGC Web Map (Tile) Service with TIME extension is needed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Data download (e.g., ZIP archive or OGC-compliant web service)</a:t>
            </a:r>
          </a:p>
          <a:p>
            <a:pPr marL="1343025" lvl="7" indent="-447675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0" name="Bild 10" descr="geoss_plat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3184054"/>
            <a:ext cx="3600400" cy="3600400"/>
          </a:xfrm>
          <a:prstGeom prst="rect">
            <a:avLst/>
          </a:prstGeom>
        </p:spPr>
      </p:pic>
      <p:pic>
        <p:nvPicPr>
          <p:cNvPr id="11" name="Bild 2" descr="geoss_wid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7434064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1060628"/>
            <a:ext cx="1149994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de-DE" dirty="0" smtClean="0">
                <a:solidFill>
                  <a:schemeClr val="accent6">
                    <a:lumOff val="-21524"/>
                  </a:schemeClr>
                </a:solidFill>
              </a:rPr>
              <a:t>GEOSS &amp; GEO-</a:t>
            </a:r>
            <a:r>
              <a:rPr lang="de-DE" dirty="0" err="1" smtClean="0">
                <a:solidFill>
                  <a:schemeClr val="accent6">
                    <a:lumOff val="-21524"/>
                  </a:schemeClr>
                </a:solidFill>
              </a:rPr>
              <a:t>Wetlands</a:t>
            </a:r>
            <a:r>
              <a:rPr dirty="0" smtClean="0">
                <a:solidFill>
                  <a:schemeClr val="accent6">
                    <a:lumOff val="-21524"/>
                  </a:schemeClr>
                </a:solidFill>
              </a:rPr>
              <a:t> </a:t>
            </a:r>
            <a:r>
              <a:rPr dirty="0">
                <a:solidFill>
                  <a:srgbClr val="A6AAA9"/>
                </a:solidFill>
              </a:rPr>
              <a:t>/</a:t>
            </a:r>
            <a:r>
              <a:rPr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Conclusions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1246784" y="3185592"/>
            <a:ext cx="18578064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Easy to integrate and to use</a:t>
            </a:r>
          </a:p>
          <a:p>
            <a:pPr marL="1343025" lvl="1" indent="-5461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Integration of external databases with a single step!</a:t>
            </a:r>
          </a:p>
          <a:p>
            <a:pPr marL="1343025" indent="-5461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We can now concentrate on content and wetland-specific views</a:t>
            </a: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Further enhancements of metadata and data would be useful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Download only subsets of data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Show legend graphics of data</a:t>
            </a:r>
          </a:p>
          <a:p>
            <a:pPr lvl="8" indent="0" algn="l"/>
            <a:endParaRPr lang="en-US" sz="4000" dirty="0" smtClean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There are still some challenges</a:t>
            </a: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Find good descriptions of datasets (e.g., further documents are necessary)</a:t>
            </a:r>
            <a:endParaRPr lang="en-US" sz="4000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1343025" lvl="8" indent="-4476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How to “browse” through thousands of metadata results?</a:t>
            </a:r>
          </a:p>
          <a:p>
            <a:pPr marL="549275" lvl="7" indent="-549275" algn="l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549275" lvl="7" indent="-549275" algn="l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There are still some open questions: Who is the real user of the platform? – What kind of data should be available at the platform?</a:t>
            </a:r>
          </a:p>
        </p:txBody>
      </p:sp>
      <p:pic>
        <p:nvPicPr>
          <p:cNvPr id="10" name="Bild 10" descr="geoss_platfor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3184054"/>
            <a:ext cx="3600400" cy="3600400"/>
          </a:xfrm>
          <a:prstGeom prst="rect">
            <a:avLst/>
          </a:prstGeom>
        </p:spPr>
      </p:pic>
      <p:pic>
        <p:nvPicPr>
          <p:cNvPr id="11" name="Bild 2" descr="geoss_wid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48" y="7434064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31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452</Words>
  <Application>Microsoft Office PowerPoint</Application>
  <PresentationFormat>Custom</PresentationFormat>
  <Paragraphs>66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Paola De Salvo</cp:lastModifiedBy>
  <cp:revision>18</cp:revision>
  <dcterms:modified xsi:type="dcterms:W3CDTF">2018-04-24T08:39:04Z</dcterms:modified>
</cp:coreProperties>
</file>