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8" r:id="rId2"/>
    <p:sldId id="266" r:id="rId3"/>
    <p:sldId id="267" r:id="rId4"/>
    <p:sldId id="264" r:id="rId5"/>
    <p:sldId id="265" r:id="rId6"/>
    <p:sldId id="263" r:id="rId7"/>
    <p:sldId id="262" r:id="rId8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4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1"/>
    <p:restoredTop sz="94670"/>
  </p:normalViewPr>
  <p:slideViewPr>
    <p:cSldViewPr>
      <p:cViewPr>
        <p:scale>
          <a:sx n="53" d="100"/>
          <a:sy n="53" d="100"/>
        </p:scale>
        <p:origin x="-108" y="-108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75057390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3"/>
          </p:nvPr>
        </p:nvSpPr>
        <p:spPr>
          <a:xfrm>
            <a:off x="2387600" y="8953500"/>
            <a:ext cx="19621500" cy="6858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r>
              <a:t>–Johnny Appleseed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4"/>
          </p:nvPr>
        </p:nvSpPr>
        <p:spPr>
          <a:xfrm>
            <a:off x="2387600" y="6045200"/>
            <a:ext cx="19621500" cy="8890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</a:lvl1pPr>
          </a:lstStyle>
          <a:p>
            <a:r>
              <a:t>“Type a quote here.” 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13"/>
          </p:nvPr>
        </p:nvSpPr>
        <p:spPr>
          <a:xfrm>
            <a:off x="0" y="0"/>
            <a:ext cx="24384000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13"/>
          </p:nvPr>
        </p:nvSpPr>
        <p:spPr>
          <a:xfrm>
            <a:off x="3125968" y="673100"/>
            <a:ext cx="18135601" cy="8737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635000" y="94488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635000" y="115189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half" idx="13"/>
          </p:nvPr>
        </p:nvSpPr>
        <p:spPr>
          <a:xfrm>
            <a:off x="13165980" y="1104900"/>
            <a:ext cx="9525001" cy="11506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1651000" y="1104900"/>
            <a:ext cx="10223500" cy="56134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Title Text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/>
          </p:nvPr>
        </p:nvSpPr>
        <p:spPr>
          <a:xfrm>
            <a:off x="1651000" y="6845300"/>
            <a:ext cx="10223500" cy="5765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half" idx="13"/>
          </p:nvPr>
        </p:nvSpPr>
        <p:spPr>
          <a:xfrm>
            <a:off x="13169900" y="3238500"/>
            <a:ext cx="9525000" cy="9207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half" idx="1"/>
          </p:nvPr>
        </p:nvSpPr>
        <p:spPr>
          <a:xfrm>
            <a:off x="1689100" y="3238500"/>
            <a:ext cx="10007600" cy="92075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4500"/>
            </a:lvl1pPr>
            <a:lvl2pPr marL="1117600" indent="-558800">
              <a:spcBef>
                <a:spcPts val="4500"/>
              </a:spcBef>
              <a:defRPr sz="4500"/>
            </a:lvl2pPr>
            <a:lvl3pPr marL="1676400" indent="-558800">
              <a:spcBef>
                <a:spcPts val="4500"/>
              </a:spcBef>
              <a:defRPr sz="4500"/>
            </a:lvl3pPr>
            <a:lvl4pPr marL="2235200" indent="-558800">
              <a:spcBef>
                <a:spcPts val="4500"/>
              </a:spcBef>
              <a:defRPr sz="4500"/>
            </a:lvl4pPr>
            <a:lvl5pPr marL="2794000" indent="-558800">
              <a:spcBef>
                <a:spcPts val="4500"/>
              </a:spcBef>
              <a:defRPr sz="45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xfrm>
            <a:off x="1689100" y="1778000"/>
            <a:ext cx="21005800" cy="101473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15760700" y="70485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15760700" y="11303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idx="15"/>
          </p:nvPr>
        </p:nvSpPr>
        <p:spPr>
          <a:xfrm>
            <a:off x="1206500" y="1130300"/>
            <a:ext cx="141732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1689100" y="9525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1689100" y="3238500"/>
            <a:ext cx="21005800" cy="920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99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63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127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90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254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317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381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444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508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571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/>
        </p:nvSpPr>
        <p:spPr>
          <a:xfrm>
            <a:off x="1874431" y="6251279"/>
            <a:ext cx="19867618" cy="14568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15000">
                <a:solidFill>
                  <a:schemeClr val="accent6">
                    <a:lumOff val="-21524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US" sz="8800" dirty="0"/>
              <a:t>WGISS Assets: IDN, CWIC and </a:t>
            </a:r>
            <a:r>
              <a:rPr lang="en-US" sz="8800" dirty="0" err="1"/>
              <a:t>FedEO</a:t>
            </a:r>
            <a:endParaRPr sz="8800" dirty="0"/>
          </a:p>
        </p:txBody>
      </p:sp>
      <p:sp>
        <p:nvSpPr>
          <p:cNvPr id="124" name="Shape 124"/>
          <p:cNvSpPr/>
          <p:nvPr/>
        </p:nvSpPr>
        <p:spPr>
          <a:xfrm>
            <a:off x="1938145" y="7934608"/>
            <a:ext cx="10733708" cy="1426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43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US" dirty="0"/>
              <a:t>Francis Lindsay</a:t>
            </a:r>
            <a:r>
              <a:rPr dirty="0"/>
              <a:t> / </a:t>
            </a:r>
            <a:r>
              <a:rPr lang="en-US" dirty="0"/>
              <a:t>System Engineer</a:t>
            </a:r>
            <a:r>
              <a:rPr dirty="0"/>
              <a:t> / </a:t>
            </a:r>
            <a:r>
              <a:rPr lang="en-US" dirty="0"/>
              <a:t>NASA</a:t>
            </a:r>
          </a:p>
          <a:p>
            <a:endParaRPr dirty="0"/>
          </a:p>
        </p:txBody>
      </p:sp>
      <p:sp>
        <p:nvSpPr>
          <p:cNvPr id="4" name="Shape 124">
            <a:extLst>
              <a:ext uri="{FF2B5EF4-FFF2-40B4-BE49-F238E27FC236}">
                <a16:creationId xmlns:a16="http://schemas.microsoft.com/office/drawing/2014/main" xmlns="" id="{E7D791C1-595B-2F41-80A6-DBB3772EA87E}"/>
              </a:ext>
            </a:extLst>
          </p:cNvPr>
          <p:cNvSpPr/>
          <p:nvPr/>
        </p:nvSpPr>
        <p:spPr>
          <a:xfrm>
            <a:off x="1938145" y="8781069"/>
            <a:ext cx="16400323" cy="7643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43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US" dirty="0" err="1"/>
              <a:t>Yonsook</a:t>
            </a:r>
            <a:r>
              <a:rPr lang="en-US" dirty="0"/>
              <a:t> </a:t>
            </a:r>
            <a:r>
              <a:rPr lang="en-US" dirty="0" err="1"/>
              <a:t>Enloe</a:t>
            </a:r>
            <a:r>
              <a:rPr dirty="0"/>
              <a:t> / </a:t>
            </a:r>
            <a:r>
              <a:rPr lang="en-US" dirty="0"/>
              <a:t>Engineer</a:t>
            </a:r>
            <a:r>
              <a:rPr dirty="0"/>
              <a:t> / </a:t>
            </a:r>
            <a:r>
              <a:rPr lang="en-US" dirty="0"/>
              <a:t>Science Systems and Applications, Inc.</a:t>
            </a:r>
            <a:endParaRPr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/>
          <p:nvPr/>
        </p:nvSpPr>
        <p:spPr>
          <a:xfrm>
            <a:off x="922524" y="1060628"/>
            <a:ext cx="9579546" cy="872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kumimoji="0" lang="en-US" sz="5000" b="0" i="0" u="none" strike="noStrike" kern="0" cap="none" spc="0" normalizeH="0" baseline="0" noProof="0" dirty="0">
                <a:ln>
                  <a:noFill/>
                </a:ln>
                <a:solidFill>
                  <a:srgbClr val="773F9B">
                    <a:lumOff val="-21524"/>
                  </a:srgbClr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WGISS</a:t>
            </a:r>
            <a:r>
              <a:rPr kumimoji="0" sz="5000" b="0" i="0" u="none" strike="noStrike" kern="0" cap="none" spc="0" normalizeH="0" baseline="0" noProof="0" dirty="0">
                <a:ln>
                  <a:noFill/>
                </a:ln>
                <a:solidFill>
                  <a:srgbClr val="773F9B">
                    <a:lumOff val="-21524"/>
                  </a:srgbClr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sz="5000" b="0" i="0" u="none" strike="noStrike" kern="0" cap="none" spc="0" normalizeH="0" baseline="0" noProof="0" dirty="0">
                <a:ln>
                  <a:noFill/>
                </a:ln>
                <a:solidFill>
                  <a:srgbClr val="A6AAA9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/</a:t>
            </a:r>
            <a:r>
              <a:rPr kumimoji="0" sz="5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5000" b="0" i="0" u="none" strike="noStrike" kern="0" cap="none" spc="0" normalizeH="0" baseline="0" noProof="0" dirty="0">
                <a:ln>
                  <a:noFill/>
                </a:ln>
                <a:solidFill>
                  <a:srgbClr val="0365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What is CEOS/WGISS?</a:t>
            </a:r>
            <a:endParaRPr kumimoji="0" sz="5000" b="0" i="0" u="none" strike="noStrike" kern="0" cap="none" spc="0" normalizeH="0" baseline="0" noProof="0" dirty="0">
              <a:ln>
                <a:noFill/>
              </a:ln>
              <a:solidFill>
                <a:srgbClr val="0365C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" name="Shape 145">
            <a:extLst>
              <a:ext uri="{FF2B5EF4-FFF2-40B4-BE49-F238E27FC236}">
                <a16:creationId xmlns:a16="http://schemas.microsoft.com/office/drawing/2014/main" xmlns="" id="{7D560FF1-9309-2D41-9ECF-C270FCE47580}"/>
              </a:ext>
            </a:extLst>
          </p:cNvPr>
          <p:cNvSpPr/>
          <p:nvPr/>
        </p:nvSpPr>
        <p:spPr>
          <a:xfrm>
            <a:off x="922524" y="3041577"/>
            <a:ext cx="22358708" cy="84969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t">
            <a:noAutofit/>
          </a:bodyPr>
          <a:lstStyle/>
          <a:p>
            <a:pPr marL="685800" lvl="0" indent="-685800" algn="l">
              <a:spcAft>
                <a:spcPts val="1200"/>
              </a:spcAft>
              <a:buClr>
                <a:srgbClr val="0365C0">
                  <a:lumMod val="60000"/>
                  <a:lumOff val="40000"/>
                </a:srgbClr>
              </a:buClr>
              <a:buFont typeface="Wingdings" pitchFamily="2" charset="2"/>
              <a:buChar char="§"/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dirty="0">
                <a:solidFill>
                  <a:srgbClr val="773F9B">
                    <a:lumOff val="-21524"/>
                  </a:srgbClr>
                </a:solidFill>
                <a:latin typeface="Arial"/>
                <a:cs typeface="Arial"/>
                <a:sym typeface="Arial"/>
              </a:rPr>
              <a:t>CEOS is an international organization enabling partnership and collaboration across governmental agencies that develop and operate earth-observing satellites.</a:t>
            </a:r>
          </a:p>
          <a:p>
            <a:pPr marL="685800" lvl="0" indent="-685800" algn="l">
              <a:spcAft>
                <a:spcPts val="1200"/>
              </a:spcAft>
              <a:buClr>
                <a:srgbClr val="0365C0">
                  <a:lumMod val="60000"/>
                  <a:lumOff val="40000"/>
                </a:srgbClr>
              </a:buClr>
              <a:buFont typeface="Wingdings" pitchFamily="2" charset="2"/>
              <a:buChar char="§"/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dirty="0">
                <a:solidFill>
                  <a:srgbClr val="773F9B">
                    <a:lumOff val="-21524"/>
                  </a:srgbClr>
                </a:solidFill>
                <a:latin typeface="Arial"/>
                <a:cs typeface="Arial"/>
                <a:sym typeface="Arial"/>
              </a:rPr>
              <a:t>The 60+ CEOS member agencies currently operate 153 satellites that produce data useful for a broad set of applications. </a:t>
            </a:r>
          </a:p>
          <a:p>
            <a:pPr marL="685800" lvl="0" indent="-685800" algn="l">
              <a:spcAft>
                <a:spcPts val="1200"/>
              </a:spcAft>
              <a:buClr>
                <a:srgbClr val="0365C0">
                  <a:lumMod val="60000"/>
                  <a:lumOff val="40000"/>
                </a:srgbClr>
              </a:buClr>
              <a:buFont typeface="Wingdings" pitchFamily="2" charset="2"/>
              <a:buChar char="§"/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dirty="0">
                <a:solidFill>
                  <a:srgbClr val="773F9B">
                    <a:lumOff val="-21524"/>
                  </a:srgbClr>
                </a:solidFill>
                <a:latin typeface="Arial"/>
                <a:cs typeface="Arial"/>
                <a:sym typeface="Arial"/>
              </a:rPr>
              <a:t>The Working Group for Information Systems and Standards (WGISS) brings together experts in satellite data management and services to develop  common internet-based standards that facilitate discovery, search, and access to data served by the CEOS agencies. </a:t>
            </a:r>
            <a:endParaRPr kumimoji="0" lang="en-US" sz="5000" b="0" i="0" u="none" strike="noStrike" kern="0" cap="none" spc="0" normalizeH="0" baseline="0" noProof="0" dirty="0">
              <a:ln>
                <a:noFill/>
              </a:ln>
              <a:solidFill>
                <a:srgbClr val="773F9B">
                  <a:lumOff val="-21524"/>
                </a:srgbClr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685800" marR="0" lvl="0" indent="-68580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365C0">
                  <a:lumMod val="60000"/>
                  <a:lumOff val="40000"/>
                </a:srgbClr>
              </a:buClr>
              <a:buSzTx/>
              <a:buFont typeface="Wingdings" pitchFamily="2" charset="2"/>
              <a:buChar char="§"/>
              <a:tabLst/>
              <a:defRPr>
                <a:latin typeface="Arial"/>
                <a:ea typeface="Arial"/>
                <a:cs typeface="Arial"/>
                <a:sym typeface="Arial"/>
              </a:defRPr>
            </a:pPr>
            <a:endParaRPr kumimoji="0" lang="en-US" sz="5000" b="0" i="0" u="none" strike="noStrike" kern="0" cap="none" spc="0" normalizeH="0" baseline="0" noProof="0" dirty="0">
              <a:ln>
                <a:noFill/>
              </a:ln>
              <a:solidFill>
                <a:srgbClr val="773F9B">
                  <a:lumOff val="-21524"/>
                </a:srgbClr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685800" marR="0" lvl="0" indent="-68580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365C0">
                  <a:lumMod val="60000"/>
                  <a:lumOff val="40000"/>
                </a:srgbClr>
              </a:buClr>
              <a:buSzTx/>
              <a:buFont typeface="Wingdings" pitchFamily="2" charset="2"/>
              <a:buChar char="§"/>
              <a:tabLst/>
              <a:defRPr>
                <a:latin typeface="Arial"/>
                <a:ea typeface="Arial"/>
                <a:cs typeface="Arial"/>
                <a:sym typeface="Arial"/>
              </a:defRPr>
            </a:pPr>
            <a:endParaRPr kumimoji="0" lang="en-US" sz="5000" b="0" i="0" u="none" strike="noStrike" kern="0" cap="none" spc="0" normalizeH="0" baseline="0" noProof="0" dirty="0">
              <a:ln>
                <a:noFill/>
              </a:ln>
              <a:solidFill>
                <a:srgbClr val="773F9B">
                  <a:lumOff val="-21524"/>
                </a:srgbClr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685800" marR="0" lvl="0" indent="-68580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365C0">
                  <a:lumMod val="60000"/>
                  <a:lumOff val="40000"/>
                </a:srgbClr>
              </a:buClr>
              <a:buSzTx/>
              <a:buFont typeface="Wingdings" pitchFamily="2" charset="2"/>
              <a:buChar char="§"/>
              <a:tabLst/>
              <a:defRPr>
                <a:latin typeface="Arial"/>
                <a:ea typeface="Arial"/>
                <a:cs typeface="Arial"/>
                <a:sym typeface="Arial"/>
              </a:defRPr>
            </a:pPr>
            <a:endParaRPr kumimoji="0" lang="en-US" sz="5000" b="0" i="0" u="none" strike="noStrike" kern="0" cap="none" spc="0" normalizeH="0" baseline="0" noProof="0" dirty="0">
              <a:ln>
                <a:noFill/>
              </a:ln>
              <a:solidFill>
                <a:srgbClr val="773F9B">
                  <a:lumOff val="-21524"/>
                </a:srgbClr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xmlns="" id="{8141DDB4-7DDB-384A-8272-48021A6E7D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856296" y="546144"/>
            <a:ext cx="2976972" cy="1940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8570585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/>
          <p:nvPr/>
        </p:nvSpPr>
        <p:spPr>
          <a:xfrm>
            <a:off x="922524" y="1060628"/>
            <a:ext cx="15523480" cy="872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kumimoji="0" lang="en-US" sz="5000" b="0" i="0" u="none" strike="noStrike" kern="0" cap="none" spc="0" normalizeH="0" baseline="0" noProof="0" dirty="0">
                <a:ln>
                  <a:noFill/>
                </a:ln>
                <a:solidFill>
                  <a:srgbClr val="773F9B">
                    <a:lumOff val="-21524"/>
                  </a:srgbClr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WGISS</a:t>
            </a:r>
            <a:r>
              <a:rPr kumimoji="0" sz="5000" b="0" i="0" u="none" strike="noStrike" kern="0" cap="none" spc="0" normalizeH="0" baseline="0" noProof="0" dirty="0">
                <a:ln>
                  <a:noFill/>
                </a:ln>
                <a:solidFill>
                  <a:srgbClr val="773F9B">
                    <a:lumOff val="-21524"/>
                  </a:srgbClr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sz="5000" b="0" i="0" u="none" strike="noStrike" kern="0" cap="none" spc="0" normalizeH="0" baseline="0" noProof="0" dirty="0">
                <a:ln>
                  <a:noFill/>
                </a:ln>
                <a:solidFill>
                  <a:srgbClr val="A6AAA9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/</a:t>
            </a:r>
            <a:r>
              <a:rPr kumimoji="0" sz="5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5000" b="0" i="0" u="none" strike="noStrike" kern="0" cap="none" spc="0" normalizeH="0" baseline="0" noProof="0" dirty="0">
                <a:ln>
                  <a:noFill/>
                </a:ln>
                <a:solidFill>
                  <a:srgbClr val="0365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What Kind of Data is Available from WGISS?</a:t>
            </a:r>
            <a:endParaRPr kumimoji="0" sz="5000" b="0" i="0" u="none" strike="noStrike" kern="0" cap="none" spc="0" normalizeH="0" baseline="0" noProof="0" dirty="0">
              <a:ln>
                <a:noFill/>
              </a:ln>
              <a:solidFill>
                <a:srgbClr val="0365C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" name="Shape 145">
            <a:extLst>
              <a:ext uri="{FF2B5EF4-FFF2-40B4-BE49-F238E27FC236}">
                <a16:creationId xmlns:a16="http://schemas.microsoft.com/office/drawing/2014/main" xmlns="" id="{CBBCA331-551A-0441-BC86-3D84763560E9}"/>
              </a:ext>
            </a:extLst>
          </p:cNvPr>
          <p:cNvSpPr/>
          <p:nvPr/>
        </p:nvSpPr>
        <p:spPr>
          <a:xfrm>
            <a:off x="922524" y="3041576"/>
            <a:ext cx="22860602" cy="85664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t">
            <a:spAutoFit/>
          </a:bodyPr>
          <a:lstStyle/>
          <a:p>
            <a:pPr marL="685800" marR="0" lvl="0" indent="-68580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365C0">
                  <a:lumMod val="60000"/>
                  <a:lumOff val="40000"/>
                </a:srgbClr>
              </a:buClr>
              <a:buSzTx/>
              <a:buFont typeface="Wingdings" pitchFamily="2" charset="2"/>
              <a:buChar char="§"/>
              <a:tabLst/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kumimoji="0" lang="en-US" sz="5000" b="0" i="0" u="none" strike="noStrike" kern="0" cap="none" spc="0" normalizeH="0" baseline="0" noProof="0" dirty="0">
                <a:ln>
                  <a:noFill/>
                </a:ln>
                <a:solidFill>
                  <a:srgbClr val="773F9B">
                    <a:lumOff val="-21524"/>
                  </a:srgbClr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Data collected from the vantage point of space by space agencies around the world.</a:t>
            </a:r>
          </a:p>
          <a:p>
            <a:pPr marL="685800" marR="0" lvl="0" indent="-68580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365C0">
                  <a:lumMod val="60000"/>
                  <a:lumOff val="40000"/>
                </a:srgbClr>
              </a:buClr>
              <a:buSzTx/>
              <a:buFont typeface="Wingdings" pitchFamily="2" charset="2"/>
              <a:buChar char="§"/>
              <a:tabLst/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kumimoji="0" lang="en-US" sz="5000" b="0" i="0" u="none" strike="noStrike" kern="0" cap="none" spc="0" normalizeH="0" baseline="0" noProof="0" dirty="0">
                <a:ln>
                  <a:noFill/>
                </a:ln>
                <a:solidFill>
                  <a:srgbClr val="773F9B">
                    <a:lumOff val="-21524"/>
                  </a:srgbClr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Data about Atmosphere, Land Surface, Agriculture, Oceans, Biosphere, Climate Indicators, Cryosphere, Hydrosphere, Solid Earth, Terrestrial Hydrosphere, among others.</a:t>
            </a:r>
          </a:p>
          <a:p>
            <a:pPr marL="685800" marR="0" lvl="0" indent="-68580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365C0">
                  <a:lumMod val="60000"/>
                  <a:lumOff val="40000"/>
                </a:srgbClr>
              </a:buClr>
              <a:buSzTx/>
              <a:buFont typeface="Wingdings" pitchFamily="2" charset="2"/>
              <a:buChar char="§"/>
              <a:tabLst/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kumimoji="0" lang="en-US" sz="5000" b="0" i="0" u="none" strike="noStrike" kern="0" cap="none" spc="0" normalizeH="0" baseline="0" noProof="0" dirty="0">
                <a:ln>
                  <a:noFill/>
                </a:ln>
                <a:solidFill>
                  <a:srgbClr val="773F9B">
                    <a:lumOff val="-21524"/>
                  </a:srgbClr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Over 30,000+ data collections are discoverable.</a:t>
            </a:r>
          </a:p>
          <a:p>
            <a:pPr marL="685800" marR="0" lvl="0" indent="-68580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365C0">
                  <a:lumMod val="60000"/>
                  <a:lumOff val="40000"/>
                </a:srgbClr>
              </a:buClr>
              <a:buSzTx/>
              <a:buFont typeface="Wingdings" pitchFamily="2" charset="2"/>
              <a:buChar char="§"/>
              <a:tabLst/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kumimoji="0" lang="en-US" sz="5000" b="0" i="0" u="none" strike="noStrike" kern="0" cap="none" spc="0" normalizeH="0" baseline="0" noProof="0" dirty="0">
                <a:ln>
                  <a:noFill/>
                </a:ln>
                <a:solidFill>
                  <a:srgbClr val="773F9B">
                    <a:lumOff val="-21524"/>
                  </a:srgbClr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Over 296+ million products/granules are searchable and data downloadable;  more added daily from live missions.</a:t>
            </a:r>
          </a:p>
          <a:p>
            <a:pPr marL="685800" marR="0" lvl="0" indent="-68580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365C0">
                  <a:lumMod val="60000"/>
                  <a:lumOff val="40000"/>
                </a:srgbClr>
              </a:buClr>
              <a:buSzTx/>
              <a:buFont typeface="Wingdings" pitchFamily="2" charset="2"/>
              <a:buChar char="§"/>
              <a:tabLst/>
              <a:defRPr>
                <a:latin typeface="Arial"/>
                <a:ea typeface="Arial"/>
                <a:cs typeface="Arial"/>
                <a:sym typeface="Arial"/>
              </a:defRPr>
            </a:pPr>
            <a:endParaRPr kumimoji="0" lang="en-US" sz="5000" b="0" i="0" u="none" strike="noStrike" kern="0" cap="none" spc="0" normalizeH="0" baseline="0" noProof="0" dirty="0">
              <a:ln>
                <a:noFill/>
              </a:ln>
              <a:solidFill>
                <a:srgbClr val="773F9B">
                  <a:lumOff val="-21524"/>
                </a:srgbClr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685800" marR="0" lvl="0" indent="-68580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365C0">
                  <a:lumMod val="60000"/>
                  <a:lumOff val="40000"/>
                </a:srgbClr>
              </a:buClr>
              <a:buSzTx/>
              <a:buFont typeface="Wingdings" pitchFamily="2" charset="2"/>
              <a:buChar char="§"/>
              <a:tabLst/>
              <a:defRPr>
                <a:latin typeface="Arial"/>
                <a:ea typeface="Arial"/>
                <a:cs typeface="Arial"/>
                <a:sym typeface="Arial"/>
              </a:defRPr>
            </a:pPr>
            <a:endParaRPr kumimoji="0" lang="en-US" sz="5000" b="0" i="0" u="none" strike="noStrike" kern="0" cap="none" spc="0" normalizeH="0" baseline="0" noProof="0" dirty="0">
              <a:ln>
                <a:noFill/>
              </a:ln>
              <a:solidFill>
                <a:srgbClr val="773F9B">
                  <a:lumOff val="-21524"/>
                </a:srgbClr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xmlns="" id="{502F4887-EE51-F14F-86C5-09D840D8F5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63837" y="10092444"/>
            <a:ext cx="2319289" cy="15121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56595169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/>
          <p:nvPr/>
        </p:nvSpPr>
        <p:spPr>
          <a:xfrm>
            <a:off x="922524" y="1060628"/>
            <a:ext cx="16376278" cy="872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kumimoji="0" lang="en-US" sz="5000" b="0" i="0" u="none" strike="noStrike" kern="0" cap="none" spc="0" normalizeH="0" baseline="0" noProof="0" dirty="0">
                <a:ln>
                  <a:noFill/>
                </a:ln>
                <a:solidFill>
                  <a:srgbClr val="773F9B">
                    <a:lumOff val="-21524"/>
                  </a:srgbClr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WGISS</a:t>
            </a:r>
            <a:r>
              <a:rPr kumimoji="0" sz="5000" b="0" i="0" u="none" strike="noStrike" kern="0" cap="none" spc="0" normalizeH="0" baseline="0" noProof="0" dirty="0">
                <a:ln>
                  <a:noFill/>
                </a:ln>
                <a:solidFill>
                  <a:srgbClr val="773F9B">
                    <a:lumOff val="-21524"/>
                  </a:srgbClr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sz="5000" b="0" i="0" u="none" strike="noStrike" kern="0" cap="none" spc="0" normalizeH="0" baseline="0" noProof="0" dirty="0">
                <a:ln>
                  <a:noFill/>
                </a:ln>
                <a:solidFill>
                  <a:srgbClr val="A6AAA9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/</a:t>
            </a:r>
            <a:r>
              <a:rPr kumimoji="0" sz="5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lang="en-US" dirty="0">
                <a:solidFill>
                  <a:srgbClr val="0365C0"/>
                </a:solidFill>
                <a:latin typeface="Arial"/>
                <a:cs typeface="Arial"/>
                <a:sym typeface="Arial"/>
              </a:rPr>
              <a:t>Who are the Data Providers for WGISS Assets?</a:t>
            </a:r>
            <a:endParaRPr kumimoji="0" sz="5000" b="0" i="0" u="none" strike="noStrike" kern="0" cap="none" spc="0" normalizeH="0" baseline="0" noProof="0" dirty="0">
              <a:ln>
                <a:noFill/>
              </a:ln>
              <a:solidFill>
                <a:srgbClr val="0365C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" name="Shape 145">
            <a:extLst>
              <a:ext uri="{FF2B5EF4-FFF2-40B4-BE49-F238E27FC236}">
                <a16:creationId xmlns:a16="http://schemas.microsoft.com/office/drawing/2014/main" xmlns="" id="{CBBCA331-551A-0441-BC86-3D84763560E9}"/>
              </a:ext>
            </a:extLst>
          </p:cNvPr>
          <p:cNvSpPr/>
          <p:nvPr/>
        </p:nvSpPr>
        <p:spPr>
          <a:xfrm>
            <a:off x="922524" y="3041576"/>
            <a:ext cx="22860602" cy="77970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t">
            <a:spAutoFit/>
          </a:bodyPr>
          <a:lstStyle/>
          <a:p>
            <a:pPr marL="685800" lvl="0" indent="-685800" algn="l">
              <a:spcAft>
                <a:spcPts val="1200"/>
              </a:spcAft>
              <a:buClr>
                <a:srgbClr val="0365C0">
                  <a:lumMod val="60000"/>
                  <a:lumOff val="40000"/>
                </a:srgbClr>
              </a:buClr>
              <a:buFont typeface="Wingdings" pitchFamily="2" charset="2"/>
              <a:buChar char="§"/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dirty="0">
                <a:solidFill>
                  <a:srgbClr val="773F9B">
                    <a:lumOff val="-21524"/>
                  </a:srgbClr>
                </a:solidFill>
                <a:latin typeface="Arial"/>
                <a:cs typeface="Arial"/>
                <a:sym typeface="Arial"/>
              </a:rPr>
              <a:t>Data Collection metadata from member agencies that currently operate 153 satellites that produce data useful for a broad set of applications.</a:t>
            </a:r>
          </a:p>
          <a:p>
            <a:pPr marL="685800" lvl="0" indent="-685800" algn="l">
              <a:spcAft>
                <a:spcPts val="1200"/>
              </a:spcAft>
              <a:buClr>
                <a:srgbClr val="0365C0">
                  <a:lumMod val="60000"/>
                  <a:lumOff val="40000"/>
                </a:srgbClr>
              </a:buClr>
              <a:buFont typeface="Wingdings" pitchFamily="2" charset="2"/>
              <a:buChar char="§"/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dirty="0">
                <a:solidFill>
                  <a:srgbClr val="773F9B">
                    <a:lumOff val="-21524"/>
                  </a:srgbClr>
                </a:solidFill>
                <a:latin typeface="Arial"/>
                <a:cs typeface="Arial"/>
                <a:sym typeface="Arial"/>
              </a:rPr>
              <a:t>Data Products available from  ESA, NASA, NOAA, USGS, ISRO, INPE, EUMETSAT, CNES, are all available.</a:t>
            </a:r>
          </a:p>
          <a:p>
            <a:pPr marL="685800" lvl="0" indent="-685800" algn="l">
              <a:spcAft>
                <a:spcPts val="1200"/>
              </a:spcAft>
              <a:buClr>
                <a:srgbClr val="0365C0">
                  <a:lumMod val="60000"/>
                  <a:lumOff val="40000"/>
                </a:srgbClr>
              </a:buClr>
              <a:buFont typeface="Wingdings" pitchFamily="2" charset="2"/>
              <a:buChar char="§"/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dirty="0">
                <a:solidFill>
                  <a:srgbClr val="773F9B">
                    <a:lumOff val="-21524"/>
                  </a:srgbClr>
                </a:solidFill>
                <a:latin typeface="Arial"/>
                <a:cs typeface="Arial"/>
                <a:sym typeface="Arial"/>
              </a:rPr>
              <a:t>Additional Agencies working on connecting data assets:  NOAA One-Stop, </a:t>
            </a:r>
            <a:r>
              <a:rPr lang="en-US" dirty="0" err="1">
                <a:solidFill>
                  <a:srgbClr val="773F9B">
                    <a:lumOff val="-21524"/>
                  </a:srgbClr>
                </a:solidFill>
                <a:latin typeface="Arial"/>
                <a:cs typeface="Arial"/>
                <a:sym typeface="Arial"/>
              </a:rPr>
              <a:t>ChinaGEOSS</a:t>
            </a:r>
            <a:r>
              <a:rPr lang="en-US" dirty="0">
                <a:solidFill>
                  <a:srgbClr val="773F9B">
                    <a:lumOff val="-21524"/>
                  </a:srgbClr>
                </a:solidFill>
                <a:latin typeface="Arial"/>
                <a:cs typeface="Arial"/>
                <a:sym typeface="Arial"/>
              </a:rPr>
              <a:t>, China (NRSCC)</a:t>
            </a:r>
          </a:p>
          <a:p>
            <a:pPr marL="685800" lvl="0" indent="-685800" algn="l">
              <a:spcAft>
                <a:spcPts val="1200"/>
              </a:spcAft>
              <a:buClr>
                <a:srgbClr val="0365C0">
                  <a:lumMod val="60000"/>
                  <a:lumOff val="40000"/>
                </a:srgbClr>
              </a:buClr>
              <a:buFont typeface="Wingdings" pitchFamily="2" charset="2"/>
              <a:buChar char="§"/>
              <a:defRPr>
                <a:latin typeface="Arial"/>
                <a:ea typeface="Arial"/>
                <a:cs typeface="Arial"/>
                <a:sym typeface="Arial"/>
              </a:defRPr>
            </a:pPr>
            <a:endParaRPr lang="en-US" dirty="0">
              <a:solidFill>
                <a:srgbClr val="773F9B">
                  <a:lumOff val="-21524"/>
                </a:srgbClr>
              </a:solidFill>
              <a:latin typeface="Arial"/>
              <a:cs typeface="Arial"/>
              <a:sym typeface="Arial"/>
            </a:endParaRPr>
          </a:p>
          <a:p>
            <a:pPr marL="685800" marR="0" lvl="0" indent="-68580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365C0">
                  <a:lumMod val="60000"/>
                  <a:lumOff val="40000"/>
                </a:srgbClr>
              </a:buClr>
              <a:buSzTx/>
              <a:buFont typeface="Wingdings" pitchFamily="2" charset="2"/>
              <a:buChar char="§"/>
              <a:tabLst/>
              <a:defRPr>
                <a:latin typeface="Arial"/>
                <a:ea typeface="Arial"/>
                <a:cs typeface="Arial"/>
                <a:sym typeface="Arial"/>
              </a:defRPr>
            </a:pPr>
            <a:endParaRPr kumimoji="0" lang="en-US" sz="5000" b="0" i="0" u="none" strike="noStrike" kern="0" cap="none" spc="0" normalizeH="0" baseline="0" noProof="0" dirty="0">
              <a:ln>
                <a:noFill/>
              </a:ln>
              <a:solidFill>
                <a:srgbClr val="773F9B">
                  <a:lumOff val="-21524"/>
                </a:srgbClr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685800" marR="0" lvl="0" indent="-68580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365C0">
                  <a:lumMod val="60000"/>
                  <a:lumOff val="40000"/>
                </a:srgbClr>
              </a:buClr>
              <a:buSzTx/>
              <a:buFont typeface="Wingdings" pitchFamily="2" charset="2"/>
              <a:buChar char="§"/>
              <a:tabLst/>
              <a:defRPr>
                <a:latin typeface="Arial"/>
                <a:ea typeface="Arial"/>
                <a:cs typeface="Arial"/>
                <a:sym typeface="Arial"/>
              </a:defRPr>
            </a:pPr>
            <a:endParaRPr kumimoji="0" lang="en-US" sz="5000" b="0" i="0" u="none" strike="noStrike" kern="0" cap="none" spc="0" normalizeH="0" baseline="0" noProof="0" dirty="0">
              <a:ln>
                <a:noFill/>
              </a:ln>
              <a:solidFill>
                <a:srgbClr val="773F9B">
                  <a:lumOff val="-21524"/>
                </a:srgbClr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3BAA2A8B-FE88-5043-B0B8-2A1BD4E17A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63837" y="10092444"/>
            <a:ext cx="2319289" cy="15121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6045487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/>
          <p:nvPr/>
        </p:nvSpPr>
        <p:spPr>
          <a:xfrm>
            <a:off x="922524" y="1060628"/>
            <a:ext cx="9183604" cy="872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kumimoji="0" lang="en-US" sz="5000" b="0" i="0" u="none" strike="noStrike" kern="0" cap="none" spc="0" normalizeH="0" baseline="0" noProof="0" dirty="0">
                <a:ln>
                  <a:noFill/>
                </a:ln>
                <a:solidFill>
                  <a:srgbClr val="773F9B">
                    <a:lumOff val="-21524"/>
                  </a:srgbClr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WGISS</a:t>
            </a:r>
            <a:r>
              <a:rPr kumimoji="0" sz="5000" b="0" i="0" u="none" strike="noStrike" kern="0" cap="none" spc="0" normalizeH="0" baseline="0" noProof="0" dirty="0">
                <a:ln>
                  <a:noFill/>
                </a:ln>
                <a:solidFill>
                  <a:srgbClr val="773F9B">
                    <a:lumOff val="-21524"/>
                  </a:srgbClr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sz="5000" b="0" i="0" u="none" strike="noStrike" kern="0" cap="none" spc="0" normalizeH="0" baseline="0" noProof="0" dirty="0">
                <a:ln>
                  <a:noFill/>
                </a:ln>
                <a:solidFill>
                  <a:srgbClr val="A6AAA9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/</a:t>
            </a:r>
            <a:r>
              <a:rPr kumimoji="0" sz="5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lang="en-US" dirty="0">
                <a:solidFill>
                  <a:srgbClr val="0365C0"/>
                </a:solidFill>
                <a:latin typeface="Arial"/>
                <a:cs typeface="Arial"/>
                <a:sym typeface="Arial"/>
              </a:rPr>
              <a:t>w</a:t>
            </a:r>
            <a:r>
              <a:rPr kumimoji="0" lang="en-US" sz="5000" b="0" i="0" u="none" strike="noStrike" kern="0" cap="none" spc="0" normalizeH="0" baseline="0" noProof="0" dirty="0" err="1">
                <a:ln>
                  <a:noFill/>
                </a:ln>
                <a:solidFill>
                  <a:srgbClr val="0365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giss.ceos.org</a:t>
            </a:r>
            <a:r>
              <a:rPr kumimoji="0" lang="en-US" sz="5000" b="0" i="0" u="none" strike="noStrike" kern="0" cap="none" spc="0" normalizeH="0" baseline="0" noProof="0" dirty="0">
                <a:ln>
                  <a:noFill/>
                </a:ln>
                <a:solidFill>
                  <a:srgbClr val="0365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/access</a:t>
            </a:r>
            <a:endParaRPr kumimoji="0" sz="5000" b="0" i="0" u="none" strike="noStrike" kern="0" cap="none" spc="0" normalizeH="0" baseline="0" noProof="0" dirty="0">
              <a:ln>
                <a:noFill/>
              </a:ln>
              <a:solidFill>
                <a:srgbClr val="0365C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" name="Shape 145">
            <a:extLst>
              <a:ext uri="{FF2B5EF4-FFF2-40B4-BE49-F238E27FC236}">
                <a16:creationId xmlns:a16="http://schemas.microsoft.com/office/drawing/2014/main" xmlns="" id="{7D560FF1-9309-2D41-9ECF-C270FCE47580}"/>
              </a:ext>
            </a:extLst>
          </p:cNvPr>
          <p:cNvSpPr/>
          <p:nvPr/>
        </p:nvSpPr>
        <p:spPr>
          <a:xfrm>
            <a:off x="922524" y="2897560"/>
            <a:ext cx="22860602" cy="84969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t">
            <a:noAutofit/>
          </a:bodyPr>
          <a:lstStyle/>
          <a:p>
            <a:pPr marL="685800" lvl="0" indent="-685800" algn="l">
              <a:spcAft>
                <a:spcPts val="1200"/>
              </a:spcAft>
              <a:buClr>
                <a:srgbClr val="0365C0">
                  <a:lumMod val="60000"/>
                  <a:lumOff val="40000"/>
                </a:srgbClr>
              </a:buClr>
              <a:buFont typeface="Wingdings" pitchFamily="2" charset="2"/>
              <a:buChar char="§"/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dirty="0">
                <a:solidFill>
                  <a:srgbClr val="773F9B">
                    <a:lumOff val="-21524"/>
                  </a:srgbClr>
                </a:solidFill>
                <a:latin typeface="Arial"/>
                <a:cs typeface="Arial"/>
                <a:sym typeface="Arial"/>
              </a:rPr>
              <a:t>Discovery and Access webpage on the WGISS website provides background information and links to:</a:t>
            </a:r>
          </a:p>
          <a:p>
            <a:pPr marL="2511425" lvl="1" indent="-685800" algn="l">
              <a:spcAft>
                <a:spcPts val="1200"/>
              </a:spcAft>
              <a:buClr>
                <a:srgbClr val="0365C0">
                  <a:lumMod val="60000"/>
                  <a:lumOff val="40000"/>
                </a:srgbClr>
              </a:buClr>
              <a:buFont typeface=".AppleSystemUIFont"/>
              <a:buChar char="-"/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dirty="0">
                <a:solidFill>
                  <a:srgbClr val="773F9B">
                    <a:lumOff val="-21524"/>
                  </a:srgbClr>
                </a:solidFill>
                <a:latin typeface="Arial"/>
                <a:cs typeface="Arial"/>
                <a:sym typeface="Arial"/>
              </a:rPr>
              <a:t>IDN (International Directory Network)</a:t>
            </a:r>
          </a:p>
          <a:p>
            <a:pPr marL="2511425" lvl="1" indent="-685800" algn="l">
              <a:spcAft>
                <a:spcPts val="1200"/>
              </a:spcAft>
              <a:buClr>
                <a:srgbClr val="0365C0">
                  <a:lumMod val="60000"/>
                  <a:lumOff val="40000"/>
                </a:srgbClr>
              </a:buClr>
              <a:buFont typeface=".AppleSystemUIFont"/>
              <a:buChar char="-"/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dirty="0">
                <a:solidFill>
                  <a:srgbClr val="773F9B">
                    <a:lumOff val="-21524"/>
                  </a:srgbClr>
                </a:solidFill>
                <a:latin typeface="Arial"/>
                <a:cs typeface="Arial"/>
                <a:sym typeface="Arial"/>
              </a:rPr>
              <a:t>CWIC  (CEOS WGISS Integrated Catalog)</a:t>
            </a:r>
          </a:p>
          <a:p>
            <a:pPr marL="2511425" lvl="1" indent="-685800" algn="l">
              <a:spcAft>
                <a:spcPts val="1200"/>
              </a:spcAft>
              <a:buClr>
                <a:srgbClr val="0365C0">
                  <a:lumMod val="60000"/>
                  <a:lumOff val="40000"/>
                </a:srgbClr>
              </a:buClr>
              <a:buFont typeface=".AppleSystemUIFont"/>
              <a:buChar char="-"/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dirty="0" err="1">
                <a:solidFill>
                  <a:srgbClr val="773F9B">
                    <a:lumOff val="-21524"/>
                  </a:srgbClr>
                </a:solidFill>
                <a:latin typeface="Arial"/>
                <a:cs typeface="Arial"/>
                <a:sym typeface="Arial"/>
              </a:rPr>
              <a:t>FedEO</a:t>
            </a:r>
            <a:r>
              <a:rPr lang="en-US" dirty="0">
                <a:solidFill>
                  <a:srgbClr val="773F9B">
                    <a:lumOff val="-21524"/>
                  </a:srgbClr>
                </a:solidFill>
                <a:latin typeface="Arial"/>
                <a:cs typeface="Arial"/>
                <a:sym typeface="Arial"/>
              </a:rPr>
              <a:t>  (Federated Earth Observation Gateway)</a:t>
            </a:r>
          </a:p>
          <a:p>
            <a:pPr marL="2511425" lvl="1" indent="-685800" algn="l">
              <a:spcAft>
                <a:spcPts val="1200"/>
              </a:spcAft>
              <a:buClr>
                <a:srgbClr val="0365C0">
                  <a:lumMod val="60000"/>
                  <a:lumOff val="40000"/>
                </a:srgbClr>
              </a:buClr>
              <a:buFont typeface=".AppleSystemUIFont"/>
              <a:buChar char="-"/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dirty="0">
                <a:solidFill>
                  <a:srgbClr val="773F9B">
                    <a:lumOff val="-21524"/>
                  </a:srgbClr>
                </a:solidFill>
                <a:latin typeface="Arial"/>
                <a:cs typeface="Arial"/>
                <a:sym typeface="Arial"/>
              </a:rPr>
              <a:t>CEOS OpenSearch Best Practice</a:t>
            </a:r>
          </a:p>
          <a:p>
            <a:pPr marL="2511425" lvl="1" indent="-685800" algn="l">
              <a:spcAft>
                <a:spcPts val="1200"/>
              </a:spcAft>
              <a:buClr>
                <a:srgbClr val="0365C0">
                  <a:lumMod val="60000"/>
                  <a:lumOff val="40000"/>
                </a:srgbClr>
              </a:buClr>
              <a:buFont typeface=".AppleSystemUIFont"/>
              <a:buChar char="-"/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dirty="0">
                <a:solidFill>
                  <a:srgbClr val="773F9B">
                    <a:lumOff val="-21524"/>
                  </a:srgbClr>
                </a:solidFill>
                <a:latin typeface="Arial"/>
                <a:cs typeface="Arial"/>
                <a:sym typeface="Arial"/>
              </a:rPr>
              <a:t>IDN, CWIC, and </a:t>
            </a:r>
            <a:r>
              <a:rPr lang="en-US" dirty="0" err="1">
                <a:solidFill>
                  <a:srgbClr val="773F9B">
                    <a:lumOff val="-21524"/>
                  </a:srgbClr>
                </a:solidFill>
                <a:latin typeface="Arial"/>
                <a:cs typeface="Arial"/>
                <a:sym typeface="Arial"/>
              </a:rPr>
              <a:t>FedEO</a:t>
            </a:r>
            <a:r>
              <a:rPr lang="en-US" dirty="0">
                <a:solidFill>
                  <a:srgbClr val="773F9B">
                    <a:lumOff val="-21524"/>
                  </a:srgbClr>
                </a:solidFill>
                <a:latin typeface="Arial"/>
                <a:cs typeface="Arial"/>
                <a:sym typeface="Arial"/>
              </a:rPr>
              <a:t> can be accessed via standard APIs (CEOS OpenSearch Best Practice)</a:t>
            </a:r>
          </a:p>
          <a:p>
            <a:pPr marL="685800" lvl="0" indent="-685800" algn="l">
              <a:spcAft>
                <a:spcPts val="1200"/>
              </a:spcAft>
              <a:buClr>
                <a:srgbClr val="0365C0">
                  <a:lumMod val="60000"/>
                  <a:lumOff val="40000"/>
                </a:srgbClr>
              </a:buClr>
              <a:buFont typeface="Wingdings" pitchFamily="2" charset="2"/>
              <a:buChar char="§"/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dirty="0">
                <a:solidFill>
                  <a:srgbClr val="773F9B">
                    <a:lumOff val="-21524"/>
                  </a:srgbClr>
                </a:solidFill>
                <a:latin typeface="Arial"/>
                <a:cs typeface="Arial"/>
                <a:sym typeface="Arial"/>
              </a:rPr>
              <a:t>Information &amp; Technical Help: </a:t>
            </a:r>
            <a:r>
              <a:rPr lang="en-US" dirty="0" err="1">
                <a:solidFill>
                  <a:srgbClr val="773F9B">
                    <a:lumOff val="-21524"/>
                  </a:srgbClr>
                </a:solidFill>
                <a:latin typeface="Arial"/>
                <a:cs typeface="Arial"/>
                <a:sym typeface="Arial"/>
              </a:rPr>
              <a:t>Access-SysTeam-Help@wgiss.ceos.org</a:t>
            </a:r>
            <a:endParaRPr lang="en-US" dirty="0">
              <a:solidFill>
                <a:srgbClr val="773F9B">
                  <a:lumOff val="-21524"/>
                </a:srgbClr>
              </a:solidFill>
              <a:latin typeface="Arial"/>
              <a:cs typeface="Arial"/>
              <a:sym typeface="Arial"/>
            </a:endParaRPr>
          </a:p>
          <a:p>
            <a:pPr marL="685800" lvl="0" indent="-685800" algn="l">
              <a:spcAft>
                <a:spcPts val="1200"/>
              </a:spcAft>
              <a:buClr>
                <a:srgbClr val="0365C0">
                  <a:lumMod val="60000"/>
                  <a:lumOff val="40000"/>
                </a:srgbClr>
              </a:buClr>
              <a:buFont typeface="Wingdings" pitchFamily="2" charset="2"/>
              <a:buChar char="§"/>
              <a:defRPr>
                <a:latin typeface="Arial"/>
                <a:ea typeface="Arial"/>
                <a:cs typeface="Arial"/>
                <a:sym typeface="Arial"/>
              </a:defRPr>
            </a:pPr>
            <a:endParaRPr lang="en-US" dirty="0">
              <a:solidFill>
                <a:srgbClr val="773F9B">
                  <a:lumOff val="-21524"/>
                </a:srgbClr>
              </a:solidFill>
              <a:latin typeface="Arial"/>
              <a:cs typeface="Arial"/>
              <a:sym typeface="Arial"/>
            </a:endParaRPr>
          </a:p>
          <a:p>
            <a:pPr marL="685800" lvl="0" indent="-685800" algn="l">
              <a:spcAft>
                <a:spcPts val="1200"/>
              </a:spcAft>
              <a:buClr>
                <a:srgbClr val="0365C0">
                  <a:lumMod val="60000"/>
                  <a:lumOff val="40000"/>
                </a:srgbClr>
              </a:buClr>
              <a:buFont typeface="Wingdings" pitchFamily="2" charset="2"/>
              <a:buChar char="§"/>
              <a:defRPr>
                <a:latin typeface="Arial"/>
                <a:ea typeface="Arial"/>
                <a:cs typeface="Arial"/>
                <a:sym typeface="Arial"/>
              </a:defRPr>
            </a:pPr>
            <a:endParaRPr lang="en-US" dirty="0">
              <a:solidFill>
                <a:srgbClr val="773F9B">
                  <a:lumOff val="-21524"/>
                </a:srgbClr>
              </a:solidFill>
              <a:latin typeface="Arial"/>
              <a:cs typeface="Arial"/>
              <a:sym typeface="Arial"/>
            </a:endParaRPr>
          </a:p>
          <a:p>
            <a:pPr marL="685800" marR="0" lvl="0" indent="-68580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365C0">
                  <a:lumMod val="60000"/>
                  <a:lumOff val="40000"/>
                </a:srgbClr>
              </a:buClr>
              <a:buSzTx/>
              <a:buFont typeface="Wingdings" pitchFamily="2" charset="2"/>
              <a:buChar char="§"/>
              <a:tabLst/>
              <a:defRPr>
                <a:latin typeface="Arial"/>
                <a:ea typeface="Arial"/>
                <a:cs typeface="Arial"/>
                <a:sym typeface="Arial"/>
              </a:defRPr>
            </a:pPr>
            <a:endParaRPr kumimoji="0" lang="en-US" sz="5000" b="0" i="0" u="none" strike="noStrike" kern="0" cap="none" spc="0" normalizeH="0" baseline="0" noProof="0" dirty="0">
              <a:ln>
                <a:noFill/>
              </a:ln>
              <a:solidFill>
                <a:srgbClr val="773F9B">
                  <a:lumOff val="-21524"/>
                </a:srgbClr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685800" marR="0" lvl="0" indent="-68580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365C0">
                  <a:lumMod val="60000"/>
                  <a:lumOff val="40000"/>
                </a:srgbClr>
              </a:buClr>
              <a:buSzTx/>
              <a:buFont typeface="Wingdings" pitchFamily="2" charset="2"/>
              <a:buChar char="§"/>
              <a:tabLst/>
              <a:defRPr>
                <a:latin typeface="Arial"/>
                <a:ea typeface="Arial"/>
                <a:cs typeface="Arial"/>
                <a:sym typeface="Arial"/>
              </a:defRPr>
            </a:pPr>
            <a:endParaRPr kumimoji="0" lang="en-US" sz="5000" b="0" i="0" u="none" strike="noStrike" kern="0" cap="none" spc="0" normalizeH="0" baseline="0" noProof="0" dirty="0">
              <a:ln>
                <a:noFill/>
              </a:ln>
              <a:solidFill>
                <a:srgbClr val="773F9B">
                  <a:lumOff val="-21524"/>
                </a:srgbClr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xmlns="" id="{8141DDB4-7DDB-384A-8272-48021A6E7D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63837" y="10092444"/>
            <a:ext cx="2319289" cy="15121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77446009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/>
          <p:nvPr/>
        </p:nvSpPr>
        <p:spPr>
          <a:xfrm>
            <a:off x="922524" y="1060628"/>
            <a:ext cx="10786607" cy="872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dirty="0">
                <a:solidFill>
                  <a:schemeClr val="accent6">
                    <a:lumOff val="-21524"/>
                  </a:schemeClr>
                </a:solidFill>
              </a:rPr>
              <a:t>WGISS</a:t>
            </a:r>
            <a:r>
              <a:rPr dirty="0">
                <a:solidFill>
                  <a:schemeClr val="accent6">
                    <a:lumOff val="-21524"/>
                  </a:schemeClr>
                </a:solidFill>
              </a:rPr>
              <a:t> </a:t>
            </a:r>
            <a:r>
              <a:rPr dirty="0">
                <a:solidFill>
                  <a:srgbClr val="A6AAA9"/>
                </a:solidFill>
              </a:rPr>
              <a:t>/</a:t>
            </a:r>
            <a:r>
              <a:rPr dirty="0"/>
              <a:t> </a:t>
            </a:r>
            <a:r>
              <a:rPr lang="en-US" dirty="0">
                <a:solidFill>
                  <a:schemeClr val="accent1"/>
                </a:solidFill>
              </a:rPr>
              <a:t>WGISS System-Level Team</a:t>
            </a:r>
            <a:endParaRPr dirty="0">
              <a:solidFill>
                <a:schemeClr val="accent1"/>
              </a:solidFill>
            </a:endParaRPr>
          </a:p>
        </p:txBody>
      </p:sp>
      <p:sp>
        <p:nvSpPr>
          <p:cNvPr id="3" name="Shape 145">
            <a:extLst>
              <a:ext uri="{FF2B5EF4-FFF2-40B4-BE49-F238E27FC236}">
                <a16:creationId xmlns:a16="http://schemas.microsoft.com/office/drawing/2014/main" xmlns="" id="{CBBCA331-551A-0441-BC86-3D84763560E9}"/>
              </a:ext>
            </a:extLst>
          </p:cNvPr>
          <p:cNvSpPr/>
          <p:nvPr/>
        </p:nvSpPr>
        <p:spPr>
          <a:xfrm>
            <a:off x="922524" y="3041576"/>
            <a:ext cx="22860602" cy="82809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t">
            <a:noAutofit/>
          </a:bodyPr>
          <a:lstStyle/>
          <a:p>
            <a:pPr marL="685800" indent="-685800" algn="l">
              <a:spcAft>
                <a:spcPts val="120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dirty="0">
                <a:solidFill>
                  <a:schemeClr val="accent6">
                    <a:lumOff val="-21524"/>
                  </a:schemeClr>
                </a:solidFill>
              </a:rPr>
              <a:t>WGISS System Level team coordinates and oversees the WGISS integrated system and standards:</a:t>
            </a:r>
          </a:p>
          <a:p>
            <a:pPr marL="1955800" lvl="2" indent="-685800" algn="l">
              <a:spcAft>
                <a:spcPts val="1200"/>
              </a:spcAft>
              <a:buClr>
                <a:schemeClr val="accent1">
                  <a:lumMod val="60000"/>
                  <a:lumOff val="40000"/>
                </a:schemeClr>
              </a:buClr>
              <a:buFont typeface=".AppleSystemUIFont"/>
              <a:buChar char="-"/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3600" dirty="0">
                <a:solidFill>
                  <a:srgbClr val="773F9B">
                    <a:lumOff val="-21524"/>
                  </a:srgbClr>
                </a:solidFill>
                <a:latin typeface="Arial"/>
                <a:cs typeface="Arial"/>
                <a:sym typeface="Arial"/>
              </a:rPr>
              <a:t>Coordinate operations, maintenance and evolution activities (e.g. for infrastructure, standards adoption, etc.) for IDN, CWIC, and </a:t>
            </a:r>
            <a:r>
              <a:rPr lang="en-US" sz="3600" dirty="0" err="1">
                <a:solidFill>
                  <a:srgbClr val="773F9B">
                    <a:lumOff val="-21524"/>
                  </a:srgbClr>
                </a:solidFill>
                <a:latin typeface="Arial"/>
                <a:cs typeface="Arial"/>
                <a:sym typeface="Arial"/>
              </a:rPr>
              <a:t>FedEO</a:t>
            </a:r>
            <a:r>
              <a:rPr lang="en-US" sz="3600" dirty="0">
                <a:solidFill>
                  <a:srgbClr val="773F9B">
                    <a:lumOff val="-21524"/>
                  </a:srgbClr>
                </a:solidFill>
                <a:latin typeface="Arial"/>
                <a:cs typeface="Arial"/>
                <a:sym typeface="Arial"/>
              </a:rPr>
              <a:t>.</a:t>
            </a:r>
          </a:p>
          <a:p>
            <a:pPr marL="1955800" lvl="2" indent="-685800" algn="l">
              <a:spcAft>
                <a:spcPts val="1200"/>
              </a:spcAft>
              <a:buClr>
                <a:schemeClr val="accent1">
                  <a:lumMod val="60000"/>
                  <a:lumOff val="40000"/>
                </a:schemeClr>
              </a:buClr>
              <a:buFont typeface=".AppleSystemUIFont"/>
              <a:buChar char="-"/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3600" dirty="0">
                <a:solidFill>
                  <a:srgbClr val="773F9B">
                    <a:lumOff val="-21524"/>
                  </a:srgbClr>
                </a:solidFill>
                <a:latin typeface="Arial"/>
                <a:cs typeface="Arial"/>
                <a:sym typeface="Arial"/>
              </a:rPr>
              <a:t>Provides GEOSS integration support</a:t>
            </a:r>
          </a:p>
          <a:p>
            <a:pPr marL="1955800" lvl="2" indent="-685800" algn="l">
              <a:spcAft>
                <a:spcPts val="1200"/>
              </a:spcAft>
              <a:buClr>
                <a:schemeClr val="accent1">
                  <a:lumMod val="60000"/>
                  <a:lumOff val="40000"/>
                </a:schemeClr>
              </a:buClr>
              <a:buFont typeface=".AppleSystemUIFont"/>
              <a:buChar char="-"/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3600" dirty="0">
                <a:solidFill>
                  <a:srgbClr val="773F9B">
                    <a:lumOff val="-21524"/>
                  </a:srgbClr>
                </a:solidFill>
                <a:latin typeface="Arial"/>
                <a:cs typeface="Arial"/>
                <a:sym typeface="Arial"/>
              </a:rPr>
              <a:t>On-board new data partners</a:t>
            </a:r>
          </a:p>
          <a:p>
            <a:pPr marL="1955800" lvl="2" indent="-685800" algn="l">
              <a:spcAft>
                <a:spcPts val="1200"/>
              </a:spcAft>
              <a:buClr>
                <a:schemeClr val="accent1">
                  <a:lumMod val="60000"/>
                  <a:lumOff val="40000"/>
                </a:schemeClr>
              </a:buClr>
              <a:buFont typeface=".AppleSystemUIFont"/>
              <a:buChar char="-"/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3600" dirty="0">
                <a:solidFill>
                  <a:srgbClr val="773F9B">
                    <a:lumOff val="-21524"/>
                  </a:srgbClr>
                </a:solidFill>
                <a:latin typeface="Arial"/>
                <a:cs typeface="Arial"/>
                <a:sym typeface="Arial"/>
              </a:rPr>
              <a:t>Provide technical support for client partners</a:t>
            </a:r>
          </a:p>
          <a:p>
            <a:pPr marL="1955800" lvl="2" indent="-685800" algn="l">
              <a:spcAft>
                <a:spcPts val="1200"/>
              </a:spcAft>
              <a:buClr>
                <a:schemeClr val="accent1">
                  <a:lumMod val="60000"/>
                  <a:lumOff val="40000"/>
                </a:schemeClr>
              </a:buClr>
              <a:buFont typeface=".AppleSystemUIFont"/>
              <a:buChar char="-"/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3600" dirty="0">
                <a:solidFill>
                  <a:srgbClr val="773F9B">
                    <a:lumOff val="-21524"/>
                  </a:srgbClr>
                </a:solidFill>
                <a:latin typeface="Arial"/>
                <a:cs typeface="Arial"/>
                <a:sym typeface="Arial"/>
              </a:rPr>
              <a:t>Monitor the health of the federated system and report outages and errors etc. to the partners</a:t>
            </a:r>
          </a:p>
          <a:p>
            <a:pPr marL="1955800" lvl="2" indent="-685800" algn="l">
              <a:spcAft>
                <a:spcPts val="1200"/>
              </a:spcAft>
              <a:buClr>
                <a:schemeClr val="accent1">
                  <a:lumMod val="60000"/>
                  <a:lumOff val="40000"/>
                </a:schemeClr>
              </a:buClr>
              <a:buFont typeface=".AppleSystemUIFont"/>
              <a:buChar char="-"/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3600" dirty="0">
                <a:solidFill>
                  <a:srgbClr val="773F9B">
                    <a:lumOff val="-21524"/>
                  </a:srgbClr>
                </a:solidFill>
                <a:latin typeface="Arial"/>
                <a:cs typeface="Arial"/>
                <a:sym typeface="Arial"/>
              </a:rPr>
              <a:t>Test all the components of the federated system, including end to end search and data access</a:t>
            </a:r>
          </a:p>
          <a:p>
            <a:pPr marL="1955800" lvl="2" indent="-685800" algn="l">
              <a:spcAft>
                <a:spcPts val="1200"/>
              </a:spcAft>
              <a:buClr>
                <a:schemeClr val="accent1">
                  <a:lumMod val="60000"/>
                  <a:lumOff val="40000"/>
                </a:schemeClr>
              </a:buClr>
              <a:buFont typeface=".AppleSystemUIFont"/>
              <a:buChar char="-"/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3600" dirty="0">
                <a:solidFill>
                  <a:srgbClr val="773F9B">
                    <a:lumOff val="-21524"/>
                  </a:srgbClr>
                </a:solidFill>
                <a:latin typeface="Arial"/>
                <a:cs typeface="Arial"/>
                <a:sym typeface="Arial"/>
              </a:rPr>
              <a:t>Work with data and client partners to identify and resolve system and component bugs</a:t>
            </a:r>
          </a:p>
          <a:p>
            <a:pPr marL="1955800" lvl="2" indent="-685800" algn="l">
              <a:spcAft>
                <a:spcPts val="1200"/>
              </a:spcAft>
              <a:buClr>
                <a:schemeClr val="accent1">
                  <a:lumMod val="60000"/>
                  <a:lumOff val="40000"/>
                </a:schemeClr>
              </a:buClr>
              <a:buFont typeface=".AppleSystemUIFont"/>
              <a:buChar char="-"/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3600" dirty="0">
                <a:solidFill>
                  <a:srgbClr val="773F9B">
                    <a:lumOff val="-21524"/>
                  </a:srgbClr>
                </a:solidFill>
                <a:latin typeface="Arial"/>
                <a:cs typeface="Arial"/>
                <a:sym typeface="Arial"/>
              </a:rPr>
              <a:t>Provide support for metrics collection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xmlns="" id="{502F4887-EE51-F14F-86C5-09D840D8F5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63837" y="10092444"/>
            <a:ext cx="2319289" cy="15121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/>
          <p:nvPr/>
        </p:nvSpPr>
        <p:spPr>
          <a:xfrm>
            <a:off x="1889869" y="6497960"/>
            <a:ext cx="11004616" cy="24109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5000">
                <a:solidFill>
                  <a:schemeClr val="accent6">
                    <a:lumOff val="-21524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US" dirty="0"/>
              <a:t>many thanks</a:t>
            </a:r>
            <a:endParaRPr dirty="0"/>
          </a:p>
        </p:txBody>
      </p:sp>
      <p:sp>
        <p:nvSpPr>
          <p:cNvPr id="143" name="Shape 143"/>
          <p:cNvSpPr/>
          <p:nvPr/>
        </p:nvSpPr>
        <p:spPr>
          <a:xfrm>
            <a:off x="1889869" y="9087343"/>
            <a:ext cx="16759396" cy="7335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4100">
                <a:solidFill>
                  <a:schemeClr val="accent1">
                    <a:hueOff val="273562"/>
                    <a:satOff val="2937"/>
                    <a:lumOff val="-22233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US" dirty="0"/>
              <a:t>Questions: francis.lindsay-1@nasa.gov &amp; </a:t>
            </a:r>
            <a:r>
              <a:rPr lang="en-US" b="1" dirty="0" err="1"/>
              <a:t>yonsook.k.enloe@nasa.gov</a:t>
            </a:r>
            <a:endParaRPr b="1" dirty="0"/>
          </a:p>
        </p:txBody>
      </p:sp>
    </p:spTree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810</TotalTime>
  <Words>454</Words>
  <Application>Microsoft Office PowerPoint</Application>
  <PresentationFormat>Custom</PresentationFormat>
  <Paragraphs>40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White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Paola De Salvo</dc:creator>
  <cp:lastModifiedBy>Paola De Salvo</cp:lastModifiedBy>
  <cp:revision>15</cp:revision>
  <dcterms:modified xsi:type="dcterms:W3CDTF">2018-04-13T07:16:05Z</dcterms:modified>
</cp:coreProperties>
</file>