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774945" y="1050248"/>
            <a:ext cx="1195519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Access to climate model simulations</a:t>
            </a:r>
            <a:r>
              <a:rPr lang="en-US" spc="300" dirty="0" smtClean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13" y="2025159"/>
            <a:ext cx="9289032" cy="9289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/>
          <a:stretch/>
        </p:blipFill>
        <p:spPr>
          <a:xfrm>
            <a:off x="11831960" y="2669850"/>
            <a:ext cx="11826273" cy="73580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5" name="TextBox 14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95296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85005" y="1004529"/>
            <a:ext cx="1383391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Access to t</a:t>
            </a:r>
            <a:r>
              <a:rPr lang="en-US" spc="300" dirty="0"/>
              <a:t>ools, workflows and applications</a:t>
            </a:r>
            <a:r>
              <a:rPr lang="en-US" spc="300" dirty="0" smtClean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5"/>
          <a:stretch/>
        </p:blipFill>
        <p:spPr>
          <a:xfrm>
            <a:off x="1885005" y="2022228"/>
            <a:ext cx="7704856" cy="961086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80" y="3159880"/>
            <a:ext cx="14503963" cy="684310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5" name="TextBox 14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5817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22848" y="1064781"/>
            <a:ext cx="1651894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Sectoral indicators and tools to support adaptation</a:t>
            </a:r>
            <a:r>
              <a:rPr lang="en-US" spc="300" dirty="0" smtClean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"/>
          <a:stretch/>
        </p:blipFill>
        <p:spPr>
          <a:xfrm>
            <a:off x="1966864" y="2537520"/>
            <a:ext cx="16700112" cy="9431323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4" name="TextBox 13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81368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742784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err="1"/>
              <a:t>m</a:t>
            </a:r>
            <a:r>
              <a:rPr lang="en-GB" dirty="0" err="1" smtClean="0"/>
              <a:t>artin.suttie</a:t>
            </a:r>
            <a:r>
              <a:rPr dirty="0" smtClean="0"/>
              <a:t>@</a:t>
            </a:r>
            <a:r>
              <a:rPr lang="en-GB" dirty="0" smtClean="0"/>
              <a:t>ecmwf.int</a:t>
            </a:r>
            <a:r>
              <a:rPr dirty="0" smtClean="0"/>
              <a:t> </a:t>
            </a:r>
            <a:r>
              <a:rPr dirty="0"/>
              <a:t>/ </a:t>
            </a:r>
            <a:r>
              <a:rPr lang="en-GB" dirty="0" smtClean="0"/>
              <a:t>climate.copernicus.eu</a:t>
            </a:r>
            <a:r>
              <a:rPr dirty="0" smtClean="0"/>
              <a:t> </a:t>
            </a:r>
            <a:r>
              <a:rPr dirty="0"/>
              <a:t>/ </a:t>
            </a:r>
            <a:r>
              <a:rPr dirty="0" smtClean="0"/>
              <a:t>@</a:t>
            </a:r>
            <a:r>
              <a:rPr lang="en-GB" dirty="0" err="1" smtClean="0"/>
              <a:t>CopernicusECMWF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0" name="TextBox 9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678832" y="3041576"/>
            <a:ext cx="19236035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Copernicus Climate</a:t>
            </a:r>
          </a:p>
          <a:p>
            <a:r>
              <a:rPr lang="en-GB" dirty="0" smtClean="0"/>
              <a:t>Change Service - C3S</a:t>
            </a:r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3861167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Martin Suttie</a:t>
            </a:r>
            <a:r>
              <a:rPr dirty="0" smtClean="0"/>
              <a:t> </a:t>
            </a:r>
            <a:r>
              <a:rPr dirty="0"/>
              <a:t>/ </a:t>
            </a:r>
            <a:r>
              <a:rPr lang="en-GB" dirty="0" smtClean="0"/>
              <a:t>Head of Copernicus Production</a:t>
            </a:r>
            <a:r>
              <a:rPr dirty="0" smtClean="0"/>
              <a:t> </a:t>
            </a:r>
            <a:r>
              <a:rPr dirty="0"/>
              <a:t>/ </a:t>
            </a:r>
            <a:r>
              <a:rPr lang="en-GB" dirty="0" smtClean="0"/>
              <a:t>ECMWF</a:t>
            </a:r>
            <a:endParaRPr dirty="0"/>
          </a:p>
        </p:txBody>
      </p:sp>
      <p:grpSp>
        <p:nvGrpSpPr>
          <p:cNvPr id="12" name="Group 11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4" name="TextBox 13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94856" y="601005"/>
            <a:ext cx="1112965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Copernicus: </a:t>
            </a:r>
            <a:r>
              <a:rPr lang="en-US" spc="300" dirty="0" smtClean="0"/>
              <a:t>Earth </a:t>
            </a:r>
            <a:r>
              <a:rPr lang="en-US" spc="300" dirty="0"/>
              <a:t>observations </a:t>
            </a:r>
            <a:r>
              <a:rPr lang="en-US" spc="300" dirty="0" smtClean="0"/>
              <a:t>and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 </a:t>
            </a:r>
            <a:r>
              <a:rPr lang="en-US" spc="300" dirty="0" smtClean="0"/>
              <a:t>                information </a:t>
            </a:r>
            <a:r>
              <a:rPr lang="en-US" spc="300" dirty="0"/>
              <a:t>services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b="8081"/>
          <a:stretch/>
        </p:blipFill>
        <p:spPr>
          <a:xfrm>
            <a:off x="1957079" y="2482684"/>
            <a:ext cx="17246140" cy="89317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6" name="TextBox 5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706461" y="1046458"/>
            <a:ext cx="52113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The C3S m</a:t>
            </a:r>
            <a:r>
              <a:rPr lang="en-US" spc="300" dirty="0"/>
              <a:t>ission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4856" y="2393111"/>
            <a:ext cx="1122283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 smtClean="0"/>
              <a:t>To support European adaptation and mitigation policies by:</a:t>
            </a:r>
          </a:p>
          <a:p>
            <a:pPr marL="285750" indent="-285750" algn="l">
              <a:buFont typeface="Arial" charset="0"/>
              <a:buChar char="•"/>
            </a:pPr>
            <a:endParaRPr lang="en-US" sz="4000" dirty="0"/>
          </a:p>
          <a:p>
            <a:pPr marL="285750" indent="-285750" algn="l">
              <a:buFont typeface="Arial" charset="0"/>
              <a:buChar char="•"/>
            </a:pPr>
            <a:r>
              <a:rPr lang="en-US" sz="4000" dirty="0"/>
              <a:t>Providing consistent and authoritative information about </a:t>
            </a:r>
            <a:r>
              <a:rPr lang="en-US" sz="4000" dirty="0" smtClean="0"/>
              <a:t>climate</a:t>
            </a:r>
          </a:p>
          <a:p>
            <a:pPr marL="285750" indent="-285750" algn="l">
              <a:buFont typeface="Arial" charset="0"/>
              <a:buChar char="•"/>
            </a:pPr>
            <a:endParaRPr lang="en-US" sz="4000" dirty="0" smtClean="0"/>
          </a:p>
          <a:p>
            <a:pPr marL="285750" indent="-285750" algn="l">
              <a:buFont typeface="Arial" charset="0"/>
              <a:buChar char="•"/>
            </a:pPr>
            <a:r>
              <a:rPr lang="en-US" sz="4000" dirty="0" smtClean="0"/>
              <a:t>Building </a:t>
            </a:r>
            <a:r>
              <a:rPr lang="en-US" sz="4000" dirty="0"/>
              <a:t>on existing capabilities and </a:t>
            </a:r>
            <a:r>
              <a:rPr lang="en-US" sz="4000" dirty="0" smtClean="0"/>
              <a:t>infrastructures</a:t>
            </a:r>
          </a:p>
          <a:p>
            <a:pPr marL="285750" indent="-285750" algn="l">
              <a:buFont typeface="Arial" charset="0"/>
              <a:buChar char="•"/>
            </a:pPr>
            <a:endParaRPr lang="en-US" sz="4000" dirty="0"/>
          </a:p>
          <a:p>
            <a:pPr marL="285750" indent="-285750" algn="l">
              <a:buFont typeface="Arial" charset="0"/>
              <a:buChar char="•"/>
            </a:pPr>
            <a:r>
              <a:rPr lang="en-US" sz="4000" dirty="0" smtClean="0"/>
              <a:t>Stimulating </a:t>
            </a:r>
            <a:r>
              <a:rPr lang="en-US" sz="4000" dirty="0"/>
              <a:t>the market for climate services in Europe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144" y="2669850"/>
            <a:ext cx="8731908" cy="63732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4" name="TextBox 13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70390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64480" y="1046269"/>
            <a:ext cx="1227579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Who are the users and what do they want?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56" y="2537518"/>
            <a:ext cx="8266859" cy="5760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56" y="3833664"/>
            <a:ext cx="11186185" cy="61510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4" name="TextBox 13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11516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94856" y="1093025"/>
            <a:ext cx="94817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A one-stop </a:t>
            </a:r>
            <a:r>
              <a:rPr lang="en-US" spc="300" dirty="0"/>
              <a:t>Climate Data Store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0880" y="2486245"/>
            <a:ext cx="1219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4000" dirty="0"/>
              <a:t>We are building a store. 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We are putting products on the shelves.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Soon we will open the door to customers.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60" y="6195786"/>
            <a:ext cx="10090293" cy="4752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04" y="2486245"/>
            <a:ext cx="6984776" cy="4656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6" y="7253473"/>
            <a:ext cx="6980130" cy="441092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6" name="Straight Connector 15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7" name="TextBox 16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143547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028591" y="1071463"/>
            <a:ext cx="1536478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Access to observations and climate </a:t>
            </a:r>
            <a:r>
              <a:rPr lang="en-US" spc="300" dirty="0" err="1"/>
              <a:t>reanalyses</a:t>
            </a:r>
            <a:r>
              <a:rPr lang="en-US" spc="300" dirty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038872" y="2357786"/>
            <a:ext cx="21791149" cy="9289032"/>
            <a:chOff x="877898" y="685354"/>
            <a:chExt cx="7924432" cy="4144642"/>
          </a:xfrm>
        </p:grpSpPr>
        <p:sp>
          <p:nvSpPr>
            <p:cNvPr id="11" name="Oval 10"/>
            <p:cNvSpPr/>
            <p:nvPr/>
          </p:nvSpPr>
          <p:spPr>
            <a:xfrm>
              <a:off x="4572000" y="771551"/>
              <a:ext cx="423004" cy="40520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Content Placeholder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98" y="771550"/>
              <a:ext cx="3022643" cy="4052073"/>
            </a:xfrm>
            <a:prstGeom prst="rect">
              <a:avLst/>
            </a:prstGeom>
          </p:spPr>
        </p:pic>
        <p:sp>
          <p:nvSpPr>
            <p:cNvPr id="13" name="Triangle 17"/>
            <p:cNvSpPr/>
            <p:nvPr/>
          </p:nvSpPr>
          <p:spPr>
            <a:xfrm rot="5400000">
              <a:off x="2149921" y="2551932"/>
              <a:ext cx="4052071" cy="504057"/>
            </a:xfrm>
            <a:prstGeom prst="triangle">
              <a:avLst>
                <a:gd name="adj" fmla="val 5131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3241110" y="2578270"/>
              <a:ext cx="3140024" cy="436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Earth system models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pic>
          <p:nvPicPr>
            <p:cNvPr id="15" name="Picture 14" descr="climateindicator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6136" y="685354"/>
              <a:ext cx="3006194" cy="30385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"/>
            <a:stretch/>
          </p:blipFill>
          <p:spPr>
            <a:xfrm>
              <a:off x="5759582" y="3723876"/>
              <a:ext cx="3042748" cy="1009637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5053601" y="1329070"/>
              <a:ext cx="681968" cy="612876"/>
            </a:xfrm>
            <a:prstGeom prst="straightConnector1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099768" y="2281884"/>
              <a:ext cx="635802" cy="298827"/>
            </a:xfrm>
            <a:prstGeom prst="straightConnector1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099768" y="3135553"/>
              <a:ext cx="635802" cy="12260"/>
            </a:xfrm>
            <a:prstGeom prst="straightConnector1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053601" y="3675614"/>
              <a:ext cx="681968" cy="336296"/>
            </a:xfrm>
            <a:prstGeom prst="straightConnector1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27" name="TextBox 26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90379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966864" y="998006"/>
            <a:ext cx="138964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Monthly reports on the state of the climate</a:t>
            </a:r>
            <a:r>
              <a:rPr lang="en-US" spc="300" dirty="0" smtClean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15222" b="779"/>
          <a:stretch/>
        </p:blipFill>
        <p:spPr>
          <a:xfrm>
            <a:off x="1708522" y="2025159"/>
            <a:ext cx="5184576" cy="961428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852" y="2025159"/>
            <a:ext cx="5040560" cy="821068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3167" y="2589897"/>
            <a:ext cx="5400600" cy="882453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7110243" y="10619437"/>
            <a:ext cx="6115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7E0000"/>
                </a:solidFill>
              </a:rPr>
              <a:t>c</a:t>
            </a:r>
            <a:r>
              <a:rPr lang="en-US" sz="4400" b="1" dirty="0" err="1" smtClean="0">
                <a:solidFill>
                  <a:srgbClr val="7E0000"/>
                </a:solidFill>
              </a:rPr>
              <a:t>limate.copernicus.eu</a:t>
            </a:r>
            <a:endParaRPr lang="en-US" sz="4400" b="1" dirty="0">
              <a:solidFill>
                <a:srgbClr val="7E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30" name="Straight Connector 2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31" name="TextBox 30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49659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819041" y="1042160"/>
            <a:ext cx="1532791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pc="300" dirty="0"/>
              <a:t>Access to seasonal forecast data and products</a:t>
            </a:r>
            <a:r>
              <a:rPr lang="en-US" spc="300" dirty="0" smtClean="0"/>
              <a:t> 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32" y="1914194"/>
            <a:ext cx="10801200" cy="9617764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088" y="2609528"/>
            <a:ext cx="11239385" cy="890340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10680" y="953344"/>
            <a:ext cx="1939080" cy="10144300"/>
            <a:chOff x="169783" y="-42775"/>
            <a:chExt cx="946417" cy="499322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noFill/>
            <a:ln w="31750" cap="flat" cmpd="sng" algn="ctr">
              <a:solidFill>
                <a:srgbClr val="941333">
                  <a:alpha val="81000"/>
                </a:srgbClr>
              </a:solidFill>
              <a:prstDash val="solid"/>
            </a:ln>
            <a:effectLst/>
          </p:spPr>
        </p:cxnSp>
        <p:sp>
          <p:nvSpPr>
            <p:cNvPr id="15" name="TextBox 14"/>
            <p:cNvSpPr txBox="1"/>
            <p:nvPr userDrawn="1"/>
          </p:nvSpPr>
          <p:spPr>
            <a:xfrm>
              <a:off x="237567" y="619819"/>
              <a:ext cx="878633" cy="40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Climate</a:t>
              </a: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41333"/>
                  </a:solidFill>
                  <a:effectLst/>
                  <a:uLnTx/>
                  <a:uFillTx/>
                  <a:latin typeface="Calibri"/>
                </a:rPr>
                <a:t>Change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41333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9783" y="-42775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8672720" y="10890448"/>
            <a:ext cx="5455271" cy="773951"/>
            <a:chOff x="5940152" y="4610263"/>
            <a:chExt cx="2934991" cy="40975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7" y="4610263"/>
              <a:ext cx="2037896" cy="40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940152" y="4610776"/>
              <a:ext cx="901141" cy="409245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051" y="4746177"/>
              <a:ext cx="823500" cy="1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334486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172</Words>
  <Application>Microsoft Office PowerPoint</Application>
  <PresentationFormat>Custom</PresentationFormat>
  <Paragraphs>54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34</cp:revision>
  <dcterms:modified xsi:type="dcterms:W3CDTF">2018-04-12T11:19:59Z</dcterms:modified>
</cp:coreProperties>
</file>