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4" r:id="rId5"/>
    <p:sldId id="261" r:id="rId6"/>
    <p:sldId id="257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io Cerbaro" initials="M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53" d="100"/>
          <a:sy n="53" d="100"/>
        </p:scale>
        <p:origin x="-138" y="-2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9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8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rrey.ac.uk/centre-environment-sustainabi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516491" y="3719832"/>
            <a:ext cx="2386750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6000" dirty="0"/>
              <a:t>The application of Earth Observation to help manage land use and land use change in Brazil : An analysis of user needs</a:t>
            </a:r>
            <a:endParaRPr sz="6000" dirty="0"/>
          </a:p>
        </p:txBody>
      </p:sp>
      <p:sp>
        <p:nvSpPr>
          <p:cNvPr id="124" name="Shape 124"/>
          <p:cNvSpPr/>
          <p:nvPr/>
        </p:nvSpPr>
        <p:spPr>
          <a:xfrm>
            <a:off x="518042" y="5946845"/>
            <a:ext cx="12205264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Mercio Cerbaro</a:t>
            </a:r>
            <a:r>
              <a:rPr dirty="0"/>
              <a:t> / </a:t>
            </a:r>
            <a:r>
              <a:rPr lang="en-GB" dirty="0"/>
              <a:t>PhD student</a:t>
            </a:r>
            <a:r>
              <a:rPr dirty="0"/>
              <a:t> </a:t>
            </a:r>
            <a:r>
              <a:rPr lang="en-GB" dirty="0"/>
              <a:t>       </a:t>
            </a:r>
          </a:p>
          <a:p>
            <a:r>
              <a:rPr lang="en-GB" dirty="0"/>
              <a:t>University of Surrey/ University of Reading / INPE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FDC91960-75E5-44AA-823F-6807C315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88" y="8449240"/>
            <a:ext cx="3180540" cy="18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69432E34-F67E-4B84-AC55-B7593AE63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602" y="8670284"/>
            <a:ext cx="2495280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8F66BD-591A-49B7-85D1-636D679B9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8" y="8291095"/>
            <a:ext cx="2765221" cy="21844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50490" y="450235"/>
            <a:ext cx="1465385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EO users needs research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lang="en-GB" dirty="0">
                <a:solidFill>
                  <a:schemeClr val="tx1"/>
                </a:solidFill>
              </a:rPr>
              <a:t> An analysis of user needs in Brazil     </a:t>
            </a:r>
            <a:r>
              <a:rPr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3CC5E6-F1BD-4F43-9B59-71BE5B3C152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57" b="17581"/>
          <a:stretch/>
        </p:blipFill>
        <p:spPr bwMode="auto">
          <a:xfrm>
            <a:off x="360018" y="2969568"/>
            <a:ext cx="12528052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A47329-258E-408B-B868-F33B72587CE7}"/>
              </a:ext>
            </a:extLst>
          </p:cNvPr>
          <p:cNvSpPr/>
          <p:nvPr/>
        </p:nvSpPr>
        <p:spPr>
          <a:xfrm>
            <a:off x="360018" y="9522296"/>
            <a:ext cx="12192000" cy="16376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Field work locations: Brasilia (the capital of Brazil), Cuiaba (Mato Grosso) and Rio Branco (Acre) Sources : National Geographic and Open street map.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CF5841-759F-4D49-95E3-FB920256889B}"/>
              </a:ext>
            </a:extLst>
          </p:cNvPr>
          <p:cNvSpPr txBox="1"/>
          <p:nvPr/>
        </p:nvSpPr>
        <p:spPr>
          <a:xfrm>
            <a:off x="13416136" y="2969568"/>
            <a:ext cx="10607846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53 semi-structured in depth interviews ( senior scientists, policymakers, GIS technicians, academics, environmental analysts, and many others end-users of EO data)</a:t>
            </a:r>
          </a:p>
          <a:p>
            <a:pPr algn="l"/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000" dirty="0"/>
              <a:t>13 open questions and 2 structured questions</a:t>
            </a:r>
          </a:p>
          <a:p>
            <a:pPr algn="l"/>
            <a:endParaRPr lang="en-GB" sz="40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Main uses of EO data : to monitor deforestation, disaster management, environmental management, crop forecast and land use planning.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10680" y="233264"/>
            <a:ext cx="10781798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User needs regarding EO providers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endParaRPr lang="en-GB" dirty="0"/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1"/>
                </a:solidFill>
              </a:rPr>
              <a:t>Expectation from EO data providers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2140671" y="5996148"/>
            <a:ext cx="10265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57685-1326-4989-AE57-8D5C1683F6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6" y="2714501"/>
            <a:ext cx="14352175" cy="89229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857F46-A8A9-494A-86B4-C3C6E4369CA0}"/>
              </a:ext>
            </a:extLst>
          </p:cNvPr>
          <p:cNvSpPr/>
          <p:nvPr/>
        </p:nvSpPr>
        <p:spPr>
          <a:xfrm>
            <a:off x="15598536" y="3185592"/>
            <a:ext cx="7776864" cy="286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“We </a:t>
            </a: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want products already to use without the need of additional technical support from EO providers”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Senior coordinator, IBAMA remote sensing division in Brasilia.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3A9EFC-8ABB-4F39-B842-FF86E21FEE55}"/>
              </a:ext>
            </a:extLst>
          </p:cNvPr>
          <p:cNvSpPr/>
          <p:nvPr/>
        </p:nvSpPr>
        <p:spPr>
          <a:xfrm>
            <a:off x="15005924" y="6955631"/>
            <a:ext cx="8159064" cy="170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“Internet with poor quality, it takes 12 hours to download an EO image 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Environmental analyst, ICMBIO ACRE</a:t>
            </a:r>
          </a:p>
        </p:txBody>
      </p:sp>
    </p:spTree>
    <p:extLst>
      <p:ext uri="{BB962C8B-B14F-4D97-AF65-F5344CB8AC3E}">
        <p14:creationId xmlns:p14="http://schemas.microsoft.com/office/powerpoint/2010/main" val="91383623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10680" y="500671"/>
            <a:ext cx="1526569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6">
                    <a:lumOff val="-21524"/>
                  </a:schemeClr>
                </a:solidFill>
              </a:rPr>
              <a:t>The factors that limit the use of EO data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endParaRPr lang="en-GB" dirty="0">
              <a:solidFill>
                <a:schemeClr val="accent1"/>
              </a:solidFill>
            </a:endParaRPr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accent1"/>
                </a:solidFill>
              </a:rPr>
              <a:t>What is limiting the use of EO data in Brazil ?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2140671" y="5996148"/>
            <a:ext cx="10265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19A708-CE1D-440F-AC67-D439F31F79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2180" y="2681536"/>
            <a:ext cx="15481720" cy="870689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F03A4AB-6B83-474B-99D0-E344909480AF}"/>
              </a:ext>
            </a:extLst>
          </p:cNvPr>
          <p:cNvCxnSpPr>
            <a:cxnSpLocks/>
          </p:cNvCxnSpPr>
          <p:nvPr/>
        </p:nvCxnSpPr>
        <p:spPr>
          <a:xfrm>
            <a:off x="10813334" y="3833664"/>
            <a:ext cx="352839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10AD67E-3A2F-4768-A513-0B4B038BFC45}"/>
              </a:ext>
            </a:extLst>
          </p:cNvPr>
          <p:cNvCxnSpPr/>
          <p:nvPr/>
        </p:nvCxnSpPr>
        <p:spPr>
          <a:xfrm>
            <a:off x="9359888" y="4409728"/>
            <a:ext cx="331236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58DDD3-7986-44A1-B943-F112C59B7E93}"/>
              </a:ext>
            </a:extLst>
          </p:cNvPr>
          <p:cNvCxnSpPr>
            <a:cxnSpLocks/>
          </p:cNvCxnSpPr>
          <p:nvPr/>
        </p:nvCxnSpPr>
        <p:spPr>
          <a:xfrm>
            <a:off x="7151440" y="5057800"/>
            <a:ext cx="316835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BE4D7D-B46B-44BA-BF44-D8861CA33678}"/>
              </a:ext>
            </a:extLst>
          </p:cNvPr>
          <p:cNvCxnSpPr>
            <a:cxnSpLocks/>
          </p:cNvCxnSpPr>
          <p:nvPr/>
        </p:nvCxnSpPr>
        <p:spPr>
          <a:xfrm>
            <a:off x="3263008" y="5777880"/>
            <a:ext cx="388843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62476B-EB56-40BA-9149-6F11B396F2E4}"/>
              </a:ext>
            </a:extLst>
          </p:cNvPr>
          <p:cNvSpPr txBox="1"/>
          <p:nvPr/>
        </p:nvSpPr>
        <p:spPr>
          <a:xfrm>
            <a:off x="20472920" y="5233851"/>
            <a:ext cx="345638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E3EE40-3ED6-4552-941A-9DFB696E26D4}"/>
              </a:ext>
            </a:extLst>
          </p:cNvPr>
          <p:cNvSpPr txBox="1"/>
          <p:nvPr/>
        </p:nvSpPr>
        <p:spPr>
          <a:xfrm>
            <a:off x="17033468" y="3267273"/>
            <a:ext cx="6915445" cy="7181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“Personnel changes according to financial resources available to hire external staff. </a:t>
            </a:r>
            <a:r>
              <a:rPr lang="en-GB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Budget, political and economic context are major issues 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600" i="1" dirty="0"/>
          </a:p>
          <a:p>
            <a:pPr algn="l"/>
            <a:r>
              <a:rPr lang="en-GB" sz="2000" dirty="0"/>
              <a:t>General coordinator, ICMBIO Brasilia.</a:t>
            </a:r>
            <a:r>
              <a:rPr lang="en-GB" sz="2000" i="1" u="sng" dirty="0"/>
              <a:t> </a:t>
            </a:r>
          </a:p>
          <a:p>
            <a:pPr algn="l"/>
            <a:endParaRPr kumimoji="0" lang="en-GB" sz="2000" b="0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/>
            <a:endParaRPr lang="en-GB" sz="2000" i="1" u="sng" dirty="0"/>
          </a:p>
          <a:p>
            <a:pPr algn="just"/>
            <a:r>
              <a:rPr lang="en-GB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suggestion for improvement is a tool to understand different EO data before the download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example: Integrate EO data information for specific land uses with thematic maps ”</a:t>
            </a:r>
            <a:endParaRPr kumimoji="0" lang="en-GB" sz="2000" b="0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/>
            <a:r>
              <a:rPr lang="en-GB" sz="2000" dirty="0"/>
              <a:t>Embrapa director, Rio Branco , Acre</a:t>
            </a:r>
          </a:p>
          <a:p>
            <a:pPr algn="l"/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886744" y="3027136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318792" y="5263515"/>
            <a:ext cx="23258584" cy="830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m.cerbaro@surrey.ac.uk</a:t>
            </a:r>
            <a:r>
              <a:rPr dirty="0"/>
              <a:t> </a:t>
            </a:r>
            <a:endParaRPr lang="en-GB" dirty="0"/>
          </a:p>
          <a:p>
            <a:endParaRPr lang="en-GB" dirty="0">
              <a:hlinkClick r:id="rId4"/>
            </a:endParaRPr>
          </a:p>
          <a:p>
            <a:r>
              <a:rPr lang="en-GB" dirty="0"/>
              <a:t>Supervisors : Professor Stephen Morse (University of Surrey), Professor Jim Lynch (University of Surrey), Dr Geoffrey Griffiths (University of Reading)</a:t>
            </a:r>
          </a:p>
          <a:p>
            <a:endParaRPr lang="en-GB" dirty="0"/>
          </a:p>
          <a:p>
            <a:r>
              <a:rPr lang="en-GB" dirty="0"/>
              <a:t>Centre for Environment and Sustainability (University of Surrey)</a:t>
            </a:r>
          </a:p>
          <a:p>
            <a:r>
              <a:rPr lang="en-GB" dirty="0">
                <a:hlinkClick r:id="rId4"/>
              </a:rPr>
              <a:t>https://www.surrey.ac.uk/centre-environment-sustainability</a:t>
            </a:r>
            <a:endParaRPr lang="en-GB" dirty="0"/>
          </a:p>
          <a:p>
            <a:endParaRPr lang="en-GB" dirty="0"/>
          </a:p>
          <a:p>
            <a:r>
              <a:rPr lang="en-GB" dirty="0"/>
              <a:t>Funding : NERC SCENARIO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Custom</PresentationFormat>
  <Paragraphs>34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35</cp:revision>
  <dcterms:modified xsi:type="dcterms:W3CDTF">2018-04-12T12:59:20Z</dcterms:modified>
</cp:coreProperties>
</file>