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27" r:id="rId6"/>
    <p:sldMasterId id="2147483758" r:id="rId7"/>
    <p:sldMasterId id="2147483815" r:id="rId8"/>
    <p:sldMasterId id="2147483921" r:id="rId9"/>
  </p:sldMasterIdLst>
  <p:notesMasterIdLst>
    <p:notesMasterId r:id="rId28"/>
  </p:notesMasterIdLst>
  <p:sldIdLst>
    <p:sldId id="256" r:id="rId10"/>
    <p:sldId id="265" r:id="rId11"/>
    <p:sldId id="296" r:id="rId12"/>
    <p:sldId id="297" r:id="rId13"/>
    <p:sldId id="294" r:id="rId14"/>
    <p:sldId id="309" r:id="rId15"/>
    <p:sldId id="288" r:id="rId16"/>
    <p:sldId id="301" r:id="rId17"/>
    <p:sldId id="305" r:id="rId18"/>
    <p:sldId id="261" r:id="rId19"/>
    <p:sldId id="317" r:id="rId20"/>
    <p:sldId id="313" r:id="rId21"/>
    <p:sldId id="314" r:id="rId22"/>
    <p:sldId id="289" r:id="rId23"/>
    <p:sldId id="285" r:id="rId24"/>
    <p:sldId id="310" r:id="rId25"/>
    <p:sldId id="284" r:id="rId26"/>
    <p:sldId id="318" r:id="rId2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BE"/>
    <a:srgbClr val="615E7D"/>
    <a:srgbClr val="393357"/>
    <a:srgbClr val="CFA97A"/>
    <a:srgbClr val="A74132"/>
    <a:srgbClr val="B86F44"/>
    <a:srgbClr val="0266B4"/>
    <a:srgbClr val="061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421" autoAdjust="0"/>
  </p:normalViewPr>
  <p:slideViewPr>
    <p:cSldViewPr snapToGrid="0">
      <p:cViewPr>
        <p:scale>
          <a:sx n="104" d="100"/>
          <a:sy n="104" d="100"/>
        </p:scale>
        <p:origin x="-174"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E8A271-08B4-47FE-BB6E-A63C30E1472F}" type="datetimeFigureOut">
              <a:rPr lang="en-US" altLang="en-US"/>
              <a:pPr/>
              <a:t>27/04/2018</a:t>
            </a:fld>
            <a:endParaRPr lang="en-US"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BC7744D-D19E-4FCC-AB00-D54660536595}" type="slidenum">
              <a:rPr lang="en-US" altLang="en-US"/>
              <a:pPr/>
              <a:t>‹#›</a:t>
            </a:fld>
            <a:endParaRPr lang="en-US" altLang="en-US"/>
          </a:p>
        </p:txBody>
      </p:sp>
    </p:spTree>
    <p:extLst>
      <p:ext uri="{BB962C8B-B14F-4D97-AF65-F5344CB8AC3E}">
        <p14:creationId xmlns:p14="http://schemas.microsoft.com/office/powerpoint/2010/main" val="8705897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2</a:t>
            </a:fld>
            <a:endParaRPr lang="en-US" altLang="en-US"/>
          </a:p>
        </p:txBody>
      </p:sp>
    </p:spTree>
    <p:extLst>
      <p:ext uri="{BB962C8B-B14F-4D97-AF65-F5344CB8AC3E}">
        <p14:creationId xmlns:p14="http://schemas.microsoft.com/office/powerpoint/2010/main" val="190450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3</a:t>
            </a:fld>
            <a:endParaRPr lang="en-US" altLang="en-US"/>
          </a:p>
        </p:txBody>
      </p:sp>
    </p:spTree>
    <p:extLst>
      <p:ext uri="{BB962C8B-B14F-4D97-AF65-F5344CB8AC3E}">
        <p14:creationId xmlns:p14="http://schemas.microsoft.com/office/powerpoint/2010/main" val="278353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Outcome - </a:t>
            </a:r>
            <a:r>
              <a:rPr lang="en-US" dirty="0" smtClean="0">
                <a:latin typeface="Calibri" panose="020F0502020204030204" pitchFamily="34" charset="0"/>
                <a:cs typeface="Calibri" panose="020F0502020204030204" pitchFamily="34" charset="0"/>
              </a:rPr>
              <a:t>The Hindu Kush Himalayan countries are actively drawing upon EO and geospatial information and knowledge resources and integrating them into mountain development policies and practices with increased regional cooperation and ownership.</a:t>
            </a:r>
          </a:p>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4</a:t>
            </a:fld>
            <a:endParaRPr lang="en-US" altLang="en-US"/>
          </a:p>
        </p:txBody>
      </p:sp>
    </p:spTree>
    <p:extLst>
      <p:ext uri="{BB962C8B-B14F-4D97-AF65-F5344CB8AC3E}">
        <p14:creationId xmlns:p14="http://schemas.microsoft.com/office/powerpoint/2010/main" val="168964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dirty="0" smtClean="0">
                <a:latin typeface="Calibri" panose="020F0502020204030204" pitchFamily="34" charset="0"/>
                <a:cs typeface="Calibri" panose="020F0502020204030204" pitchFamily="34" charset="0"/>
              </a:rPr>
              <a:t>A two-day workshop to facilitate the implementation of the Himalayan GEOSS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smtClean="0">
                <a:solidFill>
                  <a:schemeClr val="tx1"/>
                </a:solidFill>
                <a:effectLst/>
                <a:latin typeface="+mn-lt"/>
                <a:ea typeface="MS PGothic" panose="020B0600070205080204" pitchFamily="34" charset="-128"/>
                <a:cs typeface="+mn-cs"/>
              </a:rPr>
              <a:t>Identified capacity development, development and implementation of innovative EO and geospatial applications and services, provisioning of a regional platform for mutual learning and sharing opportunities, and regional collaboration in data and information sharing as areas for consideration under the sub-regional instrument.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smtClean="0">
                <a:solidFill>
                  <a:schemeClr val="tx1"/>
                </a:solidFill>
                <a:effectLst/>
                <a:latin typeface="+mn-lt"/>
                <a:ea typeface="MS PGothic" panose="020B0600070205080204" pitchFamily="34" charset="-128"/>
                <a:cs typeface="+mn-cs"/>
              </a:rPr>
              <a:t>All representatives agreed to support the implementation of the Himalayan GEOSS and commended ICIMOD and GEO’s commitment in bringing it to fruition. </a:t>
            </a:r>
            <a:endParaRPr lang="en-US" sz="1200" kern="1200" dirty="0" smtClean="0">
              <a:solidFill>
                <a:schemeClr val="tx1"/>
              </a:solidFill>
              <a:effectLst/>
              <a:latin typeface="+mn-lt"/>
              <a:ea typeface="MS PGothic" panose="020B0600070205080204"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5</a:t>
            </a:fld>
            <a:endParaRPr lang="en-US" altLang="en-US"/>
          </a:p>
        </p:txBody>
      </p:sp>
    </p:spTree>
    <p:extLst>
      <p:ext uri="{BB962C8B-B14F-4D97-AF65-F5344CB8AC3E}">
        <p14:creationId xmlns:p14="http://schemas.microsoft.com/office/powerpoint/2010/main" val="269257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10</a:t>
            </a:fld>
            <a:endParaRPr lang="en-US" altLang="en-US"/>
          </a:p>
        </p:txBody>
      </p:sp>
    </p:spTree>
    <p:extLst>
      <p:ext uri="{BB962C8B-B14F-4D97-AF65-F5344CB8AC3E}">
        <p14:creationId xmlns:p14="http://schemas.microsoft.com/office/powerpoint/2010/main" val="104163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11</a:t>
            </a:fld>
            <a:endParaRPr lang="en-US" altLang="en-US"/>
          </a:p>
        </p:txBody>
      </p:sp>
    </p:spTree>
    <p:extLst>
      <p:ext uri="{BB962C8B-B14F-4D97-AF65-F5344CB8AC3E}">
        <p14:creationId xmlns:p14="http://schemas.microsoft.com/office/powerpoint/2010/main" val="327051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The </a:t>
            </a:r>
            <a:r>
              <a:rPr lang="en-US" sz="1200" b="1" dirty="0" smtClean="0"/>
              <a:t>Data Sharing Policy </a:t>
            </a:r>
            <a:r>
              <a:rPr lang="en-US" sz="1200" dirty="0" smtClean="0"/>
              <a:t>facilitates data sharing in the region and among the global community, enabling data use beyond the original research, and has been aligned with the philosophy of open and free access to scientific information and knowledge. </a:t>
            </a:r>
          </a:p>
          <a:p>
            <a:endParaRPr lang="en-US" dirty="0"/>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15</a:t>
            </a:fld>
            <a:endParaRPr lang="en-US" altLang="en-US"/>
          </a:p>
        </p:txBody>
      </p:sp>
    </p:spTree>
    <p:extLst>
      <p:ext uri="{BB962C8B-B14F-4D97-AF65-F5344CB8AC3E}">
        <p14:creationId xmlns:p14="http://schemas.microsoft.com/office/powerpoint/2010/main" val="158966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313" lvl="1" indent="-341313">
              <a:buFont typeface="Arial" pitchFamily="34" charset="0"/>
              <a:buChar char="•"/>
            </a:pPr>
            <a:r>
              <a:rPr lang="en-US" dirty="0" smtClean="0">
                <a:solidFill>
                  <a:schemeClr val="bg1"/>
                </a:solidFill>
              </a:rPr>
              <a:t>ICIMOD and GEOSS collaborated together to broker ICIMOD’s metadata catalogue through GEOSS Common Infrastructure allowing searching of datasets stored in ICIMOD’s Regional Database System (RDS) through the GEOSS </a:t>
            </a:r>
            <a:r>
              <a:rPr lang="en-US" dirty="0" err="1" smtClean="0">
                <a:solidFill>
                  <a:schemeClr val="bg1"/>
                </a:solidFill>
              </a:rPr>
              <a:t>GeoPortal</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ABC7744D-D19E-4FCC-AB00-D54660536595}" type="slidenum">
              <a:rPr lang="en-US" altLang="en-US" smtClean="0"/>
              <a:pPr/>
              <a:t>17</a:t>
            </a:fld>
            <a:endParaRPr lang="en-US" altLang="en-US"/>
          </a:p>
        </p:txBody>
      </p:sp>
    </p:spTree>
    <p:extLst>
      <p:ext uri="{BB962C8B-B14F-4D97-AF65-F5344CB8AC3E}">
        <p14:creationId xmlns:p14="http://schemas.microsoft.com/office/powerpoint/2010/main" val="195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extLst>
          </p:cNvPr>
          <p:cNvSpPr/>
          <p:nvPr/>
        </p:nvSpPr>
        <p:spPr>
          <a:xfrm>
            <a:off x="0" y="0"/>
            <a:ext cx="12192000" cy="6858000"/>
          </a:xfrm>
          <a:prstGeom prst="rect">
            <a:avLst/>
          </a:prstGeom>
          <a:solidFill>
            <a:srgbClr val="615E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extLst>
          </p:cNvPr>
          <p:cNvSpPr/>
          <p:nvPr/>
        </p:nvSpPr>
        <p:spPr>
          <a:xfrm>
            <a:off x="9740900" y="0"/>
            <a:ext cx="2451100" cy="68580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p:cNvGrpSpPr>
          <p:nvPr/>
        </p:nvGrpSpPr>
        <p:grpSpPr bwMode="auto">
          <a:xfrm>
            <a:off x="10096500" y="306388"/>
            <a:ext cx="1739900" cy="6232525"/>
            <a:chOff x="7142163" y="298451"/>
            <a:chExt cx="1739900" cy="6232525"/>
          </a:xfrm>
        </p:grpSpPr>
        <p:sp>
          <p:nvSpPr>
            <p:cNvPr id="7" name="Rectangle 23"/>
            <p:cNvSpPr>
              <a:spLocks noChangeArrowheads="1"/>
            </p:cNvSpPr>
            <p:nvPr/>
          </p:nvSpPr>
          <p:spPr bwMode="auto">
            <a:xfrm>
              <a:off x="7142163" y="306388"/>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7285038" y="301626"/>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7616825" y="306388"/>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8281988" y="301626"/>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8667750" y="306388"/>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7769225" y="298451"/>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7718425" y="609601"/>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0"/>
            <p:cNvSpPr>
              <a:spLocks noEditPoints="1"/>
            </p:cNvSpPr>
            <p:nvPr/>
          </p:nvSpPr>
          <p:spPr bwMode="auto">
            <a:xfrm>
              <a:off x="7142163" y="6457951"/>
              <a:ext cx="1728788"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Rectangle 17"/>
          <p:cNvSpPr>
            <a:spLocks noChangeArrowheads="1"/>
          </p:cNvSpPr>
          <p:nvPr/>
        </p:nvSpPr>
        <p:spPr bwMode="auto">
          <a:xfrm>
            <a:off x="703263" y="5300663"/>
            <a:ext cx="66706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200000"/>
              </a:lnSpc>
            </a:pPr>
            <a:r>
              <a:rPr lang="en-US" altLang="en-US" sz="1400">
                <a:solidFill>
                  <a:schemeClr val="bg1"/>
                </a:solidFill>
                <a:latin typeface="Century Gothic" panose="020B0502020202020204" pitchFamily="34" charset="0"/>
              </a:rPr>
              <a:t>International Centre for Integrated Mountain Development</a:t>
            </a:r>
          </a:p>
          <a:p>
            <a:pPr>
              <a:lnSpc>
                <a:spcPct val="200000"/>
              </a:lnSpc>
            </a:pPr>
            <a:r>
              <a:rPr lang="en-US" altLang="en-US" sz="1200">
                <a:solidFill>
                  <a:schemeClr val="bg1"/>
                </a:solidFill>
                <a:latin typeface="Century Gothic" panose="020B0502020202020204" pitchFamily="34" charset="0"/>
              </a:rPr>
              <a:t>Kathmandu, Nepal</a:t>
            </a:r>
            <a:endParaRPr lang="en-GB" altLang="en-US" sz="1200">
              <a:solidFill>
                <a:schemeClr val="bg1"/>
              </a:solidFill>
              <a:latin typeface="Century Gothic" panose="020B0502020202020204" pitchFamily="34" charset="0"/>
            </a:endParaRPr>
          </a:p>
        </p:txBody>
      </p:sp>
      <p:cxnSp>
        <p:nvCxnSpPr>
          <p:cNvPr id="16" name="Straight Connector 15">
            <a:extLst>
              <a:ext uri="{FF2B5EF4-FFF2-40B4-BE49-F238E27FC236}"/>
            </a:extLst>
          </p:cNvPr>
          <p:cNvCxnSpPr/>
          <p:nvPr/>
        </p:nvCxnSpPr>
        <p:spPr>
          <a:xfrm>
            <a:off x="808038" y="5295900"/>
            <a:ext cx="613886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extLst>
          </p:cNvPr>
          <p:cNvSpPr>
            <a:spLocks noGrp="1"/>
          </p:cNvSpPr>
          <p:nvPr>
            <p:ph type="ctrTitle"/>
          </p:nvPr>
        </p:nvSpPr>
        <p:spPr>
          <a:xfrm>
            <a:off x="838200" y="592138"/>
            <a:ext cx="8331200" cy="2387600"/>
          </a:xfrm>
        </p:spPr>
        <p:txBody>
          <a:bodyPr anchor="b">
            <a:normAutofit/>
          </a:bodyPr>
          <a:lstStyle>
            <a:lvl1pPr algn="l">
              <a:defRPr sz="4800" b="0" i="0">
                <a:solidFill>
                  <a:schemeClr val="bg1"/>
                </a:solidFill>
                <a:latin typeface="Century Gothic" charset="0"/>
                <a:ea typeface="Century Gothic" charset="0"/>
                <a:cs typeface="Century Gothic" charset="0"/>
              </a:defRPr>
            </a:lvl1pPr>
          </a:lstStyle>
          <a:p>
            <a:r>
              <a:rPr lang="en-US" smtClean="0"/>
              <a:t>Click to edit Master title style</a:t>
            </a:r>
            <a:endParaRPr lang="en-US" dirty="0"/>
          </a:p>
        </p:txBody>
      </p:sp>
      <p:sp>
        <p:nvSpPr>
          <p:cNvPr id="3" name="Subtitle 2">
            <a:extLst>
              <a:ext uri="{FF2B5EF4-FFF2-40B4-BE49-F238E27FC236}"/>
            </a:extLst>
          </p:cNvPr>
          <p:cNvSpPr>
            <a:spLocks noGrp="1"/>
          </p:cNvSpPr>
          <p:nvPr>
            <p:ph type="subTitle" idx="1"/>
          </p:nvPr>
        </p:nvSpPr>
        <p:spPr>
          <a:xfrm>
            <a:off x="838200" y="3309938"/>
            <a:ext cx="8331200" cy="1655762"/>
          </a:xfrm>
        </p:spPr>
        <p:txBody>
          <a:bodyPr>
            <a:normAutofit/>
          </a:bodyPr>
          <a:lstStyle>
            <a:lvl1pPr marL="0" indent="0" algn="l">
              <a:buNone/>
              <a:defRPr sz="2000" b="0" i="1">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7" name="Date Placeholder 3">
            <a:extLst>
              <a:ext uri="{FF2B5EF4-FFF2-40B4-BE49-F238E27FC236}"/>
            </a:extLst>
          </p:cNvPr>
          <p:cNvSpPr>
            <a:spLocks noGrp="1"/>
          </p:cNvSpPr>
          <p:nvPr>
            <p:ph type="dt" sz="half" idx="10"/>
          </p:nvPr>
        </p:nvSpPr>
        <p:spPr/>
        <p:txBody>
          <a:bodyPr/>
          <a:lstStyle>
            <a:lvl1pPr>
              <a:defRPr/>
            </a:lvl1pPr>
          </a:lstStyle>
          <a:p>
            <a:fld id="{A21BE5E0-581B-4E57-A0B0-D0DCD7537FBA}" type="datetimeFigureOut">
              <a:rPr lang="en-US" altLang="en-US"/>
              <a:pPr/>
              <a:t>27/04/2018</a:t>
            </a:fld>
            <a:endParaRPr lang="en-US" altLang="en-US"/>
          </a:p>
        </p:txBody>
      </p:sp>
      <p:sp>
        <p:nvSpPr>
          <p:cNvPr id="18" name="Footer Placeholder 4">
            <a:extLst>
              <a:ext uri="{FF2B5EF4-FFF2-40B4-BE49-F238E27FC236}"/>
            </a:extLst>
          </p:cNvPr>
          <p:cNvSpPr>
            <a:spLocks noGrp="1"/>
          </p:cNvSpPr>
          <p:nvPr>
            <p:ph type="ftr" sz="quarter" idx="11"/>
          </p:nvPr>
        </p:nvSpPr>
        <p:spPr/>
        <p:txBody>
          <a:bodyPr/>
          <a:lstStyle>
            <a:lvl1pPr>
              <a:defRPr dirty="0"/>
            </a:lvl1pPr>
          </a:lstStyle>
          <a:p>
            <a:pPr>
              <a:defRPr/>
            </a:pPr>
            <a:endParaRPr lang="en-US"/>
          </a:p>
        </p:txBody>
      </p:sp>
      <p:sp>
        <p:nvSpPr>
          <p:cNvPr id="19" name="Slide Number Placeholder 5">
            <a:extLst>
              <a:ext uri="{FF2B5EF4-FFF2-40B4-BE49-F238E27FC236}"/>
            </a:extLst>
          </p:cNvPr>
          <p:cNvSpPr>
            <a:spLocks noGrp="1"/>
          </p:cNvSpPr>
          <p:nvPr>
            <p:ph type="sldNum" sz="quarter" idx="12"/>
          </p:nvPr>
        </p:nvSpPr>
        <p:spPr/>
        <p:txBody>
          <a:bodyPr/>
          <a:lstStyle>
            <a:lvl1pPr>
              <a:defRPr/>
            </a:lvl1pPr>
          </a:lstStyle>
          <a:p>
            <a:fld id="{75410BB3-2C22-48B6-A493-18FB34004E7B}" type="slidenum">
              <a:rPr lang="en-US" altLang="en-US"/>
              <a:pPr/>
              <a:t>‹#›</a:t>
            </a:fld>
            <a:endParaRPr lang="en-US" altLang="en-US"/>
          </a:p>
        </p:txBody>
      </p:sp>
    </p:spTree>
    <p:extLst>
      <p:ext uri="{BB962C8B-B14F-4D97-AF65-F5344CB8AC3E}">
        <p14:creationId xmlns:p14="http://schemas.microsoft.com/office/powerpoint/2010/main" val="921012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fld id="{6ED8CA51-C9E6-4956-A64C-F677A85ACE7E}" type="datetimeFigureOut">
              <a:rPr lang="en-US" altLang="en-US"/>
              <a:pPr/>
              <a:t>27/04/2018</a:t>
            </a:fld>
            <a:endParaRPr lang="en-US" altLang="en-US"/>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fld id="{A1668FC2-A308-4E6C-BB7D-5E38FE5D711C}" type="slidenum">
              <a:rPr lang="en-US" altLang="en-US"/>
              <a:pPr/>
              <a:t>‹#›</a:t>
            </a:fld>
            <a:endParaRPr lang="en-US" altLang="en-US"/>
          </a:p>
        </p:txBody>
      </p:sp>
    </p:spTree>
    <p:extLst>
      <p:ext uri="{BB962C8B-B14F-4D97-AF65-F5344CB8AC3E}">
        <p14:creationId xmlns:p14="http://schemas.microsoft.com/office/powerpoint/2010/main" val="42569594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9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433241094"/>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charset="0"/>
                <a:ea typeface="+mn-ea"/>
              </a:rPr>
              <a:t>International Centre for Integrated Mountain Development</a:t>
            </a:r>
          </a:p>
          <a:p>
            <a:pPr>
              <a:lnSpc>
                <a:spcPct val="200000"/>
              </a:lnSpc>
              <a:defRPr/>
            </a:pPr>
            <a:r>
              <a:rPr lang="en-US" sz="1400">
                <a:solidFill>
                  <a:srgbClr val="F1EDF3"/>
                </a:solidFill>
                <a:latin typeface="Arial" charset="0"/>
                <a:ea typeface="+mn-ea"/>
              </a:rPr>
              <a:t>Kathmandu, Nepal</a:t>
            </a:r>
            <a:endParaRPr lang="en-GB" sz="1400">
              <a:solidFill>
                <a:srgbClr val="F1EDF3"/>
              </a:solidFill>
              <a:latin typeface="Arial" charset="0"/>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62915915"/>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581642285"/>
      </p:ext>
    </p:extLst>
  </p:cSld>
  <p:clrMapOvr>
    <a:masterClrMapping/>
  </p:clrMapOvr>
  <p:transition spd="slow">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8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B76F42"/>
                </a:solidFill>
              </a:defRPr>
            </a:lvl1pPr>
            <a:lvl2pPr>
              <a:defRPr>
                <a:solidFill>
                  <a:srgbClr val="B76F42"/>
                </a:solidFill>
              </a:defRPr>
            </a:lvl2pPr>
            <a:lvl3pPr>
              <a:defRPr>
                <a:solidFill>
                  <a:srgbClr val="B76F42"/>
                </a:solidFill>
              </a:defRPr>
            </a:lvl3pPr>
            <a:lvl4pPr>
              <a:defRPr>
                <a:solidFill>
                  <a:srgbClr val="B76F42"/>
                </a:solidFill>
              </a:defRPr>
            </a:lvl4pPr>
            <a:lvl5pPr>
              <a:defRPr>
                <a:solidFill>
                  <a:srgbClr val="B76F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44058540"/>
      </p:ext>
    </p:extLst>
  </p:cSld>
  <p:clrMapOvr>
    <a:masterClrMapping/>
  </p:clrMapOvr>
  <p:transition spd="slow">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2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48111499"/>
      </p:ext>
    </p:extLst>
  </p:cSld>
  <p:clrMapOvr>
    <a:masterClrMapping/>
  </p:clrMapOvr>
  <p:transition spd="slow">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3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B76F42"/>
                </a:solidFill>
              </a:defRPr>
            </a:lvl1pPr>
            <a:lvl2pPr>
              <a:defRPr>
                <a:solidFill>
                  <a:srgbClr val="B76F42"/>
                </a:solidFill>
              </a:defRPr>
            </a:lvl2pPr>
            <a:lvl3pPr>
              <a:defRPr>
                <a:solidFill>
                  <a:srgbClr val="B76F42"/>
                </a:solidFill>
              </a:defRPr>
            </a:lvl3pPr>
            <a:lvl4pPr>
              <a:defRPr>
                <a:solidFill>
                  <a:srgbClr val="B76F42"/>
                </a:solidFill>
              </a:defRPr>
            </a:lvl4pPr>
            <a:lvl5pPr>
              <a:defRPr>
                <a:solidFill>
                  <a:srgbClr val="B76F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19618799"/>
      </p:ext>
    </p:extLst>
  </p:cSld>
  <p:clrMapOvr>
    <a:masterClrMapping/>
  </p:clrMapOvr>
  <p:transition spd="slow">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0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983502768"/>
      </p:ext>
    </p:extLst>
  </p:cSld>
  <p:clrMapOvr>
    <a:masterClrMapping/>
  </p:clrMapOvr>
  <p:transition spd="slow">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3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416985" y="5440363"/>
            <a:ext cx="8892116" cy="1107996"/>
          </a:xfrm>
          <a:prstGeom prst="rect">
            <a:avLst/>
          </a:prstGeom>
        </p:spPr>
        <p:txBody>
          <a:bodyPr>
            <a:spAutoFit/>
          </a:bodyPr>
          <a:lstStyle/>
          <a:p>
            <a:pPr>
              <a:lnSpc>
                <a:spcPct val="200000"/>
              </a:lnSpc>
              <a:defRPr/>
            </a:pPr>
            <a:r>
              <a:rPr lang="en-US" sz="1900" dirty="0">
                <a:solidFill>
                  <a:srgbClr val="FFFFFF"/>
                </a:solidFill>
                <a:latin typeface="Arial" charset="0"/>
                <a:ea typeface="+mn-ea"/>
              </a:rPr>
              <a:t>International Centre for Integrated Mountain Development</a:t>
            </a:r>
          </a:p>
          <a:p>
            <a:pPr>
              <a:lnSpc>
                <a:spcPct val="200000"/>
              </a:lnSpc>
              <a:defRPr/>
            </a:pPr>
            <a:r>
              <a:rPr lang="en-US" sz="1400" dirty="0">
                <a:solidFill>
                  <a:srgbClr val="FFFFFF"/>
                </a:solidFill>
                <a:latin typeface="Arial" charset="0"/>
                <a:ea typeface="+mn-ea"/>
              </a:rPr>
              <a:t>Kathmandu, Nepal</a:t>
            </a:r>
            <a:endParaRPr lang="en-GB" sz="1400" dirty="0">
              <a:solidFill>
                <a:srgbClr val="FFFFFF"/>
              </a:solidFill>
              <a:latin typeface="Arial" charset="0"/>
              <a:ea typeface="+mn-ea"/>
            </a:endParaRPr>
          </a:p>
        </p:txBody>
      </p:sp>
      <p:cxnSp>
        <p:nvCxnSpPr>
          <p:cNvPr id="4" name="Straight Connector 3"/>
          <p:cNvCxnSpPr/>
          <p:nvPr userDrawn="1"/>
        </p:nvCxnSpPr>
        <p:spPr>
          <a:xfrm>
            <a:off x="554567" y="54356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8"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2" name="Freeform 30"/>
          <p:cNvSpPr>
            <a:spLocks noEditPoints="1"/>
          </p:cNvSpPr>
          <p:nvPr userDrawn="1"/>
        </p:nvSpPr>
        <p:spPr bwMode="auto">
          <a:xfrm>
            <a:off x="9522885" y="6457951"/>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356399" y="262761"/>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129699717"/>
      </p:ext>
    </p:extLst>
  </p:cSld>
  <p:clrMapOvr>
    <a:masterClrMapping/>
  </p:clrMapOvr>
  <p:transition spd="slow">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4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2"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3"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4"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TextBox 9"/>
          <p:cNvSpPr txBox="1"/>
          <p:nvPr userDrawn="1"/>
        </p:nvSpPr>
        <p:spPr>
          <a:xfrm>
            <a:off x="218017" y="312738"/>
            <a:ext cx="5689600" cy="830262"/>
          </a:xfrm>
          <a:prstGeom prst="rect">
            <a:avLst/>
          </a:prstGeom>
          <a:noFill/>
        </p:spPr>
        <p:txBody>
          <a:bodyPr>
            <a:spAutoFit/>
          </a:bodyPr>
          <a:lstStyle/>
          <a:p>
            <a:pPr>
              <a:defRPr/>
            </a:pPr>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spTree>
    <p:extLst>
      <p:ext uri="{BB962C8B-B14F-4D97-AF65-F5344CB8AC3E}">
        <p14:creationId xmlns:p14="http://schemas.microsoft.com/office/powerpoint/2010/main" val="3608262135"/>
      </p:ext>
    </p:extLst>
  </p:cSld>
  <p:clrMapOvr>
    <a:masterClrMapping/>
  </p:clrMapOvr>
  <p:transition spd="slow">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6_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defTabSz="457200"/>
            <a:endParaRPr lang="en-US" b="1">
              <a:solidFill>
                <a:prstClr val="black"/>
              </a:solidFill>
              <a:latin typeface="Arial" charset="0"/>
              <a:ea typeface="+mn-ea"/>
            </a:endParaRPr>
          </a:p>
        </p:txBody>
      </p:sp>
      <p:sp>
        <p:nvSpPr>
          <p:cNvPr id="3" name="Freeform 24"/>
          <p:cNvSpPr>
            <a:spLocks/>
          </p:cNvSpPr>
          <p:nvPr userDrawn="1"/>
        </p:nvSpPr>
        <p:spPr bwMode="auto">
          <a:xfrm>
            <a:off x="9713384" y="301626"/>
            <a:ext cx="285749"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
        <p:nvSpPr>
          <p:cNvPr id="4"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defTabSz="457200"/>
            <a:endParaRPr lang="en-US" b="1">
              <a:solidFill>
                <a:prstClr val="black"/>
              </a:solidFill>
              <a:latin typeface="Arial" charset="0"/>
              <a:ea typeface="+mn-ea"/>
            </a:endParaRPr>
          </a:p>
        </p:txBody>
      </p:sp>
      <p:sp>
        <p:nvSpPr>
          <p:cNvPr id="5" name="Freeform 26"/>
          <p:cNvSpPr>
            <a:spLocks noEditPoints="1"/>
          </p:cNvSpPr>
          <p:nvPr userDrawn="1"/>
        </p:nvSpPr>
        <p:spPr bwMode="auto">
          <a:xfrm>
            <a:off x="11042652" y="301626"/>
            <a:ext cx="385233"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
        <p:nvSpPr>
          <p:cNvPr id="6" name="Freeform 27"/>
          <p:cNvSpPr>
            <a:spLocks noEditPoints="1"/>
          </p:cNvSpPr>
          <p:nvPr userDrawn="1"/>
        </p:nvSpPr>
        <p:spPr bwMode="auto">
          <a:xfrm>
            <a:off x="11557001" y="306389"/>
            <a:ext cx="285751" cy="274637"/>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
        <p:nvSpPr>
          <p:cNvPr id="7" name="Freeform 28"/>
          <p:cNvSpPr>
            <a:spLocks/>
          </p:cNvSpPr>
          <p:nvPr userDrawn="1"/>
        </p:nvSpPr>
        <p:spPr bwMode="auto">
          <a:xfrm>
            <a:off x="10358967" y="298450"/>
            <a:ext cx="579967"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
        <p:nvSpPr>
          <p:cNvPr id="8" name="Freeform 29"/>
          <p:cNvSpPr>
            <a:spLocks/>
          </p:cNvSpPr>
          <p:nvPr userDrawn="1"/>
        </p:nvSpPr>
        <p:spPr bwMode="auto">
          <a:xfrm>
            <a:off x="10291234" y="609600"/>
            <a:ext cx="690033"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
        <p:nvSpPr>
          <p:cNvPr id="9" name="Freeform 30"/>
          <p:cNvSpPr>
            <a:spLocks noEditPoints="1"/>
          </p:cNvSpPr>
          <p:nvPr userDrawn="1"/>
        </p:nvSpPr>
        <p:spPr bwMode="auto">
          <a:xfrm>
            <a:off x="9522885" y="1277939"/>
            <a:ext cx="2305049"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defTabSz="457200"/>
            <a:endParaRPr lang="en-US" b="1">
              <a:solidFill>
                <a:prstClr val="black"/>
              </a:solidFill>
              <a:latin typeface="Arial" charset="0"/>
              <a:ea typeface="+mn-ea"/>
            </a:endParaRPr>
          </a:p>
        </p:txBody>
      </p:sp>
    </p:spTree>
    <p:extLst>
      <p:ext uri="{BB962C8B-B14F-4D97-AF65-F5344CB8AC3E}">
        <p14:creationId xmlns:p14="http://schemas.microsoft.com/office/powerpoint/2010/main" val="2879182627"/>
      </p:ext>
    </p:extLst>
  </p:cSld>
  <p:clrMapOvr>
    <a:masterClrMapping/>
  </p:clrMapOvr>
  <p:transition spd="med"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7" y="306389"/>
            <a:ext cx="52916" cy="274637"/>
          </a:xfrm>
          <a:prstGeom prst="rect">
            <a:avLst/>
          </a:prstGeom>
          <a:solidFill>
            <a:srgbClr val="FFFFFF"/>
          </a:solid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sp>
        <p:nvSpPr>
          <p:cNvPr id="4" name="Freeform 24"/>
          <p:cNvSpPr>
            <a:spLocks/>
          </p:cNvSpPr>
          <p:nvPr userDrawn="1"/>
        </p:nvSpPr>
        <p:spPr bwMode="auto">
          <a:xfrm>
            <a:off x="9713384" y="301628"/>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5" name="Rectangle 25"/>
          <p:cNvSpPr>
            <a:spLocks noChangeArrowheads="1"/>
          </p:cNvSpPr>
          <p:nvPr userDrawn="1"/>
        </p:nvSpPr>
        <p:spPr bwMode="auto">
          <a:xfrm>
            <a:off x="10155770" y="306389"/>
            <a:ext cx="55033" cy="274637"/>
          </a:xfrm>
          <a:prstGeom prst="rect">
            <a:avLst/>
          </a:prstGeom>
          <a:solidFill>
            <a:srgbClr val="FFFFFF"/>
          </a:solid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sp>
        <p:nvSpPr>
          <p:cNvPr id="6" name="Freeform 26"/>
          <p:cNvSpPr>
            <a:spLocks noEditPoints="1"/>
          </p:cNvSpPr>
          <p:nvPr userDrawn="1"/>
        </p:nvSpPr>
        <p:spPr bwMode="auto">
          <a:xfrm>
            <a:off x="11042654" y="301628"/>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7" name="Freeform 27"/>
          <p:cNvSpPr>
            <a:spLocks noEditPoints="1"/>
          </p:cNvSpPr>
          <p:nvPr userDrawn="1"/>
        </p:nvSpPr>
        <p:spPr bwMode="auto">
          <a:xfrm>
            <a:off x="11557003"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8"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9" name="Freeform 29"/>
          <p:cNvSpPr>
            <a:spLocks/>
          </p:cNvSpPr>
          <p:nvPr userDrawn="1"/>
        </p:nvSpPr>
        <p:spPr bwMode="auto">
          <a:xfrm>
            <a:off x="10291237"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10" name="Freeform 30"/>
          <p:cNvSpPr>
            <a:spLocks noEditPoints="1"/>
          </p:cNvSpPr>
          <p:nvPr userDrawn="1"/>
        </p:nvSpPr>
        <p:spPr bwMode="auto">
          <a:xfrm>
            <a:off x="9522888" y="6218223"/>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fontAlgn="auto">
              <a:spcBef>
                <a:spcPts val="0"/>
              </a:spcBef>
              <a:spcAft>
                <a:spcPts val="0"/>
              </a:spcAft>
              <a:defRPr/>
            </a:pPr>
            <a:endParaRPr lang="en-US">
              <a:solidFill>
                <a:prstClr val="black"/>
              </a:solidFill>
              <a:latin typeface="Calibri"/>
              <a:ea typeface="+mn-ea"/>
            </a:endParaRPr>
          </a:p>
        </p:txBody>
      </p:sp>
      <p:sp>
        <p:nvSpPr>
          <p:cNvPr id="2" name="Title 1"/>
          <p:cNvSpPr>
            <a:spLocks noGrp="1"/>
          </p:cNvSpPr>
          <p:nvPr>
            <p:ph type="title"/>
          </p:nvPr>
        </p:nvSpPr>
        <p:spPr>
          <a:xfrm>
            <a:off x="262583" y="306122"/>
            <a:ext cx="8774901" cy="2177773"/>
          </a:xfrm>
          <a:prstGeom prst="rect">
            <a:avLst/>
          </a:prstGeom>
        </p:spPr>
        <p:txBody>
          <a:bodyPr>
            <a:normAutofit/>
          </a:bodyPr>
          <a:lstStyle>
            <a:lvl1pPr>
              <a:defRPr sz="4800">
                <a:solidFill>
                  <a:schemeClr val="bg1"/>
                </a:solidFill>
              </a:defRPr>
            </a:lvl1pPr>
          </a:lstStyle>
          <a:p>
            <a:r>
              <a:rPr lang="en-US" dirty="0" smtClean="0"/>
              <a:t>Click to edit Master title style</a:t>
            </a:r>
            <a:endParaRPr lang="en-GB" dirty="0"/>
          </a:p>
        </p:txBody>
      </p:sp>
      <p:sp>
        <p:nvSpPr>
          <p:cNvPr id="13" name="Rectangle 12"/>
          <p:cNvSpPr/>
          <p:nvPr userDrawn="1"/>
        </p:nvSpPr>
        <p:spPr>
          <a:xfrm>
            <a:off x="374454" y="5069738"/>
            <a:ext cx="8777465" cy="1073371"/>
          </a:xfrm>
          <a:prstGeom prst="rect">
            <a:avLst/>
          </a:prstGeom>
        </p:spPr>
        <p:txBody>
          <a:bodyPr wrap="square">
            <a:spAutoFit/>
          </a:bodyPr>
          <a:lstStyle/>
          <a:p>
            <a:pPr fontAlgn="auto">
              <a:lnSpc>
                <a:spcPct val="125000"/>
              </a:lnSpc>
              <a:spcBef>
                <a:spcPts val="0"/>
              </a:spcBef>
              <a:spcAft>
                <a:spcPts val="0"/>
              </a:spcAft>
            </a:pPr>
            <a:r>
              <a:rPr lang="en-US" b="1" dirty="0">
                <a:solidFill>
                  <a:prstClr val="white"/>
                </a:solidFill>
                <a:latin typeface="Calibri"/>
                <a:ea typeface="+mn-ea"/>
              </a:rPr>
              <a:t>International Centre for Integrated Mountain Development</a:t>
            </a:r>
          </a:p>
          <a:p>
            <a:pPr fontAlgn="auto">
              <a:lnSpc>
                <a:spcPct val="125000"/>
              </a:lnSpc>
              <a:spcBef>
                <a:spcPts val="0"/>
              </a:spcBef>
              <a:spcAft>
                <a:spcPts val="0"/>
              </a:spcAft>
            </a:pPr>
            <a:r>
              <a:rPr lang="en-US" sz="1900" dirty="0">
                <a:solidFill>
                  <a:srgbClr val="F1EDF3"/>
                </a:solidFill>
                <a:latin typeface="Calibri"/>
                <a:ea typeface="+mn-ea"/>
              </a:rPr>
              <a:t>ICIMOD</a:t>
            </a:r>
          </a:p>
          <a:p>
            <a:pPr fontAlgn="auto">
              <a:lnSpc>
                <a:spcPct val="125000"/>
              </a:lnSpc>
              <a:spcBef>
                <a:spcPts val="0"/>
              </a:spcBef>
              <a:spcAft>
                <a:spcPts val="0"/>
              </a:spcAft>
            </a:pPr>
            <a:r>
              <a:rPr lang="en-US" sz="1400" dirty="0">
                <a:solidFill>
                  <a:srgbClr val="F1EDF3"/>
                </a:solidFill>
                <a:latin typeface="Calibri"/>
                <a:ea typeface="+mn-ea"/>
              </a:rPr>
              <a:t>Kathmandu, Nepal</a:t>
            </a:r>
            <a:endParaRPr lang="en-GB" sz="1400" dirty="0">
              <a:solidFill>
                <a:srgbClr val="F1EDF3"/>
              </a:solidFill>
              <a:latin typeface="Calibri"/>
              <a:ea typeface="+mn-ea"/>
            </a:endParaRPr>
          </a:p>
        </p:txBody>
      </p:sp>
      <p:cxnSp>
        <p:nvCxnSpPr>
          <p:cNvPr id="15" name="Straight Connector 14"/>
          <p:cNvCxnSpPr/>
          <p:nvPr userDrawn="1"/>
        </p:nvCxnSpPr>
        <p:spPr>
          <a:xfrm>
            <a:off x="526218" y="4831022"/>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230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495621672"/>
      </p:ext>
    </p:extLst>
  </p:cSld>
  <p:clrMapOvr>
    <a:masterClrMapping/>
  </p:clrMapOvr>
  <p:transition spd="slow">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91440"/>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945681853"/>
      </p:ext>
    </p:extLst>
  </p:cSld>
  <p:clrMapOvr>
    <a:masterClrMapping/>
  </p:clrMapOvr>
  <p:transition spd="slow">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53838155"/>
      </p:ext>
    </p:extLst>
  </p:cSld>
  <p:clrMapOvr>
    <a:masterClrMapping/>
  </p:clrMapOvr>
  <p:transition spd="slow">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91440"/>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396321793"/>
      </p:ext>
    </p:extLst>
  </p:cSld>
  <p:clrMapOvr>
    <a:masterClrMapping/>
  </p:clrMapOvr>
  <p:transition spd="slow">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buNone/>
              <a:defRPr>
                <a:solidFill>
                  <a:schemeClr val="tx1"/>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758029446"/>
      </p:ext>
    </p:extLst>
  </p:cSld>
  <p:clrMapOvr>
    <a:masterClrMapping/>
  </p:clrMapOvr>
  <p:transition spd="slow">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buNone/>
              <a:defRPr>
                <a:solidFill>
                  <a:schemeClr val="tx1"/>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544050216"/>
      </p:ext>
    </p:extLst>
  </p:cSld>
  <p:clrMapOvr>
    <a:masterClrMapping/>
  </p:clrMapOvr>
  <p:transition spd="slow">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9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4148651489"/>
      </p:ext>
    </p:extLst>
  </p:cSld>
  <p:clrMapOvr>
    <a:masterClrMapping/>
  </p:clrMapOvr>
  <p:transition spd="slow">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993610035"/>
      </p:ext>
    </p:extLst>
  </p:cSld>
  <p:clrMapOvr>
    <a:masterClrMapping/>
  </p:clrMapOvr>
  <p:transition spd="slow">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62880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62833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62880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62833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62880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62801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5913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3880046518"/>
      </p:ext>
    </p:extLst>
  </p:cSld>
  <p:clrMapOvr>
    <a:masterClrMapping/>
  </p:clrMapOvr>
  <p:transition spd="slow">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6510868"/>
            <a:ext cx="12192000" cy="347133"/>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bodyPr>
          <a:lstStyle/>
          <a:p>
            <a:pPr algn="ctr"/>
            <a:endParaRPr lang="ne-NP" b="1">
              <a:solidFill>
                <a:srgbClr val="FFFFFF"/>
              </a:solidFill>
              <a:latin typeface="Arial" charset="0"/>
              <a:ea typeface="+mn-ea"/>
            </a:endParaRPr>
          </a:p>
        </p:txBody>
      </p:sp>
      <p:grpSp>
        <p:nvGrpSpPr>
          <p:cNvPr id="2" name="Group 1"/>
          <p:cNvGrpSpPr/>
          <p:nvPr userDrawn="1"/>
        </p:nvGrpSpPr>
        <p:grpSpPr>
          <a:xfrm>
            <a:off x="11005830" y="6602647"/>
            <a:ext cx="1005417" cy="196084"/>
            <a:chOff x="7142163" y="6280151"/>
            <a:chExt cx="1739900" cy="452438"/>
          </a:xfrm>
        </p:grpSpPr>
        <p:sp>
          <p:nvSpPr>
            <p:cNvPr id="19" name="Rectangle 23"/>
            <p:cNvSpPr>
              <a:spLocks noChangeArrowheads="1"/>
            </p:cNvSpPr>
            <p:nvPr userDrawn="1"/>
          </p:nvSpPr>
          <p:spPr bwMode="auto">
            <a:xfrm>
              <a:off x="7142163" y="6288088"/>
              <a:ext cx="39688"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7285038" y="6283326"/>
              <a:ext cx="214313"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7616825" y="6288088"/>
              <a:ext cx="41275"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8281988" y="6283326"/>
              <a:ext cx="288925"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8667750" y="6288088"/>
              <a:ext cx="214313"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7769225" y="6280151"/>
              <a:ext cx="434975"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7718425" y="6591301"/>
              <a:ext cx="517525"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grpSp>
    </p:spTree>
    <p:extLst>
      <p:ext uri="{BB962C8B-B14F-4D97-AF65-F5344CB8AC3E}">
        <p14:creationId xmlns:p14="http://schemas.microsoft.com/office/powerpoint/2010/main" val="527244561"/>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fontAlgn="auto">
              <a:spcBef>
                <a:spcPts val="0"/>
              </a:spcBef>
              <a:spcAft>
                <a:spcPts val="0"/>
              </a:spcAft>
            </a:pPr>
            <a:endParaRPr lang="en-US" dirty="0">
              <a:solidFill>
                <a:prstClr val="black"/>
              </a:solidFill>
              <a:latin typeface="Calibri"/>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fontAlgn="auto">
              <a:spcBef>
                <a:spcPts val="0"/>
              </a:spcBef>
              <a:spcAft>
                <a:spcPts val="0"/>
              </a:spcAft>
            </a:pPr>
            <a:endParaRPr lang="en-US" dirty="0">
              <a:solidFill>
                <a:prstClr val="black"/>
              </a:solidFill>
              <a:latin typeface="Calibri"/>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10" name="Freeform 30"/>
          <p:cNvSpPr>
            <a:spLocks noEditPoints="1"/>
          </p:cNvSpPr>
          <p:nvPr userDrawn="1"/>
        </p:nvSpPr>
        <p:spPr bwMode="auto">
          <a:xfrm>
            <a:off x="9522885" y="6557125"/>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fontAlgn="auto">
              <a:spcBef>
                <a:spcPts val="0"/>
              </a:spcBef>
              <a:spcAft>
                <a:spcPts val="0"/>
              </a:spcAft>
              <a:defRPr/>
            </a:pPr>
            <a:endParaRPr lang="en-US" dirty="0">
              <a:solidFill>
                <a:prstClr val="black"/>
              </a:solidFill>
              <a:latin typeface="Calibri"/>
              <a:ea typeface="+mn-ea"/>
            </a:endParaRPr>
          </a:p>
        </p:txBody>
      </p:sp>
      <p:sp>
        <p:nvSpPr>
          <p:cNvPr id="13" name="Rectangle 12"/>
          <p:cNvSpPr/>
          <p:nvPr userDrawn="1"/>
        </p:nvSpPr>
        <p:spPr>
          <a:xfrm>
            <a:off x="416985" y="4208464"/>
            <a:ext cx="8892116" cy="1108075"/>
          </a:xfrm>
          <a:prstGeom prst="rect">
            <a:avLst/>
          </a:prstGeom>
        </p:spPr>
        <p:txBody>
          <a:bodyPr>
            <a:spAutoFit/>
          </a:bodyPr>
          <a:lstStyle/>
          <a:p>
            <a:pPr fontAlgn="auto">
              <a:lnSpc>
                <a:spcPct val="200000"/>
              </a:lnSpc>
              <a:spcBef>
                <a:spcPts val="0"/>
              </a:spcBef>
              <a:spcAft>
                <a:spcPts val="0"/>
              </a:spcAft>
            </a:pPr>
            <a:r>
              <a:rPr lang="en-US" sz="1900" dirty="0">
                <a:solidFill>
                  <a:srgbClr val="F1EDF3"/>
                </a:solidFill>
                <a:latin typeface="Calibri"/>
                <a:ea typeface="+mn-ea"/>
              </a:rPr>
              <a:t>International Centre for Integrated Mountain Development</a:t>
            </a:r>
          </a:p>
          <a:p>
            <a:pPr fontAlgn="auto">
              <a:lnSpc>
                <a:spcPct val="200000"/>
              </a:lnSpc>
              <a:spcBef>
                <a:spcPts val="0"/>
              </a:spcBef>
              <a:spcAft>
                <a:spcPts val="0"/>
              </a:spcAft>
            </a:pPr>
            <a:r>
              <a:rPr lang="en-US" sz="1400" dirty="0">
                <a:solidFill>
                  <a:srgbClr val="F1EDF3"/>
                </a:solidFill>
                <a:latin typeface="Calibri"/>
                <a:ea typeface="+mn-ea"/>
              </a:rPr>
              <a:t>Kathmandu, Nepal</a:t>
            </a:r>
            <a:endParaRPr lang="en-GB" sz="1400" dirty="0">
              <a:solidFill>
                <a:srgbClr val="F1EDF3"/>
              </a:solidFill>
              <a:latin typeface="Calibri"/>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597624359"/>
      </p:ext>
    </p:extLst>
  </p:cSld>
  <p:clrMapOvr>
    <a:masterClrMapping/>
  </p:clrMapOvr>
  <p:transition spd="med" advTm="1000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1"/>
            <a:ext cx="12192000" cy="347133"/>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bodyPr>
          <a:lstStyle/>
          <a:p>
            <a:pPr algn="ctr"/>
            <a:endParaRPr lang="en-US" b="1" dirty="0">
              <a:solidFill>
                <a:srgbClr val="FFFFFF"/>
              </a:solidFill>
              <a:latin typeface="Arial" charset="0"/>
              <a:ea typeface="+mn-ea"/>
            </a:endParaRPr>
          </a:p>
        </p:txBody>
      </p:sp>
      <p:grpSp>
        <p:nvGrpSpPr>
          <p:cNvPr id="2" name="Group 1"/>
          <p:cNvGrpSpPr/>
          <p:nvPr userDrawn="1"/>
        </p:nvGrpSpPr>
        <p:grpSpPr>
          <a:xfrm>
            <a:off x="11005830" y="91780"/>
            <a:ext cx="1005417" cy="196084"/>
            <a:chOff x="7142163" y="6280151"/>
            <a:chExt cx="1739900" cy="452438"/>
          </a:xfrm>
        </p:grpSpPr>
        <p:sp>
          <p:nvSpPr>
            <p:cNvPr id="19" name="Rectangle 23"/>
            <p:cNvSpPr>
              <a:spLocks noChangeArrowheads="1"/>
            </p:cNvSpPr>
            <p:nvPr userDrawn="1"/>
          </p:nvSpPr>
          <p:spPr bwMode="auto">
            <a:xfrm>
              <a:off x="7142163" y="6288088"/>
              <a:ext cx="39688"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7285038" y="6283326"/>
              <a:ext cx="214313"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7616825" y="6288088"/>
              <a:ext cx="41275"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8281988" y="6283326"/>
              <a:ext cx="288925"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8667750" y="6288088"/>
              <a:ext cx="214313"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7769225" y="6280151"/>
              <a:ext cx="434975"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7718425" y="6591301"/>
              <a:ext cx="517525"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grpSp>
    </p:spTree>
    <p:extLst>
      <p:ext uri="{BB962C8B-B14F-4D97-AF65-F5344CB8AC3E}">
        <p14:creationId xmlns:p14="http://schemas.microsoft.com/office/powerpoint/2010/main" val="3528041131"/>
      </p:ext>
    </p:extLst>
  </p:cSld>
  <p:clrMapOvr>
    <a:masterClrMapping/>
  </p:clrMapOvr>
  <p:transition spd="slow">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1733645" y="1"/>
            <a:ext cx="463296" cy="6858000"/>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bodyPr>
          <a:lstStyle/>
          <a:p>
            <a:pPr algn="ctr"/>
            <a:endParaRPr lang="ne-NP" b="1">
              <a:solidFill>
                <a:srgbClr val="FFFFFF"/>
              </a:solidFill>
              <a:latin typeface="Arial" charset="0"/>
              <a:ea typeface="+mn-ea"/>
            </a:endParaRPr>
          </a:p>
        </p:txBody>
      </p:sp>
      <p:grpSp>
        <p:nvGrpSpPr>
          <p:cNvPr id="2" name="Group 1"/>
          <p:cNvGrpSpPr/>
          <p:nvPr userDrawn="1"/>
        </p:nvGrpSpPr>
        <p:grpSpPr>
          <a:xfrm rot="16200000">
            <a:off x="11608371" y="6222834"/>
            <a:ext cx="754063" cy="261445"/>
            <a:chOff x="7142163" y="6280151"/>
            <a:chExt cx="1739900" cy="452438"/>
          </a:xfrm>
        </p:grpSpPr>
        <p:sp>
          <p:nvSpPr>
            <p:cNvPr id="19" name="Rectangle 23"/>
            <p:cNvSpPr>
              <a:spLocks noChangeArrowheads="1"/>
            </p:cNvSpPr>
            <p:nvPr userDrawn="1"/>
          </p:nvSpPr>
          <p:spPr bwMode="auto">
            <a:xfrm>
              <a:off x="7142163" y="6288088"/>
              <a:ext cx="39688"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7285038" y="6283326"/>
              <a:ext cx="214313"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7616825" y="6288088"/>
              <a:ext cx="41275"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8281988" y="6283326"/>
              <a:ext cx="288925"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8667750" y="6288088"/>
              <a:ext cx="214313"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7769225" y="6280151"/>
              <a:ext cx="434975"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7718425" y="6591301"/>
              <a:ext cx="517525"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grpSp>
    </p:spTree>
    <p:extLst>
      <p:ext uri="{BB962C8B-B14F-4D97-AF65-F5344CB8AC3E}">
        <p14:creationId xmlns:p14="http://schemas.microsoft.com/office/powerpoint/2010/main" val="2419538489"/>
      </p:ext>
    </p:extLst>
  </p:cSld>
  <p:clrMapOvr>
    <a:masterClrMapping/>
  </p:clrMapOvr>
  <p:transition spd="slow">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1733645" y="1"/>
            <a:ext cx="463296" cy="6858000"/>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bodyPr>
          <a:lstStyle/>
          <a:p>
            <a:pPr algn="ctr"/>
            <a:endParaRPr lang="ne-NP" b="1">
              <a:solidFill>
                <a:srgbClr val="FFFFFF"/>
              </a:solidFill>
              <a:latin typeface="Arial" charset="0"/>
              <a:ea typeface="+mn-ea"/>
            </a:endParaRPr>
          </a:p>
        </p:txBody>
      </p:sp>
      <p:grpSp>
        <p:nvGrpSpPr>
          <p:cNvPr id="2" name="Group 1"/>
          <p:cNvGrpSpPr/>
          <p:nvPr userDrawn="1"/>
        </p:nvGrpSpPr>
        <p:grpSpPr>
          <a:xfrm rot="5400000">
            <a:off x="11563213" y="346967"/>
            <a:ext cx="754063" cy="261445"/>
            <a:chOff x="7142163" y="6280151"/>
            <a:chExt cx="1739900" cy="452438"/>
          </a:xfrm>
        </p:grpSpPr>
        <p:sp>
          <p:nvSpPr>
            <p:cNvPr id="19" name="Rectangle 23"/>
            <p:cNvSpPr>
              <a:spLocks noChangeArrowheads="1"/>
            </p:cNvSpPr>
            <p:nvPr userDrawn="1"/>
          </p:nvSpPr>
          <p:spPr bwMode="auto">
            <a:xfrm>
              <a:off x="7142163" y="6288088"/>
              <a:ext cx="39688"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7285038" y="6283326"/>
              <a:ext cx="214313"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7616825" y="6288088"/>
              <a:ext cx="41275"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8281988" y="6283326"/>
              <a:ext cx="288925"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8667750" y="6288088"/>
              <a:ext cx="214313"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7769225" y="6280151"/>
              <a:ext cx="434975"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7718425" y="6591301"/>
              <a:ext cx="517525"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grpSp>
    </p:spTree>
    <p:extLst>
      <p:ext uri="{BB962C8B-B14F-4D97-AF65-F5344CB8AC3E}">
        <p14:creationId xmlns:p14="http://schemas.microsoft.com/office/powerpoint/2010/main" val="1696725888"/>
      </p:ext>
    </p:extLst>
  </p:cSld>
  <p:clrMapOvr>
    <a:masterClrMapping/>
  </p:clrMapOvr>
  <p:transition spd="slow">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312004"/>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pic>
        <p:nvPicPr>
          <p:cNvPr id="11" name="Picture 2" descr="N:\KMC\Jiten\PPT_photos\Jiten_140604_MG_4726.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 y="1533525"/>
            <a:ext cx="12192001"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41147"/>
      </p:ext>
    </p:extLst>
  </p:cSld>
  <p:clrMapOvr>
    <a:masterClrMapping/>
  </p:clrMapOvr>
  <p:transition spd="slow">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312004"/>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pic>
        <p:nvPicPr>
          <p:cNvPr id="11" name="Picture 2" descr="N:\KMC\Jiten\PPT_photos\Jiten_140604_MG_4726.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0290" r="724"/>
          <a:stretch/>
        </p:blipFill>
        <p:spPr bwMode="auto">
          <a:xfrm>
            <a:off x="-1" y="1533525"/>
            <a:ext cx="12192001"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51114"/>
      </p:ext>
    </p:extLst>
  </p:cSld>
  <p:clrMapOvr>
    <a:masterClrMapping/>
  </p:clrMapOvr>
  <p:transition spd="slow">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1"/>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pic>
        <p:nvPicPr>
          <p:cNvPr id="1026" name="Picture 2" descr="N:\KMC\Jiten\PPT_photos\Jiten_140604_MG_4726.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724"/>
          <a:stretch/>
        </p:blipFill>
        <p:spPr bwMode="auto">
          <a:xfrm>
            <a:off x="-1" y="933450"/>
            <a:ext cx="12192001" cy="592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14899"/>
      </p:ext>
    </p:extLst>
  </p:cSld>
  <p:clrMapOvr>
    <a:masterClrMapping/>
  </p:clrMapOvr>
  <p:transition spd="slow">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1"/>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pic>
        <p:nvPicPr>
          <p:cNvPr id="11" name="Picture 2" descr="N:\KMC\Jiten\PPT_photos\Jiten_140604_MG_4726.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724"/>
          <a:stretch/>
        </p:blipFill>
        <p:spPr bwMode="auto">
          <a:xfrm>
            <a:off x="-1" y="933450"/>
            <a:ext cx="12192001" cy="592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5397"/>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Rectangle 3"/>
          <p:cNvSpPr/>
          <p:nvPr/>
        </p:nvSpPr>
        <p:spPr>
          <a:xfrm>
            <a:off x="0" y="0"/>
            <a:ext cx="12192000" cy="1490663"/>
          </a:xfrm>
          <a:prstGeom prst="rect">
            <a:avLst/>
          </a:prstGeom>
          <a:solidFill>
            <a:srgbClr val="39335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5" name="Rectangle 4"/>
          <p:cNvSpPr/>
          <p:nvPr/>
        </p:nvSpPr>
        <p:spPr>
          <a:xfrm>
            <a:off x="9652000" y="0"/>
            <a:ext cx="2540000" cy="1490663"/>
          </a:xfrm>
          <a:prstGeom prst="rect">
            <a:avLst/>
          </a:prstGeom>
          <a:solidFill>
            <a:srgbClr val="9D9DB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p:cNvGrpSpPr>
          <p:nvPr/>
        </p:nvGrpSpPr>
        <p:grpSpPr bwMode="auto">
          <a:xfrm>
            <a:off x="10056813" y="266700"/>
            <a:ext cx="1739900" cy="996950"/>
            <a:chOff x="12993058" y="362086"/>
            <a:chExt cx="1739900" cy="996773"/>
          </a:xfrm>
        </p:grpSpPr>
        <p:sp>
          <p:nvSpPr>
            <p:cNvPr id="7" name="Rectangle 23"/>
            <p:cNvSpPr>
              <a:spLocks noChangeArrowheads="1"/>
            </p:cNvSpPr>
            <p:nvPr/>
          </p:nvSpPr>
          <p:spPr bwMode="auto">
            <a:xfrm>
              <a:off x="12993058" y="370023"/>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13135933" y="365261"/>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13467720" y="370023"/>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14132883" y="365261"/>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14518645" y="370023"/>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13620120" y="362086"/>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13569320" y="673236"/>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0"/>
            <p:cNvSpPr>
              <a:spLocks noEditPoints="1"/>
            </p:cNvSpPr>
            <p:nvPr/>
          </p:nvSpPr>
          <p:spPr bwMode="auto">
            <a:xfrm>
              <a:off x="12993058" y="1285834"/>
              <a:ext cx="1728788"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278515" y="164607"/>
            <a:ext cx="8996048" cy="1206994"/>
          </a:xfrm>
        </p:spPr>
        <p:txBody>
          <a:bodyPr/>
          <a:lstStyle>
            <a:lvl1pPr>
              <a:defRPr b="1" i="0">
                <a:solidFill>
                  <a:srgbClr val="FFFFFF"/>
                </a:solidFill>
                <a:latin typeface="Century Gothic" charset="0"/>
                <a:ea typeface="Century Gothic" charset="0"/>
                <a:cs typeface="Century Gothic" charset="0"/>
              </a:defRPr>
            </a:lvl1pPr>
          </a:lstStyle>
          <a:p>
            <a:r>
              <a:rPr lang="en-US" smtClean="0"/>
              <a:t>Click to edit Master title style</a:t>
            </a:r>
            <a:endParaRPr lang="en-US" dirty="0"/>
          </a:p>
        </p:txBody>
      </p:sp>
      <p:sp>
        <p:nvSpPr>
          <p:cNvPr id="18" name="Content Placeholder 2">
            <a:extLst>
              <a:ext uri="{FF2B5EF4-FFF2-40B4-BE49-F238E27FC236}"/>
            </a:extLst>
          </p:cNvPr>
          <p:cNvSpPr>
            <a:spLocks noGrp="1"/>
          </p:cNvSpPr>
          <p:nvPr>
            <p:ph idx="1"/>
          </p:nvPr>
        </p:nvSpPr>
        <p:spPr>
          <a:xfrm>
            <a:off x="287867" y="1825625"/>
            <a:ext cx="10515600" cy="4351338"/>
          </a:xfrm>
        </p:spPr>
        <p:txBody>
          <a:bodyPr>
            <a:normAutofit/>
          </a:bodyPr>
          <a:lstStyle>
            <a:lvl1pPr>
              <a:defRPr sz="2800" b="0" i="0">
                <a:latin typeface="Century Gothic" charset="0"/>
                <a:ea typeface="Century Gothic" charset="0"/>
                <a:cs typeface="Century Gothic" charset="0"/>
              </a:defRPr>
            </a:lvl1pPr>
            <a:lvl2pPr>
              <a:defRPr sz="2400" b="0" i="0">
                <a:latin typeface="Century Gothic" charset="0"/>
                <a:ea typeface="Century Gothic" charset="0"/>
                <a:cs typeface="Century Gothic" charset="0"/>
              </a:defRPr>
            </a:lvl2pPr>
            <a:lvl3pPr>
              <a:defRPr sz="2000" b="0" i="0">
                <a:latin typeface="Century Gothic" charset="0"/>
                <a:ea typeface="Century Gothic" charset="0"/>
                <a:cs typeface="Century Gothic" charset="0"/>
              </a:defRPr>
            </a:lvl3pPr>
            <a:lvl4pPr>
              <a:defRPr sz="2000" b="0" i="0">
                <a:latin typeface="Century Gothic" charset="0"/>
                <a:ea typeface="Century Gothic" charset="0"/>
                <a:cs typeface="Century Gothic" charset="0"/>
              </a:defRPr>
            </a:lvl4pPr>
            <a:lvl5pPr>
              <a:defRPr sz="2000" b="0" i="0">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2"/>
          <p:cNvSpPr>
            <a:spLocks noGrp="1"/>
          </p:cNvSpPr>
          <p:nvPr>
            <p:ph type="dt" sz="half" idx="10"/>
          </p:nvPr>
        </p:nvSpPr>
        <p:spPr>
          <a:xfrm>
            <a:off x="838200" y="6356350"/>
            <a:ext cx="2743200" cy="365125"/>
          </a:xfrm>
          <a:prstGeom prst="rect">
            <a:avLst/>
          </a:prstGeom>
        </p:spPr>
        <p:txBody>
          <a:bodyPr/>
          <a:lstStyle>
            <a:lvl1pPr>
              <a:defRPr/>
            </a:lvl1pPr>
          </a:lstStyle>
          <a:p>
            <a:fld id="{8DE8BF29-83D3-4DC5-8F12-8912361828F7}" type="datetimeFigureOut">
              <a:rPr lang="en-US" altLang="en-US"/>
              <a:pPr/>
              <a:t>27/04/2018</a:t>
            </a:fld>
            <a:endParaRPr lang="en-US" altLang="en-US"/>
          </a:p>
        </p:txBody>
      </p:sp>
      <p:sp>
        <p:nvSpPr>
          <p:cNvPr id="16" name="Footer Placeholder 3"/>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17" name="Slide Number Placeholder 4"/>
          <p:cNvSpPr>
            <a:spLocks noGrp="1"/>
          </p:cNvSpPr>
          <p:nvPr>
            <p:ph type="sldNum" sz="quarter" idx="12"/>
          </p:nvPr>
        </p:nvSpPr>
        <p:spPr/>
        <p:txBody>
          <a:bodyPr/>
          <a:lstStyle>
            <a:lvl1pPr>
              <a:defRPr/>
            </a:lvl1pPr>
          </a:lstStyle>
          <a:p>
            <a:fld id="{6DC445BC-4D2D-4B7E-B6A0-928977140AF4}" type="slidenum">
              <a:rPr lang="en-US" altLang="en-US"/>
              <a:pPr/>
              <a:t>‹#›</a:t>
            </a:fld>
            <a:endParaRPr lang="en-US" altLang="en-US"/>
          </a:p>
        </p:txBody>
      </p:sp>
    </p:spTree>
    <p:extLst>
      <p:ext uri="{BB962C8B-B14F-4D97-AF65-F5344CB8AC3E}">
        <p14:creationId xmlns:p14="http://schemas.microsoft.com/office/powerpoint/2010/main" val="423145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userDrawn="1"/>
        </p:nvSpPr>
        <p:spPr>
          <a:xfrm>
            <a:off x="217377" y="1"/>
            <a:ext cx="5689600" cy="830997"/>
          </a:xfrm>
          <a:prstGeom prst="rect">
            <a:avLst/>
          </a:prstGeom>
          <a:noFill/>
        </p:spPr>
        <p:txBody>
          <a:bodyPr wrap="square" rtlCol="0">
            <a:spAutoFit/>
          </a:bodyPr>
          <a:lstStyle/>
          <a:p>
            <a:r>
              <a:rPr lang="en-US" sz="4800" b="0" dirty="0" smtClean="0">
                <a:solidFill>
                  <a:schemeClr val="tx1"/>
                </a:solidFill>
                <a:latin typeface="Arial" pitchFamily="34" charset="0"/>
                <a:cs typeface="Arial" pitchFamily="34" charset="0"/>
              </a:rPr>
              <a:t>Thank you</a:t>
            </a:r>
            <a:endParaRPr lang="en-GB" sz="4800" b="0" dirty="0">
              <a:solidFill>
                <a:schemeClr val="tx1"/>
              </a:solidFill>
              <a:latin typeface="Arial" pitchFamily="34" charset="0"/>
              <a:cs typeface="Arial" pitchFamily="34" charset="0"/>
            </a:endParaRPr>
          </a:p>
        </p:txBody>
      </p:sp>
      <p:pic>
        <p:nvPicPr>
          <p:cNvPr id="11" name="Picture 2" descr="N:\KMC\Jiten\PPT_photos\Jiten_140604_MG_4726.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724"/>
          <a:stretch/>
        </p:blipFill>
        <p:spPr bwMode="auto">
          <a:xfrm>
            <a:off x="-1" y="933450"/>
            <a:ext cx="12192001" cy="592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46315"/>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a:stretch>
            <a:fillRect/>
          </a:stretch>
        </p:blipFill>
        <p:spPr>
          <a:xfrm>
            <a:off x="1" y="1"/>
            <a:ext cx="12192001" cy="6858001"/>
          </a:xfrm>
          <a:prstGeom prst="rect">
            <a:avLst/>
          </a:prstGeom>
        </p:spPr>
      </p:pic>
      <p:grpSp>
        <p:nvGrpSpPr>
          <p:cNvPr id="9" name="Group 8"/>
          <p:cNvGrpSpPr/>
          <p:nvPr userDrawn="1"/>
        </p:nvGrpSpPr>
        <p:grpSpPr>
          <a:xfrm>
            <a:off x="9439583" y="5891310"/>
            <a:ext cx="2353179" cy="583545"/>
            <a:chOff x="6960574" y="5933349"/>
            <a:chExt cx="2045287" cy="676258"/>
          </a:xfrm>
        </p:grpSpPr>
        <p:sp>
          <p:nvSpPr>
            <p:cNvPr id="10" name="Rounded Rectangle 9"/>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11" name="Picture 10" descr="NASA-Logo.png"/>
            <p:cNvPicPr>
              <a:picLocks noChangeAspect="1"/>
            </p:cNvPicPr>
            <p:nvPr/>
          </p:nvPicPr>
          <p:blipFill>
            <a:blip r:embed="rId3"/>
            <a:stretch>
              <a:fillRect/>
            </a:stretch>
          </p:blipFill>
          <p:spPr>
            <a:xfrm>
              <a:off x="8419829" y="6075825"/>
              <a:ext cx="470971" cy="376776"/>
            </a:xfrm>
            <a:prstGeom prst="rect">
              <a:avLst/>
            </a:prstGeom>
          </p:spPr>
        </p:pic>
        <p:pic>
          <p:nvPicPr>
            <p:cNvPr id="12" name="Picture 11" descr="USAID Logo_Blue.png"/>
            <p:cNvPicPr>
              <a:picLocks noChangeAspect="1"/>
            </p:cNvPicPr>
            <p:nvPr/>
          </p:nvPicPr>
          <p:blipFill>
            <a:blip r:embed="rId4"/>
            <a:stretch>
              <a:fillRect/>
            </a:stretch>
          </p:blipFill>
          <p:spPr>
            <a:xfrm>
              <a:off x="7098610" y="6093771"/>
              <a:ext cx="1202659" cy="366913"/>
            </a:xfrm>
            <a:prstGeom prst="rect">
              <a:avLst/>
            </a:prstGeom>
          </p:spPr>
        </p:pic>
      </p:grpSp>
      <p:sp>
        <p:nvSpPr>
          <p:cNvPr id="2" name="Title 1"/>
          <p:cNvSpPr>
            <a:spLocks noGrp="1"/>
          </p:cNvSpPr>
          <p:nvPr>
            <p:ph type="ctrTitle"/>
          </p:nvPr>
        </p:nvSpPr>
        <p:spPr>
          <a:xfrm>
            <a:off x="833280" y="418288"/>
            <a:ext cx="10363200" cy="2159880"/>
          </a:xfrm>
        </p:spPr>
        <p:txBody>
          <a:bodyPr>
            <a:noAutofit/>
          </a:bodyPr>
          <a:lstStyle>
            <a:lvl1pPr algn="l">
              <a:lnSpc>
                <a:spcPct val="80000"/>
              </a:lnSpc>
              <a:defRPr sz="5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0377" y="4798886"/>
            <a:ext cx="8534400" cy="536513"/>
          </a:xfrm>
        </p:spPr>
        <p:txBody>
          <a:bodyPr anchor="b">
            <a:no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0"/>
          </p:nvPr>
        </p:nvSpPr>
        <p:spPr>
          <a:xfrm>
            <a:off x="909465" y="5435601"/>
            <a:ext cx="5573183" cy="455613"/>
          </a:xfrm>
        </p:spPr>
        <p:txBody>
          <a:bodyPr anchor="t">
            <a:noAutofit/>
          </a:bodyPr>
          <a:lstStyle>
            <a:lvl1pPr>
              <a:buNone/>
              <a:defRPr sz="1600">
                <a:solidFill>
                  <a:schemeClr val="bg1">
                    <a:lumMod val="75000"/>
                  </a:schemeClr>
                </a:solidFill>
              </a:defRPr>
            </a:lvl1pPr>
            <a:lvl2pPr>
              <a:defRPr sz="1600">
                <a:solidFill>
                  <a:schemeClr val="bg1">
                    <a:lumMod val="75000"/>
                  </a:schemeClr>
                </a:solidFill>
              </a:defRPr>
            </a:lvl2pPr>
            <a:lvl3pPr>
              <a:defRPr sz="1600">
                <a:solidFill>
                  <a:schemeClr val="bg1">
                    <a:lumMod val="75000"/>
                  </a:schemeClr>
                </a:solidFill>
              </a:defRPr>
            </a:lvl3pPr>
            <a:lvl4pPr>
              <a:defRPr sz="1600">
                <a:solidFill>
                  <a:schemeClr val="bg1">
                    <a:lumMod val="75000"/>
                  </a:schemeClr>
                </a:solidFill>
              </a:defRPr>
            </a:lvl4pPr>
            <a:lvl5pPr>
              <a:defRPr sz="1600">
                <a:solidFill>
                  <a:schemeClr val="bg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400036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1"/>
            <a:ext cx="12192000" cy="981075"/>
          </a:xfrm>
          <a:prstGeom prst="rect">
            <a:avLst/>
          </a:prstGeom>
          <a:effectLst>
            <a:outerShdw blurRad="266700" dir="2700000">
              <a:srgbClr val="000000"/>
            </a:outerShdw>
          </a:effectLst>
        </p:spPr>
      </p:pic>
      <p:sp>
        <p:nvSpPr>
          <p:cNvPr id="2" name="Title 1"/>
          <p:cNvSpPr>
            <a:spLocks noGrp="1"/>
          </p:cNvSpPr>
          <p:nvPr>
            <p:ph type="title"/>
          </p:nvPr>
        </p:nvSpPr>
        <p:spPr>
          <a:xfrm>
            <a:off x="609601" y="1"/>
            <a:ext cx="6423377" cy="981075"/>
          </a:xfrm>
        </p:spPr>
        <p:txBody>
          <a:bodyPr anchor="ctr">
            <a:normAutofit/>
          </a:bodyPr>
          <a:lstStyle>
            <a:lvl1pPr algn="l">
              <a:defRPr sz="2400">
                <a:solidFill>
                  <a:schemeClr val="bg1"/>
                </a:solidFil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94EFC770-AE6E-D34F-A67C-971CD57B26D6}"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1"/>
          <p:cNvSpPr>
            <a:spLocks noGrp="1"/>
          </p:cNvSpPr>
          <p:nvPr>
            <p:ph type="body" sz="quarter" idx="13"/>
          </p:nvPr>
        </p:nvSpPr>
        <p:spPr>
          <a:xfrm>
            <a:off x="609601" y="1582738"/>
            <a:ext cx="10951633" cy="439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69706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SERVIR_PPT_banner3.jpg"/>
          <p:cNvPicPr>
            <a:picLocks noChangeAspect="1"/>
          </p:cNvPicPr>
          <p:nvPr userDrawn="1"/>
        </p:nvPicPr>
        <p:blipFill>
          <a:blip r:embed="rId2"/>
          <a:stretch>
            <a:fillRect/>
          </a:stretch>
        </p:blipFill>
        <p:spPr>
          <a:xfrm>
            <a:off x="0" y="5438776"/>
            <a:ext cx="12192000" cy="1419225"/>
          </a:xfrm>
          <a:prstGeom prst="rect">
            <a:avLst/>
          </a:prstGeom>
        </p:spPr>
      </p:pic>
      <p:sp>
        <p:nvSpPr>
          <p:cNvPr id="5" name="Rectangle 4"/>
          <p:cNvSpPr/>
          <p:nvPr userDrawn="1"/>
        </p:nvSpPr>
        <p:spPr>
          <a:xfrm>
            <a:off x="0" y="6359171"/>
            <a:ext cx="12192000" cy="498829"/>
          </a:xfrm>
          <a:prstGeom prst="rect">
            <a:avLst/>
          </a:prstGeom>
          <a:solidFill>
            <a:srgbClr val="08101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6" name="Picture 5" descr="Global.png"/>
          <p:cNvPicPr>
            <a:picLocks noChangeAspect="1"/>
          </p:cNvPicPr>
          <p:nvPr userDrawn="1"/>
        </p:nvPicPr>
        <p:blipFill>
          <a:blip r:embed="rId3"/>
          <a:stretch>
            <a:fillRect/>
          </a:stretch>
        </p:blipFill>
        <p:spPr>
          <a:xfrm>
            <a:off x="4136322" y="6462177"/>
            <a:ext cx="3222303" cy="301545"/>
          </a:xfrm>
          <a:prstGeom prst="rect">
            <a:avLst/>
          </a:prstGeom>
          <a:effectLst>
            <a:outerShdw blurRad="152400" dir="2700000">
              <a:srgbClr val="000000"/>
            </a:outerShdw>
          </a:effectLst>
        </p:spPr>
      </p:pic>
      <p:grpSp>
        <p:nvGrpSpPr>
          <p:cNvPr id="7" name="Group 6"/>
          <p:cNvGrpSpPr/>
          <p:nvPr userDrawn="1"/>
        </p:nvGrpSpPr>
        <p:grpSpPr>
          <a:xfrm>
            <a:off x="9582531" y="6108859"/>
            <a:ext cx="2353179" cy="583545"/>
            <a:chOff x="6960574" y="5933349"/>
            <a:chExt cx="2045287" cy="676258"/>
          </a:xfrm>
        </p:grpSpPr>
        <p:sp>
          <p:nvSpPr>
            <p:cNvPr id="8" name="Rounded Rectangle 7"/>
            <p:cNvSpPr/>
            <p:nvPr/>
          </p:nvSpPr>
          <p:spPr>
            <a:xfrm>
              <a:off x="6960574" y="5933349"/>
              <a:ext cx="2045287" cy="676258"/>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9" name="Picture 8" descr="NASA-Logo.png"/>
            <p:cNvPicPr>
              <a:picLocks noChangeAspect="1"/>
            </p:cNvPicPr>
            <p:nvPr/>
          </p:nvPicPr>
          <p:blipFill>
            <a:blip r:embed="rId4"/>
            <a:stretch>
              <a:fillRect/>
            </a:stretch>
          </p:blipFill>
          <p:spPr>
            <a:xfrm>
              <a:off x="8419829" y="6075825"/>
              <a:ext cx="470971" cy="376776"/>
            </a:xfrm>
            <a:prstGeom prst="rect">
              <a:avLst/>
            </a:prstGeom>
          </p:spPr>
        </p:pic>
        <p:pic>
          <p:nvPicPr>
            <p:cNvPr id="10" name="Picture 9" descr="USAID Logo_Blue.png"/>
            <p:cNvPicPr>
              <a:picLocks noChangeAspect="1"/>
            </p:cNvPicPr>
            <p:nvPr/>
          </p:nvPicPr>
          <p:blipFill>
            <a:blip r:embed="rId5"/>
            <a:stretch>
              <a:fillRect/>
            </a:stretch>
          </p:blipFill>
          <p:spPr>
            <a:xfrm>
              <a:off x="7098610" y="6093771"/>
              <a:ext cx="1202659" cy="366913"/>
            </a:xfrm>
            <a:prstGeom prst="rect">
              <a:avLst/>
            </a:prstGeom>
          </p:spPr>
        </p:pic>
      </p:grpSp>
      <p:sp>
        <p:nvSpPr>
          <p:cNvPr id="2" name="Title 1"/>
          <p:cNvSpPr>
            <a:spLocks noGrp="1"/>
          </p:cNvSpPr>
          <p:nvPr>
            <p:ph type="title"/>
          </p:nvPr>
        </p:nvSpPr>
        <p:spPr>
          <a:xfrm>
            <a:off x="524471" y="113765"/>
            <a:ext cx="11559827" cy="817568"/>
          </a:xfrm>
        </p:spPr>
        <p:txBody>
          <a:bodyPr anchor="t">
            <a:normAutofit/>
          </a:bodyPr>
          <a:lstStyle>
            <a:lvl1pPr algn="l">
              <a:defRPr sz="3200"/>
            </a:lvl1p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524471" y="6416418"/>
            <a:ext cx="2844800" cy="365125"/>
          </a:xfrm>
        </p:spPr>
        <p:txBody>
          <a:bodyPr/>
          <a:lstStyle>
            <a:lvl1pPr>
              <a:defRPr>
                <a:solidFill>
                  <a:srgbClr val="FFFFFF"/>
                </a:solidFill>
              </a:defRPr>
            </a:lvl1pPr>
          </a:lstStyle>
          <a:p>
            <a:fld id="{94EFC770-AE6E-D34F-A67C-971CD57B26D6}" type="slidenum">
              <a:rPr lang="en-US" smtClean="0"/>
              <a:pPr/>
              <a:t>‹#›</a:t>
            </a:fld>
            <a:endParaRPr lang="en-US" dirty="0"/>
          </a:p>
        </p:txBody>
      </p:sp>
      <p:sp>
        <p:nvSpPr>
          <p:cNvPr id="11" name="Text Placeholder 11"/>
          <p:cNvSpPr>
            <a:spLocks noGrp="1"/>
          </p:cNvSpPr>
          <p:nvPr>
            <p:ph type="body" sz="quarter" idx="13"/>
          </p:nvPr>
        </p:nvSpPr>
        <p:spPr>
          <a:xfrm>
            <a:off x="609601" y="1582739"/>
            <a:ext cx="10951633" cy="39883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91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bg>
      <p:bgRef idx="1001">
        <a:schemeClr val="bg2"/>
      </p:bgRef>
    </p:bg>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1"/>
            <a:ext cx="12192000" cy="981075"/>
          </a:xfrm>
          <a:prstGeom prst="rect">
            <a:avLst/>
          </a:prstGeom>
          <a:effectLst>
            <a:outerShdw blurRad="266700" dir="2700000">
              <a:srgbClr val="000000"/>
            </a:outerShdw>
          </a:effectLst>
        </p:spPr>
      </p:pic>
      <p:grpSp>
        <p:nvGrpSpPr>
          <p:cNvPr id="8" name="Group 7"/>
          <p:cNvGrpSpPr/>
          <p:nvPr userDrawn="1"/>
        </p:nvGrpSpPr>
        <p:grpSpPr>
          <a:xfrm>
            <a:off x="9663662" y="6356710"/>
            <a:ext cx="2278601" cy="351196"/>
            <a:chOff x="6594651" y="497913"/>
            <a:chExt cx="1833425" cy="376776"/>
          </a:xfrm>
        </p:grpSpPr>
        <p:pic>
          <p:nvPicPr>
            <p:cNvPr id="9" name="Picture 8" descr="NASA-Logo.png"/>
            <p:cNvPicPr>
              <a:picLocks noChangeAspect="1"/>
            </p:cNvPicPr>
            <p:nvPr/>
          </p:nvPicPr>
          <p:blipFill>
            <a:blip r:embed="rId3"/>
            <a:stretch>
              <a:fillRect/>
            </a:stretch>
          </p:blipFill>
          <p:spPr>
            <a:xfrm>
              <a:off x="7957105" y="497913"/>
              <a:ext cx="470971" cy="376776"/>
            </a:xfrm>
            <a:prstGeom prst="rect">
              <a:avLst/>
            </a:prstGeom>
          </p:spPr>
        </p:pic>
        <p:pic>
          <p:nvPicPr>
            <p:cNvPr id="10" name="Picture 9" descr="USAID Logo_Blue.png"/>
            <p:cNvPicPr>
              <a:picLocks noChangeAspect="1"/>
            </p:cNvPicPr>
            <p:nvPr/>
          </p:nvPicPr>
          <p:blipFill>
            <a:blip r:embed="rId4"/>
            <a:stretch>
              <a:fillRect/>
            </a:stretch>
          </p:blipFill>
          <p:spPr>
            <a:xfrm>
              <a:off x="6594651" y="499365"/>
              <a:ext cx="1202659" cy="366913"/>
            </a:xfrm>
            <a:prstGeom prst="rect">
              <a:avLst/>
            </a:prstGeom>
          </p:spPr>
        </p:pic>
      </p:grpSp>
      <p:sp>
        <p:nvSpPr>
          <p:cNvPr id="2" name="Title 1"/>
          <p:cNvSpPr>
            <a:spLocks noGrp="1"/>
          </p:cNvSpPr>
          <p:nvPr>
            <p:ph type="title"/>
          </p:nvPr>
        </p:nvSpPr>
        <p:spPr>
          <a:xfrm>
            <a:off x="609601" y="1"/>
            <a:ext cx="6423377" cy="981075"/>
          </a:xfrm>
        </p:spPr>
        <p:txBody>
          <a:bodyPr anchor="ctr">
            <a:normAutofit/>
          </a:bodyPr>
          <a:lstStyle>
            <a:lvl1pPr algn="l">
              <a:defRPr sz="2400">
                <a:solidFill>
                  <a:schemeClr val="bg1"/>
                </a:solidFil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94EFC770-AE6E-D34F-A67C-971CD57B26D6}" type="slidenum">
              <a:rPr lang="en-US" smtClean="0">
                <a:solidFill>
                  <a:prstClr val="white">
                    <a:tint val="75000"/>
                  </a:prstClr>
                </a:solidFill>
              </a:rPr>
              <a:pPr/>
              <a:t>‹#›</a:t>
            </a:fld>
            <a:endParaRPr lang="en-US">
              <a:solidFill>
                <a:prstClr val="white">
                  <a:tint val="75000"/>
                </a:prstClr>
              </a:solidFill>
            </a:endParaRPr>
          </a:p>
        </p:txBody>
      </p:sp>
      <p:pic>
        <p:nvPicPr>
          <p:cNvPr id="11" name="Picture 3" descr="D:\Work\SERVIR\Graphics\Logos\SERVIR-Himalaya-web.png"/>
          <p:cNvPicPr>
            <a:picLocks noChangeAspect="1" noChangeArrowheads="1"/>
          </p:cNvPicPr>
          <p:nvPr userDrawn="1"/>
        </p:nvPicPr>
        <p:blipFill>
          <a:blip r:embed="rId5"/>
          <a:srcRect/>
          <a:stretch>
            <a:fillRect/>
          </a:stretch>
        </p:blipFill>
        <p:spPr bwMode="auto">
          <a:xfrm>
            <a:off x="7902484" y="306914"/>
            <a:ext cx="4220179" cy="407452"/>
          </a:xfrm>
          <a:prstGeom prst="rect">
            <a:avLst/>
          </a:prstGeom>
          <a:noFill/>
        </p:spPr>
      </p:pic>
      <p:pic>
        <p:nvPicPr>
          <p:cNvPr id="13" name="Picture 2" descr="D:\Work\Graphics\icimod_logo.jpg"/>
          <p:cNvPicPr>
            <a:picLocks noChangeAspect="1" noChangeArrowheads="1"/>
          </p:cNvPicPr>
          <p:nvPr userDrawn="1"/>
        </p:nvPicPr>
        <p:blipFill>
          <a:blip r:embed="rId6"/>
          <a:srcRect/>
          <a:stretch>
            <a:fillRect/>
          </a:stretch>
        </p:blipFill>
        <p:spPr bwMode="auto">
          <a:xfrm>
            <a:off x="8159111" y="6367862"/>
            <a:ext cx="1361883" cy="365760"/>
          </a:xfrm>
          <a:prstGeom prst="rect">
            <a:avLst/>
          </a:prstGeom>
          <a:noFill/>
        </p:spPr>
      </p:pic>
    </p:spTree>
    <p:extLst>
      <p:ext uri="{BB962C8B-B14F-4D97-AF65-F5344CB8AC3E}">
        <p14:creationId xmlns:p14="http://schemas.microsoft.com/office/powerpoint/2010/main" val="3322452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662275"/>
      </p:ext>
    </p:extLst>
  </p:cSld>
  <p:clrMapOvr>
    <a:masterClrMapping/>
  </p:clrMapOvr>
  <p:transitio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extLst>
          </p:cNvPr>
          <p:cNvSpPr/>
          <p:nvPr/>
        </p:nvSpPr>
        <p:spPr>
          <a:xfrm>
            <a:off x="0" y="6176963"/>
            <a:ext cx="12192000" cy="681037"/>
          </a:xfrm>
          <a:prstGeom prst="rect">
            <a:avLst/>
          </a:prstGeom>
          <a:solidFill>
            <a:srgbClr val="9D9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4">
            <a:extLst>
              <a:ext uri="{FF2B5EF4-FFF2-40B4-BE49-F238E27FC236}"/>
            </a:extLst>
          </p:cNvPr>
          <p:cNvCxnSpPr>
            <a:cxnSpLocks/>
          </p:cNvCxnSpPr>
          <p:nvPr/>
        </p:nvCxnSpPr>
        <p:spPr>
          <a:xfrm>
            <a:off x="939800" y="1323975"/>
            <a:ext cx="10004425"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extLst>
          </p:cNvPr>
          <p:cNvSpPr/>
          <p:nvPr/>
        </p:nvSpPr>
        <p:spPr>
          <a:xfrm>
            <a:off x="0" y="6311900"/>
            <a:ext cx="12192000" cy="5461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7" name="Group 9"/>
          <p:cNvGrpSpPr>
            <a:grpSpLocks/>
          </p:cNvGrpSpPr>
          <p:nvPr/>
        </p:nvGrpSpPr>
        <p:grpSpPr bwMode="auto">
          <a:xfrm>
            <a:off x="10164763" y="6430963"/>
            <a:ext cx="1189037" cy="307975"/>
            <a:chOff x="13123863" y="393700"/>
            <a:chExt cx="1739900" cy="452438"/>
          </a:xfrm>
        </p:grpSpPr>
        <p:sp>
          <p:nvSpPr>
            <p:cNvPr id="8" name="Rectangle 23"/>
            <p:cNvSpPr>
              <a:spLocks noChangeArrowheads="1"/>
            </p:cNvSpPr>
            <p:nvPr/>
          </p:nvSpPr>
          <p:spPr bwMode="auto">
            <a:xfrm>
              <a:off x="13123863" y="401637"/>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9" name="Freeform 24"/>
            <p:cNvSpPr>
              <a:spLocks/>
            </p:cNvSpPr>
            <p:nvPr/>
          </p:nvSpPr>
          <p:spPr bwMode="auto">
            <a:xfrm>
              <a:off x="13266738" y="396875"/>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ctangle 25"/>
            <p:cNvSpPr>
              <a:spLocks noChangeArrowheads="1"/>
            </p:cNvSpPr>
            <p:nvPr/>
          </p:nvSpPr>
          <p:spPr bwMode="auto">
            <a:xfrm>
              <a:off x="13598525" y="401637"/>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1" name="Freeform 26"/>
            <p:cNvSpPr>
              <a:spLocks noEditPoints="1"/>
            </p:cNvSpPr>
            <p:nvPr/>
          </p:nvSpPr>
          <p:spPr bwMode="auto">
            <a:xfrm>
              <a:off x="14263688" y="396875"/>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7"/>
            <p:cNvSpPr>
              <a:spLocks noEditPoints="1"/>
            </p:cNvSpPr>
            <p:nvPr/>
          </p:nvSpPr>
          <p:spPr bwMode="auto">
            <a:xfrm>
              <a:off x="14649450" y="401637"/>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8"/>
            <p:cNvSpPr>
              <a:spLocks/>
            </p:cNvSpPr>
            <p:nvPr/>
          </p:nvSpPr>
          <p:spPr bwMode="auto">
            <a:xfrm>
              <a:off x="13750925" y="393700"/>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9"/>
            <p:cNvSpPr>
              <a:spLocks/>
            </p:cNvSpPr>
            <p:nvPr/>
          </p:nvSpPr>
          <p:spPr bwMode="auto">
            <a:xfrm>
              <a:off x="13700125" y="704850"/>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extLst>
          </p:cNvPr>
          <p:cNvSpPr>
            <a:spLocks noGrp="1"/>
          </p:cNvSpPr>
          <p:nvPr>
            <p:ph type="title"/>
          </p:nvPr>
        </p:nvSpPr>
        <p:spPr>
          <a:xfrm>
            <a:off x="838200" y="365126"/>
            <a:ext cx="10515600" cy="868240"/>
          </a:xfrm>
        </p:spPr>
        <p:txBody>
          <a:bodyPr>
            <a:normAutofit/>
          </a:bodyPr>
          <a:lstStyle>
            <a:lvl1pPr>
              <a:defRPr sz="4400" b="1">
                <a:latin typeface="Century Gothic" charset="0"/>
                <a:ea typeface="Century Gothic" charset="0"/>
                <a:cs typeface="Century Gothic" charset="0"/>
              </a:defRPr>
            </a:lvl1pPr>
          </a:lstStyle>
          <a:p>
            <a:r>
              <a:rPr lang="en-US" smtClean="0"/>
              <a:t>Click to edit Master title style</a:t>
            </a:r>
            <a:endParaRPr lang="en-US" dirty="0"/>
          </a:p>
        </p:txBody>
      </p:sp>
      <p:sp>
        <p:nvSpPr>
          <p:cNvPr id="3" name="Content Placeholder 2">
            <a:extLst>
              <a:ext uri="{FF2B5EF4-FFF2-40B4-BE49-F238E27FC236}"/>
            </a:extLst>
          </p:cNvPr>
          <p:cNvSpPr>
            <a:spLocks noGrp="1"/>
          </p:cNvSpPr>
          <p:nvPr>
            <p:ph idx="1"/>
          </p:nvPr>
        </p:nvSpPr>
        <p:spPr>
          <a:xfrm>
            <a:off x="838200" y="1503681"/>
            <a:ext cx="10515600" cy="4582160"/>
          </a:xfrm>
        </p:spPr>
        <p:txBody>
          <a:bodyPr>
            <a:normAutofit/>
          </a:bodyPr>
          <a:lstStyle>
            <a:lvl1pPr>
              <a:defRPr sz="2800" b="0" i="0">
                <a:latin typeface="Century Gothic" charset="0"/>
                <a:ea typeface="Century Gothic" charset="0"/>
                <a:cs typeface="Century Gothic" charset="0"/>
              </a:defRPr>
            </a:lvl1pPr>
            <a:lvl2pPr>
              <a:defRPr sz="2400" b="0" i="0">
                <a:latin typeface="Century Gothic" charset="0"/>
                <a:ea typeface="Century Gothic" charset="0"/>
                <a:cs typeface="Century Gothic" charset="0"/>
              </a:defRPr>
            </a:lvl2pPr>
            <a:lvl3pPr>
              <a:defRPr sz="2000" b="0" i="0">
                <a:latin typeface="Century Gothic" charset="0"/>
                <a:ea typeface="Century Gothic" charset="0"/>
                <a:cs typeface="Century Gothic" charset="0"/>
              </a:defRPr>
            </a:lvl3pPr>
            <a:lvl4pPr>
              <a:defRPr sz="2000" b="0" i="0">
                <a:latin typeface="Century Gothic" charset="0"/>
                <a:ea typeface="Century Gothic" charset="0"/>
                <a:cs typeface="Century Gothic" charset="0"/>
              </a:defRPr>
            </a:lvl4pPr>
            <a:lvl5pPr>
              <a:defRPr sz="2000" b="0" i="0">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a:extLst>
              <a:ext uri="{FF2B5EF4-FFF2-40B4-BE49-F238E27FC236}"/>
            </a:extLst>
          </p:cNvPr>
          <p:cNvSpPr>
            <a:spLocks noGrp="1"/>
          </p:cNvSpPr>
          <p:nvPr>
            <p:ph type="dt" sz="half" idx="10"/>
          </p:nvPr>
        </p:nvSpPr>
        <p:spPr/>
        <p:txBody>
          <a:bodyPr/>
          <a:lstStyle>
            <a:lvl1pPr>
              <a:defRPr/>
            </a:lvl1pPr>
          </a:lstStyle>
          <a:p>
            <a:fld id="{B224FB68-0EAB-4EB1-BEF7-3F44733391DF}" type="datetimeFigureOut">
              <a:rPr lang="en-US" altLang="en-US"/>
              <a:pPr/>
              <a:t>27/04/2018</a:t>
            </a:fld>
            <a:endParaRPr lang="en-US" altLang="en-US"/>
          </a:p>
        </p:txBody>
      </p:sp>
      <p:sp>
        <p:nvSpPr>
          <p:cNvPr id="1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extLst>
          </p:cNvPr>
          <p:cNvSpPr>
            <a:spLocks noGrp="1"/>
          </p:cNvSpPr>
          <p:nvPr>
            <p:ph type="sldNum" sz="quarter" idx="12"/>
          </p:nvPr>
        </p:nvSpPr>
        <p:spPr/>
        <p:txBody>
          <a:bodyPr/>
          <a:lstStyle>
            <a:lvl1pPr>
              <a:defRPr/>
            </a:lvl1pPr>
          </a:lstStyle>
          <a:p>
            <a:fld id="{463EDEFC-9D60-423C-A70B-8B26ADFC5351}" type="slidenum">
              <a:rPr lang="en-US" altLang="en-US"/>
              <a:pPr/>
              <a:t>‹#›</a:t>
            </a:fld>
            <a:endParaRPr lang="en-US" altLang="en-US"/>
          </a:p>
        </p:txBody>
      </p:sp>
    </p:spTree>
    <p:extLst>
      <p:ext uri="{BB962C8B-B14F-4D97-AF65-F5344CB8AC3E}">
        <p14:creationId xmlns:p14="http://schemas.microsoft.com/office/powerpoint/2010/main" val="3194197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272569980"/>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91440"/>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938229706"/>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369309395"/>
      </p:ext>
    </p:extLst>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91440"/>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3545970260"/>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buNone/>
              <a:defRPr>
                <a:solidFill>
                  <a:schemeClr val="tx1"/>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196000382"/>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buNone/>
              <a:defRPr>
                <a:solidFill>
                  <a:schemeClr val="tx1"/>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3817705169"/>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9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2858316602"/>
      </p:ext>
    </p:extLst>
  </p:cSld>
  <p:clrMapOvr>
    <a:masterClrMapping/>
  </p:clrMapOvr>
  <p:transition spd="slow">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10896"/>
            <a:ext cx="8779819"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vl6pPr>
              <a:buNone/>
              <a:defRPr>
                <a:solidFill>
                  <a:srgbClr val="0066B3"/>
                </a:solidFill>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5"/>
            <a:r>
              <a:rPr lang="en-US" dirty="0" smtClean="0"/>
              <a:t>Sixth</a:t>
            </a:r>
          </a:p>
          <a:p>
            <a:pPr lvl="5"/>
            <a:r>
              <a:rPr lang="en-US" dirty="0" smtClean="0"/>
              <a:t>	Seventh</a:t>
            </a:r>
          </a:p>
        </p:txBody>
      </p:sp>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846301904"/>
      </p:ext>
    </p:extLst>
  </p:cSld>
  <p:clrMapOvr>
    <a:masterClrMapping/>
  </p:clrMapOvr>
  <p:transition spd="slow">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312004"/>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spTree>
    <p:extLst>
      <p:ext uri="{BB962C8B-B14F-4D97-AF65-F5344CB8AC3E}">
        <p14:creationId xmlns:p14="http://schemas.microsoft.com/office/powerpoint/2010/main" val="648427012"/>
      </p:ext>
    </p:extLst>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312004"/>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spTree>
    <p:extLst>
      <p:ext uri="{BB962C8B-B14F-4D97-AF65-F5344CB8AC3E}">
        <p14:creationId xmlns:p14="http://schemas.microsoft.com/office/powerpoint/2010/main" val="2234381898"/>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extLst>
          </p:cNvPr>
          <p:cNvSpPr/>
          <p:nvPr/>
        </p:nvSpPr>
        <p:spPr>
          <a:xfrm>
            <a:off x="0" y="6176963"/>
            <a:ext cx="12192000" cy="681037"/>
          </a:xfrm>
          <a:prstGeom prst="rect">
            <a:avLst/>
          </a:prstGeom>
          <a:solidFill>
            <a:srgbClr val="9D9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a:extLst>
              <a:ext uri="{FF2B5EF4-FFF2-40B4-BE49-F238E27FC236}"/>
            </a:extLst>
          </p:cNvPr>
          <p:cNvSpPr/>
          <p:nvPr/>
        </p:nvSpPr>
        <p:spPr>
          <a:xfrm>
            <a:off x="0" y="6311900"/>
            <a:ext cx="12192000" cy="5461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6" name="Group 8"/>
          <p:cNvGrpSpPr>
            <a:grpSpLocks/>
          </p:cNvGrpSpPr>
          <p:nvPr/>
        </p:nvGrpSpPr>
        <p:grpSpPr bwMode="auto">
          <a:xfrm>
            <a:off x="10164763" y="6430963"/>
            <a:ext cx="1189037" cy="307975"/>
            <a:chOff x="13123863" y="393700"/>
            <a:chExt cx="1739900" cy="452438"/>
          </a:xfrm>
        </p:grpSpPr>
        <p:sp>
          <p:nvSpPr>
            <p:cNvPr id="7" name="Rectangle 23"/>
            <p:cNvSpPr>
              <a:spLocks noChangeArrowheads="1"/>
            </p:cNvSpPr>
            <p:nvPr/>
          </p:nvSpPr>
          <p:spPr bwMode="auto">
            <a:xfrm>
              <a:off x="13123863" y="401637"/>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13266738" y="396875"/>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13598525" y="401637"/>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14263688" y="396875"/>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14649450" y="401637"/>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13750925" y="393700"/>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13700125" y="704850"/>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extLst>
          </p:cNvPr>
          <p:cNvSpPr>
            <a:spLocks noGrp="1"/>
          </p:cNvSpPr>
          <p:nvPr>
            <p:ph type="title"/>
          </p:nvPr>
        </p:nvSpPr>
        <p:spPr>
          <a:xfrm>
            <a:off x="831850" y="1709738"/>
            <a:ext cx="10515600" cy="2852737"/>
          </a:xfrm>
        </p:spPr>
        <p:txBody>
          <a:bodyPr anchor="b">
            <a:normAutofit/>
          </a:bodyPr>
          <a:lstStyle>
            <a:lvl1pPr>
              <a:defRPr sz="3200" b="0" i="0" u="none">
                <a:latin typeface="Century Gothic" charset="0"/>
                <a:ea typeface="Century Gothic" charset="0"/>
                <a:cs typeface="Century Gothic" charset="0"/>
              </a:defRPr>
            </a:lvl1pPr>
          </a:lstStyle>
          <a:p>
            <a:r>
              <a:rPr lang="en-US" smtClean="0"/>
              <a:t>Click to edit Master title style</a:t>
            </a:r>
            <a:endParaRPr lang="en-US" dirty="0"/>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normAutofit/>
          </a:bodyPr>
          <a:lstStyle>
            <a:lvl1pPr marL="0" indent="0">
              <a:buNone/>
              <a:defRPr sz="2000" b="0" i="0">
                <a:solidFill>
                  <a:schemeClr val="tx1">
                    <a:tint val="75000"/>
                  </a:schemeClr>
                </a:solidFill>
                <a:latin typeface="Century Gothic" charset="0"/>
                <a:ea typeface="Century Gothic" charset="0"/>
                <a:cs typeface="Century Goth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4" name="Date Placeholder 3">
            <a:extLst>
              <a:ext uri="{FF2B5EF4-FFF2-40B4-BE49-F238E27FC236}"/>
            </a:extLst>
          </p:cNvPr>
          <p:cNvSpPr>
            <a:spLocks noGrp="1"/>
          </p:cNvSpPr>
          <p:nvPr>
            <p:ph type="dt" sz="half" idx="10"/>
          </p:nvPr>
        </p:nvSpPr>
        <p:spPr/>
        <p:txBody>
          <a:bodyPr/>
          <a:lstStyle>
            <a:lvl1pPr>
              <a:defRPr/>
            </a:lvl1pPr>
          </a:lstStyle>
          <a:p>
            <a:fld id="{024B1429-981D-402C-9264-EB9141A3EB7B}" type="datetimeFigureOut">
              <a:rPr lang="en-US" altLang="en-US"/>
              <a:pPr/>
              <a:t>27/04/2018</a:t>
            </a:fld>
            <a:endParaRPr lang="en-US" altLang="en-US"/>
          </a:p>
        </p:txBody>
      </p:sp>
      <p:sp>
        <p:nvSpPr>
          <p:cNvPr id="1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16" name="Slide Number Placeholder 5">
            <a:extLst>
              <a:ext uri="{FF2B5EF4-FFF2-40B4-BE49-F238E27FC236}"/>
            </a:extLst>
          </p:cNvPr>
          <p:cNvSpPr>
            <a:spLocks noGrp="1"/>
          </p:cNvSpPr>
          <p:nvPr>
            <p:ph type="sldNum" sz="quarter" idx="12"/>
          </p:nvPr>
        </p:nvSpPr>
        <p:spPr/>
        <p:txBody>
          <a:bodyPr/>
          <a:lstStyle>
            <a:lvl1pPr>
              <a:defRPr/>
            </a:lvl1pPr>
          </a:lstStyle>
          <a:p>
            <a:fld id="{922B19E2-E337-4947-A46E-0C479A49906A}" type="slidenum">
              <a:rPr lang="en-US" altLang="en-US"/>
              <a:pPr/>
              <a:t>‹#›</a:t>
            </a:fld>
            <a:endParaRPr lang="en-US" altLang="en-US"/>
          </a:p>
        </p:txBody>
      </p:sp>
    </p:spTree>
    <p:extLst>
      <p:ext uri="{BB962C8B-B14F-4D97-AF65-F5344CB8AC3E}">
        <p14:creationId xmlns:p14="http://schemas.microsoft.com/office/powerpoint/2010/main" val="62715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1"/>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spTree>
    <p:extLst>
      <p:ext uri="{BB962C8B-B14F-4D97-AF65-F5344CB8AC3E}">
        <p14:creationId xmlns:p14="http://schemas.microsoft.com/office/powerpoint/2010/main" val="1205385127"/>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9"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2"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3"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30"/>
          <p:cNvSpPr>
            <a:spLocks noEditPoints="1"/>
          </p:cNvSpPr>
          <p:nvPr userDrawn="1"/>
        </p:nvSpPr>
        <p:spPr bwMode="auto">
          <a:xfrm>
            <a:off x="9522884" y="1278701"/>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TextBox 13"/>
          <p:cNvSpPr txBox="1"/>
          <p:nvPr userDrawn="1"/>
        </p:nvSpPr>
        <p:spPr>
          <a:xfrm>
            <a:off x="217377" y="1"/>
            <a:ext cx="5689600" cy="830997"/>
          </a:xfrm>
          <a:prstGeom prst="rect">
            <a:avLst/>
          </a:prstGeom>
          <a:noFill/>
        </p:spPr>
        <p:txBody>
          <a:bodyPr wrap="square" rtlCol="0">
            <a:spAutoFit/>
          </a:bodyPr>
          <a:lstStyle/>
          <a:p>
            <a:r>
              <a:rPr lang="en-US" sz="4800" dirty="0">
                <a:solidFill>
                  <a:srgbClr val="FFFFFF"/>
                </a:solidFill>
                <a:latin typeface="Arial" pitchFamily="34" charset="0"/>
                <a:ea typeface="+mn-ea"/>
                <a:cs typeface="Arial" pitchFamily="34" charset="0"/>
              </a:rPr>
              <a:t>Thank you</a:t>
            </a:r>
            <a:endParaRPr lang="en-GB" sz="4800" dirty="0">
              <a:solidFill>
                <a:srgbClr val="FFFFFF"/>
              </a:solidFill>
              <a:latin typeface="Arial" pitchFamily="34" charset="0"/>
              <a:ea typeface="+mn-ea"/>
              <a:cs typeface="Arial" pitchFamily="34" charset="0"/>
            </a:endParaRPr>
          </a:p>
        </p:txBody>
      </p:sp>
    </p:spTree>
    <p:extLst>
      <p:ext uri="{BB962C8B-B14F-4D97-AF65-F5344CB8AC3E}">
        <p14:creationId xmlns:p14="http://schemas.microsoft.com/office/powerpoint/2010/main" val="3035906000"/>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399" y="262761"/>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
        <p:nvSpPr>
          <p:cNvPr id="12" name="Rectangle 5"/>
          <p:cNvSpPr>
            <a:spLocks noChangeArrowheads="1"/>
          </p:cNvSpPr>
          <p:nvPr/>
        </p:nvSpPr>
        <p:spPr bwMode="auto">
          <a:xfrm>
            <a:off x="9131301" y="1"/>
            <a:ext cx="3060700" cy="6857999"/>
          </a:xfrm>
          <a:prstGeom prst="rect">
            <a:avLst/>
          </a:prstGeom>
          <a:solidFill>
            <a:srgbClr val="06145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3" name="Rectangle 23"/>
          <p:cNvSpPr>
            <a:spLocks noChangeArrowheads="1"/>
          </p:cNvSpPr>
          <p:nvPr/>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4" name="Freeform 24"/>
          <p:cNvSpPr>
            <a:spLocks/>
          </p:cNvSpPr>
          <p:nvPr/>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5" name="Rectangle 25"/>
          <p:cNvSpPr>
            <a:spLocks noChangeArrowheads="1"/>
          </p:cNvSpPr>
          <p:nvPr/>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6" name="Freeform 26"/>
          <p:cNvSpPr>
            <a:spLocks noEditPoints="1"/>
          </p:cNvSpPr>
          <p:nvPr/>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7" name="Freeform 27"/>
          <p:cNvSpPr>
            <a:spLocks noEditPoints="1"/>
          </p:cNvSpPr>
          <p:nvPr/>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8" name="Freeform 28"/>
          <p:cNvSpPr>
            <a:spLocks/>
          </p:cNvSpPr>
          <p:nvPr/>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19" name="Freeform 29"/>
          <p:cNvSpPr>
            <a:spLocks/>
          </p:cNvSpPr>
          <p:nvPr/>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0" name="Freeform 30"/>
          <p:cNvSpPr>
            <a:spLocks noEditPoints="1"/>
          </p:cNvSpPr>
          <p:nvPr/>
        </p:nvSpPr>
        <p:spPr bwMode="auto">
          <a:xfrm>
            <a:off x="9522884" y="6457952"/>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1" name="Rectangle 20"/>
          <p:cNvSpPr/>
          <p:nvPr userDrawn="1"/>
        </p:nvSpPr>
        <p:spPr>
          <a:xfrm>
            <a:off x="226071" y="5460621"/>
            <a:ext cx="8892419" cy="1107996"/>
          </a:xfrm>
          <a:prstGeom prst="rect">
            <a:avLst/>
          </a:prstGeom>
        </p:spPr>
        <p:txBody>
          <a:bodyPr wrap="square">
            <a:spAutoFit/>
          </a:bodyPr>
          <a:lstStyle/>
          <a:p>
            <a:pPr>
              <a:lnSpc>
                <a:spcPct val="200000"/>
              </a:lnSpc>
            </a:pPr>
            <a:r>
              <a:rPr lang="en-US" sz="1900" dirty="0">
                <a:solidFill>
                  <a:srgbClr val="FFFFFF"/>
                </a:solidFill>
                <a:latin typeface="Arial" charset="0"/>
                <a:ea typeface="+mn-ea"/>
              </a:rPr>
              <a:t>International Centre for Integrated Mountain Development</a:t>
            </a:r>
          </a:p>
          <a:p>
            <a:pPr>
              <a:lnSpc>
                <a:spcPct val="200000"/>
              </a:lnSpc>
            </a:pPr>
            <a:r>
              <a:rPr lang="en-US" sz="1400" dirty="0">
                <a:solidFill>
                  <a:srgbClr val="FFFFFF"/>
                </a:solidFill>
                <a:latin typeface="Arial" charset="0"/>
                <a:ea typeface="+mn-ea"/>
              </a:rPr>
              <a:t>Kathmandu, Nepal</a:t>
            </a:r>
            <a:endParaRPr lang="en-GB" sz="1400" dirty="0">
              <a:solidFill>
                <a:srgbClr val="FFFFFF"/>
              </a:solidFill>
              <a:latin typeface="Arial" charset="0"/>
              <a:ea typeface="+mn-ea"/>
            </a:endParaRPr>
          </a:p>
        </p:txBody>
      </p:sp>
      <p:cxnSp>
        <p:nvCxnSpPr>
          <p:cNvPr id="22" name="Straight Connector 21"/>
          <p:cNvCxnSpPr/>
          <p:nvPr userDrawn="1"/>
        </p:nvCxnSpPr>
        <p:spPr>
          <a:xfrm>
            <a:off x="364177" y="5462649"/>
            <a:ext cx="818605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3"/>
          <p:cNvSpPr>
            <a:spLocks noChangeArrowheads="1"/>
          </p:cNvSpPr>
          <p:nvPr userDrawn="1"/>
        </p:nvSpPr>
        <p:spPr bwMode="auto">
          <a:xfrm>
            <a:off x="9522884" y="306388"/>
            <a:ext cx="52917"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4" name="Freeform 24"/>
          <p:cNvSpPr>
            <a:spLocks/>
          </p:cNvSpPr>
          <p:nvPr userDrawn="1"/>
        </p:nvSpPr>
        <p:spPr bwMode="auto">
          <a:xfrm>
            <a:off x="9713385" y="301627"/>
            <a:ext cx="285751"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5" name="Rectangle 25"/>
          <p:cNvSpPr>
            <a:spLocks noChangeArrowheads="1"/>
          </p:cNvSpPr>
          <p:nvPr userDrawn="1"/>
        </p:nvSpPr>
        <p:spPr bwMode="auto">
          <a:xfrm>
            <a:off x="10155768" y="306388"/>
            <a:ext cx="55033" cy="2746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6" name="Freeform 26"/>
          <p:cNvSpPr>
            <a:spLocks noEditPoints="1"/>
          </p:cNvSpPr>
          <p:nvPr userDrawn="1"/>
        </p:nvSpPr>
        <p:spPr bwMode="auto">
          <a:xfrm>
            <a:off x="11042652" y="301627"/>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7" name="Freeform 27"/>
          <p:cNvSpPr>
            <a:spLocks noEditPoints="1"/>
          </p:cNvSpPr>
          <p:nvPr userDrawn="1"/>
        </p:nvSpPr>
        <p:spPr bwMode="auto">
          <a:xfrm>
            <a:off x="11557001" y="306388"/>
            <a:ext cx="285751" cy="274638"/>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8" name="Freeform 28"/>
          <p:cNvSpPr>
            <a:spLocks/>
          </p:cNvSpPr>
          <p:nvPr userDrawn="1"/>
        </p:nvSpPr>
        <p:spPr bwMode="auto">
          <a:xfrm>
            <a:off x="10358967" y="298452"/>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29" name="Freeform 29"/>
          <p:cNvSpPr>
            <a:spLocks/>
          </p:cNvSpPr>
          <p:nvPr userDrawn="1"/>
        </p:nvSpPr>
        <p:spPr bwMode="auto">
          <a:xfrm>
            <a:off x="10291234" y="609601"/>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
        <p:nvSpPr>
          <p:cNvPr id="30" name="Freeform 30"/>
          <p:cNvSpPr>
            <a:spLocks noEditPoints="1"/>
          </p:cNvSpPr>
          <p:nvPr userDrawn="1"/>
        </p:nvSpPr>
        <p:spPr bwMode="auto">
          <a:xfrm>
            <a:off x="9522884" y="6457952"/>
            <a:ext cx="2305051"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b="1">
              <a:solidFill>
                <a:srgbClr val="FFFFFF"/>
              </a:solidFill>
              <a:latin typeface="Arial" charset="0"/>
              <a:ea typeface="+mn-ea"/>
            </a:endParaRPr>
          </a:p>
        </p:txBody>
      </p:sp>
    </p:spTree>
    <p:extLst>
      <p:ext uri="{BB962C8B-B14F-4D97-AF65-F5344CB8AC3E}">
        <p14:creationId xmlns:p14="http://schemas.microsoft.com/office/powerpoint/2010/main" val="1670143867"/>
      </p:ext>
    </p:extLst>
  </p:cSld>
  <p:clrMapOvr>
    <a:masterClrMapping/>
  </p:clrMapOvr>
  <p:transition spd="slow">
    <p:zo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a:ea typeface="+mn-ea"/>
              </a:rPr>
              <a:t>International Centre for Integrated Mountain Development</a:t>
            </a:r>
          </a:p>
          <a:p>
            <a:pPr>
              <a:lnSpc>
                <a:spcPct val="200000"/>
              </a:lnSpc>
              <a:defRPr/>
            </a:pPr>
            <a:r>
              <a:rPr lang="en-US" sz="1400">
                <a:solidFill>
                  <a:srgbClr val="F1EDF3"/>
                </a:solidFill>
                <a:latin typeface="Arial"/>
                <a:ea typeface="+mn-ea"/>
              </a:rPr>
              <a:t>Kathmandu, Nepal</a:t>
            </a:r>
            <a:endParaRPr lang="en-GB" sz="1400">
              <a:solidFill>
                <a:srgbClr val="F1EDF3"/>
              </a:solidFill>
              <a:latin typeface="Arial"/>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4011033783"/>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44046804"/>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911354301"/>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7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12419369"/>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9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8046042"/>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291940443"/>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a:ea typeface="+mn-ea"/>
              </a:rPr>
              <a:t>International Centre for Integrated Mountain Development</a:t>
            </a:r>
          </a:p>
          <a:p>
            <a:pPr>
              <a:lnSpc>
                <a:spcPct val="200000"/>
              </a:lnSpc>
              <a:defRPr/>
            </a:pPr>
            <a:r>
              <a:rPr lang="en-US" sz="1400">
                <a:solidFill>
                  <a:srgbClr val="F1EDF3"/>
                </a:solidFill>
                <a:latin typeface="Arial"/>
                <a:ea typeface="+mn-ea"/>
              </a:rPr>
              <a:t>Kathmandu, Nepal</a:t>
            </a:r>
            <a:endParaRPr lang="en-GB" sz="1400">
              <a:solidFill>
                <a:srgbClr val="F1EDF3"/>
              </a:solidFill>
              <a:latin typeface="Arial"/>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524447605"/>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p:nvSpPr>
        <p:spPr>
          <a:xfrm>
            <a:off x="0" y="0"/>
            <a:ext cx="12192000" cy="1490663"/>
          </a:xfrm>
          <a:prstGeom prst="rect">
            <a:avLst/>
          </a:prstGeom>
          <a:solidFill>
            <a:srgbClr val="9D9DB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5" name="Rectangle 4"/>
          <p:cNvSpPr/>
          <p:nvPr/>
        </p:nvSpPr>
        <p:spPr>
          <a:xfrm>
            <a:off x="9652000" y="0"/>
            <a:ext cx="2540000" cy="1490663"/>
          </a:xfrm>
          <a:prstGeom prst="rect">
            <a:avLst/>
          </a:prstGeom>
          <a:solidFill>
            <a:srgbClr val="615E7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p:cNvGrpSpPr>
          <p:nvPr/>
        </p:nvGrpSpPr>
        <p:grpSpPr bwMode="auto">
          <a:xfrm>
            <a:off x="10056813" y="266700"/>
            <a:ext cx="1739900" cy="996950"/>
            <a:chOff x="12993058" y="362086"/>
            <a:chExt cx="1739900" cy="996773"/>
          </a:xfrm>
        </p:grpSpPr>
        <p:sp>
          <p:nvSpPr>
            <p:cNvPr id="7" name="Rectangle 23"/>
            <p:cNvSpPr>
              <a:spLocks noChangeArrowheads="1"/>
            </p:cNvSpPr>
            <p:nvPr/>
          </p:nvSpPr>
          <p:spPr bwMode="auto">
            <a:xfrm>
              <a:off x="12993058" y="370023"/>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13135933" y="365261"/>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13467720" y="370023"/>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14132883" y="365261"/>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14518645" y="370023"/>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13620120" y="362086"/>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13569320" y="673236"/>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0"/>
            <p:cNvSpPr>
              <a:spLocks noEditPoints="1"/>
            </p:cNvSpPr>
            <p:nvPr/>
          </p:nvSpPr>
          <p:spPr bwMode="auto">
            <a:xfrm>
              <a:off x="12993058" y="1285834"/>
              <a:ext cx="1728788"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278515" y="164607"/>
            <a:ext cx="8996048" cy="1206994"/>
          </a:xfrm>
        </p:spPr>
        <p:txBody>
          <a:bodyPr/>
          <a:lstStyle>
            <a:lvl1pPr>
              <a:defRPr b="1" i="0">
                <a:solidFill>
                  <a:srgbClr val="FFFFFF"/>
                </a:solidFill>
                <a:latin typeface="Century Gothic" charset="0"/>
                <a:ea typeface="Century Gothic" charset="0"/>
                <a:cs typeface="Century Gothic" charset="0"/>
              </a:defRPr>
            </a:lvl1pPr>
          </a:lstStyle>
          <a:p>
            <a:r>
              <a:rPr lang="en-US" smtClean="0"/>
              <a:t>Click to edit Master title style</a:t>
            </a:r>
            <a:endParaRPr lang="en-US" dirty="0"/>
          </a:p>
        </p:txBody>
      </p:sp>
      <p:sp>
        <p:nvSpPr>
          <p:cNvPr id="18" name="Content Placeholder 2">
            <a:extLst>
              <a:ext uri="{FF2B5EF4-FFF2-40B4-BE49-F238E27FC236}"/>
            </a:extLst>
          </p:cNvPr>
          <p:cNvSpPr>
            <a:spLocks noGrp="1"/>
          </p:cNvSpPr>
          <p:nvPr>
            <p:ph idx="1"/>
          </p:nvPr>
        </p:nvSpPr>
        <p:spPr>
          <a:xfrm>
            <a:off x="287867" y="1825625"/>
            <a:ext cx="10515600" cy="4351338"/>
          </a:xfrm>
        </p:spPr>
        <p:txBody>
          <a:bodyPr>
            <a:normAutofit/>
          </a:bodyPr>
          <a:lstStyle>
            <a:lvl1pPr>
              <a:defRPr sz="2800" b="0" i="0">
                <a:latin typeface="Century Gothic" charset="0"/>
                <a:ea typeface="Century Gothic" charset="0"/>
                <a:cs typeface="Century Gothic" charset="0"/>
              </a:defRPr>
            </a:lvl1pPr>
            <a:lvl2pPr>
              <a:defRPr sz="2400" b="0" i="0">
                <a:latin typeface="Century Gothic" charset="0"/>
                <a:ea typeface="Century Gothic" charset="0"/>
                <a:cs typeface="Century Gothic" charset="0"/>
              </a:defRPr>
            </a:lvl2pPr>
            <a:lvl3pPr>
              <a:defRPr sz="2000" b="0" i="0">
                <a:latin typeface="Century Gothic" charset="0"/>
                <a:ea typeface="Century Gothic" charset="0"/>
                <a:cs typeface="Century Gothic" charset="0"/>
              </a:defRPr>
            </a:lvl3pPr>
            <a:lvl4pPr>
              <a:defRPr sz="2000" b="0" i="0">
                <a:latin typeface="Century Gothic" charset="0"/>
                <a:ea typeface="Century Gothic" charset="0"/>
                <a:cs typeface="Century Gothic" charset="0"/>
              </a:defRPr>
            </a:lvl4pPr>
            <a:lvl5pPr>
              <a:defRPr sz="2000" b="0" i="0">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2"/>
          <p:cNvSpPr>
            <a:spLocks noGrp="1"/>
          </p:cNvSpPr>
          <p:nvPr>
            <p:ph type="dt" sz="half" idx="10"/>
          </p:nvPr>
        </p:nvSpPr>
        <p:spPr/>
        <p:txBody>
          <a:bodyPr/>
          <a:lstStyle>
            <a:lvl1pPr>
              <a:defRPr/>
            </a:lvl1pPr>
          </a:lstStyle>
          <a:p>
            <a:fld id="{56FB4D29-5039-45A0-BB41-3263F27C0C34}" type="datetimeFigureOut">
              <a:rPr lang="en-US" altLang="en-US"/>
              <a:pPr/>
              <a:t>27/04/2018</a:t>
            </a:fld>
            <a:endParaRPr lang="en-US" altLang="en-US"/>
          </a:p>
        </p:txBody>
      </p:sp>
      <p:sp>
        <p:nvSpPr>
          <p:cNvPr id="16" name="Footer Placeholder 3"/>
          <p:cNvSpPr>
            <a:spLocks noGrp="1"/>
          </p:cNvSpPr>
          <p:nvPr>
            <p:ph type="ftr" sz="quarter" idx="11"/>
          </p:nvPr>
        </p:nvSpPr>
        <p:spPr/>
        <p:txBody>
          <a:bodyPr/>
          <a:lstStyle>
            <a:lvl1pPr>
              <a:defRPr/>
            </a:lvl1pPr>
          </a:lstStyle>
          <a:p>
            <a:pPr>
              <a:defRPr/>
            </a:pPr>
            <a:endParaRPr lang="en-US"/>
          </a:p>
        </p:txBody>
      </p:sp>
      <p:sp>
        <p:nvSpPr>
          <p:cNvPr id="17" name="Slide Number Placeholder 4"/>
          <p:cNvSpPr>
            <a:spLocks noGrp="1"/>
          </p:cNvSpPr>
          <p:nvPr>
            <p:ph type="sldNum" sz="quarter" idx="12"/>
          </p:nvPr>
        </p:nvSpPr>
        <p:spPr/>
        <p:txBody>
          <a:bodyPr/>
          <a:lstStyle>
            <a:lvl1pPr>
              <a:defRPr/>
            </a:lvl1pPr>
          </a:lstStyle>
          <a:p>
            <a:fld id="{AC501581-22B4-4531-8B21-E1F7FD335614}" type="slidenum">
              <a:rPr lang="en-US" altLang="en-US"/>
              <a:pPr/>
              <a:t>‹#›</a:t>
            </a:fld>
            <a:endParaRPr lang="en-US" altLang="en-US"/>
          </a:p>
        </p:txBody>
      </p:sp>
    </p:spTree>
    <p:extLst>
      <p:ext uri="{BB962C8B-B14F-4D97-AF65-F5344CB8AC3E}">
        <p14:creationId xmlns:p14="http://schemas.microsoft.com/office/powerpoint/2010/main" val="2842480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85068985"/>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22752A"/>
                </a:solidFill>
              </a:defRPr>
            </a:lvl1pPr>
            <a:lvl2pPr>
              <a:defRPr>
                <a:solidFill>
                  <a:srgbClr val="22752A"/>
                </a:solidFill>
              </a:defRPr>
            </a:lvl2pPr>
            <a:lvl3pPr>
              <a:defRPr>
                <a:solidFill>
                  <a:srgbClr val="22752A"/>
                </a:solidFill>
              </a:defRPr>
            </a:lvl3pPr>
            <a:lvl4pPr>
              <a:defRPr>
                <a:solidFill>
                  <a:srgbClr val="22752A"/>
                </a:solidFill>
              </a:defRPr>
            </a:lvl4pPr>
            <a:lvl5pPr>
              <a:defRPr>
                <a:solidFill>
                  <a:srgbClr val="22752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79405757"/>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8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0200270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0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E752A"/>
                </a:solidFill>
              </a:defRPr>
            </a:lvl1pPr>
            <a:lvl2pPr>
              <a:defRPr>
                <a:solidFill>
                  <a:srgbClr val="0E752A"/>
                </a:solidFill>
              </a:defRPr>
            </a:lvl2pPr>
            <a:lvl3pPr>
              <a:defRPr>
                <a:solidFill>
                  <a:srgbClr val="0E752A"/>
                </a:solidFill>
              </a:defRPr>
            </a:lvl3pPr>
            <a:lvl4pPr>
              <a:defRPr>
                <a:solidFill>
                  <a:srgbClr val="0E752A"/>
                </a:solidFill>
              </a:defRPr>
            </a:lvl4pPr>
            <a:lvl5pPr>
              <a:defRPr>
                <a:solidFill>
                  <a:srgbClr val="0E752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148541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65164146"/>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sp>
        <p:nvSpPr>
          <p:cNvPr id="12" name="Rectangle 11"/>
          <p:cNvSpPr/>
          <p:nvPr userDrawn="1"/>
        </p:nvSpPr>
        <p:spPr>
          <a:xfrm>
            <a:off x="416985" y="5343526"/>
            <a:ext cx="8892116" cy="1108075"/>
          </a:xfrm>
          <a:prstGeom prst="rect">
            <a:avLst/>
          </a:prstGeom>
        </p:spPr>
        <p:txBody>
          <a:bodyPr>
            <a:spAutoFit/>
          </a:bodyPr>
          <a:lstStyle/>
          <a:p>
            <a:pPr>
              <a:lnSpc>
                <a:spcPct val="200000"/>
              </a:lnSpc>
              <a:defRPr/>
            </a:pPr>
            <a:r>
              <a:rPr lang="en-US" sz="1900">
                <a:solidFill>
                  <a:srgbClr val="F1EDF3"/>
                </a:solidFill>
                <a:latin typeface="Arial"/>
                <a:ea typeface="+mn-ea"/>
              </a:rPr>
              <a:t>International Centre for Integrated Mountain Development</a:t>
            </a:r>
          </a:p>
          <a:p>
            <a:pPr>
              <a:lnSpc>
                <a:spcPct val="200000"/>
              </a:lnSpc>
              <a:defRPr/>
            </a:pPr>
            <a:r>
              <a:rPr lang="en-US" sz="1400">
                <a:solidFill>
                  <a:srgbClr val="F1EDF3"/>
                </a:solidFill>
                <a:latin typeface="Arial"/>
                <a:ea typeface="+mn-ea"/>
              </a:rPr>
              <a:t>Kathmandu, Nepal</a:t>
            </a:r>
            <a:endParaRPr lang="en-GB" sz="1400">
              <a:solidFill>
                <a:srgbClr val="F1EDF3"/>
              </a:solidFill>
              <a:latin typeface="Arial"/>
              <a:ea typeface="+mn-ea"/>
            </a:endParaRPr>
          </a:p>
        </p:txBody>
      </p:sp>
      <p:cxnSp>
        <p:nvCxnSpPr>
          <p:cNvPr id="13" name="Straight Connector 12"/>
          <p:cNvCxnSpPr/>
          <p:nvPr userDrawn="1"/>
        </p:nvCxnSpPr>
        <p:spPr>
          <a:xfrm>
            <a:off x="554567" y="5338764"/>
            <a:ext cx="818515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6" descr="logo_leaf.gif"/>
          <p:cNvPicPr>
            <a:picLocks noChangeAspect="1"/>
          </p:cNvPicPr>
          <p:nvPr userDrawn="1"/>
        </p:nvPicPr>
        <p:blipFill>
          <a:blip r:embed="rId3" cstate="email"/>
          <a:srcRect/>
          <a:stretch>
            <a:fillRect/>
          </a:stretch>
        </p:blipFill>
        <p:spPr bwMode="auto">
          <a:xfrm>
            <a:off x="9950451" y="4479925"/>
            <a:ext cx="1464733" cy="1066800"/>
          </a:xfrm>
          <a:prstGeom prst="rect">
            <a:avLst/>
          </a:prstGeom>
          <a:noFill/>
          <a:ln w="9525">
            <a:noFill/>
            <a:miter lim="800000"/>
            <a:headEnd/>
            <a:tailEnd/>
          </a:ln>
        </p:spPr>
      </p:pic>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717776541"/>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60804761"/>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688A2C"/>
                </a:solidFill>
              </a:defRPr>
            </a:lvl1pPr>
            <a:lvl2pPr>
              <a:defRPr>
                <a:solidFill>
                  <a:srgbClr val="688A2C"/>
                </a:solidFill>
              </a:defRPr>
            </a:lvl2pPr>
            <a:lvl3pPr>
              <a:defRPr>
                <a:solidFill>
                  <a:srgbClr val="688A2C"/>
                </a:solidFill>
              </a:defRPr>
            </a:lvl3pPr>
            <a:lvl4pPr>
              <a:defRPr>
                <a:solidFill>
                  <a:srgbClr val="688A2C"/>
                </a:solidFill>
              </a:defRPr>
            </a:lvl4pPr>
            <a:lvl5pPr>
              <a:defRPr>
                <a:solidFill>
                  <a:srgbClr val="688A2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752258659"/>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9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29007220"/>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688A2C"/>
                </a:solidFill>
              </a:defRPr>
            </a:lvl1pPr>
            <a:lvl2pPr>
              <a:defRPr>
                <a:solidFill>
                  <a:srgbClr val="688A2C"/>
                </a:solidFill>
              </a:defRPr>
            </a:lvl2pPr>
            <a:lvl3pPr>
              <a:defRPr>
                <a:solidFill>
                  <a:srgbClr val="688A2C"/>
                </a:solidFill>
              </a:defRPr>
            </a:lvl3pPr>
            <a:lvl4pPr>
              <a:defRPr>
                <a:solidFill>
                  <a:srgbClr val="688A2C"/>
                </a:solidFill>
              </a:defRPr>
            </a:lvl4pPr>
            <a:lvl5pPr>
              <a:defRPr>
                <a:solidFill>
                  <a:srgbClr val="688A2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5722276"/>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p:nvSpPr>
        <p:spPr>
          <a:xfrm>
            <a:off x="0" y="0"/>
            <a:ext cx="12192000" cy="1490663"/>
          </a:xfrm>
          <a:prstGeom prst="rect">
            <a:avLst/>
          </a:prstGeom>
          <a:solidFill>
            <a:srgbClr val="615E7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5" name="Rectangle 4"/>
          <p:cNvSpPr/>
          <p:nvPr/>
        </p:nvSpPr>
        <p:spPr>
          <a:xfrm>
            <a:off x="9652000" y="0"/>
            <a:ext cx="2540000" cy="1490663"/>
          </a:xfrm>
          <a:prstGeom prst="rect">
            <a:avLst/>
          </a:prstGeom>
          <a:solidFill>
            <a:srgbClr val="39335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p:cNvGrpSpPr>
          <p:nvPr/>
        </p:nvGrpSpPr>
        <p:grpSpPr bwMode="auto">
          <a:xfrm>
            <a:off x="10056813" y="266700"/>
            <a:ext cx="1739900" cy="996950"/>
            <a:chOff x="12993058" y="362086"/>
            <a:chExt cx="1739900" cy="996773"/>
          </a:xfrm>
        </p:grpSpPr>
        <p:sp>
          <p:nvSpPr>
            <p:cNvPr id="7" name="Rectangle 23"/>
            <p:cNvSpPr>
              <a:spLocks noChangeArrowheads="1"/>
            </p:cNvSpPr>
            <p:nvPr/>
          </p:nvSpPr>
          <p:spPr bwMode="auto">
            <a:xfrm>
              <a:off x="12993058" y="370023"/>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13135933" y="365261"/>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13467720" y="370023"/>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14132883" y="365261"/>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14518645" y="370023"/>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13620120" y="362086"/>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13569320" y="673236"/>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0"/>
            <p:cNvSpPr>
              <a:spLocks noEditPoints="1"/>
            </p:cNvSpPr>
            <p:nvPr/>
          </p:nvSpPr>
          <p:spPr bwMode="auto">
            <a:xfrm>
              <a:off x="12993058" y="1285834"/>
              <a:ext cx="1728788"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278515" y="164607"/>
            <a:ext cx="8996048" cy="1206994"/>
          </a:xfrm>
        </p:spPr>
        <p:txBody>
          <a:bodyPr/>
          <a:lstStyle>
            <a:lvl1pPr>
              <a:defRPr b="1" i="0">
                <a:solidFill>
                  <a:srgbClr val="FFFFFF"/>
                </a:solidFill>
                <a:latin typeface="Century Gothic" charset="0"/>
                <a:ea typeface="Century Gothic" charset="0"/>
                <a:cs typeface="Century Gothic" charset="0"/>
              </a:defRPr>
            </a:lvl1pPr>
          </a:lstStyle>
          <a:p>
            <a:r>
              <a:rPr lang="en-US" smtClean="0"/>
              <a:t>Click to edit Master title style</a:t>
            </a:r>
            <a:endParaRPr lang="en-US" dirty="0"/>
          </a:p>
        </p:txBody>
      </p:sp>
      <p:sp>
        <p:nvSpPr>
          <p:cNvPr id="18" name="Content Placeholder 2">
            <a:extLst>
              <a:ext uri="{FF2B5EF4-FFF2-40B4-BE49-F238E27FC236}"/>
            </a:extLst>
          </p:cNvPr>
          <p:cNvSpPr>
            <a:spLocks noGrp="1"/>
          </p:cNvSpPr>
          <p:nvPr>
            <p:ph idx="1"/>
          </p:nvPr>
        </p:nvSpPr>
        <p:spPr>
          <a:xfrm>
            <a:off x="287867" y="1825625"/>
            <a:ext cx="10515600" cy="4351338"/>
          </a:xfrm>
        </p:spPr>
        <p:txBody>
          <a:bodyPr>
            <a:normAutofit/>
          </a:bodyPr>
          <a:lstStyle>
            <a:lvl1pPr>
              <a:defRPr sz="2800" b="0" i="0">
                <a:latin typeface="Century Gothic" charset="0"/>
                <a:ea typeface="Century Gothic" charset="0"/>
                <a:cs typeface="Century Gothic" charset="0"/>
              </a:defRPr>
            </a:lvl1pPr>
            <a:lvl2pPr>
              <a:defRPr sz="2400" b="0" i="0">
                <a:latin typeface="Century Gothic" charset="0"/>
                <a:ea typeface="Century Gothic" charset="0"/>
                <a:cs typeface="Century Gothic" charset="0"/>
              </a:defRPr>
            </a:lvl2pPr>
            <a:lvl3pPr>
              <a:defRPr sz="2000" b="0" i="0">
                <a:latin typeface="Century Gothic" charset="0"/>
                <a:ea typeface="Century Gothic" charset="0"/>
                <a:cs typeface="Century Gothic" charset="0"/>
              </a:defRPr>
            </a:lvl3pPr>
            <a:lvl4pPr>
              <a:defRPr sz="2000" b="0" i="0">
                <a:latin typeface="Century Gothic" charset="0"/>
                <a:ea typeface="Century Gothic" charset="0"/>
                <a:cs typeface="Century Gothic" charset="0"/>
              </a:defRPr>
            </a:lvl4pPr>
            <a:lvl5pPr>
              <a:defRPr sz="2000" b="0" i="0">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2"/>
          <p:cNvSpPr>
            <a:spLocks noGrp="1"/>
          </p:cNvSpPr>
          <p:nvPr>
            <p:ph type="dt" sz="half" idx="10"/>
          </p:nvPr>
        </p:nvSpPr>
        <p:spPr/>
        <p:txBody>
          <a:bodyPr/>
          <a:lstStyle>
            <a:lvl1pPr>
              <a:defRPr/>
            </a:lvl1pPr>
          </a:lstStyle>
          <a:p>
            <a:fld id="{639D172F-110B-4138-B34A-77E0B36F53D3}" type="datetimeFigureOut">
              <a:rPr lang="en-US" altLang="en-US"/>
              <a:pPr/>
              <a:t>27/04/2018</a:t>
            </a:fld>
            <a:endParaRPr lang="en-US" altLang="en-US"/>
          </a:p>
        </p:txBody>
      </p:sp>
      <p:sp>
        <p:nvSpPr>
          <p:cNvPr id="16" name="Footer Placeholder 3"/>
          <p:cNvSpPr>
            <a:spLocks noGrp="1"/>
          </p:cNvSpPr>
          <p:nvPr>
            <p:ph type="ftr" sz="quarter" idx="11"/>
          </p:nvPr>
        </p:nvSpPr>
        <p:spPr/>
        <p:txBody>
          <a:bodyPr/>
          <a:lstStyle>
            <a:lvl1pPr>
              <a:defRPr/>
            </a:lvl1pPr>
          </a:lstStyle>
          <a:p>
            <a:pPr>
              <a:defRPr/>
            </a:pPr>
            <a:endParaRPr lang="en-US"/>
          </a:p>
        </p:txBody>
      </p:sp>
      <p:sp>
        <p:nvSpPr>
          <p:cNvPr id="17" name="Slide Number Placeholder 4"/>
          <p:cNvSpPr>
            <a:spLocks noGrp="1"/>
          </p:cNvSpPr>
          <p:nvPr>
            <p:ph type="sldNum" sz="quarter" idx="12"/>
          </p:nvPr>
        </p:nvSpPr>
        <p:spPr/>
        <p:txBody>
          <a:bodyPr/>
          <a:lstStyle>
            <a:lvl1pPr>
              <a:defRPr/>
            </a:lvl1pPr>
          </a:lstStyle>
          <a:p>
            <a:fld id="{1EFEB609-278F-4F34-96AB-283DE62BE8C5}" type="slidenum">
              <a:rPr lang="en-US" altLang="en-US"/>
              <a:pPr/>
              <a:t>‹#›</a:t>
            </a:fld>
            <a:endParaRPr lang="en-US" altLang="en-US"/>
          </a:p>
        </p:txBody>
      </p:sp>
    </p:spTree>
    <p:extLst>
      <p:ext uri="{BB962C8B-B14F-4D97-AF65-F5344CB8AC3E}">
        <p14:creationId xmlns:p14="http://schemas.microsoft.com/office/powerpoint/2010/main" val="3711913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4610599"/>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sp>
        <p:nvSpPr>
          <p:cNvPr id="12" name="Rectangle 11"/>
          <p:cNvSpPr/>
          <p:nvPr userDrawn="1"/>
        </p:nvSpPr>
        <p:spPr>
          <a:xfrm>
            <a:off x="416985" y="5449889"/>
            <a:ext cx="8892116" cy="646331"/>
          </a:xfrm>
          <a:prstGeom prst="rect">
            <a:avLst/>
          </a:prstGeom>
        </p:spPr>
        <p:txBody>
          <a:bodyPr>
            <a:spAutoFit/>
          </a:bodyPr>
          <a:lstStyle/>
          <a:p>
            <a:pPr>
              <a:lnSpc>
                <a:spcPct val="200000"/>
              </a:lnSpc>
              <a:defRPr/>
            </a:pPr>
            <a:r>
              <a:rPr lang="en-US" dirty="0">
                <a:solidFill>
                  <a:srgbClr val="F1EDF3"/>
                </a:solidFill>
                <a:latin typeface="Trebuchet MS" pitchFamily="34" charset="0"/>
                <a:ea typeface="+mn-ea"/>
              </a:rPr>
              <a:t>International Centre for Integrated Mountain Development</a:t>
            </a:r>
          </a:p>
        </p:txBody>
      </p:sp>
      <p:cxnSp>
        <p:nvCxnSpPr>
          <p:cNvPr id="13" name="Straight Connector 12"/>
          <p:cNvCxnSpPr/>
          <p:nvPr userDrawn="1"/>
        </p:nvCxnSpPr>
        <p:spPr>
          <a:xfrm>
            <a:off x="554567" y="5445125"/>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498166879"/>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32807159"/>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6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0663592"/>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0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6566028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9226031"/>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8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949852345"/>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a:ea typeface="+mn-ea"/>
              </a:rPr>
              <a:t>International Centre for Integrated Mountain Development</a:t>
            </a:r>
          </a:p>
          <a:p>
            <a:pPr>
              <a:lnSpc>
                <a:spcPct val="200000"/>
              </a:lnSpc>
              <a:defRPr/>
            </a:pPr>
            <a:r>
              <a:rPr lang="en-US" sz="1400">
                <a:solidFill>
                  <a:srgbClr val="F1EDF3"/>
                </a:solidFill>
                <a:latin typeface="Arial"/>
                <a:ea typeface="+mn-ea"/>
              </a:rPr>
              <a:t>Kathmandu, Nepal</a:t>
            </a:r>
            <a:endParaRPr lang="en-GB" sz="1400">
              <a:solidFill>
                <a:srgbClr val="F1EDF3"/>
              </a:solidFill>
              <a:latin typeface="Arial"/>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1478277581"/>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86396646"/>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7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9D963A"/>
                </a:solidFill>
              </a:defRPr>
            </a:lvl1pPr>
            <a:lvl2pPr>
              <a:defRPr>
                <a:solidFill>
                  <a:srgbClr val="9D963A"/>
                </a:solidFill>
              </a:defRPr>
            </a:lvl2pPr>
            <a:lvl3pPr>
              <a:defRPr>
                <a:solidFill>
                  <a:srgbClr val="9D963A"/>
                </a:solidFill>
              </a:defRPr>
            </a:lvl3pPr>
            <a:lvl4pPr>
              <a:defRPr>
                <a:solidFill>
                  <a:srgbClr val="9D963A"/>
                </a:solidFill>
              </a:defRPr>
            </a:lvl4pPr>
            <a:lvl5pPr>
              <a:defRPr>
                <a:solidFill>
                  <a:srgbClr val="9D963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51624142"/>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p:nvSpPr>
        <p:spPr>
          <a:xfrm>
            <a:off x="0" y="0"/>
            <a:ext cx="12192000" cy="1490663"/>
          </a:xfrm>
          <a:prstGeom prst="rect">
            <a:avLst/>
          </a:prstGeom>
          <a:solidFill>
            <a:srgbClr val="39335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5" name="Rectangle 4"/>
          <p:cNvSpPr/>
          <p:nvPr/>
        </p:nvSpPr>
        <p:spPr>
          <a:xfrm>
            <a:off x="9652000" y="0"/>
            <a:ext cx="2540000" cy="1490663"/>
          </a:xfrm>
          <a:prstGeom prst="rect">
            <a:avLst/>
          </a:prstGeom>
          <a:solidFill>
            <a:srgbClr val="9D9DB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p:cNvGrpSpPr>
          <p:nvPr/>
        </p:nvGrpSpPr>
        <p:grpSpPr bwMode="auto">
          <a:xfrm>
            <a:off x="10056813" y="266700"/>
            <a:ext cx="1739900" cy="996950"/>
            <a:chOff x="12993058" y="362086"/>
            <a:chExt cx="1739900" cy="996773"/>
          </a:xfrm>
        </p:grpSpPr>
        <p:sp>
          <p:nvSpPr>
            <p:cNvPr id="7" name="Rectangle 23"/>
            <p:cNvSpPr>
              <a:spLocks noChangeArrowheads="1"/>
            </p:cNvSpPr>
            <p:nvPr/>
          </p:nvSpPr>
          <p:spPr bwMode="auto">
            <a:xfrm>
              <a:off x="12993058" y="370023"/>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Freeform 24"/>
            <p:cNvSpPr>
              <a:spLocks/>
            </p:cNvSpPr>
            <p:nvPr/>
          </p:nvSpPr>
          <p:spPr bwMode="auto">
            <a:xfrm>
              <a:off x="13135933" y="365261"/>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25"/>
            <p:cNvSpPr>
              <a:spLocks noChangeArrowheads="1"/>
            </p:cNvSpPr>
            <p:nvPr/>
          </p:nvSpPr>
          <p:spPr bwMode="auto">
            <a:xfrm>
              <a:off x="13467720" y="370023"/>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6"/>
            <p:cNvSpPr>
              <a:spLocks noEditPoints="1"/>
            </p:cNvSpPr>
            <p:nvPr/>
          </p:nvSpPr>
          <p:spPr bwMode="auto">
            <a:xfrm>
              <a:off x="14132883" y="365261"/>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7"/>
            <p:cNvSpPr>
              <a:spLocks noEditPoints="1"/>
            </p:cNvSpPr>
            <p:nvPr/>
          </p:nvSpPr>
          <p:spPr bwMode="auto">
            <a:xfrm>
              <a:off x="14518645" y="370023"/>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8"/>
            <p:cNvSpPr>
              <a:spLocks/>
            </p:cNvSpPr>
            <p:nvPr/>
          </p:nvSpPr>
          <p:spPr bwMode="auto">
            <a:xfrm>
              <a:off x="13620120" y="362086"/>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9"/>
            <p:cNvSpPr>
              <a:spLocks/>
            </p:cNvSpPr>
            <p:nvPr/>
          </p:nvSpPr>
          <p:spPr bwMode="auto">
            <a:xfrm>
              <a:off x="13569320" y="673236"/>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0"/>
            <p:cNvSpPr>
              <a:spLocks noEditPoints="1"/>
            </p:cNvSpPr>
            <p:nvPr/>
          </p:nvSpPr>
          <p:spPr bwMode="auto">
            <a:xfrm>
              <a:off x="12993058" y="1285834"/>
              <a:ext cx="1728788" cy="73025"/>
            </a:xfrm>
            <a:custGeom>
              <a:avLst/>
              <a:gdLst>
                <a:gd name="T0" fmla="*/ 13 w 600"/>
                <a:gd name="T1" fmla="*/ 10 h 25"/>
                <a:gd name="T2" fmla="*/ 0 w 600"/>
                <a:gd name="T3" fmla="*/ 1 h 25"/>
                <a:gd name="T4" fmla="*/ 25 w 600"/>
                <a:gd name="T5" fmla="*/ 4 h 25"/>
                <a:gd name="T6" fmla="*/ 46 w 600"/>
                <a:gd name="T7" fmla="*/ 12 h 25"/>
                <a:gd name="T8" fmla="*/ 25 w 600"/>
                <a:gd name="T9" fmla="*/ 12 h 25"/>
                <a:gd name="T10" fmla="*/ 60 w 600"/>
                <a:gd name="T11" fmla="*/ 13 h 25"/>
                <a:gd name="T12" fmla="*/ 70 w 600"/>
                <a:gd name="T13" fmla="*/ 7 h 25"/>
                <a:gd name="T14" fmla="*/ 60 w 600"/>
                <a:gd name="T15" fmla="*/ 24 h 25"/>
                <a:gd name="T16" fmla="*/ 66 w 600"/>
                <a:gd name="T17" fmla="*/ 7 h 25"/>
                <a:gd name="T18" fmla="*/ 121 w 600"/>
                <a:gd name="T19" fmla="*/ 24 h 25"/>
                <a:gd name="T20" fmla="*/ 99 w 600"/>
                <a:gd name="T21" fmla="*/ 0 h 25"/>
                <a:gd name="T22" fmla="*/ 101 w 600"/>
                <a:gd name="T23" fmla="*/ 12 h 25"/>
                <a:gd name="T24" fmla="*/ 153 w 600"/>
                <a:gd name="T25" fmla="*/ 12 h 25"/>
                <a:gd name="T26" fmla="*/ 132 w 600"/>
                <a:gd name="T27" fmla="*/ 21 h 25"/>
                <a:gd name="T28" fmla="*/ 147 w 600"/>
                <a:gd name="T29" fmla="*/ 18 h 25"/>
                <a:gd name="T30" fmla="*/ 141 w 600"/>
                <a:gd name="T31" fmla="*/ 4 h 25"/>
                <a:gd name="T32" fmla="*/ 173 w 600"/>
                <a:gd name="T33" fmla="*/ 24 h 25"/>
                <a:gd name="T34" fmla="*/ 173 w 600"/>
                <a:gd name="T35" fmla="*/ 21 h 25"/>
                <a:gd name="T36" fmla="*/ 197 w 600"/>
                <a:gd name="T37" fmla="*/ 24 h 25"/>
                <a:gd name="T38" fmla="*/ 211 w 600"/>
                <a:gd name="T39" fmla="*/ 1 h 25"/>
                <a:gd name="T40" fmla="*/ 233 w 600"/>
                <a:gd name="T41" fmla="*/ 4 h 25"/>
                <a:gd name="T42" fmla="*/ 229 w 600"/>
                <a:gd name="T43" fmla="*/ 4 h 25"/>
                <a:gd name="T44" fmla="*/ 264 w 600"/>
                <a:gd name="T45" fmla="*/ 24 h 25"/>
                <a:gd name="T46" fmla="*/ 258 w 600"/>
                <a:gd name="T47" fmla="*/ 18 h 25"/>
                <a:gd name="T48" fmla="*/ 254 w 600"/>
                <a:gd name="T49" fmla="*/ 9 h 25"/>
                <a:gd name="T50" fmla="*/ 276 w 600"/>
                <a:gd name="T51" fmla="*/ 1 h 25"/>
                <a:gd name="T52" fmla="*/ 291 w 600"/>
                <a:gd name="T53" fmla="*/ 8 h 25"/>
                <a:gd name="T54" fmla="*/ 305 w 600"/>
                <a:gd name="T55" fmla="*/ 17 h 25"/>
                <a:gd name="T56" fmla="*/ 325 w 600"/>
                <a:gd name="T57" fmla="*/ 24 h 25"/>
                <a:gd name="T58" fmla="*/ 329 w 600"/>
                <a:gd name="T59" fmla="*/ 5 h 25"/>
                <a:gd name="T60" fmla="*/ 329 w 600"/>
                <a:gd name="T61" fmla="*/ 17 h 25"/>
                <a:gd name="T62" fmla="*/ 378 w 600"/>
                <a:gd name="T63" fmla="*/ 24 h 25"/>
                <a:gd name="T64" fmla="*/ 371 w 600"/>
                <a:gd name="T65" fmla="*/ 18 h 25"/>
                <a:gd name="T66" fmla="*/ 368 w 600"/>
                <a:gd name="T67" fmla="*/ 9 h 25"/>
                <a:gd name="T68" fmla="*/ 389 w 600"/>
                <a:gd name="T69" fmla="*/ 8 h 25"/>
                <a:gd name="T70" fmla="*/ 403 w 600"/>
                <a:gd name="T71" fmla="*/ 17 h 25"/>
                <a:gd name="T72" fmla="*/ 423 w 600"/>
                <a:gd name="T73" fmla="*/ 24 h 25"/>
                <a:gd name="T74" fmla="*/ 423 w 600"/>
                <a:gd name="T75" fmla="*/ 1 h 25"/>
                <a:gd name="T76" fmla="*/ 423 w 600"/>
                <a:gd name="T77" fmla="*/ 4 h 25"/>
                <a:gd name="T78" fmla="*/ 425 w 600"/>
                <a:gd name="T79" fmla="*/ 20 h 25"/>
                <a:gd name="T80" fmla="*/ 469 w 600"/>
                <a:gd name="T81" fmla="*/ 13 h 25"/>
                <a:gd name="T82" fmla="*/ 468 w 600"/>
                <a:gd name="T83" fmla="*/ 1 h 25"/>
                <a:gd name="T84" fmla="*/ 467 w 600"/>
                <a:gd name="T85" fmla="*/ 10 h 25"/>
                <a:gd name="T86" fmla="*/ 467 w 600"/>
                <a:gd name="T87" fmla="*/ 10 h 25"/>
                <a:gd name="T88" fmla="*/ 490 w 600"/>
                <a:gd name="T89" fmla="*/ 13 h 25"/>
                <a:gd name="T90" fmla="*/ 499 w 600"/>
                <a:gd name="T91" fmla="*/ 4 h 25"/>
                <a:gd name="T92" fmla="*/ 529 w 600"/>
                <a:gd name="T93" fmla="*/ 4 h 25"/>
                <a:gd name="T94" fmla="*/ 521 w 600"/>
                <a:gd name="T95" fmla="*/ 24 h 25"/>
                <a:gd name="T96" fmla="*/ 521 w 600"/>
                <a:gd name="T97" fmla="*/ 21 h 25"/>
                <a:gd name="T98" fmla="*/ 527 w 600"/>
                <a:gd name="T99" fmla="*/ 6 h 25"/>
                <a:gd name="T100" fmla="*/ 555 w 600"/>
                <a:gd name="T101" fmla="*/ 12 h 25"/>
                <a:gd name="T102" fmla="*/ 543 w 600"/>
                <a:gd name="T103" fmla="*/ 1 h 25"/>
                <a:gd name="T104" fmla="*/ 547 w 600"/>
                <a:gd name="T105" fmla="*/ 4 h 25"/>
                <a:gd name="T106" fmla="*/ 566 w 600"/>
                <a:gd name="T107" fmla="*/ 24 h 25"/>
                <a:gd name="T108" fmla="*/ 566 w 600"/>
                <a:gd name="T109" fmla="*/ 1 h 25"/>
                <a:gd name="T110" fmla="*/ 591 w 600"/>
                <a:gd name="T111" fmla="*/ 20 h 25"/>
                <a:gd name="T112" fmla="*/ 591 w 600"/>
                <a:gd name="T113" fmla="*/ 4 h 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278515" y="164607"/>
            <a:ext cx="8996048" cy="1206994"/>
          </a:xfrm>
        </p:spPr>
        <p:txBody>
          <a:bodyPr/>
          <a:lstStyle>
            <a:lvl1pPr>
              <a:defRPr b="1" i="0">
                <a:solidFill>
                  <a:srgbClr val="FFFFFF"/>
                </a:solidFill>
                <a:latin typeface="Century Gothic" charset="0"/>
                <a:ea typeface="Century Gothic" charset="0"/>
                <a:cs typeface="Century Gothic" charset="0"/>
              </a:defRPr>
            </a:lvl1pPr>
          </a:lstStyle>
          <a:p>
            <a:r>
              <a:rPr lang="en-US" smtClean="0"/>
              <a:t>Click to edit Master title style</a:t>
            </a:r>
            <a:endParaRPr lang="en-US" dirty="0"/>
          </a:p>
        </p:txBody>
      </p:sp>
      <p:sp>
        <p:nvSpPr>
          <p:cNvPr id="18" name="Content Placeholder 2">
            <a:extLst>
              <a:ext uri="{FF2B5EF4-FFF2-40B4-BE49-F238E27FC236}"/>
            </a:extLst>
          </p:cNvPr>
          <p:cNvSpPr>
            <a:spLocks noGrp="1"/>
          </p:cNvSpPr>
          <p:nvPr>
            <p:ph idx="1"/>
          </p:nvPr>
        </p:nvSpPr>
        <p:spPr>
          <a:xfrm>
            <a:off x="287867" y="1825625"/>
            <a:ext cx="10515600" cy="4351338"/>
          </a:xfrm>
        </p:spPr>
        <p:txBody>
          <a:bodyPr>
            <a:normAutofit/>
          </a:bodyPr>
          <a:lstStyle>
            <a:lvl1pPr>
              <a:defRPr sz="2800" b="0" i="0">
                <a:latin typeface="Century Gothic" charset="0"/>
                <a:ea typeface="Century Gothic" charset="0"/>
                <a:cs typeface="Century Gothic" charset="0"/>
              </a:defRPr>
            </a:lvl1pPr>
            <a:lvl2pPr>
              <a:defRPr sz="2400" b="0" i="0">
                <a:latin typeface="Century Gothic" charset="0"/>
                <a:ea typeface="Century Gothic" charset="0"/>
                <a:cs typeface="Century Gothic" charset="0"/>
              </a:defRPr>
            </a:lvl2pPr>
            <a:lvl3pPr>
              <a:defRPr sz="2000" b="0" i="0">
                <a:latin typeface="Century Gothic" charset="0"/>
                <a:ea typeface="Century Gothic" charset="0"/>
                <a:cs typeface="Century Gothic" charset="0"/>
              </a:defRPr>
            </a:lvl3pPr>
            <a:lvl4pPr>
              <a:defRPr sz="2000" b="0" i="0">
                <a:latin typeface="Century Gothic" charset="0"/>
                <a:ea typeface="Century Gothic" charset="0"/>
                <a:cs typeface="Century Gothic" charset="0"/>
              </a:defRPr>
            </a:lvl4pPr>
            <a:lvl5pPr>
              <a:defRPr sz="2000" b="0" i="0">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2"/>
          <p:cNvSpPr>
            <a:spLocks noGrp="1"/>
          </p:cNvSpPr>
          <p:nvPr>
            <p:ph type="dt" sz="half" idx="10"/>
          </p:nvPr>
        </p:nvSpPr>
        <p:spPr/>
        <p:txBody>
          <a:bodyPr/>
          <a:lstStyle>
            <a:lvl1pPr>
              <a:defRPr/>
            </a:lvl1pPr>
          </a:lstStyle>
          <a:p>
            <a:fld id="{8DE8BF29-83D3-4DC5-8F12-8912361828F7}" type="datetimeFigureOut">
              <a:rPr lang="en-US" altLang="en-US"/>
              <a:pPr/>
              <a:t>27/04/2018</a:t>
            </a:fld>
            <a:endParaRPr lang="en-US" altLang="en-US"/>
          </a:p>
        </p:txBody>
      </p:sp>
      <p:sp>
        <p:nvSpPr>
          <p:cNvPr id="16" name="Footer Placeholder 3"/>
          <p:cNvSpPr>
            <a:spLocks noGrp="1"/>
          </p:cNvSpPr>
          <p:nvPr>
            <p:ph type="ftr" sz="quarter" idx="11"/>
          </p:nvPr>
        </p:nvSpPr>
        <p:spPr/>
        <p:txBody>
          <a:bodyPr/>
          <a:lstStyle>
            <a:lvl1pPr>
              <a:defRPr/>
            </a:lvl1pPr>
          </a:lstStyle>
          <a:p>
            <a:pPr>
              <a:defRPr/>
            </a:pPr>
            <a:endParaRPr lang="en-US"/>
          </a:p>
        </p:txBody>
      </p:sp>
      <p:sp>
        <p:nvSpPr>
          <p:cNvPr id="17" name="Slide Number Placeholder 4"/>
          <p:cNvSpPr>
            <a:spLocks noGrp="1"/>
          </p:cNvSpPr>
          <p:nvPr>
            <p:ph type="sldNum" sz="quarter" idx="12"/>
          </p:nvPr>
        </p:nvSpPr>
        <p:spPr/>
        <p:txBody>
          <a:bodyPr/>
          <a:lstStyle>
            <a:lvl1pPr>
              <a:defRPr/>
            </a:lvl1pPr>
          </a:lstStyle>
          <a:p>
            <a:fld id="{6DC445BC-4D2D-4B7E-B6A0-928977140AF4}" type="slidenum">
              <a:rPr lang="en-US" altLang="en-US"/>
              <a:pPr/>
              <a:t>‹#›</a:t>
            </a:fld>
            <a:endParaRPr lang="en-US" altLang="en-US"/>
          </a:p>
        </p:txBody>
      </p:sp>
    </p:spTree>
    <p:extLst>
      <p:ext uri="{BB962C8B-B14F-4D97-AF65-F5344CB8AC3E}">
        <p14:creationId xmlns:p14="http://schemas.microsoft.com/office/powerpoint/2010/main" val="85347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09945066"/>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9D963A"/>
                </a:solidFill>
              </a:defRPr>
            </a:lvl1pPr>
            <a:lvl2pPr>
              <a:defRPr>
                <a:solidFill>
                  <a:srgbClr val="9D963A"/>
                </a:solidFill>
              </a:defRPr>
            </a:lvl2pPr>
            <a:lvl3pPr>
              <a:defRPr>
                <a:solidFill>
                  <a:srgbClr val="9D963A"/>
                </a:solidFill>
              </a:defRPr>
            </a:lvl3pPr>
            <a:lvl4pPr>
              <a:defRPr>
                <a:solidFill>
                  <a:srgbClr val="9D963A"/>
                </a:solidFill>
              </a:defRPr>
            </a:lvl4pPr>
            <a:lvl5pPr>
              <a:defRPr>
                <a:solidFill>
                  <a:srgbClr val="9D963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50210526"/>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707513076"/>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a:ea typeface="+mn-ea"/>
              </a:rPr>
              <a:t>International Centre for Integrated Mountain Development</a:t>
            </a:r>
          </a:p>
          <a:p>
            <a:pPr>
              <a:lnSpc>
                <a:spcPct val="200000"/>
              </a:lnSpc>
              <a:defRPr/>
            </a:pPr>
            <a:r>
              <a:rPr lang="en-US" sz="1400">
                <a:solidFill>
                  <a:srgbClr val="F1EDF3"/>
                </a:solidFill>
                <a:latin typeface="Arial"/>
                <a:ea typeface="+mn-ea"/>
              </a:rPr>
              <a:t>Kathmandu, Nepal</a:t>
            </a:r>
            <a:endParaRPr lang="en-GB" sz="1400">
              <a:solidFill>
                <a:srgbClr val="F1EDF3"/>
              </a:solidFill>
              <a:latin typeface="Arial"/>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100960341"/>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68353025"/>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8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B76F42"/>
                </a:solidFill>
              </a:defRPr>
            </a:lvl1pPr>
            <a:lvl2pPr>
              <a:defRPr>
                <a:solidFill>
                  <a:srgbClr val="B76F42"/>
                </a:solidFill>
              </a:defRPr>
            </a:lvl2pPr>
            <a:lvl3pPr>
              <a:defRPr>
                <a:solidFill>
                  <a:srgbClr val="B76F42"/>
                </a:solidFill>
              </a:defRPr>
            </a:lvl3pPr>
            <a:lvl4pPr>
              <a:defRPr>
                <a:solidFill>
                  <a:srgbClr val="B76F42"/>
                </a:solidFill>
              </a:defRPr>
            </a:lvl4pPr>
            <a:lvl5pPr>
              <a:defRPr>
                <a:solidFill>
                  <a:srgbClr val="B76F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559250579"/>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39759830"/>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B76F42"/>
                </a:solidFill>
              </a:defRPr>
            </a:lvl1pPr>
            <a:lvl2pPr>
              <a:defRPr>
                <a:solidFill>
                  <a:srgbClr val="B76F42"/>
                </a:solidFill>
              </a:defRPr>
            </a:lvl2pPr>
            <a:lvl3pPr>
              <a:defRPr>
                <a:solidFill>
                  <a:srgbClr val="B76F42"/>
                </a:solidFill>
              </a:defRPr>
            </a:lvl3pPr>
            <a:lvl4pPr>
              <a:defRPr>
                <a:solidFill>
                  <a:srgbClr val="B76F42"/>
                </a:solidFill>
              </a:defRPr>
            </a:lvl4pPr>
            <a:lvl5pPr>
              <a:defRPr>
                <a:solidFill>
                  <a:srgbClr val="B76F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59060810"/>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0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486036470"/>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416985" y="5440363"/>
            <a:ext cx="8892116" cy="1107996"/>
          </a:xfrm>
          <a:prstGeom prst="rect">
            <a:avLst/>
          </a:prstGeom>
        </p:spPr>
        <p:txBody>
          <a:bodyPr>
            <a:spAutoFit/>
          </a:bodyPr>
          <a:lstStyle/>
          <a:p>
            <a:pPr>
              <a:lnSpc>
                <a:spcPct val="200000"/>
              </a:lnSpc>
              <a:defRPr/>
            </a:pPr>
            <a:r>
              <a:rPr lang="en-US" sz="1900" dirty="0">
                <a:solidFill>
                  <a:srgbClr val="FFFFFF"/>
                </a:solidFill>
                <a:latin typeface="Arial"/>
                <a:ea typeface="+mn-ea"/>
              </a:rPr>
              <a:t>International Centre for Integrated Mountain Development</a:t>
            </a:r>
          </a:p>
          <a:p>
            <a:pPr>
              <a:lnSpc>
                <a:spcPct val="200000"/>
              </a:lnSpc>
              <a:defRPr/>
            </a:pPr>
            <a:r>
              <a:rPr lang="en-US" sz="1400" dirty="0">
                <a:solidFill>
                  <a:srgbClr val="FFFFFF"/>
                </a:solidFill>
                <a:latin typeface="Arial"/>
                <a:ea typeface="+mn-ea"/>
              </a:rPr>
              <a:t>Kathmandu, Nepal</a:t>
            </a:r>
            <a:endParaRPr lang="en-GB" sz="1400" dirty="0">
              <a:solidFill>
                <a:srgbClr val="FFFFFF"/>
              </a:solidFill>
              <a:latin typeface="Arial"/>
              <a:ea typeface="+mn-ea"/>
            </a:endParaRPr>
          </a:p>
        </p:txBody>
      </p:sp>
      <p:cxnSp>
        <p:nvCxnSpPr>
          <p:cNvPr id="4" name="Straight Connector 3"/>
          <p:cNvCxnSpPr/>
          <p:nvPr userDrawn="1"/>
        </p:nvCxnSpPr>
        <p:spPr>
          <a:xfrm>
            <a:off x="554567" y="54356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6"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8"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1"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2" name="Freeform 30"/>
          <p:cNvSpPr>
            <a:spLocks noEditPoints="1"/>
          </p:cNvSpPr>
          <p:nvPr userDrawn="1"/>
        </p:nvSpPr>
        <p:spPr bwMode="auto">
          <a:xfrm>
            <a:off x="9522885" y="6457951"/>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2" name="Title 1"/>
          <p:cNvSpPr>
            <a:spLocks noGrp="1"/>
          </p:cNvSpPr>
          <p:nvPr>
            <p:ph type="title"/>
          </p:nvPr>
        </p:nvSpPr>
        <p:spPr>
          <a:xfrm>
            <a:off x="356399" y="262761"/>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1803196099"/>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extLst>
          </p:cNvPr>
          <p:cNvCxnSpPr>
            <a:cxnSpLocks/>
          </p:cNvCxnSpPr>
          <p:nvPr/>
        </p:nvCxnSpPr>
        <p:spPr>
          <a:xfrm>
            <a:off x="939800" y="1323975"/>
            <a:ext cx="10004425"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extLst>
          </p:cNvPr>
          <p:cNvSpPr/>
          <p:nvPr/>
        </p:nvSpPr>
        <p:spPr>
          <a:xfrm>
            <a:off x="0" y="6176963"/>
            <a:ext cx="12192000" cy="681037"/>
          </a:xfrm>
          <a:prstGeom prst="rect">
            <a:avLst/>
          </a:prstGeom>
          <a:solidFill>
            <a:srgbClr val="9D9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extLst>
          </p:cNvPr>
          <p:cNvSpPr/>
          <p:nvPr/>
        </p:nvSpPr>
        <p:spPr>
          <a:xfrm>
            <a:off x="0" y="6311900"/>
            <a:ext cx="12192000" cy="5461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8" name="Group 9"/>
          <p:cNvGrpSpPr>
            <a:grpSpLocks/>
          </p:cNvGrpSpPr>
          <p:nvPr/>
        </p:nvGrpSpPr>
        <p:grpSpPr bwMode="auto">
          <a:xfrm>
            <a:off x="10164763" y="6430963"/>
            <a:ext cx="1189037" cy="307975"/>
            <a:chOff x="13123863" y="393700"/>
            <a:chExt cx="1739900" cy="452438"/>
          </a:xfrm>
        </p:grpSpPr>
        <p:sp>
          <p:nvSpPr>
            <p:cNvPr id="9" name="Rectangle 23"/>
            <p:cNvSpPr>
              <a:spLocks noChangeArrowheads="1"/>
            </p:cNvSpPr>
            <p:nvPr/>
          </p:nvSpPr>
          <p:spPr bwMode="auto">
            <a:xfrm>
              <a:off x="13123863" y="401637"/>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4"/>
            <p:cNvSpPr>
              <a:spLocks/>
            </p:cNvSpPr>
            <p:nvPr/>
          </p:nvSpPr>
          <p:spPr bwMode="auto">
            <a:xfrm>
              <a:off x="13266738" y="396875"/>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25"/>
            <p:cNvSpPr>
              <a:spLocks noChangeArrowheads="1"/>
            </p:cNvSpPr>
            <p:nvPr/>
          </p:nvSpPr>
          <p:spPr bwMode="auto">
            <a:xfrm>
              <a:off x="13598525" y="401637"/>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2" name="Freeform 26"/>
            <p:cNvSpPr>
              <a:spLocks noEditPoints="1"/>
            </p:cNvSpPr>
            <p:nvPr/>
          </p:nvSpPr>
          <p:spPr bwMode="auto">
            <a:xfrm>
              <a:off x="14263688" y="396875"/>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7"/>
            <p:cNvSpPr>
              <a:spLocks noEditPoints="1"/>
            </p:cNvSpPr>
            <p:nvPr/>
          </p:nvSpPr>
          <p:spPr bwMode="auto">
            <a:xfrm>
              <a:off x="14649450" y="401637"/>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8"/>
            <p:cNvSpPr>
              <a:spLocks/>
            </p:cNvSpPr>
            <p:nvPr/>
          </p:nvSpPr>
          <p:spPr bwMode="auto">
            <a:xfrm>
              <a:off x="13750925" y="393700"/>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29"/>
            <p:cNvSpPr>
              <a:spLocks/>
            </p:cNvSpPr>
            <p:nvPr/>
          </p:nvSpPr>
          <p:spPr bwMode="auto">
            <a:xfrm>
              <a:off x="13700125" y="704850"/>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extLst>
          </p:cNvPr>
          <p:cNvSpPr>
            <a:spLocks noGrp="1"/>
          </p:cNvSpPr>
          <p:nvPr>
            <p:ph type="title"/>
          </p:nvPr>
        </p:nvSpPr>
        <p:spPr>
          <a:xfrm>
            <a:off x="838200" y="365126"/>
            <a:ext cx="10515600" cy="939832"/>
          </a:xfrm>
        </p:spPr>
        <p:txBody>
          <a:bodyPr/>
          <a:lstStyle>
            <a:lvl1pPr>
              <a:defRPr>
                <a:latin typeface="Century Gothic" charset="0"/>
                <a:ea typeface="Century Gothic" charset="0"/>
                <a:cs typeface="Century Gothic" charset="0"/>
              </a:defRPr>
            </a:lvl1pPr>
          </a:lstStyle>
          <a:p>
            <a:r>
              <a:rPr lang="en-US" smtClean="0"/>
              <a:t>Click to edit Master title style</a:t>
            </a:r>
            <a:endParaRPr lang="en-US" dirty="0"/>
          </a:p>
        </p:txBody>
      </p:sp>
      <p:sp>
        <p:nvSpPr>
          <p:cNvPr id="3" name="Content Placeholder 2">
            <a:extLst>
              <a:ext uri="{FF2B5EF4-FFF2-40B4-BE49-F238E27FC236}"/>
            </a:extLst>
          </p:cNvPr>
          <p:cNvSpPr>
            <a:spLocks noGrp="1"/>
          </p:cNvSpPr>
          <p:nvPr>
            <p:ph sz="half" idx="1"/>
          </p:nvPr>
        </p:nvSpPr>
        <p:spPr>
          <a:xfrm>
            <a:off x="838200" y="1551009"/>
            <a:ext cx="5181600" cy="4399432"/>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extLst>
          </p:cNvPr>
          <p:cNvSpPr>
            <a:spLocks noGrp="1"/>
          </p:cNvSpPr>
          <p:nvPr>
            <p:ph sz="half" idx="2"/>
          </p:nvPr>
        </p:nvSpPr>
        <p:spPr>
          <a:xfrm>
            <a:off x="6172200" y="1551009"/>
            <a:ext cx="5181600" cy="4399428"/>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4">
            <a:extLst>
              <a:ext uri="{FF2B5EF4-FFF2-40B4-BE49-F238E27FC236}"/>
            </a:extLst>
          </p:cNvPr>
          <p:cNvSpPr>
            <a:spLocks noGrp="1"/>
          </p:cNvSpPr>
          <p:nvPr>
            <p:ph type="dt" sz="half" idx="10"/>
          </p:nvPr>
        </p:nvSpPr>
        <p:spPr/>
        <p:txBody>
          <a:bodyPr/>
          <a:lstStyle>
            <a:lvl1pPr>
              <a:defRPr/>
            </a:lvl1pPr>
          </a:lstStyle>
          <a:p>
            <a:fld id="{0295CA80-B9B2-47AE-BB5A-E2FC9DD52C3E}" type="datetimeFigureOut">
              <a:rPr lang="en-US" altLang="en-US"/>
              <a:pPr/>
              <a:t>27/04/2018</a:t>
            </a:fld>
            <a:endParaRPr lang="en-US" altLang="en-US"/>
          </a:p>
        </p:txBody>
      </p:sp>
      <p:sp>
        <p:nvSpPr>
          <p:cNvPr id="17" name="Footer Placeholder 5">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18" name="Slide Number Placeholder 6">
            <a:extLst>
              <a:ext uri="{FF2B5EF4-FFF2-40B4-BE49-F238E27FC236}"/>
            </a:extLst>
          </p:cNvPr>
          <p:cNvSpPr>
            <a:spLocks noGrp="1"/>
          </p:cNvSpPr>
          <p:nvPr>
            <p:ph type="sldNum" sz="quarter" idx="12"/>
          </p:nvPr>
        </p:nvSpPr>
        <p:spPr/>
        <p:txBody>
          <a:bodyPr/>
          <a:lstStyle>
            <a:lvl1pPr>
              <a:defRPr/>
            </a:lvl1pPr>
          </a:lstStyle>
          <a:p>
            <a:fld id="{E697018E-9F23-4BEE-B243-DA03243AB754}" type="slidenum">
              <a:rPr lang="en-US" altLang="en-US"/>
              <a:pPr/>
              <a:t>‹#›</a:t>
            </a:fld>
            <a:endParaRPr lang="en-US" altLang="en-US"/>
          </a:p>
        </p:txBody>
      </p:sp>
    </p:spTree>
    <p:extLst>
      <p:ext uri="{BB962C8B-B14F-4D97-AF65-F5344CB8AC3E}">
        <p14:creationId xmlns:p14="http://schemas.microsoft.com/office/powerpoint/2010/main" val="1159787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4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2"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3"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4"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a:ea typeface="+mn-ea"/>
            </a:endParaRPr>
          </a:p>
        </p:txBody>
      </p:sp>
      <p:sp>
        <p:nvSpPr>
          <p:cNvPr id="5"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6"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7"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8"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9"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a:ea typeface="+mn-ea"/>
            </a:endParaRPr>
          </a:p>
        </p:txBody>
      </p:sp>
      <p:sp>
        <p:nvSpPr>
          <p:cNvPr id="10" name="TextBox 9"/>
          <p:cNvSpPr txBox="1"/>
          <p:nvPr userDrawn="1"/>
        </p:nvSpPr>
        <p:spPr>
          <a:xfrm>
            <a:off x="218017" y="312738"/>
            <a:ext cx="5689600" cy="830262"/>
          </a:xfrm>
          <a:prstGeom prst="rect">
            <a:avLst/>
          </a:prstGeom>
          <a:noFill/>
        </p:spPr>
        <p:txBody>
          <a:bodyPr>
            <a:spAutoFit/>
          </a:bodyPr>
          <a:lstStyle/>
          <a:p>
            <a:pPr>
              <a:defRPr/>
            </a:pPr>
            <a:r>
              <a:rPr lang="en-US" sz="4800" dirty="0">
                <a:solidFill>
                  <a:srgbClr val="FFFFFF"/>
                </a:solidFill>
                <a:latin typeface="Arial"/>
                <a:ea typeface="+mn-ea"/>
                <a:cs typeface="Arial" pitchFamily="34" charset="0"/>
              </a:rPr>
              <a:t>Thank you</a:t>
            </a:r>
            <a:endParaRPr lang="en-GB" sz="4800" dirty="0">
              <a:solidFill>
                <a:srgbClr val="FFFFFF"/>
              </a:solidFill>
              <a:latin typeface="Arial"/>
              <a:ea typeface="+mn-ea"/>
              <a:cs typeface="Arial" pitchFamily="34" charset="0"/>
            </a:endParaRPr>
          </a:p>
        </p:txBody>
      </p:sp>
    </p:spTree>
    <p:extLst>
      <p:ext uri="{BB962C8B-B14F-4D97-AF65-F5344CB8AC3E}">
        <p14:creationId xmlns:p14="http://schemas.microsoft.com/office/powerpoint/2010/main" val="1021210777"/>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charset="0"/>
                <a:ea typeface="+mn-ea"/>
              </a:rPr>
              <a:t>International Centre for Integrated Mountain Development</a:t>
            </a:r>
          </a:p>
          <a:p>
            <a:pPr>
              <a:lnSpc>
                <a:spcPct val="200000"/>
              </a:lnSpc>
              <a:defRPr/>
            </a:pPr>
            <a:r>
              <a:rPr lang="en-US" sz="1400">
                <a:solidFill>
                  <a:srgbClr val="F1EDF3"/>
                </a:solidFill>
                <a:latin typeface="Arial" charset="0"/>
                <a:ea typeface="+mn-ea"/>
              </a:rPr>
              <a:t>Kathmandu, Nepal</a:t>
            </a:r>
            <a:endParaRPr lang="en-GB" sz="1400">
              <a:solidFill>
                <a:srgbClr val="F1EDF3"/>
              </a:solidFill>
              <a:latin typeface="Arial" charset="0"/>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1441677243"/>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81681208"/>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51155368"/>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7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7967370"/>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9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30372649"/>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6766978"/>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charset="0"/>
                <a:ea typeface="+mn-ea"/>
              </a:rPr>
              <a:t>International Centre for Integrated Mountain Development</a:t>
            </a:r>
          </a:p>
          <a:p>
            <a:pPr>
              <a:lnSpc>
                <a:spcPct val="200000"/>
              </a:lnSpc>
              <a:defRPr/>
            </a:pPr>
            <a:r>
              <a:rPr lang="en-US" sz="1400">
                <a:solidFill>
                  <a:srgbClr val="F1EDF3"/>
                </a:solidFill>
                <a:latin typeface="Arial" charset="0"/>
                <a:ea typeface="+mn-ea"/>
              </a:rPr>
              <a:t>Kathmandu, Nepal</a:t>
            </a:r>
            <a:endParaRPr lang="en-GB" sz="1400">
              <a:solidFill>
                <a:srgbClr val="F1EDF3"/>
              </a:solidFill>
              <a:latin typeface="Arial" charset="0"/>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2107905971"/>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88091957"/>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22752A"/>
                </a:solidFill>
              </a:defRPr>
            </a:lvl1pPr>
            <a:lvl2pPr>
              <a:defRPr>
                <a:solidFill>
                  <a:srgbClr val="22752A"/>
                </a:solidFill>
              </a:defRPr>
            </a:lvl2pPr>
            <a:lvl3pPr>
              <a:defRPr>
                <a:solidFill>
                  <a:srgbClr val="22752A"/>
                </a:solidFill>
              </a:defRPr>
            </a:lvl3pPr>
            <a:lvl4pPr>
              <a:defRPr>
                <a:solidFill>
                  <a:srgbClr val="22752A"/>
                </a:solidFill>
              </a:defRPr>
            </a:lvl4pPr>
            <a:lvl5pPr>
              <a:defRPr>
                <a:solidFill>
                  <a:srgbClr val="22752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92644871"/>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extLst>
          </p:cNvPr>
          <p:cNvCxnSpPr>
            <a:cxnSpLocks/>
          </p:cNvCxnSpPr>
          <p:nvPr/>
        </p:nvCxnSpPr>
        <p:spPr>
          <a:xfrm>
            <a:off x="939800" y="2054225"/>
            <a:ext cx="3832225"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extLst>
          </p:cNvPr>
          <p:cNvSpPr/>
          <p:nvPr/>
        </p:nvSpPr>
        <p:spPr>
          <a:xfrm>
            <a:off x="0" y="6176963"/>
            <a:ext cx="12192000" cy="681037"/>
          </a:xfrm>
          <a:prstGeom prst="rect">
            <a:avLst/>
          </a:prstGeom>
          <a:solidFill>
            <a:srgbClr val="9D9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extLst>
          </p:cNvPr>
          <p:cNvSpPr/>
          <p:nvPr/>
        </p:nvSpPr>
        <p:spPr>
          <a:xfrm>
            <a:off x="0" y="6311900"/>
            <a:ext cx="12192000" cy="5461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8" name="Group 9"/>
          <p:cNvGrpSpPr>
            <a:grpSpLocks/>
          </p:cNvGrpSpPr>
          <p:nvPr/>
        </p:nvGrpSpPr>
        <p:grpSpPr bwMode="auto">
          <a:xfrm>
            <a:off x="10164763" y="6430963"/>
            <a:ext cx="1189037" cy="307975"/>
            <a:chOff x="13123863" y="393700"/>
            <a:chExt cx="1739900" cy="452438"/>
          </a:xfrm>
        </p:grpSpPr>
        <p:sp>
          <p:nvSpPr>
            <p:cNvPr id="9" name="Rectangle 23"/>
            <p:cNvSpPr>
              <a:spLocks noChangeArrowheads="1"/>
            </p:cNvSpPr>
            <p:nvPr/>
          </p:nvSpPr>
          <p:spPr bwMode="auto">
            <a:xfrm>
              <a:off x="13123863" y="401637"/>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4"/>
            <p:cNvSpPr>
              <a:spLocks/>
            </p:cNvSpPr>
            <p:nvPr/>
          </p:nvSpPr>
          <p:spPr bwMode="auto">
            <a:xfrm>
              <a:off x="13266738" y="396875"/>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25"/>
            <p:cNvSpPr>
              <a:spLocks noChangeArrowheads="1"/>
            </p:cNvSpPr>
            <p:nvPr/>
          </p:nvSpPr>
          <p:spPr bwMode="auto">
            <a:xfrm>
              <a:off x="13598525" y="401637"/>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2" name="Freeform 26"/>
            <p:cNvSpPr>
              <a:spLocks noEditPoints="1"/>
            </p:cNvSpPr>
            <p:nvPr/>
          </p:nvSpPr>
          <p:spPr bwMode="auto">
            <a:xfrm>
              <a:off x="14263688" y="396875"/>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7"/>
            <p:cNvSpPr>
              <a:spLocks noEditPoints="1"/>
            </p:cNvSpPr>
            <p:nvPr/>
          </p:nvSpPr>
          <p:spPr bwMode="auto">
            <a:xfrm>
              <a:off x="14649450" y="401637"/>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8"/>
            <p:cNvSpPr>
              <a:spLocks/>
            </p:cNvSpPr>
            <p:nvPr/>
          </p:nvSpPr>
          <p:spPr bwMode="auto">
            <a:xfrm>
              <a:off x="13750925" y="393700"/>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29"/>
            <p:cNvSpPr>
              <a:spLocks/>
            </p:cNvSpPr>
            <p:nvPr/>
          </p:nvSpPr>
          <p:spPr bwMode="auto">
            <a:xfrm>
              <a:off x="13700125" y="704850"/>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extLst>
          </p:cNvPr>
          <p:cNvSpPr>
            <a:spLocks noGrp="1"/>
          </p:cNvSpPr>
          <p:nvPr>
            <p:ph type="title"/>
          </p:nvPr>
        </p:nvSpPr>
        <p:spPr>
          <a:xfrm>
            <a:off x="839788" y="457200"/>
            <a:ext cx="3932237" cy="1549397"/>
          </a:xfrm>
        </p:spPr>
        <p:txBody>
          <a:bodyPr anchor="b"/>
          <a:lstStyle>
            <a:lvl1pPr>
              <a:defRPr sz="3200">
                <a:latin typeface="Century Gothic" charset="0"/>
                <a:ea typeface="Century Gothic" charset="0"/>
                <a:cs typeface="Century Gothic" charset="0"/>
              </a:defRPr>
            </a:lvl1pPr>
          </a:lstStyle>
          <a:p>
            <a:r>
              <a:rPr lang="en-US" smtClean="0"/>
              <a:t>Click to edit Master title style</a:t>
            </a:r>
            <a:endParaRPr lang="en-US" dirty="0"/>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normAutofit/>
          </a:bodyPr>
          <a:lstStyle>
            <a:lvl1pPr>
              <a:defRPr sz="2800">
                <a:latin typeface="Century Gothic" charset="0"/>
                <a:ea typeface="Century Gothic" charset="0"/>
                <a:cs typeface="Century Gothic" charset="0"/>
              </a:defRPr>
            </a:lvl1pPr>
            <a:lvl2pPr>
              <a:defRPr sz="2400">
                <a:latin typeface="Century Gothic" charset="0"/>
                <a:ea typeface="Century Gothic" charset="0"/>
                <a:cs typeface="Century Gothic" charset="0"/>
              </a:defRPr>
            </a:lvl2pPr>
            <a:lvl3pPr>
              <a:defRPr sz="2000">
                <a:latin typeface="Century Gothic" charset="0"/>
                <a:ea typeface="Century Gothic" charset="0"/>
                <a:cs typeface="Century Gothic" charset="0"/>
              </a:defRPr>
            </a:lvl3pPr>
            <a:lvl4pPr>
              <a:defRPr sz="1800">
                <a:latin typeface="Century Gothic" charset="0"/>
                <a:ea typeface="Century Gothic" charset="0"/>
                <a:cs typeface="Century Gothic" charset="0"/>
              </a:defRPr>
            </a:lvl4pPr>
            <a:lvl5pPr>
              <a:defRPr sz="1800">
                <a:latin typeface="Century Gothic" charset="0"/>
                <a:ea typeface="Century Gothic" charset="0"/>
                <a:cs typeface="Century Gothic"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extLst>
          </p:cNvPr>
          <p:cNvSpPr>
            <a:spLocks noGrp="1"/>
          </p:cNvSpPr>
          <p:nvPr>
            <p:ph type="body" sz="half" idx="2"/>
          </p:nvPr>
        </p:nvSpPr>
        <p:spPr>
          <a:xfrm>
            <a:off x="839788" y="2099188"/>
            <a:ext cx="3932237" cy="3769799"/>
          </a:xfrm>
        </p:spPr>
        <p:txBody>
          <a:bodyPr/>
          <a:lstStyle>
            <a:lvl1pPr marL="0" indent="0">
              <a:buNone/>
              <a:defRPr sz="1600">
                <a:latin typeface="Century Gothic" charset="0"/>
                <a:ea typeface="Century Gothic" charset="0"/>
                <a:cs typeface="Century Gothic"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6" name="Date Placeholder 4">
            <a:extLst>
              <a:ext uri="{FF2B5EF4-FFF2-40B4-BE49-F238E27FC236}"/>
            </a:extLst>
          </p:cNvPr>
          <p:cNvSpPr>
            <a:spLocks noGrp="1"/>
          </p:cNvSpPr>
          <p:nvPr>
            <p:ph type="dt" sz="half" idx="10"/>
          </p:nvPr>
        </p:nvSpPr>
        <p:spPr/>
        <p:txBody>
          <a:bodyPr/>
          <a:lstStyle>
            <a:lvl1pPr>
              <a:defRPr/>
            </a:lvl1pPr>
          </a:lstStyle>
          <a:p>
            <a:fld id="{D054DE93-4D4B-484E-BD40-9B7A18AA9259}" type="datetimeFigureOut">
              <a:rPr lang="en-US" altLang="en-US"/>
              <a:pPr/>
              <a:t>27/04/2018</a:t>
            </a:fld>
            <a:endParaRPr lang="en-US" altLang="en-US"/>
          </a:p>
        </p:txBody>
      </p:sp>
      <p:sp>
        <p:nvSpPr>
          <p:cNvPr id="17" name="Footer Placeholder 5">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18" name="Slide Number Placeholder 6">
            <a:extLst>
              <a:ext uri="{FF2B5EF4-FFF2-40B4-BE49-F238E27FC236}"/>
            </a:extLst>
          </p:cNvPr>
          <p:cNvSpPr>
            <a:spLocks noGrp="1"/>
          </p:cNvSpPr>
          <p:nvPr>
            <p:ph type="sldNum" sz="quarter" idx="12"/>
          </p:nvPr>
        </p:nvSpPr>
        <p:spPr/>
        <p:txBody>
          <a:bodyPr/>
          <a:lstStyle>
            <a:lvl1pPr>
              <a:defRPr/>
            </a:lvl1pPr>
          </a:lstStyle>
          <a:p>
            <a:fld id="{17DF9F26-3783-4C92-89F2-600D8512FA21}" type="slidenum">
              <a:rPr lang="en-US" altLang="en-US"/>
              <a:pPr/>
              <a:t>‹#›</a:t>
            </a:fld>
            <a:endParaRPr lang="en-US" altLang="en-US"/>
          </a:p>
        </p:txBody>
      </p:sp>
    </p:spTree>
    <p:extLst>
      <p:ext uri="{BB962C8B-B14F-4D97-AF65-F5344CB8AC3E}">
        <p14:creationId xmlns:p14="http://schemas.microsoft.com/office/powerpoint/2010/main" val="1553258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8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53415516"/>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0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E752A"/>
                </a:solidFill>
              </a:defRPr>
            </a:lvl1pPr>
            <a:lvl2pPr>
              <a:defRPr>
                <a:solidFill>
                  <a:srgbClr val="0E752A"/>
                </a:solidFill>
              </a:defRPr>
            </a:lvl2pPr>
            <a:lvl3pPr>
              <a:defRPr>
                <a:solidFill>
                  <a:srgbClr val="0E752A"/>
                </a:solidFill>
              </a:defRPr>
            </a:lvl3pPr>
            <a:lvl4pPr>
              <a:defRPr>
                <a:solidFill>
                  <a:srgbClr val="0E752A"/>
                </a:solidFill>
              </a:defRPr>
            </a:lvl4pPr>
            <a:lvl5pPr>
              <a:defRPr>
                <a:solidFill>
                  <a:srgbClr val="0E752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48717839"/>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6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427648319"/>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12" name="Rectangle 11"/>
          <p:cNvSpPr/>
          <p:nvPr userDrawn="1"/>
        </p:nvSpPr>
        <p:spPr>
          <a:xfrm>
            <a:off x="416985" y="5343526"/>
            <a:ext cx="8892116" cy="1108075"/>
          </a:xfrm>
          <a:prstGeom prst="rect">
            <a:avLst/>
          </a:prstGeom>
        </p:spPr>
        <p:txBody>
          <a:bodyPr>
            <a:spAutoFit/>
          </a:bodyPr>
          <a:lstStyle/>
          <a:p>
            <a:pPr>
              <a:lnSpc>
                <a:spcPct val="200000"/>
              </a:lnSpc>
              <a:defRPr/>
            </a:pPr>
            <a:r>
              <a:rPr lang="en-US" sz="1900">
                <a:solidFill>
                  <a:srgbClr val="F1EDF3"/>
                </a:solidFill>
                <a:latin typeface="Arial" charset="0"/>
                <a:ea typeface="+mn-ea"/>
              </a:rPr>
              <a:t>International Centre for Integrated Mountain Development</a:t>
            </a:r>
          </a:p>
          <a:p>
            <a:pPr>
              <a:lnSpc>
                <a:spcPct val="200000"/>
              </a:lnSpc>
              <a:defRPr/>
            </a:pPr>
            <a:r>
              <a:rPr lang="en-US" sz="1400">
                <a:solidFill>
                  <a:srgbClr val="F1EDF3"/>
                </a:solidFill>
                <a:latin typeface="Arial" charset="0"/>
                <a:ea typeface="+mn-ea"/>
              </a:rPr>
              <a:t>Kathmandu, Nepal</a:t>
            </a:r>
            <a:endParaRPr lang="en-GB" sz="1400">
              <a:solidFill>
                <a:srgbClr val="F1EDF3"/>
              </a:solidFill>
              <a:latin typeface="Arial" charset="0"/>
              <a:ea typeface="+mn-ea"/>
            </a:endParaRPr>
          </a:p>
        </p:txBody>
      </p:sp>
      <p:cxnSp>
        <p:nvCxnSpPr>
          <p:cNvPr id="13" name="Straight Connector 12"/>
          <p:cNvCxnSpPr/>
          <p:nvPr userDrawn="1"/>
        </p:nvCxnSpPr>
        <p:spPr>
          <a:xfrm>
            <a:off x="554567" y="5338764"/>
            <a:ext cx="818515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6" descr="logo_leaf.gif"/>
          <p:cNvPicPr>
            <a:picLocks noChangeAspect="1"/>
          </p:cNvPicPr>
          <p:nvPr userDrawn="1"/>
        </p:nvPicPr>
        <p:blipFill>
          <a:blip r:embed="rId3" cstate="email"/>
          <a:srcRect/>
          <a:stretch>
            <a:fillRect/>
          </a:stretch>
        </p:blipFill>
        <p:spPr bwMode="auto">
          <a:xfrm>
            <a:off x="9950451" y="4479925"/>
            <a:ext cx="1464733" cy="1066800"/>
          </a:xfrm>
          <a:prstGeom prst="rect">
            <a:avLst/>
          </a:prstGeom>
          <a:noFill/>
          <a:ln w="9525">
            <a:noFill/>
            <a:miter lim="800000"/>
            <a:headEnd/>
            <a:tailEnd/>
          </a:ln>
        </p:spPr>
      </p:pic>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1699106031"/>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97941217"/>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688A2C"/>
                </a:solidFill>
              </a:defRPr>
            </a:lvl1pPr>
            <a:lvl2pPr>
              <a:defRPr>
                <a:solidFill>
                  <a:srgbClr val="688A2C"/>
                </a:solidFill>
              </a:defRPr>
            </a:lvl2pPr>
            <a:lvl3pPr>
              <a:defRPr>
                <a:solidFill>
                  <a:srgbClr val="688A2C"/>
                </a:solidFill>
              </a:defRPr>
            </a:lvl3pPr>
            <a:lvl4pPr>
              <a:defRPr>
                <a:solidFill>
                  <a:srgbClr val="688A2C"/>
                </a:solidFill>
              </a:defRPr>
            </a:lvl4pPr>
            <a:lvl5pPr>
              <a:defRPr>
                <a:solidFill>
                  <a:srgbClr val="688A2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41783454"/>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9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72657669"/>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688A2C"/>
                </a:solidFill>
              </a:defRPr>
            </a:lvl1pPr>
            <a:lvl2pPr>
              <a:defRPr>
                <a:solidFill>
                  <a:srgbClr val="688A2C"/>
                </a:solidFill>
              </a:defRPr>
            </a:lvl2pPr>
            <a:lvl3pPr>
              <a:defRPr>
                <a:solidFill>
                  <a:srgbClr val="688A2C"/>
                </a:solidFill>
              </a:defRPr>
            </a:lvl3pPr>
            <a:lvl4pPr>
              <a:defRPr>
                <a:solidFill>
                  <a:srgbClr val="688A2C"/>
                </a:solidFill>
              </a:defRPr>
            </a:lvl4pPr>
            <a:lvl5pPr>
              <a:defRPr>
                <a:solidFill>
                  <a:srgbClr val="688A2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998869403"/>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7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77698527"/>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12" name="Rectangle 11"/>
          <p:cNvSpPr/>
          <p:nvPr userDrawn="1"/>
        </p:nvSpPr>
        <p:spPr>
          <a:xfrm>
            <a:off x="416985" y="5449889"/>
            <a:ext cx="8892116" cy="646331"/>
          </a:xfrm>
          <a:prstGeom prst="rect">
            <a:avLst/>
          </a:prstGeom>
        </p:spPr>
        <p:txBody>
          <a:bodyPr>
            <a:spAutoFit/>
          </a:bodyPr>
          <a:lstStyle/>
          <a:p>
            <a:pPr>
              <a:lnSpc>
                <a:spcPct val="200000"/>
              </a:lnSpc>
              <a:defRPr/>
            </a:pPr>
            <a:r>
              <a:rPr lang="en-US" dirty="0">
                <a:solidFill>
                  <a:srgbClr val="F1EDF3"/>
                </a:solidFill>
                <a:latin typeface="Trebuchet MS" pitchFamily="34" charset="0"/>
                <a:ea typeface="+mn-ea"/>
              </a:rPr>
              <a:t>International Centre for Integrated Mountain Development</a:t>
            </a:r>
          </a:p>
        </p:txBody>
      </p:sp>
      <p:cxnSp>
        <p:nvCxnSpPr>
          <p:cNvPr id="13" name="Straight Connector 12"/>
          <p:cNvCxnSpPr/>
          <p:nvPr userDrawn="1"/>
        </p:nvCxnSpPr>
        <p:spPr>
          <a:xfrm>
            <a:off x="554567" y="5445125"/>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1364309015"/>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5" name="Straight Connector 4">
            <a:extLst>
              <a:ext uri="{FF2B5EF4-FFF2-40B4-BE49-F238E27FC236}"/>
            </a:extLst>
          </p:cNvPr>
          <p:cNvCxnSpPr>
            <a:cxnSpLocks/>
          </p:cNvCxnSpPr>
          <p:nvPr/>
        </p:nvCxnSpPr>
        <p:spPr>
          <a:xfrm>
            <a:off x="939800" y="2054225"/>
            <a:ext cx="3832225"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extLst>
          </p:cNvPr>
          <p:cNvSpPr/>
          <p:nvPr/>
        </p:nvSpPr>
        <p:spPr>
          <a:xfrm>
            <a:off x="0" y="6176963"/>
            <a:ext cx="12192000" cy="681037"/>
          </a:xfrm>
          <a:prstGeom prst="rect">
            <a:avLst/>
          </a:prstGeom>
          <a:solidFill>
            <a:srgbClr val="9D9D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extLst>
          </p:cNvPr>
          <p:cNvSpPr/>
          <p:nvPr/>
        </p:nvSpPr>
        <p:spPr>
          <a:xfrm>
            <a:off x="0" y="6311900"/>
            <a:ext cx="12192000" cy="546100"/>
          </a:xfrm>
          <a:prstGeom prst="rect">
            <a:avLst/>
          </a:prstGeom>
          <a:solidFill>
            <a:srgbClr val="3933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8" name="Group 9"/>
          <p:cNvGrpSpPr>
            <a:grpSpLocks/>
          </p:cNvGrpSpPr>
          <p:nvPr/>
        </p:nvGrpSpPr>
        <p:grpSpPr bwMode="auto">
          <a:xfrm>
            <a:off x="10164763" y="6430963"/>
            <a:ext cx="1189037" cy="307975"/>
            <a:chOff x="13123863" y="393700"/>
            <a:chExt cx="1739900" cy="452438"/>
          </a:xfrm>
        </p:grpSpPr>
        <p:sp>
          <p:nvSpPr>
            <p:cNvPr id="9" name="Rectangle 23"/>
            <p:cNvSpPr>
              <a:spLocks noChangeArrowheads="1"/>
            </p:cNvSpPr>
            <p:nvPr/>
          </p:nvSpPr>
          <p:spPr bwMode="auto">
            <a:xfrm>
              <a:off x="13123863" y="401637"/>
              <a:ext cx="39688"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0" name="Freeform 24"/>
            <p:cNvSpPr>
              <a:spLocks/>
            </p:cNvSpPr>
            <p:nvPr/>
          </p:nvSpPr>
          <p:spPr bwMode="auto">
            <a:xfrm>
              <a:off x="13266738" y="396875"/>
              <a:ext cx="214313" cy="282575"/>
            </a:xfrm>
            <a:custGeom>
              <a:avLst/>
              <a:gdLst>
                <a:gd name="T0" fmla="*/ 74 w 74"/>
                <a:gd name="T1" fmla="*/ 7 h 98"/>
                <a:gd name="T2" fmla="*/ 74 w 74"/>
                <a:gd name="T3" fmla="*/ 24 h 98"/>
                <a:gd name="T4" fmla="*/ 49 w 74"/>
                <a:gd name="T5" fmla="*/ 13 h 98"/>
                <a:gd name="T6" fmla="*/ 24 w 74"/>
                <a:gd name="T7" fmla="*/ 24 h 98"/>
                <a:gd name="T8" fmla="*/ 14 w 74"/>
                <a:gd name="T9" fmla="*/ 49 h 98"/>
                <a:gd name="T10" fmla="*/ 24 w 74"/>
                <a:gd name="T11" fmla="*/ 75 h 98"/>
                <a:gd name="T12" fmla="*/ 49 w 74"/>
                <a:gd name="T13" fmla="*/ 85 h 98"/>
                <a:gd name="T14" fmla="*/ 62 w 74"/>
                <a:gd name="T15" fmla="*/ 83 h 98"/>
                <a:gd name="T16" fmla="*/ 68 w 74"/>
                <a:gd name="T17" fmla="*/ 79 h 98"/>
                <a:gd name="T18" fmla="*/ 74 w 74"/>
                <a:gd name="T19" fmla="*/ 74 h 98"/>
                <a:gd name="T20" fmla="*/ 74 w 74"/>
                <a:gd name="T21" fmla="*/ 91 h 98"/>
                <a:gd name="T22" fmla="*/ 49 w 74"/>
                <a:gd name="T23" fmla="*/ 98 h 98"/>
                <a:gd name="T24" fmla="*/ 14 w 74"/>
                <a:gd name="T25" fmla="*/ 84 h 98"/>
                <a:gd name="T26" fmla="*/ 0 w 74"/>
                <a:gd name="T27" fmla="*/ 50 h 98"/>
                <a:gd name="T28" fmla="*/ 12 w 74"/>
                <a:gd name="T29" fmla="*/ 17 h 98"/>
                <a:gd name="T30" fmla="*/ 50 w 74"/>
                <a:gd name="T31" fmla="*/ 0 h 98"/>
                <a:gd name="T32" fmla="*/ 74 w 74"/>
                <a:gd name="T33" fmla="*/ 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25"/>
            <p:cNvSpPr>
              <a:spLocks noChangeArrowheads="1"/>
            </p:cNvSpPr>
            <p:nvPr/>
          </p:nvSpPr>
          <p:spPr bwMode="auto">
            <a:xfrm>
              <a:off x="13598525" y="401637"/>
              <a:ext cx="41275" cy="27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2" name="Freeform 26"/>
            <p:cNvSpPr>
              <a:spLocks noEditPoints="1"/>
            </p:cNvSpPr>
            <p:nvPr/>
          </p:nvSpPr>
          <p:spPr bwMode="auto">
            <a:xfrm>
              <a:off x="14263688" y="396875"/>
              <a:ext cx="288925" cy="282575"/>
            </a:xfrm>
            <a:custGeom>
              <a:avLst/>
              <a:gdLst>
                <a:gd name="T0" fmla="*/ 0 w 100"/>
                <a:gd name="T1" fmla="*/ 49 h 98"/>
                <a:gd name="T2" fmla="*/ 15 w 100"/>
                <a:gd name="T3" fmla="*/ 14 h 98"/>
                <a:gd name="T4" fmla="*/ 50 w 100"/>
                <a:gd name="T5" fmla="*/ 0 h 98"/>
                <a:gd name="T6" fmla="*/ 85 w 100"/>
                <a:gd name="T7" fmla="*/ 15 h 98"/>
                <a:gd name="T8" fmla="*/ 100 w 100"/>
                <a:gd name="T9" fmla="*/ 49 h 98"/>
                <a:gd name="T10" fmla="*/ 85 w 100"/>
                <a:gd name="T11" fmla="*/ 84 h 98"/>
                <a:gd name="T12" fmla="*/ 50 w 100"/>
                <a:gd name="T13" fmla="*/ 98 h 98"/>
                <a:gd name="T14" fmla="*/ 17 w 100"/>
                <a:gd name="T15" fmla="*/ 86 h 98"/>
                <a:gd name="T16" fmla="*/ 0 w 100"/>
                <a:gd name="T17" fmla="*/ 49 h 98"/>
                <a:gd name="T18" fmla="*/ 15 w 100"/>
                <a:gd name="T19" fmla="*/ 49 h 98"/>
                <a:gd name="T20" fmla="*/ 25 w 100"/>
                <a:gd name="T21" fmla="*/ 75 h 98"/>
                <a:gd name="T22" fmla="*/ 50 w 100"/>
                <a:gd name="T23" fmla="*/ 85 h 98"/>
                <a:gd name="T24" fmla="*/ 75 w 100"/>
                <a:gd name="T25" fmla="*/ 75 h 98"/>
                <a:gd name="T26" fmla="*/ 85 w 100"/>
                <a:gd name="T27" fmla="*/ 49 h 98"/>
                <a:gd name="T28" fmla="*/ 75 w 100"/>
                <a:gd name="T29" fmla="*/ 24 h 98"/>
                <a:gd name="T30" fmla="*/ 50 w 100"/>
                <a:gd name="T31" fmla="*/ 13 h 98"/>
                <a:gd name="T32" fmla="*/ 25 w 100"/>
                <a:gd name="T33" fmla="*/ 24 h 98"/>
                <a:gd name="T34" fmla="*/ 15 w 100"/>
                <a:gd name="T35" fmla="*/ 49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7"/>
            <p:cNvSpPr>
              <a:spLocks noEditPoints="1"/>
            </p:cNvSpPr>
            <p:nvPr/>
          </p:nvSpPr>
          <p:spPr bwMode="auto">
            <a:xfrm>
              <a:off x="14649450" y="401637"/>
              <a:ext cx="214313" cy="274638"/>
            </a:xfrm>
            <a:custGeom>
              <a:avLst/>
              <a:gdLst>
                <a:gd name="T0" fmla="*/ 0 w 74"/>
                <a:gd name="T1" fmla="*/ 95 h 95"/>
                <a:gd name="T2" fmla="*/ 0 w 74"/>
                <a:gd name="T3" fmla="*/ 0 h 95"/>
                <a:gd name="T4" fmla="*/ 20 w 74"/>
                <a:gd name="T5" fmla="*/ 0 h 95"/>
                <a:gd name="T6" fmla="*/ 43 w 74"/>
                <a:gd name="T7" fmla="*/ 3 h 95"/>
                <a:gd name="T8" fmla="*/ 59 w 74"/>
                <a:gd name="T9" fmla="*/ 12 h 95"/>
                <a:gd name="T10" fmla="*/ 74 w 74"/>
                <a:gd name="T11" fmla="*/ 47 h 95"/>
                <a:gd name="T12" fmla="*/ 58 w 74"/>
                <a:gd name="T13" fmla="*/ 83 h 95"/>
                <a:gd name="T14" fmla="*/ 42 w 74"/>
                <a:gd name="T15" fmla="*/ 92 h 95"/>
                <a:gd name="T16" fmla="*/ 20 w 74"/>
                <a:gd name="T17" fmla="*/ 95 h 95"/>
                <a:gd name="T18" fmla="*/ 0 w 74"/>
                <a:gd name="T19" fmla="*/ 95 h 95"/>
                <a:gd name="T20" fmla="*/ 15 w 74"/>
                <a:gd name="T21" fmla="*/ 81 h 95"/>
                <a:gd name="T22" fmla="*/ 21 w 74"/>
                <a:gd name="T23" fmla="*/ 81 h 95"/>
                <a:gd name="T24" fmla="*/ 37 w 74"/>
                <a:gd name="T25" fmla="*/ 79 h 95"/>
                <a:gd name="T26" fmla="*/ 49 w 74"/>
                <a:gd name="T27" fmla="*/ 72 h 95"/>
                <a:gd name="T28" fmla="*/ 59 w 74"/>
                <a:gd name="T29" fmla="*/ 47 h 95"/>
                <a:gd name="T30" fmla="*/ 49 w 74"/>
                <a:gd name="T31" fmla="*/ 22 h 95"/>
                <a:gd name="T32" fmla="*/ 21 w 74"/>
                <a:gd name="T33" fmla="*/ 13 h 95"/>
                <a:gd name="T34" fmla="*/ 15 w 74"/>
                <a:gd name="T35" fmla="*/ 13 h 95"/>
                <a:gd name="T36" fmla="*/ 15 w 74"/>
                <a:gd name="T37" fmla="*/ 8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8"/>
            <p:cNvSpPr>
              <a:spLocks/>
            </p:cNvSpPr>
            <p:nvPr/>
          </p:nvSpPr>
          <p:spPr bwMode="auto">
            <a:xfrm>
              <a:off x="13750925" y="393700"/>
              <a:ext cx="434975" cy="282575"/>
            </a:xfrm>
            <a:custGeom>
              <a:avLst/>
              <a:gdLst>
                <a:gd name="T0" fmla="*/ 109 w 151"/>
                <a:gd name="T1" fmla="*/ 0 h 98"/>
                <a:gd name="T2" fmla="*/ 75 w 151"/>
                <a:gd name="T3" fmla="*/ 66 h 98"/>
                <a:gd name="T4" fmla="*/ 41 w 151"/>
                <a:gd name="T5" fmla="*/ 0 h 98"/>
                <a:gd name="T6" fmla="*/ 0 w 151"/>
                <a:gd name="T7" fmla="*/ 98 h 98"/>
                <a:gd name="T8" fmla="*/ 15 w 151"/>
                <a:gd name="T9" fmla="*/ 98 h 98"/>
                <a:gd name="T10" fmla="*/ 42 w 151"/>
                <a:gd name="T11" fmla="*/ 33 h 98"/>
                <a:gd name="T12" fmla="*/ 75 w 151"/>
                <a:gd name="T13" fmla="*/ 97 h 98"/>
                <a:gd name="T14" fmla="*/ 108 w 151"/>
                <a:gd name="T15" fmla="*/ 33 h 98"/>
                <a:gd name="T16" fmla="*/ 135 w 151"/>
                <a:gd name="T17" fmla="*/ 98 h 98"/>
                <a:gd name="T18" fmla="*/ 151 w 151"/>
                <a:gd name="T19" fmla="*/ 98 h 98"/>
                <a:gd name="T20" fmla="*/ 109 w 151"/>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29"/>
            <p:cNvSpPr>
              <a:spLocks/>
            </p:cNvSpPr>
            <p:nvPr/>
          </p:nvSpPr>
          <p:spPr bwMode="auto">
            <a:xfrm>
              <a:off x="13700125" y="704850"/>
              <a:ext cx="517525" cy="141288"/>
            </a:xfrm>
            <a:custGeom>
              <a:avLst/>
              <a:gdLst>
                <a:gd name="T0" fmla="*/ 93 w 180"/>
                <a:gd name="T1" fmla="*/ 33 h 49"/>
                <a:gd name="T2" fmla="*/ 0 w 180"/>
                <a:gd name="T3" fmla="*/ 32 h 49"/>
                <a:gd name="T4" fmla="*/ 93 w 180"/>
                <a:gd name="T5" fmla="*/ 16 h 49"/>
                <a:gd name="T6" fmla="*/ 180 w 180"/>
                <a:gd name="T7" fmla="*/ 17 h 49"/>
                <a:gd name="T8" fmla="*/ 93 w 180"/>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8" name="Title 1">
            <a:extLst>
              <a:ext uri="{FF2B5EF4-FFF2-40B4-BE49-F238E27FC236}"/>
            </a:extLst>
          </p:cNvPr>
          <p:cNvSpPr>
            <a:spLocks noGrp="1"/>
          </p:cNvSpPr>
          <p:nvPr>
            <p:ph type="title"/>
          </p:nvPr>
        </p:nvSpPr>
        <p:spPr>
          <a:xfrm>
            <a:off x="839788" y="457200"/>
            <a:ext cx="3932237" cy="1549397"/>
          </a:xfrm>
        </p:spPr>
        <p:txBody>
          <a:bodyPr anchor="b"/>
          <a:lstStyle>
            <a:lvl1pPr>
              <a:defRPr sz="3200">
                <a:latin typeface="Century Gothic" charset="0"/>
                <a:ea typeface="Century Gothic" charset="0"/>
                <a:cs typeface="Century Gothic" charset="0"/>
              </a:defRPr>
            </a:lvl1pPr>
          </a:lstStyle>
          <a:p>
            <a:r>
              <a:rPr lang="en-US" smtClean="0"/>
              <a:t>Click to edit Master title style</a:t>
            </a:r>
            <a:endParaRPr lang="en-US" dirty="0"/>
          </a:p>
        </p:txBody>
      </p:sp>
      <p:sp>
        <p:nvSpPr>
          <p:cNvPr id="19" name="Text Placeholder 3">
            <a:extLst>
              <a:ext uri="{FF2B5EF4-FFF2-40B4-BE49-F238E27FC236}"/>
            </a:extLst>
          </p:cNvPr>
          <p:cNvSpPr>
            <a:spLocks noGrp="1"/>
          </p:cNvSpPr>
          <p:nvPr>
            <p:ph type="body" sz="half" idx="2"/>
          </p:nvPr>
        </p:nvSpPr>
        <p:spPr>
          <a:xfrm>
            <a:off x="839788" y="2099188"/>
            <a:ext cx="3932237" cy="3769799"/>
          </a:xfrm>
        </p:spPr>
        <p:txBody>
          <a:bodyPr/>
          <a:lstStyle>
            <a:lvl1pPr marL="0" indent="0">
              <a:buNone/>
              <a:defRPr sz="1600">
                <a:latin typeface="Century Gothic" charset="0"/>
                <a:ea typeface="Century Gothic" charset="0"/>
                <a:cs typeface="Century Gothic"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6" name="Date Placeholder 4">
            <a:extLst>
              <a:ext uri="{FF2B5EF4-FFF2-40B4-BE49-F238E27FC236}"/>
            </a:extLst>
          </p:cNvPr>
          <p:cNvSpPr>
            <a:spLocks noGrp="1"/>
          </p:cNvSpPr>
          <p:nvPr>
            <p:ph type="dt" sz="half" idx="10"/>
          </p:nvPr>
        </p:nvSpPr>
        <p:spPr/>
        <p:txBody>
          <a:bodyPr/>
          <a:lstStyle>
            <a:lvl1pPr>
              <a:defRPr/>
            </a:lvl1pPr>
          </a:lstStyle>
          <a:p>
            <a:fld id="{8676FD67-D294-4738-B252-AE23E167EA43}" type="datetimeFigureOut">
              <a:rPr lang="en-US" altLang="en-US"/>
              <a:pPr/>
              <a:t>27/04/2018</a:t>
            </a:fld>
            <a:endParaRPr lang="en-US" altLang="en-US"/>
          </a:p>
        </p:txBody>
      </p:sp>
      <p:sp>
        <p:nvSpPr>
          <p:cNvPr id="17" name="Footer Placeholder 5">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20" name="Slide Number Placeholder 6">
            <a:extLst>
              <a:ext uri="{FF2B5EF4-FFF2-40B4-BE49-F238E27FC236}"/>
            </a:extLst>
          </p:cNvPr>
          <p:cNvSpPr>
            <a:spLocks noGrp="1"/>
          </p:cNvSpPr>
          <p:nvPr>
            <p:ph type="sldNum" sz="quarter" idx="12"/>
          </p:nvPr>
        </p:nvSpPr>
        <p:spPr/>
        <p:txBody>
          <a:bodyPr/>
          <a:lstStyle>
            <a:lvl1pPr>
              <a:defRPr/>
            </a:lvl1pPr>
          </a:lstStyle>
          <a:p>
            <a:fld id="{2FD00B85-FE91-40FD-BD26-E274217B21F8}" type="slidenum">
              <a:rPr lang="en-US" altLang="en-US"/>
              <a:pPr/>
              <a:t>‹#›</a:t>
            </a:fld>
            <a:endParaRPr lang="en-US" altLang="en-US"/>
          </a:p>
        </p:txBody>
      </p:sp>
    </p:spTree>
    <p:extLst>
      <p:ext uri="{BB962C8B-B14F-4D97-AF65-F5344CB8AC3E}">
        <p14:creationId xmlns:p14="http://schemas.microsoft.com/office/powerpoint/2010/main" val="8289737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87848143"/>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26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0309735"/>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0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84292776"/>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2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0066B3"/>
                </a:solidFill>
              </a:defRPr>
            </a:lvl1pPr>
            <a:lvl2pPr>
              <a:defRPr>
                <a:solidFill>
                  <a:srgbClr val="0066B3"/>
                </a:solidFill>
              </a:defRPr>
            </a:lvl2pPr>
            <a:lvl3pPr>
              <a:defRPr>
                <a:solidFill>
                  <a:srgbClr val="0066B3"/>
                </a:solidFill>
              </a:defRPr>
            </a:lvl3pPr>
            <a:lvl4pPr>
              <a:defRPr>
                <a:solidFill>
                  <a:srgbClr val="0066B3"/>
                </a:solidFill>
              </a:defRPr>
            </a:lvl4pPr>
            <a:lvl5pPr>
              <a:defRPr>
                <a:solidFill>
                  <a:srgbClr val="0066B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69639658"/>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8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4901" cy="1143000"/>
          </a:xfrm>
          <a:prstGeom prst="rect">
            <a:avLst/>
          </a:prstGeom>
        </p:spPr>
        <p:txBody>
          <a:bodyPr>
            <a:noAutofit/>
          </a:bodyPr>
          <a:lstStyle>
            <a:lvl1pPr>
              <a:defRPr sz="4800">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323953361"/>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4"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5"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6"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7"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30"/>
          <p:cNvSpPr>
            <a:spLocks noEditPoints="1"/>
          </p:cNvSpPr>
          <p:nvPr userDrawn="1"/>
        </p:nvSpPr>
        <p:spPr bwMode="auto">
          <a:xfrm>
            <a:off x="9522885" y="304958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Rectangle 10"/>
          <p:cNvSpPr>
            <a:spLocks noChangeArrowheads="1"/>
          </p:cNvSpPr>
          <p:nvPr userDrawn="1"/>
        </p:nvSpPr>
        <p:spPr bwMode="auto">
          <a:xfrm>
            <a:off x="9110133" y="3408364"/>
            <a:ext cx="3081867" cy="3449637"/>
          </a:xfrm>
          <a:prstGeom prst="rect">
            <a:avLst/>
          </a:prstGeom>
          <a:solidFill>
            <a:schemeClr val="tx1"/>
          </a:solidFill>
          <a:ln w="9525">
            <a:noFill/>
            <a:miter lim="800000"/>
            <a:headEnd/>
            <a:tailEnd/>
          </a:ln>
        </p:spPr>
        <p:txBody>
          <a:bodyPr/>
          <a:lstStyle/>
          <a:p>
            <a:pPr>
              <a:defRPr/>
            </a:pPr>
            <a:endParaRPr lang="en-US" b="1">
              <a:solidFill>
                <a:srgbClr val="FFFFFF"/>
              </a:solidFill>
              <a:latin typeface="Arial" charset="0"/>
              <a:ea typeface="+mn-ea"/>
            </a:endParaRPr>
          </a:p>
        </p:txBody>
      </p:sp>
      <p:pic>
        <p:nvPicPr>
          <p:cNvPr id="12" name="Picture 4" descr="IYB2010_Logo_English_sm.jpg"/>
          <p:cNvPicPr>
            <a:picLocks noChangeAspect="1"/>
          </p:cNvPicPr>
          <p:nvPr userDrawn="1"/>
        </p:nvPicPr>
        <p:blipFill>
          <a:blip r:embed="rId3" cstate="email"/>
          <a:srcRect/>
          <a:stretch>
            <a:fillRect/>
          </a:stretch>
        </p:blipFill>
        <p:spPr bwMode="auto">
          <a:xfrm>
            <a:off x="9461501" y="4741864"/>
            <a:ext cx="2400300" cy="700087"/>
          </a:xfrm>
          <a:prstGeom prst="rect">
            <a:avLst/>
          </a:prstGeom>
          <a:noFill/>
          <a:ln w="9525">
            <a:noFill/>
            <a:miter lim="800000"/>
            <a:headEnd/>
            <a:tailEnd/>
          </a:ln>
        </p:spPr>
      </p:pic>
      <p:sp>
        <p:nvSpPr>
          <p:cNvPr id="13" name="Rectangle 12"/>
          <p:cNvSpPr/>
          <p:nvPr userDrawn="1"/>
        </p:nvSpPr>
        <p:spPr>
          <a:xfrm>
            <a:off x="416985" y="4208464"/>
            <a:ext cx="8892116" cy="1108075"/>
          </a:xfrm>
          <a:prstGeom prst="rect">
            <a:avLst/>
          </a:prstGeom>
        </p:spPr>
        <p:txBody>
          <a:bodyPr>
            <a:spAutoFit/>
          </a:bodyPr>
          <a:lstStyle/>
          <a:p>
            <a:pPr>
              <a:lnSpc>
                <a:spcPct val="200000"/>
              </a:lnSpc>
              <a:defRPr/>
            </a:pPr>
            <a:r>
              <a:rPr lang="en-US" sz="1900">
                <a:solidFill>
                  <a:srgbClr val="F1EDF3"/>
                </a:solidFill>
                <a:latin typeface="Arial" charset="0"/>
                <a:ea typeface="+mn-ea"/>
              </a:rPr>
              <a:t>International Centre for Integrated Mountain Development</a:t>
            </a:r>
          </a:p>
          <a:p>
            <a:pPr>
              <a:lnSpc>
                <a:spcPct val="200000"/>
              </a:lnSpc>
              <a:defRPr/>
            </a:pPr>
            <a:r>
              <a:rPr lang="en-US" sz="1400">
                <a:solidFill>
                  <a:srgbClr val="F1EDF3"/>
                </a:solidFill>
                <a:latin typeface="Arial" charset="0"/>
                <a:ea typeface="+mn-ea"/>
              </a:rPr>
              <a:t>Kathmandu, Nepal</a:t>
            </a:r>
            <a:endParaRPr lang="en-GB" sz="1400">
              <a:solidFill>
                <a:srgbClr val="F1EDF3"/>
              </a:solidFill>
              <a:latin typeface="Arial" charset="0"/>
              <a:ea typeface="+mn-ea"/>
            </a:endParaRPr>
          </a:p>
        </p:txBody>
      </p:sp>
      <p:cxnSp>
        <p:nvCxnSpPr>
          <p:cNvPr id="14" name="Straight Connector 13"/>
          <p:cNvCxnSpPr/>
          <p:nvPr userDrawn="1"/>
        </p:nvCxnSpPr>
        <p:spPr>
          <a:xfrm>
            <a:off x="554567" y="4203700"/>
            <a:ext cx="818515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3568" y="265176"/>
            <a:ext cx="8774901" cy="1143000"/>
          </a:xfrm>
          <a:prstGeom prst="rect">
            <a:avLst/>
          </a:prstGeom>
        </p:spPr>
        <p:txBody>
          <a:bodyPr>
            <a:normAutofit/>
          </a:bodyPr>
          <a:lstStyle>
            <a:lvl1pPr>
              <a:defRPr sz="6000"/>
            </a:lvl1pPr>
          </a:lstStyle>
          <a:p>
            <a:r>
              <a:rPr lang="en-US" dirty="0" smtClean="0"/>
              <a:t>Click to edit Master title style</a:t>
            </a:r>
            <a:endParaRPr lang="en-GB" dirty="0"/>
          </a:p>
        </p:txBody>
      </p:sp>
    </p:spTree>
    <p:extLst>
      <p:ext uri="{BB962C8B-B14F-4D97-AF65-F5344CB8AC3E}">
        <p14:creationId xmlns:p14="http://schemas.microsoft.com/office/powerpoint/2010/main" val="3012137103"/>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310896"/>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73736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6192888"/>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27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88000" y="36000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600201"/>
            <a:ext cx="8488908" cy="4525963"/>
          </a:xfrm>
          <a:prstGeom prst="rect">
            <a:avLst/>
          </a:prstGeom>
        </p:spPr>
        <p:txBody>
          <a:bodyPr/>
          <a:lstStyle>
            <a:lvl1pPr>
              <a:defRPr>
                <a:solidFill>
                  <a:srgbClr val="9D963A"/>
                </a:solidFill>
              </a:defRPr>
            </a:lvl1pPr>
            <a:lvl2pPr>
              <a:defRPr>
                <a:solidFill>
                  <a:srgbClr val="9D963A"/>
                </a:solidFill>
              </a:defRPr>
            </a:lvl2pPr>
            <a:lvl3pPr>
              <a:defRPr>
                <a:solidFill>
                  <a:srgbClr val="9D963A"/>
                </a:solidFill>
              </a:defRPr>
            </a:lvl3pPr>
            <a:lvl4pPr>
              <a:defRPr>
                <a:solidFill>
                  <a:srgbClr val="9D963A"/>
                </a:solidFill>
              </a:defRPr>
            </a:lvl4pPr>
            <a:lvl5pPr>
              <a:defRPr>
                <a:solidFill>
                  <a:srgbClr val="9D963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00807141"/>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1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79482597"/>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33_Title and Content">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9522885" y="306389"/>
            <a:ext cx="52916"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5" name="Freeform 24"/>
          <p:cNvSpPr>
            <a:spLocks/>
          </p:cNvSpPr>
          <p:nvPr userDrawn="1"/>
        </p:nvSpPr>
        <p:spPr bwMode="auto">
          <a:xfrm>
            <a:off x="9713384" y="301626"/>
            <a:ext cx="285749" cy="282575"/>
          </a:xfrm>
          <a:custGeom>
            <a:avLst/>
            <a:gdLst/>
            <a:ahLst/>
            <a:cxnLst>
              <a:cxn ang="0">
                <a:pos x="74" y="7"/>
              </a:cxn>
              <a:cxn ang="0">
                <a:pos x="74" y="24"/>
              </a:cxn>
              <a:cxn ang="0">
                <a:pos x="49" y="13"/>
              </a:cxn>
              <a:cxn ang="0">
                <a:pos x="24" y="24"/>
              </a:cxn>
              <a:cxn ang="0">
                <a:pos x="14" y="49"/>
              </a:cxn>
              <a:cxn ang="0">
                <a:pos x="24" y="75"/>
              </a:cxn>
              <a:cxn ang="0">
                <a:pos x="49" y="85"/>
              </a:cxn>
              <a:cxn ang="0">
                <a:pos x="62" y="83"/>
              </a:cxn>
              <a:cxn ang="0">
                <a:pos x="68" y="79"/>
              </a:cxn>
              <a:cxn ang="0">
                <a:pos x="74" y="74"/>
              </a:cxn>
              <a:cxn ang="0">
                <a:pos x="74" y="91"/>
              </a:cxn>
              <a:cxn ang="0">
                <a:pos x="49" y="98"/>
              </a:cxn>
              <a:cxn ang="0">
                <a:pos x="14" y="84"/>
              </a:cxn>
              <a:cxn ang="0">
                <a:pos x="0" y="50"/>
              </a:cxn>
              <a:cxn ang="0">
                <a:pos x="12" y="17"/>
              </a:cxn>
              <a:cxn ang="0">
                <a:pos x="50" y="0"/>
              </a:cxn>
              <a:cxn ang="0">
                <a:pos x="74" y="7"/>
              </a:cxn>
            </a:cxnLst>
            <a:rect l="0" t="0" r="r" b="b"/>
            <a:pathLst>
              <a:path w="74" h="98">
                <a:moveTo>
                  <a:pt x="74" y="7"/>
                </a:moveTo>
                <a:cubicBezTo>
                  <a:pt x="74" y="24"/>
                  <a:pt x="74" y="24"/>
                  <a:pt x="74" y="24"/>
                </a:cubicBezTo>
                <a:cubicBezTo>
                  <a:pt x="66" y="17"/>
                  <a:pt x="58" y="13"/>
                  <a:pt x="49" y="13"/>
                </a:cubicBezTo>
                <a:cubicBezTo>
                  <a:pt x="39" y="13"/>
                  <a:pt x="31" y="17"/>
                  <a:pt x="24" y="24"/>
                </a:cubicBezTo>
                <a:cubicBezTo>
                  <a:pt x="17" y="31"/>
                  <a:pt x="14" y="39"/>
                  <a:pt x="14" y="49"/>
                </a:cubicBezTo>
                <a:cubicBezTo>
                  <a:pt x="14" y="59"/>
                  <a:pt x="17" y="68"/>
                  <a:pt x="24" y="75"/>
                </a:cubicBezTo>
                <a:cubicBezTo>
                  <a:pt x="31" y="82"/>
                  <a:pt x="39" y="85"/>
                  <a:pt x="49" y="85"/>
                </a:cubicBezTo>
                <a:cubicBezTo>
                  <a:pt x="54" y="85"/>
                  <a:pt x="58" y="84"/>
                  <a:pt x="62" y="83"/>
                </a:cubicBezTo>
                <a:cubicBezTo>
                  <a:pt x="64" y="82"/>
                  <a:pt x="66" y="81"/>
                  <a:pt x="68" y="79"/>
                </a:cubicBezTo>
                <a:cubicBezTo>
                  <a:pt x="70" y="78"/>
                  <a:pt x="72" y="76"/>
                  <a:pt x="74" y="74"/>
                </a:cubicBezTo>
                <a:cubicBezTo>
                  <a:pt x="74" y="91"/>
                  <a:pt x="74" y="91"/>
                  <a:pt x="74" y="91"/>
                </a:cubicBezTo>
                <a:cubicBezTo>
                  <a:pt x="66" y="96"/>
                  <a:pt x="58" y="98"/>
                  <a:pt x="49" y="98"/>
                </a:cubicBezTo>
                <a:cubicBezTo>
                  <a:pt x="35" y="98"/>
                  <a:pt x="23" y="94"/>
                  <a:pt x="14" y="84"/>
                </a:cubicBezTo>
                <a:cubicBezTo>
                  <a:pt x="4" y="75"/>
                  <a:pt x="0" y="63"/>
                  <a:pt x="0" y="50"/>
                </a:cubicBezTo>
                <a:cubicBezTo>
                  <a:pt x="0" y="38"/>
                  <a:pt x="4" y="27"/>
                  <a:pt x="12" y="17"/>
                </a:cubicBezTo>
                <a:cubicBezTo>
                  <a:pt x="21" y="6"/>
                  <a:pt x="34" y="0"/>
                  <a:pt x="50" y="0"/>
                </a:cubicBezTo>
                <a:cubicBezTo>
                  <a:pt x="58" y="0"/>
                  <a:pt x="66" y="2"/>
                  <a:pt x="74" y="7"/>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6" name="Rectangle 25"/>
          <p:cNvSpPr>
            <a:spLocks noChangeArrowheads="1"/>
          </p:cNvSpPr>
          <p:nvPr userDrawn="1"/>
        </p:nvSpPr>
        <p:spPr bwMode="auto">
          <a:xfrm>
            <a:off x="10155768" y="306389"/>
            <a:ext cx="55033" cy="274637"/>
          </a:xfrm>
          <a:prstGeom prst="rect">
            <a:avLst/>
          </a:prstGeom>
          <a:solidFill>
            <a:srgbClr val="FFFFFF"/>
          </a:solidFill>
          <a:ln w="9525">
            <a:noFill/>
            <a:miter lim="800000"/>
            <a:headEnd/>
            <a:tailEnd/>
          </a:ln>
        </p:spPr>
        <p:txBody>
          <a:bodyPr/>
          <a:lstStyle/>
          <a:p>
            <a:pPr>
              <a:defRPr/>
            </a:pPr>
            <a:endParaRPr lang="en-US" b="1">
              <a:solidFill>
                <a:srgbClr val="FFFFFF"/>
              </a:solidFill>
              <a:latin typeface="Arial" charset="0"/>
              <a:ea typeface="+mn-ea"/>
            </a:endParaRPr>
          </a:p>
        </p:txBody>
      </p:sp>
      <p:sp>
        <p:nvSpPr>
          <p:cNvPr id="7" name="Freeform 26"/>
          <p:cNvSpPr>
            <a:spLocks noEditPoints="1"/>
          </p:cNvSpPr>
          <p:nvPr userDrawn="1"/>
        </p:nvSpPr>
        <p:spPr bwMode="auto">
          <a:xfrm>
            <a:off x="11042652" y="301626"/>
            <a:ext cx="385233" cy="282575"/>
          </a:xfrm>
          <a:custGeom>
            <a:avLst/>
            <a:gdLst/>
            <a:ahLst/>
            <a:cxnLst>
              <a:cxn ang="0">
                <a:pos x="0" y="49"/>
              </a:cxn>
              <a:cxn ang="0">
                <a:pos x="15" y="14"/>
              </a:cxn>
              <a:cxn ang="0">
                <a:pos x="50" y="0"/>
              </a:cxn>
              <a:cxn ang="0">
                <a:pos x="85" y="15"/>
              </a:cxn>
              <a:cxn ang="0">
                <a:pos x="100" y="49"/>
              </a:cxn>
              <a:cxn ang="0">
                <a:pos x="85" y="84"/>
              </a:cxn>
              <a:cxn ang="0">
                <a:pos x="50" y="98"/>
              </a:cxn>
              <a:cxn ang="0">
                <a:pos x="17" y="86"/>
              </a:cxn>
              <a:cxn ang="0">
                <a:pos x="0" y="49"/>
              </a:cxn>
              <a:cxn ang="0">
                <a:pos x="15" y="49"/>
              </a:cxn>
              <a:cxn ang="0">
                <a:pos x="25" y="75"/>
              </a:cxn>
              <a:cxn ang="0">
                <a:pos x="50" y="85"/>
              </a:cxn>
              <a:cxn ang="0">
                <a:pos x="75" y="75"/>
              </a:cxn>
              <a:cxn ang="0">
                <a:pos x="85" y="49"/>
              </a:cxn>
              <a:cxn ang="0">
                <a:pos x="75" y="24"/>
              </a:cxn>
              <a:cxn ang="0">
                <a:pos x="50" y="13"/>
              </a:cxn>
              <a:cxn ang="0">
                <a:pos x="25" y="24"/>
              </a:cxn>
              <a:cxn ang="0">
                <a:pos x="15" y="49"/>
              </a:cxn>
            </a:cxnLst>
            <a:rect l="0" t="0" r="r" b="b"/>
            <a:pathLst>
              <a:path w="100" h="98">
                <a:moveTo>
                  <a:pt x="0" y="49"/>
                </a:moveTo>
                <a:cubicBezTo>
                  <a:pt x="0" y="35"/>
                  <a:pt x="5" y="24"/>
                  <a:pt x="15" y="14"/>
                </a:cubicBezTo>
                <a:cubicBezTo>
                  <a:pt x="25" y="5"/>
                  <a:pt x="37" y="0"/>
                  <a:pt x="50" y="0"/>
                </a:cubicBezTo>
                <a:cubicBezTo>
                  <a:pt x="64" y="0"/>
                  <a:pt x="75" y="5"/>
                  <a:pt x="85" y="15"/>
                </a:cubicBezTo>
                <a:cubicBezTo>
                  <a:pt x="95" y="24"/>
                  <a:pt x="100" y="36"/>
                  <a:pt x="100" y="49"/>
                </a:cubicBezTo>
                <a:cubicBezTo>
                  <a:pt x="100" y="63"/>
                  <a:pt x="95" y="75"/>
                  <a:pt x="85" y="84"/>
                </a:cubicBezTo>
                <a:cubicBezTo>
                  <a:pt x="75" y="94"/>
                  <a:pt x="63" y="98"/>
                  <a:pt x="50" y="98"/>
                </a:cubicBezTo>
                <a:cubicBezTo>
                  <a:pt x="37" y="98"/>
                  <a:pt x="26" y="94"/>
                  <a:pt x="17" y="86"/>
                </a:cubicBezTo>
                <a:cubicBezTo>
                  <a:pt x="6" y="76"/>
                  <a:pt x="0" y="64"/>
                  <a:pt x="0" y="49"/>
                </a:cubicBezTo>
                <a:moveTo>
                  <a:pt x="15" y="49"/>
                </a:moveTo>
                <a:cubicBezTo>
                  <a:pt x="15" y="59"/>
                  <a:pt x="18" y="68"/>
                  <a:pt x="25" y="75"/>
                </a:cubicBezTo>
                <a:cubicBezTo>
                  <a:pt x="32" y="82"/>
                  <a:pt x="41" y="85"/>
                  <a:pt x="50" y="85"/>
                </a:cubicBezTo>
                <a:cubicBezTo>
                  <a:pt x="60" y="85"/>
                  <a:pt x="68" y="82"/>
                  <a:pt x="75" y="75"/>
                </a:cubicBezTo>
                <a:cubicBezTo>
                  <a:pt x="82" y="68"/>
                  <a:pt x="85" y="59"/>
                  <a:pt x="85" y="49"/>
                </a:cubicBezTo>
                <a:cubicBezTo>
                  <a:pt x="85" y="39"/>
                  <a:pt x="82" y="31"/>
                  <a:pt x="75" y="24"/>
                </a:cubicBezTo>
                <a:cubicBezTo>
                  <a:pt x="68" y="17"/>
                  <a:pt x="60" y="13"/>
                  <a:pt x="50" y="13"/>
                </a:cubicBezTo>
                <a:cubicBezTo>
                  <a:pt x="40" y="13"/>
                  <a:pt x="32" y="17"/>
                  <a:pt x="25" y="24"/>
                </a:cubicBezTo>
                <a:cubicBezTo>
                  <a:pt x="18" y="31"/>
                  <a:pt x="15" y="39"/>
                  <a:pt x="15" y="49"/>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8" name="Freeform 27"/>
          <p:cNvSpPr>
            <a:spLocks noEditPoints="1"/>
          </p:cNvSpPr>
          <p:nvPr userDrawn="1"/>
        </p:nvSpPr>
        <p:spPr bwMode="auto">
          <a:xfrm>
            <a:off x="11557001" y="306389"/>
            <a:ext cx="285751" cy="274637"/>
          </a:xfrm>
          <a:custGeom>
            <a:avLst/>
            <a:gdLst/>
            <a:ahLst/>
            <a:cxnLst>
              <a:cxn ang="0">
                <a:pos x="0" y="95"/>
              </a:cxn>
              <a:cxn ang="0">
                <a:pos x="0" y="0"/>
              </a:cxn>
              <a:cxn ang="0">
                <a:pos x="20" y="0"/>
              </a:cxn>
              <a:cxn ang="0">
                <a:pos x="43" y="3"/>
              </a:cxn>
              <a:cxn ang="0">
                <a:pos x="59" y="12"/>
              </a:cxn>
              <a:cxn ang="0">
                <a:pos x="74" y="47"/>
              </a:cxn>
              <a:cxn ang="0">
                <a:pos x="58" y="83"/>
              </a:cxn>
              <a:cxn ang="0">
                <a:pos x="42" y="92"/>
              </a:cxn>
              <a:cxn ang="0">
                <a:pos x="20" y="95"/>
              </a:cxn>
              <a:cxn ang="0">
                <a:pos x="0" y="95"/>
              </a:cxn>
              <a:cxn ang="0">
                <a:pos x="15" y="81"/>
              </a:cxn>
              <a:cxn ang="0">
                <a:pos x="21" y="81"/>
              </a:cxn>
              <a:cxn ang="0">
                <a:pos x="37" y="79"/>
              </a:cxn>
              <a:cxn ang="0">
                <a:pos x="49" y="72"/>
              </a:cxn>
              <a:cxn ang="0">
                <a:pos x="59" y="47"/>
              </a:cxn>
              <a:cxn ang="0">
                <a:pos x="49" y="22"/>
              </a:cxn>
              <a:cxn ang="0">
                <a:pos x="21" y="13"/>
              </a:cxn>
              <a:cxn ang="0">
                <a:pos x="15" y="13"/>
              </a:cxn>
              <a:cxn ang="0">
                <a:pos x="15" y="81"/>
              </a:cxn>
            </a:cxnLst>
            <a:rect l="0" t="0" r="r" b="b"/>
            <a:pathLst>
              <a:path w="74" h="95">
                <a:moveTo>
                  <a:pt x="0" y="95"/>
                </a:moveTo>
                <a:cubicBezTo>
                  <a:pt x="0" y="0"/>
                  <a:pt x="0" y="0"/>
                  <a:pt x="0" y="0"/>
                </a:cubicBezTo>
                <a:cubicBezTo>
                  <a:pt x="20" y="0"/>
                  <a:pt x="20" y="0"/>
                  <a:pt x="20" y="0"/>
                </a:cubicBezTo>
                <a:cubicBezTo>
                  <a:pt x="30" y="0"/>
                  <a:pt x="37" y="1"/>
                  <a:pt x="43" y="3"/>
                </a:cubicBezTo>
                <a:cubicBezTo>
                  <a:pt x="49" y="4"/>
                  <a:pt x="54" y="8"/>
                  <a:pt x="59" y="12"/>
                </a:cubicBezTo>
                <a:cubicBezTo>
                  <a:pt x="69" y="21"/>
                  <a:pt x="74" y="33"/>
                  <a:pt x="74" y="47"/>
                </a:cubicBezTo>
                <a:cubicBezTo>
                  <a:pt x="74" y="62"/>
                  <a:pt x="68" y="74"/>
                  <a:pt x="58" y="83"/>
                </a:cubicBezTo>
                <a:cubicBezTo>
                  <a:pt x="53" y="87"/>
                  <a:pt x="48" y="90"/>
                  <a:pt x="42" y="92"/>
                </a:cubicBezTo>
                <a:cubicBezTo>
                  <a:pt x="37" y="94"/>
                  <a:pt x="30" y="95"/>
                  <a:pt x="20" y="95"/>
                </a:cubicBezTo>
                <a:lnTo>
                  <a:pt x="0" y="95"/>
                </a:lnTo>
                <a:close/>
                <a:moveTo>
                  <a:pt x="15" y="81"/>
                </a:moveTo>
                <a:cubicBezTo>
                  <a:pt x="21" y="81"/>
                  <a:pt x="21" y="81"/>
                  <a:pt x="21" y="81"/>
                </a:cubicBezTo>
                <a:cubicBezTo>
                  <a:pt x="27" y="81"/>
                  <a:pt x="33" y="81"/>
                  <a:pt x="37" y="79"/>
                </a:cubicBezTo>
                <a:cubicBezTo>
                  <a:pt x="41" y="78"/>
                  <a:pt x="45" y="75"/>
                  <a:pt x="49" y="72"/>
                </a:cubicBezTo>
                <a:cubicBezTo>
                  <a:pt x="56" y="66"/>
                  <a:pt x="59" y="58"/>
                  <a:pt x="59" y="47"/>
                </a:cubicBezTo>
                <a:cubicBezTo>
                  <a:pt x="59" y="37"/>
                  <a:pt x="56" y="28"/>
                  <a:pt x="49" y="22"/>
                </a:cubicBezTo>
                <a:cubicBezTo>
                  <a:pt x="42" y="16"/>
                  <a:pt x="33" y="13"/>
                  <a:pt x="21" y="13"/>
                </a:cubicBezTo>
                <a:cubicBezTo>
                  <a:pt x="15" y="13"/>
                  <a:pt x="15" y="13"/>
                  <a:pt x="15" y="13"/>
                </a:cubicBezTo>
                <a:lnTo>
                  <a:pt x="15" y="81"/>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9" name="Freeform 28"/>
          <p:cNvSpPr>
            <a:spLocks/>
          </p:cNvSpPr>
          <p:nvPr userDrawn="1"/>
        </p:nvSpPr>
        <p:spPr bwMode="auto">
          <a:xfrm>
            <a:off x="10358967" y="298450"/>
            <a:ext cx="579967" cy="282575"/>
          </a:xfrm>
          <a:custGeom>
            <a:avLst/>
            <a:gdLst/>
            <a:ahLst/>
            <a:cxnLst>
              <a:cxn ang="0">
                <a:pos x="109" y="0"/>
              </a:cxn>
              <a:cxn ang="0">
                <a:pos x="75" y="66"/>
              </a:cxn>
              <a:cxn ang="0">
                <a:pos x="41" y="0"/>
              </a:cxn>
              <a:cxn ang="0">
                <a:pos x="0" y="98"/>
              </a:cxn>
              <a:cxn ang="0">
                <a:pos x="15" y="98"/>
              </a:cxn>
              <a:cxn ang="0">
                <a:pos x="42" y="33"/>
              </a:cxn>
              <a:cxn ang="0">
                <a:pos x="75" y="97"/>
              </a:cxn>
              <a:cxn ang="0">
                <a:pos x="108" y="33"/>
              </a:cxn>
              <a:cxn ang="0">
                <a:pos x="135" y="98"/>
              </a:cxn>
              <a:cxn ang="0">
                <a:pos x="151" y="98"/>
              </a:cxn>
              <a:cxn ang="0">
                <a:pos x="109" y="0"/>
              </a:cxn>
            </a:cxnLst>
            <a:rect l="0" t="0" r="r" b="b"/>
            <a:pathLst>
              <a:path w="151" h="98">
                <a:moveTo>
                  <a:pt x="109" y="0"/>
                </a:moveTo>
                <a:cubicBezTo>
                  <a:pt x="109" y="0"/>
                  <a:pt x="83" y="50"/>
                  <a:pt x="75" y="66"/>
                </a:cubicBezTo>
                <a:cubicBezTo>
                  <a:pt x="67" y="50"/>
                  <a:pt x="41" y="0"/>
                  <a:pt x="41" y="0"/>
                </a:cubicBezTo>
                <a:cubicBezTo>
                  <a:pt x="0" y="98"/>
                  <a:pt x="0" y="98"/>
                  <a:pt x="0" y="98"/>
                </a:cubicBezTo>
                <a:cubicBezTo>
                  <a:pt x="15" y="98"/>
                  <a:pt x="15" y="98"/>
                  <a:pt x="15" y="98"/>
                </a:cubicBezTo>
                <a:cubicBezTo>
                  <a:pt x="21" y="83"/>
                  <a:pt x="36" y="48"/>
                  <a:pt x="42" y="33"/>
                </a:cubicBezTo>
                <a:cubicBezTo>
                  <a:pt x="51" y="50"/>
                  <a:pt x="75" y="97"/>
                  <a:pt x="75" y="97"/>
                </a:cubicBezTo>
                <a:cubicBezTo>
                  <a:pt x="75" y="97"/>
                  <a:pt x="99" y="50"/>
                  <a:pt x="108" y="33"/>
                </a:cubicBezTo>
                <a:cubicBezTo>
                  <a:pt x="114" y="48"/>
                  <a:pt x="129" y="83"/>
                  <a:pt x="135" y="98"/>
                </a:cubicBezTo>
                <a:cubicBezTo>
                  <a:pt x="151" y="98"/>
                  <a:pt x="151" y="98"/>
                  <a:pt x="151" y="98"/>
                </a:cubicBezTo>
                <a:lnTo>
                  <a:pt x="109" y="0"/>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0" name="Freeform 29"/>
          <p:cNvSpPr>
            <a:spLocks/>
          </p:cNvSpPr>
          <p:nvPr userDrawn="1"/>
        </p:nvSpPr>
        <p:spPr bwMode="auto">
          <a:xfrm>
            <a:off x="10291234" y="609600"/>
            <a:ext cx="690033" cy="141288"/>
          </a:xfrm>
          <a:custGeom>
            <a:avLst/>
            <a:gdLst/>
            <a:ahLst/>
            <a:cxnLst>
              <a:cxn ang="0">
                <a:pos x="93" y="33"/>
              </a:cxn>
              <a:cxn ang="0">
                <a:pos x="0" y="32"/>
              </a:cxn>
              <a:cxn ang="0">
                <a:pos x="93" y="16"/>
              </a:cxn>
              <a:cxn ang="0">
                <a:pos x="180" y="17"/>
              </a:cxn>
              <a:cxn ang="0">
                <a:pos x="93" y="33"/>
              </a:cxn>
            </a:cxnLst>
            <a:rect l="0" t="0" r="r" b="b"/>
            <a:pathLst>
              <a:path w="180" h="49">
                <a:moveTo>
                  <a:pt x="93" y="33"/>
                </a:moveTo>
                <a:cubicBezTo>
                  <a:pt x="44" y="17"/>
                  <a:pt x="16" y="23"/>
                  <a:pt x="0" y="32"/>
                </a:cubicBezTo>
                <a:cubicBezTo>
                  <a:pt x="0" y="32"/>
                  <a:pt x="44" y="0"/>
                  <a:pt x="93" y="16"/>
                </a:cubicBezTo>
                <a:cubicBezTo>
                  <a:pt x="142" y="32"/>
                  <a:pt x="164" y="27"/>
                  <a:pt x="180" y="17"/>
                </a:cubicBezTo>
                <a:cubicBezTo>
                  <a:pt x="180" y="17"/>
                  <a:pt x="142" y="49"/>
                  <a:pt x="93" y="33"/>
                </a:cubicBezTo>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11" name="Freeform 30"/>
          <p:cNvSpPr>
            <a:spLocks noEditPoints="1"/>
          </p:cNvSpPr>
          <p:nvPr userDrawn="1"/>
        </p:nvSpPr>
        <p:spPr bwMode="auto">
          <a:xfrm>
            <a:off x="9522885" y="1277939"/>
            <a:ext cx="2305049" cy="73025"/>
          </a:xfrm>
          <a:custGeom>
            <a:avLst/>
            <a:gdLst/>
            <a:ahLst/>
            <a:cxnLst>
              <a:cxn ang="0">
                <a:pos x="13" y="10"/>
              </a:cxn>
              <a:cxn ang="0">
                <a:pos x="0" y="1"/>
              </a:cxn>
              <a:cxn ang="0">
                <a:pos x="25" y="4"/>
              </a:cxn>
              <a:cxn ang="0">
                <a:pos x="46" y="12"/>
              </a:cxn>
              <a:cxn ang="0">
                <a:pos x="25" y="12"/>
              </a:cxn>
              <a:cxn ang="0">
                <a:pos x="60" y="13"/>
              </a:cxn>
              <a:cxn ang="0">
                <a:pos x="70" y="7"/>
              </a:cxn>
              <a:cxn ang="0">
                <a:pos x="60" y="24"/>
              </a:cxn>
              <a:cxn ang="0">
                <a:pos x="66" y="7"/>
              </a:cxn>
              <a:cxn ang="0">
                <a:pos x="121" y="24"/>
              </a:cxn>
              <a:cxn ang="0">
                <a:pos x="99" y="0"/>
              </a:cxn>
              <a:cxn ang="0">
                <a:pos x="101" y="12"/>
              </a:cxn>
              <a:cxn ang="0">
                <a:pos x="153" y="12"/>
              </a:cxn>
              <a:cxn ang="0">
                <a:pos x="132" y="21"/>
              </a:cxn>
              <a:cxn ang="0">
                <a:pos x="147" y="18"/>
              </a:cxn>
              <a:cxn ang="0">
                <a:pos x="141" y="4"/>
              </a:cxn>
              <a:cxn ang="0">
                <a:pos x="173" y="24"/>
              </a:cxn>
              <a:cxn ang="0">
                <a:pos x="173" y="21"/>
              </a:cxn>
              <a:cxn ang="0">
                <a:pos x="197" y="24"/>
              </a:cxn>
              <a:cxn ang="0">
                <a:pos x="211" y="1"/>
              </a:cxn>
              <a:cxn ang="0">
                <a:pos x="233" y="4"/>
              </a:cxn>
              <a:cxn ang="0">
                <a:pos x="229" y="4"/>
              </a:cxn>
              <a:cxn ang="0">
                <a:pos x="264" y="24"/>
              </a:cxn>
              <a:cxn ang="0">
                <a:pos x="258" y="18"/>
              </a:cxn>
              <a:cxn ang="0">
                <a:pos x="254" y="9"/>
              </a:cxn>
              <a:cxn ang="0">
                <a:pos x="276" y="1"/>
              </a:cxn>
              <a:cxn ang="0">
                <a:pos x="291" y="8"/>
              </a:cxn>
              <a:cxn ang="0">
                <a:pos x="305" y="17"/>
              </a:cxn>
              <a:cxn ang="0">
                <a:pos x="325" y="24"/>
              </a:cxn>
              <a:cxn ang="0">
                <a:pos x="329" y="5"/>
              </a:cxn>
              <a:cxn ang="0">
                <a:pos x="329" y="17"/>
              </a:cxn>
              <a:cxn ang="0">
                <a:pos x="378" y="24"/>
              </a:cxn>
              <a:cxn ang="0">
                <a:pos x="371" y="18"/>
              </a:cxn>
              <a:cxn ang="0">
                <a:pos x="368" y="9"/>
              </a:cxn>
              <a:cxn ang="0">
                <a:pos x="389" y="8"/>
              </a:cxn>
              <a:cxn ang="0">
                <a:pos x="403" y="17"/>
              </a:cxn>
              <a:cxn ang="0">
                <a:pos x="423" y="24"/>
              </a:cxn>
              <a:cxn ang="0">
                <a:pos x="423" y="1"/>
              </a:cxn>
              <a:cxn ang="0">
                <a:pos x="423" y="4"/>
              </a:cxn>
              <a:cxn ang="0">
                <a:pos x="425" y="20"/>
              </a:cxn>
              <a:cxn ang="0">
                <a:pos x="469" y="13"/>
              </a:cxn>
              <a:cxn ang="0">
                <a:pos x="468" y="1"/>
              </a:cxn>
              <a:cxn ang="0">
                <a:pos x="467" y="10"/>
              </a:cxn>
              <a:cxn ang="0">
                <a:pos x="467" y="10"/>
              </a:cxn>
              <a:cxn ang="0">
                <a:pos x="490" y="13"/>
              </a:cxn>
              <a:cxn ang="0">
                <a:pos x="499" y="4"/>
              </a:cxn>
              <a:cxn ang="0">
                <a:pos x="529" y="4"/>
              </a:cxn>
              <a:cxn ang="0">
                <a:pos x="521" y="24"/>
              </a:cxn>
              <a:cxn ang="0">
                <a:pos x="521" y="21"/>
              </a:cxn>
              <a:cxn ang="0">
                <a:pos x="527" y="6"/>
              </a:cxn>
              <a:cxn ang="0">
                <a:pos x="555" y="12"/>
              </a:cxn>
              <a:cxn ang="0">
                <a:pos x="543" y="1"/>
              </a:cxn>
              <a:cxn ang="0">
                <a:pos x="547" y="4"/>
              </a:cxn>
              <a:cxn ang="0">
                <a:pos x="566" y="24"/>
              </a:cxn>
              <a:cxn ang="0">
                <a:pos x="566" y="1"/>
              </a:cxn>
              <a:cxn ang="0">
                <a:pos x="591" y="20"/>
              </a:cxn>
              <a:cxn ang="0">
                <a:pos x="591" y="4"/>
              </a:cxn>
            </a:cxnLst>
            <a:rect l="0" t="0" r="r" b="b"/>
            <a:pathLst>
              <a:path w="600" h="25">
                <a:moveTo>
                  <a:pt x="0" y="24"/>
                </a:moveTo>
                <a:cubicBezTo>
                  <a:pt x="3" y="24"/>
                  <a:pt x="3" y="24"/>
                  <a:pt x="3" y="24"/>
                </a:cubicBezTo>
                <a:cubicBezTo>
                  <a:pt x="3" y="13"/>
                  <a:pt x="3" y="13"/>
                  <a:pt x="3" y="13"/>
                </a:cubicBezTo>
                <a:cubicBezTo>
                  <a:pt x="13" y="13"/>
                  <a:pt x="13" y="13"/>
                  <a:pt x="13" y="13"/>
                </a:cubicBezTo>
                <a:cubicBezTo>
                  <a:pt x="13" y="10"/>
                  <a:pt x="13" y="10"/>
                  <a:pt x="13" y="10"/>
                </a:cubicBezTo>
                <a:cubicBezTo>
                  <a:pt x="3" y="10"/>
                  <a:pt x="3" y="10"/>
                  <a:pt x="3" y="10"/>
                </a:cubicBezTo>
                <a:cubicBezTo>
                  <a:pt x="3" y="4"/>
                  <a:pt x="3" y="4"/>
                  <a:pt x="3" y="4"/>
                </a:cubicBezTo>
                <a:cubicBezTo>
                  <a:pt x="13" y="4"/>
                  <a:pt x="13" y="4"/>
                  <a:pt x="13" y="4"/>
                </a:cubicBezTo>
                <a:cubicBezTo>
                  <a:pt x="13" y="1"/>
                  <a:pt x="13" y="1"/>
                  <a:pt x="13" y="1"/>
                </a:cubicBezTo>
                <a:cubicBezTo>
                  <a:pt x="0" y="1"/>
                  <a:pt x="0" y="1"/>
                  <a:pt x="0" y="1"/>
                </a:cubicBezTo>
                <a:lnTo>
                  <a:pt x="0" y="24"/>
                </a:lnTo>
                <a:close/>
                <a:moveTo>
                  <a:pt x="46" y="12"/>
                </a:moveTo>
                <a:cubicBezTo>
                  <a:pt x="46" y="9"/>
                  <a:pt x="45" y="6"/>
                  <a:pt x="43" y="4"/>
                </a:cubicBezTo>
                <a:cubicBezTo>
                  <a:pt x="40" y="1"/>
                  <a:pt x="37" y="0"/>
                  <a:pt x="34" y="0"/>
                </a:cubicBezTo>
                <a:cubicBezTo>
                  <a:pt x="30" y="0"/>
                  <a:pt x="27" y="1"/>
                  <a:pt x="25" y="4"/>
                </a:cubicBezTo>
                <a:cubicBezTo>
                  <a:pt x="23" y="6"/>
                  <a:pt x="21" y="9"/>
                  <a:pt x="21" y="12"/>
                </a:cubicBezTo>
                <a:cubicBezTo>
                  <a:pt x="21" y="15"/>
                  <a:pt x="23" y="18"/>
                  <a:pt x="25" y="21"/>
                </a:cubicBezTo>
                <a:cubicBezTo>
                  <a:pt x="27" y="23"/>
                  <a:pt x="30" y="24"/>
                  <a:pt x="34" y="24"/>
                </a:cubicBezTo>
                <a:cubicBezTo>
                  <a:pt x="37" y="24"/>
                  <a:pt x="40" y="23"/>
                  <a:pt x="43" y="21"/>
                </a:cubicBezTo>
                <a:cubicBezTo>
                  <a:pt x="45" y="18"/>
                  <a:pt x="46" y="15"/>
                  <a:pt x="46" y="12"/>
                </a:cubicBezTo>
                <a:moveTo>
                  <a:pt x="42" y="12"/>
                </a:moveTo>
                <a:cubicBezTo>
                  <a:pt x="42" y="14"/>
                  <a:pt x="41" y="17"/>
                  <a:pt x="40" y="18"/>
                </a:cubicBezTo>
                <a:cubicBezTo>
                  <a:pt x="38" y="20"/>
                  <a:pt x="36" y="21"/>
                  <a:pt x="34" y="21"/>
                </a:cubicBezTo>
                <a:cubicBezTo>
                  <a:pt x="32" y="21"/>
                  <a:pt x="29" y="20"/>
                  <a:pt x="28" y="18"/>
                </a:cubicBezTo>
                <a:cubicBezTo>
                  <a:pt x="26" y="17"/>
                  <a:pt x="25" y="14"/>
                  <a:pt x="25" y="12"/>
                </a:cubicBezTo>
                <a:cubicBezTo>
                  <a:pt x="25" y="10"/>
                  <a:pt x="26" y="8"/>
                  <a:pt x="28" y="6"/>
                </a:cubicBezTo>
                <a:cubicBezTo>
                  <a:pt x="29" y="4"/>
                  <a:pt x="32" y="4"/>
                  <a:pt x="34" y="4"/>
                </a:cubicBezTo>
                <a:cubicBezTo>
                  <a:pt x="36" y="4"/>
                  <a:pt x="38" y="4"/>
                  <a:pt x="40" y="6"/>
                </a:cubicBezTo>
                <a:cubicBezTo>
                  <a:pt x="41" y="8"/>
                  <a:pt x="42" y="10"/>
                  <a:pt x="42" y="12"/>
                </a:cubicBezTo>
                <a:moveTo>
                  <a:pt x="60" y="13"/>
                </a:moveTo>
                <a:cubicBezTo>
                  <a:pt x="60" y="13"/>
                  <a:pt x="60" y="13"/>
                  <a:pt x="60" y="13"/>
                </a:cubicBezTo>
                <a:cubicBezTo>
                  <a:pt x="68" y="24"/>
                  <a:pt x="68" y="24"/>
                  <a:pt x="68" y="24"/>
                </a:cubicBezTo>
                <a:cubicBezTo>
                  <a:pt x="72" y="24"/>
                  <a:pt x="72" y="24"/>
                  <a:pt x="72" y="24"/>
                </a:cubicBezTo>
                <a:cubicBezTo>
                  <a:pt x="64" y="13"/>
                  <a:pt x="64" y="13"/>
                  <a:pt x="64" y="13"/>
                </a:cubicBezTo>
                <a:cubicBezTo>
                  <a:pt x="68" y="13"/>
                  <a:pt x="70" y="11"/>
                  <a:pt x="70" y="7"/>
                </a:cubicBezTo>
                <a:cubicBezTo>
                  <a:pt x="70" y="5"/>
                  <a:pt x="69" y="3"/>
                  <a:pt x="67" y="2"/>
                </a:cubicBezTo>
                <a:cubicBezTo>
                  <a:pt x="66" y="1"/>
                  <a:pt x="64" y="1"/>
                  <a:pt x="62" y="1"/>
                </a:cubicBezTo>
                <a:cubicBezTo>
                  <a:pt x="56" y="1"/>
                  <a:pt x="56" y="1"/>
                  <a:pt x="56" y="1"/>
                </a:cubicBezTo>
                <a:cubicBezTo>
                  <a:pt x="56" y="24"/>
                  <a:pt x="56" y="24"/>
                  <a:pt x="56" y="24"/>
                </a:cubicBezTo>
                <a:cubicBezTo>
                  <a:pt x="60" y="24"/>
                  <a:pt x="60" y="24"/>
                  <a:pt x="60" y="24"/>
                </a:cubicBezTo>
                <a:lnTo>
                  <a:pt x="60" y="13"/>
                </a:lnTo>
                <a:close/>
                <a:moveTo>
                  <a:pt x="60" y="10"/>
                </a:moveTo>
                <a:cubicBezTo>
                  <a:pt x="60" y="4"/>
                  <a:pt x="60" y="4"/>
                  <a:pt x="60" y="4"/>
                </a:cubicBezTo>
                <a:cubicBezTo>
                  <a:pt x="61" y="4"/>
                  <a:pt x="61" y="4"/>
                  <a:pt x="61" y="4"/>
                </a:cubicBezTo>
                <a:cubicBezTo>
                  <a:pt x="64" y="4"/>
                  <a:pt x="66" y="4"/>
                  <a:pt x="66" y="7"/>
                </a:cubicBezTo>
                <a:cubicBezTo>
                  <a:pt x="66" y="10"/>
                  <a:pt x="64" y="10"/>
                  <a:pt x="61" y="10"/>
                </a:cubicBezTo>
                <a:lnTo>
                  <a:pt x="60" y="10"/>
                </a:lnTo>
                <a:close/>
                <a:moveTo>
                  <a:pt x="115" y="12"/>
                </a:moveTo>
                <a:cubicBezTo>
                  <a:pt x="117" y="24"/>
                  <a:pt x="117" y="24"/>
                  <a:pt x="117" y="24"/>
                </a:cubicBezTo>
                <a:cubicBezTo>
                  <a:pt x="121" y="24"/>
                  <a:pt x="121" y="24"/>
                  <a:pt x="121" y="24"/>
                </a:cubicBezTo>
                <a:cubicBezTo>
                  <a:pt x="115" y="0"/>
                  <a:pt x="115" y="0"/>
                  <a:pt x="115" y="0"/>
                </a:cubicBezTo>
                <a:cubicBezTo>
                  <a:pt x="109" y="14"/>
                  <a:pt x="109" y="14"/>
                  <a:pt x="109" y="14"/>
                </a:cubicBezTo>
                <a:cubicBezTo>
                  <a:pt x="108" y="15"/>
                  <a:pt x="108" y="16"/>
                  <a:pt x="107" y="17"/>
                </a:cubicBezTo>
                <a:cubicBezTo>
                  <a:pt x="107" y="16"/>
                  <a:pt x="106" y="15"/>
                  <a:pt x="106" y="14"/>
                </a:cubicBezTo>
                <a:cubicBezTo>
                  <a:pt x="99" y="0"/>
                  <a:pt x="99" y="0"/>
                  <a:pt x="99" y="0"/>
                </a:cubicBezTo>
                <a:cubicBezTo>
                  <a:pt x="94" y="24"/>
                  <a:pt x="94" y="24"/>
                  <a:pt x="94" y="24"/>
                </a:cubicBezTo>
                <a:cubicBezTo>
                  <a:pt x="97" y="24"/>
                  <a:pt x="97" y="24"/>
                  <a:pt x="97" y="24"/>
                </a:cubicBezTo>
                <a:cubicBezTo>
                  <a:pt x="100" y="12"/>
                  <a:pt x="100" y="12"/>
                  <a:pt x="100" y="12"/>
                </a:cubicBezTo>
                <a:cubicBezTo>
                  <a:pt x="100" y="11"/>
                  <a:pt x="100" y="10"/>
                  <a:pt x="100" y="9"/>
                </a:cubicBezTo>
                <a:cubicBezTo>
                  <a:pt x="100" y="10"/>
                  <a:pt x="101" y="11"/>
                  <a:pt x="101" y="12"/>
                </a:cubicBezTo>
                <a:cubicBezTo>
                  <a:pt x="107" y="25"/>
                  <a:pt x="107" y="25"/>
                  <a:pt x="107" y="25"/>
                </a:cubicBezTo>
                <a:cubicBezTo>
                  <a:pt x="113" y="12"/>
                  <a:pt x="113" y="12"/>
                  <a:pt x="113" y="12"/>
                </a:cubicBezTo>
                <a:cubicBezTo>
                  <a:pt x="114" y="11"/>
                  <a:pt x="114" y="10"/>
                  <a:pt x="114" y="9"/>
                </a:cubicBezTo>
                <a:cubicBezTo>
                  <a:pt x="115" y="11"/>
                  <a:pt x="115" y="12"/>
                  <a:pt x="115" y="12"/>
                </a:cubicBezTo>
                <a:moveTo>
                  <a:pt x="153" y="12"/>
                </a:moveTo>
                <a:cubicBezTo>
                  <a:pt x="153" y="9"/>
                  <a:pt x="152" y="6"/>
                  <a:pt x="150" y="4"/>
                </a:cubicBezTo>
                <a:cubicBezTo>
                  <a:pt x="147" y="1"/>
                  <a:pt x="144" y="0"/>
                  <a:pt x="141" y="0"/>
                </a:cubicBezTo>
                <a:cubicBezTo>
                  <a:pt x="138" y="0"/>
                  <a:pt x="135" y="1"/>
                  <a:pt x="132" y="4"/>
                </a:cubicBezTo>
                <a:cubicBezTo>
                  <a:pt x="130" y="6"/>
                  <a:pt x="129" y="9"/>
                  <a:pt x="129" y="12"/>
                </a:cubicBezTo>
                <a:cubicBezTo>
                  <a:pt x="129" y="15"/>
                  <a:pt x="130" y="18"/>
                  <a:pt x="132" y="21"/>
                </a:cubicBezTo>
                <a:cubicBezTo>
                  <a:pt x="135" y="23"/>
                  <a:pt x="138" y="24"/>
                  <a:pt x="141" y="24"/>
                </a:cubicBezTo>
                <a:cubicBezTo>
                  <a:pt x="144" y="24"/>
                  <a:pt x="147" y="23"/>
                  <a:pt x="150" y="21"/>
                </a:cubicBezTo>
                <a:cubicBezTo>
                  <a:pt x="152" y="18"/>
                  <a:pt x="153" y="15"/>
                  <a:pt x="153" y="12"/>
                </a:cubicBezTo>
                <a:moveTo>
                  <a:pt x="149" y="12"/>
                </a:moveTo>
                <a:cubicBezTo>
                  <a:pt x="149" y="14"/>
                  <a:pt x="149" y="17"/>
                  <a:pt x="147" y="18"/>
                </a:cubicBezTo>
                <a:cubicBezTo>
                  <a:pt x="145" y="20"/>
                  <a:pt x="143" y="21"/>
                  <a:pt x="141" y="21"/>
                </a:cubicBezTo>
                <a:cubicBezTo>
                  <a:pt x="139" y="21"/>
                  <a:pt x="137" y="20"/>
                  <a:pt x="135" y="18"/>
                </a:cubicBezTo>
                <a:cubicBezTo>
                  <a:pt x="133" y="17"/>
                  <a:pt x="133" y="14"/>
                  <a:pt x="133" y="12"/>
                </a:cubicBezTo>
                <a:cubicBezTo>
                  <a:pt x="133" y="10"/>
                  <a:pt x="133" y="8"/>
                  <a:pt x="135" y="6"/>
                </a:cubicBezTo>
                <a:cubicBezTo>
                  <a:pt x="137" y="4"/>
                  <a:pt x="139" y="4"/>
                  <a:pt x="141" y="4"/>
                </a:cubicBezTo>
                <a:cubicBezTo>
                  <a:pt x="143" y="4"/>
                  <a:pt x="145" y="4"/>
                  <a:pt x="147" y="6"/>
                </a:cubicBezTo>
                <a:cubicBezTo>
                  <a:pt x="149" y="8"/>
                  <a:pt x="149" y="10"/>
                  <a:pt x="149" y="12"/>
                </a:cubicBezTo>
                <a:moveTo>
                  <a:pt x="163" y="1"/>
                </a:moveTo>
                <a:cubicBezTo>
                  <a:pt x="163" y="15"/>
                  <a:pt x="163" y="15"/>
                  <a:pt x="163" y="15"/>
                </a:cubicBezTo>
                <a:cubicBezTo>
                  <a:pt x="163" y="21"/>
                  <a:pt x="167" y="24"/>
                  <a:pt x="173" y="24"/>
                </a:cubicBezTo>
                <a:cubicBezTo>
                  <a:pt x="179" y="24"/>
                  <a:pt x="182" y="21"/>
                  <a:pt x="182" y="15"/>
                </a:cubicBezTo>
                <a:cubicBezTo>
                  <a:pt x="182" y="1"/>
                  <a:pt x="182" y="1"/>
                  <a:pt x="182" y="1"/>
                </a:cubicBezTo>
                <a:cubicBezTo>
                  <a:pt x="179" y="1"/>
                  <a:pt x="179" y="1"/>
                  <a:pt x="179" y="1"/>
                </a:cubicBezTo>
                <a:cubicBezTo>
                  <a:pt x="179" y="15"/>
                  <a:pt x="179" y="15"/>
                  <a:pt x="179" y="15"/>
                </a:cubicBezTo>
                <a:cubicBezTo>
                  <a:pt x="179" y="19"/>
                  <a:pt x="177" y="21"/>
                  <a:pt x="173" y="21"/>
                </a:cubicBezTo>
                <a:cubicBezTo>
                  <a:pt x="169" y="21"/>
                  <a:pt x="167" y="19"/>
                  <a:pt x="167" y="15"/>
                </a:cubicBezTo>
                <a:cubicBezTo>
                  <a:pt x="167" y="1"/>
                  <a:pt x="167" y="1"/>
                  <a:pt x="167" y="1"/>
                </a:cubicBezTo>
                <a:lnTo>
                  <a:pt x="163" y="1"/>
                </a:lnTo>
                <a:close/>
                <a:moveTo>
                  <a:pt x="193" y="24"/>
                </a:moveTo>
                <a:cubicBezTo>
                  <a:pt x="197" y="24"/>
                  <a:pt x="197" y="24"/>
                  <a:pt x="197" y="24"/>
                </a:cubicBezTo>
                <a:cubicBezTo>
                  <a:pt x="197" y="8"/>
                  <a:pt x="197" y="8"/>
                  <a:pt x="197" y="8"/>
                </a:cubicBezTo>
                <a:cubicBezTo>
                  <a:pt x="198" y="9"/>
                  <a:pt x="198" y="9"/>
                  <a:pt x="199" y="10"/>
                </a:cubicBezTo>
                <a:cubicBezTo>
                  <a:pt x="214" y="24"/>
                  <a:pt x="214" y="24"/>
                  <a:pt x="214" y="24"/>
                </a:cubicBezTo>
                <a:cubicBezTo>
                  <a:pt x="214" y="1"/>
                  <a:pt x="214" y="1"/>
                  <a:pt x="214" y="1"/>
                </a:cubicBezTo>
                <a:cubicBezTo>
                  <a:pt x="211" y="1"/>
                  <a:pt x="211" y="1"/>
                  <a:pt x="211" y="1"/>
                </a:cubicBezTo>
                <a:cubicBezTo>
                  <a:pt x="211" y="17"/>
                  <a:pt x="211" y="17"/>
                  <a:pt x="211" y="17"/>
                </a:cubicBezTo>
                <a:cubicBezTo>
                  <a:pt x="210" y="16"/>
                  <a:pt x="209" y="15"/>
                  <a:pt x="208" y="14"/>
                </a:cubicBezTo>
                <a:cubicBezTo>
                  <a:pt x="193" y="0"/>
                  <a:pt x="193" y="0"/>
                  <a:pt x="193" y="0"/>
                </a:cubicBezTo>
                <a:lnTo>
                  <a:pt x="193" y="24"/>
                </a:lnTo>
                <a:close/>
                <a:moveTo>
                  <a:pt x="233" y="4"/>
                </a:moveTo>
                <a:cubicBezTo>
                  <a:pt x="239" y="4"/>
                  <a:pt x="239" y="4"/>
                  <a:pt x="239" y="4"/>
                </a:cubicBezTo>
                <a:cubicBezTo>
                  <a:pt x="239" y="1"/>
                  <a:pt x="239" y="1"/>
                  <a:pt x="239" y="1"/>
                </a:cubicBezTo>
                <a:cubicBezTo>
                  <a:pt x="223" y="1"/>
                  <a:pt x="223" y="1"/>
                  <a:pt x="223" y="1"/>
                </a:cubicBezTo>
                <a:cubicBezTo>
                  <a:pt x="223" y="4"/>
                  <a:pt x="223" y="4"/>
                  <a:pt x="223" y="4"/>
                </a:cubicBezTo>
                <a:cubicBezTo>
                  <a:pt x="229" y="4"/>
                  <a:pt x="229" y="4"/>
                  <a:pt x="229" y="4"/>
                </a:cubicBezTo>
                <a:cubicBezTo>
                  <a:pt x="229" y="24"/>
                  <a:pt x="229" y="24"/>
                  <a:pt x="229" y="24"/>
                </a:cubicBezTo>
                <a:cubicBezTo>
                  <a:pt x="233" y="24"/>
                  <a:pt x="233" y="24"/>
                  <a:pt x="233" y="24"/>
                </a:cubicBezTo>
                <a:lnTo>
                  <a:pt x="233" y="4"/>
                </a:lnTo>
                <a:close/>
                <a:moveTo>
                  <a:pt x="261" y="24"/>
                </a:moveTo>
                <a:cubicBezTo>
                  <a:pt x="264" y="24"/>
                  <a:pt x="264" y="24"/>
                  <a:pt x="264" y="24"/>
                </a:cubicBezTo>
                <a:cubicBezTo>
                  <a:pt x="253" y="0"/>
                  <a:pt x="253" y="0"/>
                  <a:pt x="253" y="0"/>
                </a:cubicBezTo>
                <a:cubicBezTo>
                  <a:pt x="242" y="24"/>
                  <a:pt x="242" y="24"/>
                  <a:pt x="242" y="24"/>
                </a:cubicBezTo>
                <a:cubicBezTo>
                  <a:pt x="246" y="24"/>
                  <a:pt x="246" y="24"/>
                  <a:pt x="246" y="24"/>
                </a:cubicBezTo>
                <a:cubicBezTo>
                  <a:pt x="249" y="18"/>
                  <a:pt x="249" y="18"/>
                  <a:pt x="249" y="18"/>
                </a:cubicBezTo>
                <a:cubicBezTo>
                  <a:pt x="258" y="18"/>
                  <a:pt x="258" y="18"/>
                  <a:pt x="258" y="18"/>
                </a:cubicBezTo>
                <a:lnTo>
                  <a:pt x="261" y="24"/>
                </a:lnTo>
                <a:close/>
                <a:moveTo>
                  <a:pt x="250" y="15"/>
                </a:moveTo>
                <a:cubicBezTo>
                  <a:pt x="252" y="9"/>
                  <a:pt x="252" y="9"/>
                  <a:pt x="252" y="9"/>
                </a:cubicBezTo>
                <a:cubicBezTo>
                  <a:pt x="253" y="9"/>
                  <a:pt x="253" y="8"/>
                  <a:pt x="253" y="7"/>
                </a:cubicBezTo>
                <a:cubicBezTo>
                  <a:pt x="254" y="8"/>
                  <a:pt x="254" y="9"/>
                  <a:pt x="254" y="9"/>
                </a:cubicBezTo>
                <a:cubicBezTo>
                  <a:pt x="257" y="15"/>
                  <a:pt x="257" y="15"/>
                  <a:pt x="257" y="15"/>
                </a:cubicBezTo>
                <a:lnTo>
                  <a:pt x="250" y="15"/>
                </a:lnTo>
                <a:close/>
                <a:moveTo>
                  <a:pt x="273" y="24"/>
                </a:moveTo>
                <a:cubicBezTo>
                  <a:pt x="276" y="24"/>
                  <a:pt x="276" y="24"/>
                  <a:pt x="276" y="24"/>
                </a:cubicBezTo>
                <a:cubicBezTo>
                  <a:pt x="276" y="1"/>
                  <a:pt x="276" y="1"/>
                  <a:pt x="276" y="1"/>
                </a:cubicBezTo>
                <a:cubicBezTo>
                  <a:pt x="273" y="1"/>
                  <a:pt x="273" y="1"/>
                  <a:pt x="273" y="1"/>
                </a:cubicBezTo>
                <a:lnTo>
                  <a:pt x="273" y="24"/>
                </a:lnTo>
                <a:close/>
                <a:moveTo>
                  <a:pt x="288" y="24"/>
                </a:moveTo>
                <a:cubicBezTo>
                  <a:pt x="291" y="24"/>
                  <a:pt x="291" y="24"/>
                  <a:pt x="291" y="24"/>
                </a:cubicBezTo>
                <a:cubicBezTo>
                  <a:pt x="291" y="8"/>
                  <a:pt x="291" y="8"/>
                  <a:pt x="291" y="8"/>
                </a:cubicBezTo>
                <a:cubicBezTo>
                  <a:pt x="292" y="9"/>
                  <a:pt x="292" y="9"/>
                  <a:pt x="293" y="10"/>
                </a:cubicBezTo>
                <a:cubicBezTo>
                  <a:pt x="308" y="24"/>
                  <a:pt x="308" y="24"/>
                  <a:pt x="308" y="24"/>
                </a:cubicBezTo>
                <a:cubicBezTo>
                  <a:pt x="308" y="1"/>
                  <a:pt x="308" y="1"/>
                  <a:pt x="308" y="1"/>
                </a:cubicBezTo>
                <a:cubicBezTo>
                  <a:pt x="305" y="1"/>
                  <a:pt x="305" y="1"/>
                  <a:pt x="305" y="1"/>
                </a:cubicBezTo>
                <a:cubicBezTo>
                  <a:pt x="305" y="17"/>
                  <a:pt x="305" y="17"/>
                  <a:pt x="305" y="17"/>
                </a:cubicBezTo>
                <a:cubicBezTo>
                  <a:pt x="304" y="16"/>
                  <a:pt x="303" y="15"/>
                  <a:pt x="302" y="14"/>
                </a:cubicBezTo>
                <a:cubicBezTo>
                  <a:pt x="288" y="0"/>
                  <a:pt x="288" y="0"/>
                  <a:pt x="288" y="0"/>
                </a:cubicBezTo>
                <a:lnTo>
                  <a:pt x="288" y="24"/>
                </a:lnTo>
                <a:close/>
                <a:moveTo>
                  <a:pt x="318" y="19"/>
                </a:moveTo>
                <a:cubicBezTo>
                  <a:pt x="319" y="22"/>
                  <a:pt x="321" y="24"/>
                  <a:pt x="325" y="24"/>
                </a:cubicBezTo>
                <a:cubicBezTo>
                  <a:pt x="330" y="24"/>
                  <a:pt x="333" y="21"/>
                  <a:pt x="333" y="17"/>
                </a:cubicBezTo>
                <a:cubicBezTo>
                  <a:pt x="333" y="14"/>
                  <a:pt x="331" y="12"/>
                  <a:pt x="327" y="10"/>
                </a:cubicBezTo>
                <a:cubicBezTo>
                  <a:pt x="324" y="9"/>
                  <a:pt x="323" y="8"/>
                  <a:pt x="323" y="6"/>
                </a:cubicBezTo>
                <a:cubicBezTo>
                  <a:pt x="323" y="5"/>
                  <a:pt x="324" y="3"/>
                  <a:pt x="326" y="3"/>
                </a:cubicBezTo>
                <a:cubicBezTo>
                  <a:pt x="327" y="3"/>
                  <a:pt x="328" y="4"/>
                  <a:pt x="329" y="5"/>
                </a:cubicBezTo>
                <a:cubicBezTo>
                  <a:pt x="332" y="4"/>
                  <a:pt x="332" y="4"/>
                  <a:pt x="332" y="4"/>
                </a:cubicBezTo>
                <a:cubicBezTo>
                  <a:pt x="331" y="2"/>
                  <a:pt x="329" y="0"/>
                  <a:pt x="326" y="0"/>
                </a:cubicBezTo>
                <a:cubicBezTo>
                  <a:pt x="321" y="0"/>
                  <a:pt x="319" y="3"/>
                  <a:pt x="319" y="6"/>
                </a:cubicBezTo>
                <a:cubicBezTo>
                  <a:pt x="319" y="10"/>
                  <a:pt x="321" y="11"/>
                  <a:pt x="325" y="13"/>
                </a:cubicBezTo>
                <a:cubicBezTo>
                  <a:pt x="327" y="15"/>
                  <a:pt x="329" y="15"/>
                  <a:pt x="329" y="17"/>
                </a:cubicBezTo>
                <a:cubicBezTo>
                  <a:pt x="329" y="19"/>
                  <a:pt x="328" y="21"/>
                  <a:pt x="326" y="21"/>
                </a:cubicBezTo>
                <a:cubicBezTo>
                  <a:pt x="323" y="21"/>
                  <a:pt x="322" y="20"/>
                  <a:pt x="321" y="18"/>
                </a:cubicBezTo>
                <a:lnTo>
                  <a:pt x="318" y="19"/>
                </a:lnTo>
                <a:close/>
                <a:moveTo>
                  <a:pt x="374" y="24"/>
                </a:moveTo>
                <a:cubicBezTo>
                  <a:pt x="378" y="24"/>
                  <a:pt x="378" y="24"/>
                  <a:pt x="378" y="24"/>
                </a:cubicBezTo>
                <a:cubicBezTo>
                  <a:pt x="367" y="0"/>
                  <a:pt x="367" y="0"/>
                  <a:pt x="367" y="0"/>
                </a:cubicBezTo>
                <a:cubicBezTo>
                  <a:pt x="355" y="24"/>
                  <a:pt x="355" y="24"/>
                  <a:pt x="355" y="24"/>
                </a:cubicBezTo>
                <a:cubicBezTo>
                  <a:pt x="359" y="24"/>
                  <a:pt x="359" y="24"/>
                  <a:pt x="359" y="24"/>
                </a:cubicBezTo>
                <a:cubicBezTo>
                  <a:pt x="362" y="18"/>
                  <a:pt x="362" y="18"/>
                  <a:pt x="362" y="18"/>
                </a:cubicBezTo>
                <a:cubicBezTo>
                  <a:pt x="371" y="18"/>
                  <a:pt x="371" y="18"/>
                  <a:pt x="371" y="18"/>
                </a:cubicBezTo>
                <a:lnTo>
                  <a:pt x="374" y="24"/>
                </a:lnTo>
                <a:close/>
                <a:moveTo>
                  <a:pt x="364" y="15"/>
                </a:moveTo>
                <a:cubicBezTo>
                  <a:pt x="366" y="9"/>
                  <a:pt x="366" y="9"/>
                  <a:pt x="366" y="9"/>
                </a:cubicBezTo>
                <a:cubicBezTo>
                  <a:pt x="366" y="9"/>
                  <a:pt x="366" y="8"/>
                  <a:pt x="367" y="7"/>
                </a:cubicBezTo>
                <a:cubicBezTo>
                  <a:pt x="367" y="8"/>
                  <a:pt x="367" y="9"/>
                  <a:pt x="368" y="9"/>
                </a:cubicBezTo>
                <a:cubicBezTo>
                  <a:pt x="370" y="15"/>
                  <a:pt x="370" y="15"/>
                  <a:pt x="370" y="15"/>
                </a:cubicBezTo>
                <a:lnTo>
                  <a:pt x="364" y="15"/>
                </a:lnTo>
                <a:close/>
                <a:moveTo>
                  <a:pt x="386" y="24"/>
                </a:moveTo>
                <a:cubicBezTo>
                  <a:pt x="389" y="24"/>
                  <a:pt x="389" y="24"/>
                  <a:pt x="389" y="24"/>
                </a:cubicBezTo>
                <a:cubicBezTo>
                  <a:pt x="389" y="8"/>
                  <a:pt x="389" y="8"/>
                  <a:pt x="389" y="8"/>
                </a:cubicBezTo>
                <a:cubicBezTo>
                  <a:pt x="390" y="9"/>
                  <a:pt x="391" y="9"/>
                  <a:pt x="392" y="10"/>
                </a:cubicBezTo>
                <a:cubicBezTo>
                  <a:pt x="407" y="24"/>
                  <a:pt x="407" y="24"/>
                  <a:pt x="407" y="24"/>
                </a:cubicBezTo>
                <a:cubicBezTo>
                  <a:pt x="407" y="1"/>
                  <a:pt x="407" y="1"/>
                  <a:pt x="407" y="1"/>
                </a:cubicBezTo>
                <a:cubicBezTo>
                  <a:pt x="403" y="1"/>
                  <a:pt x="403" y="1"/>
                  <a:pt x="403" y="1"/>
                </a:cubicBezTo>
                <a:cubicBezTo>
                  <a:pt x="403" y="17"/>
                  <a:pt x="403" y="17"/>
                  <a:pt x="403" y="17"/>
                </a:cubicBezTo>
                <a:cubicBezTo>
                  <a:pt x="402" y="16"/>
                  <a:pt x="402" y="15"/>
                  <a:pt x="401" y="14"/>
                </a:cubicBezTo>
                <a:cubicBezTo>
                  <a:pt x="386" y="0"/>
                  <a:pt x="386" y="0"/>
                  <a:pt x="386" y="0"/>
                </a:cubicBezTo>
                <a:lnTo>
                  <a:pt x="386" y="24"/>
                </a:lnTo>
                <a:close/>
                <a:moveTo>
                  <a:pt x="418" y="24"/>
                </a:moveTo>
                <a:cubicBezTo>
                  <a:pt x="423" y="24"/>
                  <a:pt x="423" y="24"/>
                  <a:pt x="423" y="24"/>
                </a:cubicBezTo>
                <a:cubicBezTo>
                  <a:pt x="424" y="24"/>
                  <a:pt x="424" y="24"/>
                  <a:pt x="424" y="24"/>
                </a:cubicBezTo>
                <a:cubicBezTo>
                  <a:pt x="428" y="24"/>
                  <a:pt x="431" y="23"/>
                  <a:pt x="433" y="21"/>
                </a:cubicBezTo>
                <a:cubicBezTo>
                  <a:pt x="436" y="19"/>
                  <a:pt x="437" y="16"/>
                  <a:pt x="437" y="12"/>
                </a:cubicBezTo>
                <a:cubicBezTo>
                  <a:pt x="437" y="8"/>
                  <a:pt x="436" y="5"/>
                  <a:pt x="433" y="3"/>
                </a:cubicBezTo>
                <a:cubicBezTo>
                  <a:pt x="430" y="1"/>
                  <a:pt x="427" y="1"/>
                  <a:pt x="423" y="1"/>
                </a:cubicBezTo>
                <a:cubicBezTo>
                  <a:pt x="418" y="1"/>
                  <a:pt x="418" y="1"/>
                  <a:pt x="418" y="1"/>
                </a:cubicBezTo>
                <a:lnTo>
                  <a:pt x="418" y="24"/>
                </a:lnTo>
                <a:close/>
                <a:moveTo>
                  <a:pt x="421" y="20"/>
                </a:moveTo>
                <a:cubicBezTo>
                  <a:pt x="421" y="4"/>
                  <a:pt x="421" y="4"/>
                  <a:pt x="421" y="4"/>
                </a:cubicBezTo>
                <a:cubicBezTo>
                  <a:pt x="423" y="4"/>
                  <a:pt x="423" y="4"/>
                  <a:pt x="423" y="4"/>
                </a:cubicBezTo>
                <a:cubicBezTo>
                  <a:pt x="424" y="4"/>
                  <a:pt x="424" y="4"/>
                  <a:pt x="424" y="4"/>
                </a:cubicBezTo>
                <a:cubicBezTo>
                  <a:pt x="427" y="4"/>
                  <a:pt x="429" y="4"/>
                  <a:pt x="431" y="5"/>
                </a:cubicBezTo>
                <a:cubicBezTo>
                  <a:pt x="433" y="7"/>
                  <a:pt x="433" y="9"/>
                  <a:pt x="433" y="12"/>
                </a:cubicBezTo>
                <a:cubicBezTo>
                  <a:pt x="433" y="15"/>
                  <a:pt x="433" y="17"/>
                  <a:pt x="431" y="19"/>
                </a:cubicBezTo>
                <a:cubicBezTo>
                  <a:pt x="429" y="20"/>
                  <a:pt x="427" y="20"/>
                  <a:pt x="425" y="20"/>
                </a:cubicBezTo>
                <a:cubicBezTo>
                  <a:pt x="423" y="20"/>
                  <a:pt x="423" y="20"/>
                  <a:pt x="423" y="20"/>
                </a:cubicBezTo>
                <a:lnTo>
                  <a:pt x="421" y="20"/>
                </a:lnTo>
                <a:close/>
                <a:moveTo>
                  <a:pt x="467" y="13"/>
                </a:moveTo>
                <a:cubicBezTo>
                  <a:pt x="468" y="13"/>
                  <a:pt x="468" y="13"/>
                  <a:pt x="468" y="13"/>
                </a:cubicBezTo>
                <a:cubicBezTo>
                  <a:pt x="469" y="13"/>
                  <a:pt x="469" y="13"/>
                  <a:pt x="469" y="13"/>
                </a:cubicBezTo>
                <a:cubicBezTo>
                  <a:pt x="471" y="13"/>
                  <a:pt x="473" y="13"/>
                  <a:pt x="475" y="12"/>
                </a:cubicBezTo>
                <a:cubicBezTo>
                  <a:pt x="476" y="11"/>
                  <a:pt x="477" y="9"/>
                  <a:pt x="477" y="7"/>
                </a:cubicBezTo>
                <a:cubicBezTo>
                  <a:pt x="477" y="5"/>
                  <a:pt x="476" y="3"/>
                  <a:pt x="475" y="2"/>
                </a:cubicBezTo>
                <a:cubicBezTo>
                  <a:pt x="473" y="1"/>
                  <a:pt x="471" y="1"/>
                  <a:pt x="469" y="1"/>
                </a:cubicBezTo>
                <a:cubicBezTo>
                  <a:pt x="468" y="1"/>
                  <a:pt x="468" y="1"/>
                  <a:pt x="468" y="1"/>
                </a:cubicBezTo>
                <a:cubicBezTo>
                  <a:pt x="463" y="1"/>
                  <a:pt x="463" y="1"/>
                  <a:pt x="463" y="1"/>
                </a:cubicBezTo>
                <a:cubicBezTo>
                  <a:pt x="463" y="24"/>
                  <a:pt x="463" y="24"/>
                  <a:pt x="463" y="24"/>
                </a:cubicBezTo>
                <a:cubicBezTo>
                  <a:pt x="467" y="24"/>
                  <a:pt x="467" y="24"/>
                  <a:pt x="467" y="24"/>
                </a:cubicBezTo>
                <a:lnTo>
                  <a:pt x="467" y="13"/>
                </a:lnTo>
                <a:close/>
                <a:moveTo>
                  <a:pt x="467" y="10"/>
                </a:moveTo>
                <a:cubicBezTo>
                  <a:pt x="467" y="4"/>
                  <a:pt x="467" y="4"/>
                  <a:pt x="467" y="4"/>
                </a:cubicBezTo>
                <a:cubicBezTo>
                  <a:pt x="468" y="4"/>
                  <a:pt x="468" y="4"/>
                  <a:pt x="468" y="4"/>
                </a:cubicBezTo>
                <a:cubicBezTo>
                  <a:pt x="471" y="4"/>
                  <a:pt x="473" y="4"/>
                  <a:pt x="473" y="7"/>
                </a:cubicBezTo>
                <a:cubicBezTo>
                  <a:pt x="473" y="10"/>
                  <a:pt x="471" y="10"/>
                  <a:pt x="468" y="10"/>
                </a:cubicBezTo>
                <a:lnTo>
                  <a:pt x="467" y="10"/>
                </a:lnTo>
                <a:close/>
                <a:moveTo>
                  <a:pt x="486" y="24"/>
                </a:moveTo>
                <a:cubicBezTo>
                  <a:pt x="499" y="24"/>
                  <a:pt x="499" y="24"/>
                  <a:pt x="499" y="24"/>
                </a:cubicBezTo>
                <a:cubicBezTo>
                  <a:pt x="499" y="20"/>
                  <a:pt x="499" y="20"/>
                  <a:pt x="499" y="20"/>
                </a:cubicBezTo>
                <a:cubicBezTo>
                  <a:pt x="490" y="20"/>
                  <a:pt x="490" y="20"/>
                  <a:pt x="490" y="20"/>
                </a:cubicBezTo>
                <a:cubicBezTo>
                  <a:pt x="490" y="13"/>
                  <a:pt x="490" y="13"/>
                  <a:pt x="490" y="13"/>
                </a:cubicBezTo>
                <a:cubicBezTo>
                  <a:pt x="499" y="13"/>
                  <a:pt x="499" y="13"/>
                  <a:pt x="499" y="13"/>
                </a:cubicBezTo>
                <a:cubicBezTo>
                  <a:pt x="499" y="10"/>
                  <a:pt x="499" y="10"/>
                  <a:pt x="499" y="10"/>
                </a:cubicBezTo>
                <a:cubicBezTo>
                  <a:pt x="490" y="10"/>
                  <a:pt x="490" y="10"/>
                  <a:pt x="490" y="10"/>
                </a:cubicBezTo>
                <a:cubicBezTo>
                  <a:pt x="490" y="4"/>
                  <a:pt x="490" y="4"/>
                  <a:pt x="490" y="4"/>
                </a:cubicBezTo>
                <a:cubicBezTo>
                  <a:pt x="499" y="4"/>
                  <a:pt x="499" y="4"/>
                  <a:pt x="499" y="4"/>
                </a:cubicBezTo>
                <a:cubicBezTo>
                  <a:pt x="499" y="1"/>
                  <a:pt x="499" y="1"/>
                  <a:pt x="499" y="1"/>
                </a:cubicBezTo>
                <a:cubicBezTo>
                  <a:pt x="486" y="1"/>
                  <a:pt x="486" y="1"/>
                  <a:pt x="486" y="1"/>
                </a:cubicBezTo>
                <a:lnTo>
                  <a:pt x="486" y="24"/>
                </a:lnTo>
                <a:close/>
                <a:moveTo>
                  <a:pt x="533" y="12"/>
                </a:moveTo>
                <a:cubicBezTo>
                  <a:pt x="533" y="9"/>
                  <a:pt x="532" y="6"/>
                  <a:pt x="529" y="4"/>
                </a:cubicBezTo>
                <a:cubicBezTo>
                  <a:pt x="527" y="1"/>
                  <a:pt x="524" y="0"/>
                  <a:pt x="521" y="0"/>
                </a:cubicBezTo>
                <a:cubicBezTo>
                  <a:pt x="517" y="0"/>
                  <a:pt x="514" y="1"/>
                  <a:pt x="512" y="4"/>
                </a:cubicBezTo>
                <a:cubicBezTo>
                  <a:pt x="509" y="6"/>
                  <a:pt x="508" y="9"/>
                  <a:pt x="508" y="12"/>
                </a:cubicBezTo>
                <a:cubicBezTo>
                  <a:pt x="508" y="15"/>
                  <a:pt x="509" y="18"/>
                  <a:pt x="512" y="21"/>
                </a:cubicBezTo>
                <a:cubicBezTo>
                  <a:pt x="514" y="23"/>
                  <a:pt x="517" y="24"/>
                  <a:pt x="521" y="24"/>
                </a:cubicBezTo>
                <a:cubicBezTo>
                  <a:pt x="524" y="24"/>
                  <a:pt x="527" y="23"/>
                  <a:pt x="529" y="21"/>
                </a:cubicBezTo>
                <a:cubicBezTo>
                  <a:pt x="532" y="18"/>
                  <a:pt x="533" y="15"/>
                  <a:pt x="533" y="12"/>
                </a:cubicBezTo>
                <a:moveTo>
                  <a:pt x="529" y="12"/>
                </a:moveTo>
                <a:cubicBezTo>
                  <a:pt x="529" y="14"/>
                  <a:pt x="528" y="17"/>
                  <a:pt x="527" y="18"/>
                </a:cubicBezTo>
                <a:cubicBezTo>
                  <a:pt x="525" y="20"/>
                  <a:pt x="523" y="21"/>
                  <a:pt x="521" y="21"/>
                </a:cubicBezTo>
                <a:cubicBezTo>
                  <a:pt x="518" y="21"/>
                  <a:pt x="516" y="20"/>
                  <a:pt x="515" y="18"/>
                </a:cubicBezTo>
                <a:cubicBezTo>
                  <a:pt x="513" y="17"/>
                  <a:pt x="512" y="14"/>
                  <a:pt x="512" y="12"/>
                </a:cubicBezTo>
                <a:cubicBezTo>
                  <a:pt x="512" y="10"/>
                  <a:pt x="513" y="8"/>
                  <a:pt x="515" y="6"/>
                </a:cubicBezTo>
                <a:cubicBezTo>
                  <a:pt x="516" y="4"/>
                  <a:pt x="518" y="4"/>
                  <a:pt x="521" y="4"/>
                </a:cubicBezTo>
                <a:cubicBezTo>
                  <a:pt x="523" y="4"/>
                  <a:pt x="525" y="4"/>
                  <a:pt x="527" y="6"/>
                </a:cubicBezTo>
                <a:cubicBezTo>
                  <a:pt x="528" y="8"/>
                  <a:pt x="529" y="10"/>
                  <a:pt x="529" y="12"/>
                </a:cubicBezTo>
                <a:moveTo>
                  <a:pt x="547" y="13"/>
                </a:moveTo>
                <a:cubicBezTo>
                  <a:pt x="548" y="13"/>
                  <a:pt x="548" y="13"/>
                  <a:pt x="548" y="13"/>
                </a:cubicBezTo>
                <a:cubicBezTo>
                  <a:pt x="549" y="13"/>
                  <a:pt x="549" y="13"/>
                  <a:pt x="549" y="13"/>
                </a:cubicBezTo>
                <a:cubicBezTo>
                  <a:pt x="551" y="13"/>
                  <a:pt x="553" y="13"/>
                  <a:pt x="555" y="12"/>
                </a:cubicBezTo>
                <a:cubicBezTo>
                  <a:pt x="556" y="11"/>
                  <a:pt x="557" y="9"/>
                  <a:pt x="557" y="7"/>
                </a:cubicBezTo>
                <a:cubicBezTo>
                  <a:pt x="557" y="5"/>
                  <a:pt x="556" y="3"/>
                  <a:pt x="555" y="2"/>
                </a:cubicBezTo>
                <a:cubicBezTo>
                  <a:pt x="553" y="1"/>
                  <a:pt x="551" y="1"/>
                  <a:pt x="549" y="1"/>
                </a:cubicBezTo>
                <a:cubicBezTo>
                  <a:pt x="548" y="1"/>
                  <a:pt x="548" y="1"/>
                  <a:pt x="548" y="1"/>
                </a:cubicBezTo>
                <a:cubicBezTo>
                  <a:pt x="543" y="1"/>
                  <a:pt x="543" y="1"/>
                  <a:pt x="543" y="1"/>
                </a:cubicBezTo>
                <a:cubicBezTo>
                  <a:pt x="543" y="24"/>
                  <a:pt x="543" y="24"/>
                  <a:pt x="543" y="24"/>
                </a:cubicBezTo>
                <a:cubicBezTo>
                  <a:pt x="547" y="24"/>
                  <a:pt x="547" y="24"/>
                  <a:pt x="547" y="24"/>
                </a:cubicBezTo>
                <a:lnTo>
                  <a:pt x="547" y="13"/>
                </a:lnTo>
                <a:close/>
                <a:moveTo>
                  <a:pt x="547" y="10"/>
                </a:moveTo>
                <a:cubicBezTo>
                  <a:pt x="547" y="4"/>
                  <a:pt x="547" y="4"/>
                  <a:pt x="547" y="4"/>
                </a:cubicBezTo>
                <a:cubicBezTo>
                  <a:pt x="548" y="4"/>
                  <a:pt x="548" y="4"/>
                  <a:pt x="548" y="4"/>
                </a:cubicBezTo>
                <a:cubicBezTo>
                  <a:pt x="551" y="4"/>
                  <a:pt x="553" y="4"/>
                  <a:pt x="553" y="7"/>
                </a:cubicBezTo>
                <a:cubicBezTo>
                  <a:pt x="553" y="10"/>
                  <a:pt x="551" y="10"/>
                  <a:pt x="548" y="10"/>
                </a:cubicBezTo>
                <a:lnTo>
                  <a:pt x="547" y="10"/>
                </a:lnTo>
                <a:close/>
                <a:moveTo>
                  <a:pt x="566" y="24"/>
                </a:moveTo>
                <a:cubicBezTo>
                  <a:pt x="578" y="24"/>
                  <a:pt x="578" y="24"/>
                  <a:pt x="578" y="24"/>
                </a:cubicBezTo>
                <a:cubicBezTo>
                  <a:pt x="578" y="20"/>
                  <a:pt x="578" y="20"/>
                  <a:pt x="578" y="20"/>
                </a:cubicBezTo>
                <a:cubicBezTo>
                  <a:pt x="570" y="20"/>
                  <a:pt x="570" y="20"/>
                  <a:pt x="570" y="20"/>
                </a:cubicBezTo>
                <a:cubicBezTo>
                  <a:pt x="570" y="1"/>
                  <a:pt x="570" y="1"/>
                  <a:pt x="570" y="1"/>
                </a:cubicBezTo>
                <a:cubicBezTo>
                  <a:pt x="566" y="1"/>
                  <a:pt x="566" y="1"/>
                  <a:pt x="566" y="1"/>
                </a:cubicBezTo>
                <a:lnTo>
                  <a:pt x="566" y="24"/>
                </a:lnTo>
                <a:close/>
                <a:moveTo>
                  <a:pt x="587" y="24"/>
                </a:moveTo>
                <a:cubicBezTo>
                  <a:pt x="600" y="24"/>
                  <a:pt x="600" y="24"/>
                  <a:pt x="600" y="24"/>
                </a:cubicBezTo>
                <a:cubicBezTo>
                  <a:pt x="600" y="20"/>
                  <a:pt x="600" y="20"/>
                  <a:pt x="600" y="20"/>
                </a:cubicBezTo>
                <a:cubicBezTo>
                  <a:pt x="591" y="20"/>
                  <a:pt x="591" y="20"/>
                  <a:pt x="591" y="20"/>
                </a:cubicBezTo>
                <a:cubicBezTo>
                  <a:pt x="591" y="13"/>
                  <a:pt x="591" y="13"/>
                  <a:pt x="591" y="13"/>
                </a:cubicBezTo>
                <a:cubicBezTo>
                  <a:pt x="600" y="13"/>
                  <a:pt x="600" y="13"/>
                  <a:pt x="600" y="13"/>
                </a:cubicBezTo>
                <a:cubicBezTo>
                  <a:pt x="600" y="10"/>
                  <a:pt x="600" y="10"/>
                  <a:pt x="600" y="10"/>
                </a:cubicBezTo>
                <a:cubicBezTo>
                  <a:pt x="591" y="10"/>
                  <a:pt x="591" y="10"/>
                  <a:pt x="591" y="10"/>
                </a:cubicBezTo>
                <a:cubicBezTo>
                  <a:pt x="591" y="4"/>
                  <a:pt x="591" y="4"/>
                  <a:pt x="591" y="4"/>
                </a:cubicBezTo>
                <a:cubicBezTo>
                  <a:pt x="600" y="4"/>
                  <a:pt x="600" y="4"/>
                  <a:pt x="600" y="4"/>
                </a:cubicBezTo>
                <a:cubicBezTo>
                  <a:pt x="600" y="1"/>
                  <a:pt x="600" y="1"/>
                  <a:pt x="600" y="1"/>
                </a:cubicBezTo>
                <a:cubicBezTo>
                  <a:pt x="587" y="1"/>
                  <a:pt x="587" y="1"/>
                  <a:pt x="587" y="1"/>
                </a:cubicBezTo>
                <a:lnTo>
                  <a:pt x="587" y="24"/>
                </a:lnTo>
                <a:close/>
              </a:path>
            </a:pathLst>
          </a:custGeom>
          <a:solidFill>
            <a:srgbClr val="FFFFFF"/>
          </a:solidFill>
          <a:ln w="9525">
            <a:noFill/>
            <a:round/>
            <a:headEnd/>
            <a:tailEnd/>
          </a:ln>
        </p:spPr>
        <p:txBody>
          <a:bodyPr/>
          <a:lstStyle/>
          <a:p>
            <a:pPr>
              <a:defRPr/>
            </a:pPr>
            <a:endParaRPr lang="en-US" b="1">
              <a:solidFill>
                <a:srgbClr val="FFFFFF"/>
              </a:solidFill>
              <a:latin typeface="Arial" charset="0"/>
              <a:ea typeface="+mn-ea"/>
            </a:endParaRPr>
          </a:p>
        </p:txBody>
      </p:sp>
      <p:sp>
        <p:nvSpPr>
          <p:cNvPr id="2" name="Title 1"/>
          <p:cNvSpPr>
            <a:spLocks noGrp="1"/>
          </p:cNvSpPr>
          <p:nvPr>
            <p:ph type="title"/>
          </p:nvPr>
        </p:nvSpPr>
        <p:spPr>
          <a:xfrm>
            <a:off x="219456" y="91440"/>
            <a:ext cx="8779819" cy="1143000"/>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1" y="1188721"/>
            <a:ext cx="8488908" cy="4525963"/>
          </a:xfrm>
          <a:prstGeom prst="rect">
            <a:avLst/>
          </a:prstGeom>
        </p:spPr>
        <p:txBody>
          <a:bodyPr/>
          <a:lstStyle>
            <a:lvl1pPr>
              <a:defRPr>
                <a:solidFill>
                  <a:srgbClr val="9D963A"/>
                </a:solidFill>
              </a:defRPr>
            </a:lvl1pPr>
            <a:lvl2pPr>
              <a:defRPr>
                <a:solidFill>
                  <a:srgbClr val="9D963A"/>
                </a:solidFill>
              </a:defRPr>
            </a:lvl2pPr>
            <a:lvl3pPr>
              <a:defRPr>
                <a:solidFill>
                  <a:srgbClr val="9D963A"/>
                </a:solidFill>
              </a:defRPr>
            </a:lvl3pPr>
            <a:lvl4pPr>
              <a:defRPr>
                <a:solidFill>
                  <a:srgbClr val="9D963A"/>
                </a:solidFill>
              </a:defRPr>
            </a:lvl4pPr>
            <a:lvl5pPr>
              <a:defRPr>
                <a:solidFill>
                  <a:srgbClr val="9D963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38607524"/>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theme" Target="../theme/theme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EBCAFD2-67A7-4AD9-8C9C-D6B0F818DB60}" type="datetimeFigureOut">
              <a:rPr lang="en-US" altLang="en-US"/>
              <a:pPr/>
              <a:t>27/04/2018</a:t>
            </a:fld>
            <a:endParaRPr lang="en-US" alt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B020D3C-3F71-4F0A-8983-910822C258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72" r:id="rId10"/>
    <p:sldLayoutId id="2147483697" r:id="rId11"/>
    <p:sldLayoutId id="2147483710" r:id="rId12"/>
    <p:sldLayoutId id="2147483953" r:id="rId13"/>
    <p:sldLayoutId id="2147483952" r:id="rId14"/>
    <p:sldLayoutId id="2147483743" r:id="rId15"/>
    <p:sldLayoutId id="2147483744" r:id="rId16"/>
    <p:sldLayoutId id="2147483745" r:id="rId17"/>
    <p:sldLayoutId id="2147483754" r:id="rId18"/>
    <p:sldLayoutId id="2147483755" r:id="rId19"/>
  </p:sldLayoutIdLst>
  <p:txStyles>
    <p:titleStyle>
      <a:lvl1pPr algn="l" rtl="0" eaLnBrk="1" fontAlgn="base" hangingPunct="1">
        <a:lnSpc>
          <a:spcPct val="90000"/>
        </a:lnSpc>
        <a:spcBef>
          <a:spcPct val="0"/>
        </a:spcBef>
        <a:spcAft>
          <a:spcPct val="0"/>
        </a:spcAft>
        <a:defRPr sz="4400" b="1" kern="1200">
          <a:solidFill>
            <a:schemeClr val="tx1"/>
          </a:solidFill>
          <a:latin typeface="Century Gothic" charset="0"/>
          <a:ea typeface="Century Gothic" charset="0"/>
          <a:cs typeface="Century Gothic" charset="0"/>
        </a:defRPr>
      </a:lvl1pPr>
      <a:lvl2pPr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457200"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914400"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1371600"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1828800" algn="l" rtl="0" eaLnBrk="1" fontAlgn="base" hangingPunct="1">
        <a:lnSpc>
          <a:spcPct val="90000"/>
        </a:lnSpc>
        <a:spcBef>
          <a:spcPct val="0"/>
        </a:spcBef>
        <a:spcAft>
          <a:spcPct val="0"/>
        </a:spcAft>
        <a:defRPr sz="44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Century Gothic" charset="0"/>
          <a:ea typeface="Century Gothic" charset="0"/>
          <a:cs typeface="Century Gothic"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Century Gothic" charset="0"/>
          <a:ea typeface="Century Gothic" charset="0"/>
          <a:cs typeface="Century Gothic"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Century Gothic" charset="0"/>
          <a:ea typeface="Century Gothic" charset="0"/>
          <a:cs typeface="Century Gothic"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Century Gothic" charset="0"/>
          <a:ea typeface="Century Gothic" charset="0"/>
          <a:cs typeface="Century Gothic"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6B3"/>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236565" y="465710"/>
            <a:ext cx="8898336" cy="1143000"/>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9" name="Text Placeholder 8"/>
          <p:cNvSpPr>
            <a:spLocks noGrp="1"/>
          </p:cNvSpPr>
          <p:nvPr>
            <p:ph type="body" idx="1"/>
          </p:nvPr>
        </p:nvSpPr>
        <p:spPr>
          <a:xfrm>
            <a:off x="609600" y="1600201"/>
            <a:ext cx="854349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001705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77CA4"/>
        </a:solidFill>
        <a:effectLst/>
      </p:bgPr>
    </p:bg>
    <p:spTree>
      <p:nvGrpSpPr>
        <p:cNvPr id="1" name=""/>
        <p:cNvGrpSpPr/>
        <p:nvPr/>
      </p:nvGrpSpPr>
      <p:grpSpPr>
        <a:xfrm>
          <a:off x="0" y="0"/>
          <a:ext cx="0" cy="0"/>
          <a:chOff x="0" y="0"/>
          <a:chExt cx="0" cy="0"/>
        </a:xfrm>
      </p:grpSpPr>
      <p:sp>
        <p:nvSpPr>
          <p:cNvPr id="1026" name="Title Placeholder 7"/>
          <p:cNvSpPr>
            <a:spLocks noGrp="1"/>
          </p:cNvSpPr>
          <p:nvPr>
            <p:ph type="title"/>
          </p:nvPr>
        </p:nvSpPr>
        <p:spPr bwMode="auto">
          <a:xfrm>
            <a:off x="237067" y="465138"/>
            <a:ext cx="8898467"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7" name="Text Placeholder 8"/>
          <p:cNvSpPr>
            <a:spLocks noGrp="1"/>
          </p:cNvSpPr>
          <p:nvPr>
            <p:ph type="body" idx="1"/>
          </p:nvPr>
        </p:nvSpPr>
        <p:spPr bwMode="auto">
          <a:xfrm>
            <a:off x="609600" y="1600201"/>
            <a:ext cx="854286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extLst>
      <p:ext uri="{BB962C8B-B14F-4D97-AF65-F5344CB8AC3E}">
        <p14:creationId xmlns:p14="http://schemas.microsoft.com/office/powerpoint/2010/main" val="40244176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1"/>
          </a:solidFill>
          <a:latin typeface="Arial" charset="0"/>
        </a:defRPr>
      </a:lvl6pPr>
      <a:lvl7pPr marL="914400" algn="l" rtl="0" fontAlgn="base">
        <a:spcBef>
          <a:spcPct val="0"/>
        </a:spcBef>
        <a:spcAft>
          <a:spcPct val="0"/>
        </a:spcAft>
        <a:defRPr sz="4000">
          <a:solidFill>
            <a:schemeClr val="tx1"/>
          </a:solidFill>
          <a:latin typeface="Arial" charset="0"/>
        </a:defRPr>
      </a:lvl7pPr>
      <a:lvl8pPr marL="1371600" algn="l" rtl="0" fontAlgn="base">
        <a:spcBef>
          <a:spcPct val="0"/>
        </a:spcBef>
        <a:spcAft>
          <a:spcPct val="0"/>
        </a:spcAft>
        <a:defRPr sz="4000">
          <a:solidFill>
            <a:schemeClr val="tx1"/>
          </a:solidFill>
          <a:latin typeface="Arial" charset="0"/>
        </a:defRPr>
      </a:lvl8pPr>
      <a:lvl9pPr marL="1828800" algn="l"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77CA4"/>
        </a:solidFill>
        <a:effectLst/>
      </p:bgPr>
    </p:bg>
    <p:spTree>
      <p:nvGrpSpPr>
        <p:cNvPr id="1" name=""/>
        <p:cNvGrpSpPr/>
        <p:nvPr/>
      </p:nvGrpSpPr>
      <p:grpSpPr>
        <a:xfrm>
          <a:off x="0" y="0"/>
          <a:ext cx="0" cy="0"/>
          <a:chOff x="0" y="0"/>
          <a:chExt cx="0" cy="0"/>
        </a:xfrm>
      </p:grpSpPr>
      <p:sp>
        <p:nvSpPr>
          <p:cNvPr id="1026" name="Title Placeholder 7"/>
          <p:cNvSpPr>
            <a:spLocks noGrp="1"/>
          </p:cNvSpPr>
          <p:nvPr>
            <p:ph type="title"/>
          </p:nvPr>
        </p:nvSpPr>
        <p:spPr bwMode="auto">
          <a:xfrm>
            <a:off x="237067" y="465138"/>
            <a:ext cx="8898467"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7" name="Text Placeholder 8"/>
          <p:cNvSpPr>
            <a:spLocks noGrp="1"/>
          </p:cNvSpPr>
          <p:nvPr>
            <p:ph type="body" idx="1"/>
          </p:nvPr>
        </p:nvSpPr>
        <p:spPr bwMode="auto">
          <a:xfrm>
            <a:off x="609600" y="1600201"/>
            <a:ext cx="854286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extLst>
      <p:ext uri="{BB962C8B-B14F-4D97-AF65-F5344CB8AC3E}">
        <p14:creationId xmlns:p14="http://schemas.microsoft.com/office/powerpoint/2010/main" val="359298567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854" r:id="rId39"/>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1"/>
          </a:solidFill>
          <a:latin typeface="Arial" charset="0"/>
        </a:defRPr>
      </a:lvl6pPr>
      <a:lvl7pPr marL="914400" algn="l" rtl="0" fontAlgn="base">
        <a:spcBef>
          <a:spcPct val="0"/>
        </a:spcBef>
        <a:spcAft>
          <a:spcPct val="0"/>
        </a:spcAft>
        <a:defRPr sz="4000">
          <a:solidFill>
            <a:schemeClr val="tx1"/>
          </a:solidFill>
          <a:latin typeface="Arial" charset="0"/>
        </a:defRPr>
      </a:lvl7pPr>
      <a:lvl8pPr marL="1371600" algn="l" rtl="0" fontAlgn="base">
        <a:spcBef>
          <a:spcPct val="0"/>
        </a:spcBef>
        <a:spcAft>
          <a:spcPct val="0"/>
        </a:spcAft>
        <a:defRPr sz="4000">
          <a:solidFill>
            <a:schemeClr val="tx1"/>
          </a:solidFill>
          <a:latin typeface="Arial" charset="0"/>
        </a:defRPr>
      </a:lvl8pPr>
      <a:lvl9pPr marL="1828800" algn="l"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66B3"/>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236565" y="465710"/>
            <a:ext cx="8898336" cy="1143000"/>
          </a:xfrm>
          <a:prstGeom prst="rect">
            <a:avLst/>
          </a:prstGeom>
        </p:spPr>
        <p:txBody>
          <a:bodyPr vert="horz" lIns="91440" tIns="45720" rIns="91440" bIns="45720" rtlCol="0" anchor="t">
            <a:normAutofit/>
          </a:bodyPr>
          <a:lstStyle/>
          <a:p>
            <a:r>
              <a:rPr lang="en-US" dirty="0" smtClean="0"/>
              <a:t>Click to edit Master title style</a:t>
            </a:r>
            <a:endParaRPr lang="en-GB" dirty="0"/>
          </a:p>
        </p:txBody>
      </p:sp>
      <p:sp>
        <p:nvSpPr>
          <p:cNvPr id="9" name="Text Placeholder 8"/>
          <p:cNvSpPr>
            <a:spLocks noGrp="1"/>
          </p:cNvSpPr>
          <p:nvPr>
            <p:ph type="body" idx="1"/>
          </p:nvPr>
        </p:nvSpPr>
        <p:spPr>
          <a:xfrm>
            <a:off x="609600" y="1600201"/>
            <a:ext cx="854349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937592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p:txBody>
          <a:bodyPr/>
          <a:lstStyle/>
          <a:p>
            <a:r>
              <a:rPr lang="en-US" altLang="en-US" b="1" dirty="0" smtClean="0">
                <a:latin typeface="Century Gothic" panose="020B0502020202020204" pitchFamily="34" charset="0"/>
                <a:ea typeface="Century Gothic" panose="020B0502020202020204" pitchFamily="34" charset="0"/>
                <a:cs typeface="Century Gothic" panose="020B0502020202020204" pitchFamily="34" charset="0"/>
              </a:rPr>
              <a:t>Himalayan GEOSS</a:t>
            </a:r>
          </a:p>
        </p:txBody>
      </p:sp>
      <p:sp>
        <p:nvSpPr>
          <p:cNvPr id="11266" name="Subtitle 2"/>
          <p:cNvSpPr>
            <a:spLocks noGrp="1"/>
          </p:cNvSpPr>
          <p:nvPr>
            <p:ph type="subTitle" idx="1"/>
          </p:nvPr>
        </p:nvSpPr>
        <p:spPr/>
        <p:txBody>
          <a:bodyPr>
            <a:normAutofit/>
          </a:bodyPr>
          <a:lstStyle/>
          <a:p>
            <a:endParaRPr lang="en-US" altLang="en-US" dirty="0" smtClean="0">
              <a:latin typeface="Century Gothic" panose="020B0502020202020204" pitchFamily="34" charset="0"/>
              <a:ea typeface="Century Gothic" panose="020B0502020202020204" pitchFamily="34" charset="0"/>
              <a:cs typeface="Century Gothic" panose="020B0502020202020204" pitchFamily="34" charset="0"/>
            </a:endParaRPr>
          </a:p>
          <a:p>
            <a:endParaRPr lang="en-US" altLang="en-US" dirty="0">
              <a:latin typeface="Century Gothic" panose="020B0502020202020204" pitchFamily="34" charset="0"/>
              <a:ea typeface="Century Gothic" panose="020B0502020202020204" pitchFamily="34" charset="0"/>
              <a:cs typeface="Century Gothic" panose="020B0502020202020204" pitchFamily="34" charset="0"/>
            </a:endParaRPr>
          </a:p>
          <a:p>
            <a:r>
              <a:rPr lang="en-US" altLang="en-US" sz="1800" i="0" dirty="0" smtClean="0">
                <a:latin typeface="+mn-lt"/>
                <a:ea typeface="Century Gothic" panose="020B0502020202020204" pitchFamily="34" charset="0"/>
                <a:cs typeface="Century Gothic" panose="020B0502020202020204" pitchFamily="34" charset="0"/>
              </a:rPr>
              <a:t>Sudip Pradhan</a:t>
            </a:r>
            <a:br>
              <a:rPr lang="en-US" altLang="en-US" sz="1800" i="0" dirty="0" smtClean="0">
                <a:latin typeface="+mn-lt"/>
                <a:ea typeface="Century Gothic" panose="020B0502020202020204" pitchFamily="34" charset="0"/>
                <a:cs typeface="Century Gothic" panose="020B0502020202020204" pitchFamily="34" charset="0"/>
              </a:rPr>
            </a:br>
            <a:r>
              <a:rPr lang="en-US" altLang="en-US" sz="1800" i="0" dirty="0" err="1" smtClean="0">
                <a:latin typeface="+mn-lt"/>
                <a:ea typeface="Century Gothic" panose="020B0502020202020204" pitchFamily="34" charset="0"/>
                <a:cs typeface="Century Gothic" panose="020B0502020202020204" pitchFamily="34" charset="0"/>
              </a:rPr>
              <a:t>Programme</a:t>
            </a:r>
            <a:r>
              <a:rPr lang="en-US" altLang="en-US" sz="1800" i="0" dirty="0" smtClean="0">
                <a:latin typeface="+mn-lt"/>
                <a:ea typeface="Century Gothic" panose="020B0502020202020204" pitchFamily="34" charset="0"/>
                <a:cs typeface="Century Gothic" panose="020B0502020202020204" pitchFamily="34" charset="0"/>
              </a:rPr>
              <a:t> Coordinator, Regional Database System</a:t>
            </a:r>
            <a:br>
              <a:rPr lang="en-US" altLang="en-US" sz="1800" i="0" dirty="0" smtClean="0">
                <a:latin typeface="+mn-lt"/>
                <a:ea typeface="Century Gothic" panose="020B0502020202020204" pitchFamily="34" charset="0"/>
                <a:cs typeface="Century Gothic" panose="020B0502020202020204" pitchFamily="34" charset="0"/>
              </a:rPr>
            </a:br>
            <a:r>
              <a:rPr lang="en-US" altLang="en-US" sz="1800" i="0" dirty="0" smtClean="0">
                <a:latin typeface="+mn-lt"/>
                <a:ea typeface="Century Gothic" panose="020B0502020202020204" pitchFamily="34" charset="0"/>
                <a:cs typeface="Century Gothic" panose="020B0502020202020204" pitchFamily="34" charset="0"/>
              </a:rPr>
              <a:t>3 May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Agriculture and Food Security</a:t>
            </a:r>
          </a:p>
        </p:txBody>
      </p:sp>
      <p:pic>
        <p:nvPicPr>
          <p:cNvPr id="7" name="Picture 6"/>
          <p:cNvPicPr>
            <a:picLocks noChangeAspect="1"/>
          </p:cNvPicPr>
          <p:nvPr/>
        </p:nvPicPr>
        <p:blipFill rotWithShape="1">
          <a:blip r:embed="rId3"/>
          <a:srcRect t="6040"/>
          <a:stretch/>
        </p:blipFill>
        <p:spPr>
          <a:xfrm>
            <a:off x="828628" y="1619250"/>
            <a:ext cx="4882574" cy="2485000"/>
          </a:xfrm>
          <a:prstGeom prst="rect">
            <a:avLst/>
          </a:prstGeom>
          <a:ln>
            <a:solidFill>
              <a:schemeClr val="bg2">
                <a:lumMod val="75000"/>
              </a:schemeClr>
            </a:solidFill>
          </a:ln>
        </p:spPr>
      </p:pic>
      <p:pic>
        <p:nvPicPr>
          <p:cNvPr id="12" name="Picture 11"/>
          <p:cNvPicPr>
            <a:picLocks noChangeAspect="1"/>
          </p:cNvPicPr>
          <p:nvPr/>
        </p:nvPicPr>
        <p:blipFill rotWithShape="1">
          <a:blip r:embed="rId4"/>
          <a:srcRect t="7217" b="4887"/>
          <a:stretch/>
        </p:blipFill>
        <p:spPr>
          <a:xfrm>
            <a:off x="832597" y="4268373"/>
            <a:ext cx="4890964" cy="2418177"/>
          </a:xfrm>
          <a:prstGeom prst="rect">
            <a:avLst/>
          </a:prstGeom>
          <a:ln>
            <a:solidFill>
              <a:schemeClr val="bg2">
                <a:lumMod val="75000"/>
              </a:schemeClr>
            </a:solidFill>
          </a:ln>
        </p:spPr>
      </p:pic>
      <p:pic>
        <p:nvPicPr>
          <p:cNvPr id="8" name="Picture 7"/>
          <p:cNvPicPr>
            <a:picLocks noChangeAspect="1"/>
          </p:cNvPicPr>
          <p:nvPr/>
        </p:nvPicPr>
        <p:blipFill rotWithShape="1">
          <a:blip r:embed="rId5"/>
          <a:srcRect t="6154"/>
          <a:stretch/>
        </p:blipFill>
        <p:spPr>
          <a:xfrm>
            <a:off x="5857874" y="1645463"/>
            <a:ext cx="4876801" cy="2479040"/>
          </a:xfrm>
          <a:prstGeom prst="rect">
            <a:avLst/>
          </a:prstGeom>
          <a:ln>
            <a:solidFill>
              <a:schemeClr val="bg2">
                <a:lumMod val="75000"/>
              </a:schemeClr>
            </a:solidFill>
          </a:ln>
        </p:spPr>
      </p:pic>
      <p:pic>
        <p:nvPicPr>
          <p:cNvPr id="9" name="Picture 8"/>
          <p:cNvPicPr>
            <a:picLocks noChangeAspect="1"/>
          </p:cNvPicPr>
          <p:nvPr/>
        </p:nvPicPr>
        <p:blipFill rotWithShape="1">
          <a:blip r:embed="rId6"/>
          <a:srcRect t="6304"/>
          <a:stretch/>
        </p:blipFill>
        <p:spPr>
          <a:xfrm>
            <a:off x="5857873" y="4248077"/>
            <a:ext cx="4876801" cy="2447998"/>
          </a:xfrm>
          <a:prstGeom prst="rect">
            <a:avLst/>
          </a:prstGeom>
          <a:ln>
            <a:solidFill>
              <a:schemeClr val="bg2">
                <a:lumMod val="75000"/>
              </a:schemeClr>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Land </a:t>
            </a:r>
            <a:r>
              <a:rPr lang="en-US" altLang="en-US" dirty="0">
                <a:latin typeface="Century Gothic" panose="020B0502020202020204" pitchFamily="34" charset="0"/>
                <a:ea typeface="Century Gothic" panose="020B0502020202020204" pitchFamily="34" charset="0"/>
                <a:cs typeface="Century Gothic" panose="020B0502020202020204" pitchFamily="34" charset="0"/>
              </a:rPr>
              <a:t>c</a:t>
            </a:r>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over and Ecosystem</a:t>
            </a:r>
          </a:p>
        </p:txBody>
      </p:sp>
      <p:pic>
        <p:nvPicPr>
          <p:cNvPr id="10" name="Picture 9"/>
          <p:cNvPicPr>
            <a:picLocks noChangeAspect="1"/>
          </p:cNvPicPr>
          <p:nvPr/>
        </p:nvPicPr>
        <p:blipFill rotWithShape="1">
          <a:blip r:embed="rId3"/>
          <a:srcRect t="5729"/>
          <a:stretch/>
        </p:blipFill>
        <p:spPr>
          <a:xfrm>
            <a:off x="832597" y="1609725"/>
            <a:ext cx="4888060" cy="2496011"/>
          </a:xfrm>
          <a:prstGeom prst="rect">
            <a:avLst/>
          </a:prstGeom>
          <a:ln>
            <a:solidFill>
              <a:schemeClr val="bg2">
                <a:lumMod val="75000"/>
              </a:schemeClr>
            </a:solidFill>
          </a:ln>
        </p:spPr>
      </p:pic>
      <p:pic>
        <p:nvPicPr>
          <p:cNvPr id="11" name="Picture 10"/>
          <p:cNvPicPr>
            <a:picLocks noChangeAspect="1"/>
          </p:cNvPicPr>
          <p:nvPr/>
        </p:nvPicPr>
        <p:blipFill rotWithShape="1">
          <a:blip r:embed="rId4"/>
          <a:srcRect t="9185" r="1402"/>
          <a:stretch/>
        </p:blipFill>
        <p:spPr>
          <a:xfrm>
            <a:off x="5853482" y="4213303"/>
            <a:ext cx="4985967" cy="2468932"/>
          </a:xfrm>
          <a:prstGeom prst="rect">
            <a:avLst/>
          </a:prstGeom>
          <a:ln>
            <a:solidFill>
              <a:schemeClr val="bg2">
                <a:lumMod val="75000"/>
              </a:schemeClr>
            </a:solidFill>
          </a:ln>
        </p:spPr>
      </p:pic>
      <p:pic>
        <p:nvPicPr>
          <p:cNvPr id="2" name="Picture 1"/>
          <p:cNvPicPr>
            <a:picLocks noChangeAspect="1"/>
          </p:cNvPicPr>
          <p:nvPr/>
        </p:nvPicPr>
        <p:blipFill rotWithShape="1">
          <a:blip r:embed="rId5"/>
          <a:srcRect t="5907"/>
          <a:stretch/>
        </p:blipFill>
        <p:spPr>
          <a:xfrm>
            <a:off x="5853483" y="1609726"/>
            <a:ext cx="4985967" cy="2541198"/>
          </a:xfrm>
          <a:prstGeom prst="rect">
            <a:avLst/>
          </a:prstGeom>
          <a:ln>
            <a:solidFill>
              <a:schemeClr val="bg2">
                <a:lumMod val="75000"/>
              </a:schemeClr>
            </a:solidFill>
          </a:ln>
        </p:spPr>
      </p:pic>
      <p:pic>
        <p:nvPicPr>
          <p:cNvPr id="14" name="Picture 13"/>
          <p:cNvPicPr>
            <a:picLocks noChangeAspect="1"/>
          </p:cNvPicPr>
          <p:nvPr/>
        </p:nvPicPr>
        <p:blipFill rotWithShape="1">
          <a:blip r:embed="rId6"/>
          <a:srcRect t="6107"/>
          <a:stretch/>
        </p:blipFill>
        <p:spPr>
          <a:xfrm>
            <a:off x="832597" y="4213303"/>
            <a:ext cx="4888060" cy="2486017"/>
          </a:xfrm>
          <a:prstGeom prst="rect">
            <a:avLst/>
          </a:prstGeom>
          <a:ln>
            <a:solidFill>
              <a:schemeClr val="bg2">
                <a:lumMod val="75000"/>
              </a:schemeClr>
            </a:solidFill>
          </a:ln>
        </p:spPr>
      </p:pic>
    </p:spTree>
    <p:extLst>
      <p:ext uri="{BB962C8B-B14F-4D97-AF65-F5344CB8AC3E}">
        <p14:creationId xmlns:p14="http://schemas.microsoft.com/office/powerpoint/2010/main" val="338680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Disaster and Natural Hazards</a:t>
            </a:r>
          </a:p>
        </p:txBody>
      </p:sp>
      <p:pic>
        <p:nvPicPr>
          <p:cNvPr id="4" name="Picture 3"/>
          <p:cNvPicPr>
            <a:picLocks noChangeAspect="1"/>
          </p:cNvPicPr>
          <p:nvPr/>
        </p:nvPicPr>
        <p:blipFill rotWithShape="1">
          <a:blip r:embed="rId2"/>
          <a:srcRect t="5964"/>
          <a:stretch/>
        </p:blipFill>
        <p:spPr>
          <a:xfrm>
            <a:off x="839788" y="1619250"/>
            <a:ext cx="4659923" cy="2373598"/>
          </a:xfrm>
          <a:prstGeom prst="rect">
            <a:avLst/>
          </a:prstGeom>
          <a:ln>
            <a:solidFill>
              <a:schemeClr val="bg2">
                <a:lumMod val="75000"/>
              </a:schemeClr>
            </a:solidFill>
          </a:ln>
        </p:spPr>
      </p:pic>
      <p:pic>
        <p:nvPicPr>
          <p:cNvPr id="8" name="Picture 7"/>
          <p:cNvPicPr>
            <a:picLocks noChangeAspect="1"/>
          </p:cNvPicPr>
          <p:nvPr/>
        </p:nvPicPr>
        <p:blipFill rotWithShape="1">
          <a:blip r:embed="rId3"/>
          <a:srcRect t="9385"/>
          <a:stretch/>
        </p:blipFill>
        <p:spPr>
          <a:xfrm>
            <a:off x="839788" y="4251896"/>
            <a:ext cx="4659923" cy="2290222"/>
          </a:xfrm>
          <a:prstGeom prst="rect">
            <a:avLst/>
          </a:prstGeom>
          <a:ln>
            <a:solidFill>
              <a:schemeClr val="bg2">
                <a:lumMod val="75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621" y="1619250"/>
            <a:ext cx="4171380" cy="2373598"/>
          </a:xfrm>
          <a:prstGeom prst="rect">
            <a:avLst/>
          </a:prstGeom>
          <a:ln>
            <a:solidFill>
              <a:schemeClr val="bg2">
                <a:lumMod val="75000"/>
              </a:schemeClr>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627" y="4251896"/>
            <a:ext cx="4134374" cy="2325585"/>
          </a:xfrm>
          <a:prstGeom prst="rect">
            <a:avLst/>
          </a:prstGeom>
          <a:ln>
            <a:solidFill>
              <a:schemeClr val="bg2">
                <a:lumMod val="75000"/>
              </a:schemeClr>
            </a:solidFill>
          </a:ln>
        </p:spPr>
      </p:pic>
    </p:spTree>
    <p:extLst>
      <p:ext uri="{BB962C8B-B14F-4D97-AF65-F5344CB8AC3E}">
        <p14:creationId xmlns:p14="http://schemas.microsoft.com/office/powerpoint/2010/main" val="2079614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Cryosphere</a:t>
            </a:r>
          </a:p>
        </p:txBody>
      </p:sp>
      <p:pic>
        <p:nvPicPr>
          <p:cNvPr id="6" name="Picture 5"/>
          <p:cNvPicPr>
            <a:picLocks noChangeAspect="1"/>
          </p:cNvPicPr>
          <p:nvPr/>
        </p:nvPicPr>
        <p:blipFill rotWithShape="1">
          <a:blip r:embed="rId2"/>
          <a:srcRect t="6017"/>
          <a:stretch/>
        </p:blipFill>
        <p:spPr>
          <a:xfrm>
            <a:off x="829378" y="4238625"/>
            <a:ext cx="4994456" cy="2542552"/>
          </a:xfrm>
          <a:prstGeom prst="rect">
            <a:avLst/>
          </a:prstGeom>
          <a:ln>
            <a:solidFill>
              <a:schemeClr val="bg2">
                <a:lumMod val="75000"/>
              </a:schemeClr>
            </a:solidFill>
          </a:ln>
        </p:spPr>
      </p:pic>
      <p:pic>
        <p:nvPicPr>
          <p:cNvPr id="8" name="Picture 7"/>
          <p:cNvPicPr>
            <a:picLocks noChangeAspect="1"/>
          </p:cNvPicPr>
          <p:nvPr/>
        </p:nvPicPr>
        <p:blipFill rotWithShape="1">
          <a:blip r:embed="rId3"/>
          <a:srcRect t="6133"/>
          <a:stretch/>
        </p:blipFill>
        <p:spPr>
          <a:xfrm>
            <a:off x="6010275" y="4238625"/>
            <a:ext cx="5000625" cy="2542552"/>
          </a:xfrm>
          <a:prstGeom prst="rect">
            <a:avLst/>
          </a:prstGeom>
          <a:ln>
            <a:solidFill>
              <a:schemeClr val="bg2">
                <a:lumMod val="75000"/>
              </a:schemeClr>
            </a:solidFill>
          </a:ln>
        </p:spPr>
      </p:pic>
      <p:pic>
        <p:nvPicPr>
          <p:cNvPr id="9" name="Picture 8"/>
          <p:cNvPicPr>
            <a:picLocks noChangeAspect="1"/>
          </p:cNvPicPr>
          <p:nvPr/>
        </p:nvPicPr>
        <p:blipFill rotWithShape="1">
          <a:blip r:embed="rId4"/>
          <a:srcRect t="6154"/>
          <a:stretch/>
        </p:blipFill>
        <p:spPr>
          <a:xfrm>
            <a:off x="6010275" y="1619032"/>
            <a:ext cx="5000625" cy="2541985"/>
          </a:xfrm>
          <a:prstGeom prst="rect">
            <a:avLst/>
          </a:prstGeom>
          <a:ln>
            <a:solidFill>
              <a:schemeClr val="bg2">
                <a:lumMod val="75000"/>
              </a:schemeClr>
            </a:solidFill>
          </a:ln>
        </p:spPr>
      </p:pic>
      <p:pic>
        <p:nvPicPr>
          <p:cNvPr id="10" name="Picture 9"/>
          <p:cNvPicPr>
            <a:picLocks noChangeAspect="1"/>
          </p:cNvPicPr>
          <p:nvPr/>
        </p:nvPicPr>
        <p:blipFill rotWithShape="1">
          <a:blip r:embed="rId5"/>
          <a:srcRect t="5909"/>
          <a:stretch/>
        </p:blipFill>
        <p:spPr>
          <a:xfrm>
            <a:off x="829378" y="1619032"/>
            <a:ext cx="4987576" cy="2541985"/>
          </a:xfrm>
          <a:prstGeom prst="rect">
            <a:avLst/>
          </a:prstGeom>
          <a:ln>
            <a:solidFill>
              <a:schemeClr val="bg2">
                <a:lumMod val="75000"/>
              </a:schemeClr>
            </a:solidFill>
          </a:ln>
        </p:spPr>
      </p:pic>
    </p:spTree>
    <p:extLst>
      <p:ext uri="{BB962C8B-B14F-4D97-AF65-F5344CB8AC3E}">
        <p14:creationId xmlns:p14="http://schemas.microsoft.com/office/powerpoint/2010/main" val="2109996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tLang="en-US" smtClean="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6386" name="Content Placeholder 2"/>
          <p:cNvSpPr>
            <a:spLocks noGrp="1"/>
          </p:cNvSpPr>
          <p:nvPr>
            <p:ph idx="1"/>
          </p:nvPr>
        </p:nvSpPr>
        <p:spPr/>
        <p:txBody>
          <a:bodyPr/>
          <a:lstStyle/>
          <a:p>
            <a:endParaRPr lang="en-US" altLang="en-US" smtClean="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2" name="Rectangle 1"/>
          <p:cNvSpPr/>
          <p:nvPr/>
        </p:nvSpPr>
        <p:spPr>
          <a:xfrm>
            <a:off x="0" y="-19050"/>
            <a:ext cx="12192000" cy="6888370"/>
          </a:xfrm>
          <a:prstGeom prst="rect">
            <a:avLst/>
          </a:prstGeom>
          <a:solidFill>
            <a:srgbClr val="615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0" y="0"/>
            <a:ext cx="12783845" cy="6858000"/>
          </a:xfrm>
          <a:prstGeom prst="rect">
            <a:avLst/>
          </a:prstGeom>
        </p:spPr>
      </p:pic>
    </p:spTree>
    <p:extLst>
      <p:ext uri="{BB962C8B-B14F-4D97-AF65-F5344CB8AC3E}">
        <p14:creationId xmlns:p14="http://schemas.microsoft.com/office/powerpoint/2010/main" val="1404159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Regional Database System</a:t>
            </a:r>
          </a:p>
        </p:txBody>
      </p:sp>
      <p:sp>
        <p:nvSpPr>
          <p:cNvPr id="16386" name="Content Placeholder 2"/>
          <p:cNvSpPr>
            <a:spLocks noGrp="1"/>
          </p:cNvSpPr>
          <p:nvPr>
            <p:ph idx="1"/>
          </p:nvPr>
        </p:nvSpPr>
        <p:spPr>
          <a:xfrm>
            <a:off x="277813" y="1681260"/>
            <a:ext cx="7192962" cy="4351338"/>
          </a:xfrm>
        </p:spPr>
        <p:txBody>
          <a:bodyPr>
            <a:normAutofit/>
          </a:bodyPr>
          <a:lstStyle/>
          <a:p>
            <a:pPr marL="341313" lvl="1" indent="-341313"/>
            <a:r>
              <a:rPr lang="en-US" sz="1600" dirty="0">
                <a:latin typeface="Calibri" panose="020F0502020204030204" pitchFamily="34" charset="0"/>
                <a:cs typeface="Calibri" panose="020F0502020204030204" pitchFamily="34" charset="0"/>
              </a:rPr>
              <a:t>A central data repository for different thematic areas in the Hindu Kush Himalayan (HKH) region </a:t>
            </a:r>
          </a:p>
          <a:p>
            <a:pPr marL="341313" lvl="1" indent="-341313"/>
            <a:r>
              <a:rPr lang="en-US" sz="1600" dirty="0">
                <a:latin typeface="Calibri" panose="020F0502020204030204" pitchFamily="34" charset="0"/>
                <a:cs typeface="Calibri" panose="020F0502020204030204" pitchFamily="34" charset="0"/>
              </a:rPr>
              <a:t>Provides easy access to the data through a web-based portal.</a:t>
            </a:r>
          </a:p>
          <a:p>
            <a:pPr marL="341313" lvl="1" indent="-341313"/>
            <a:r>
              <a:rPr lang="en-US" sz="1600" dirty="0">
                <a:latin typeface="Calibri" panose="020F0502020204030204" pitchFamily="34" charset="0"/>
                <a:cs typeface="Calibri" panose="020F0502020204030204" pitchFamily="34" charset="0"/>
              </a:rPr>
              <a:t>As part of establishing the RDS, ICIMOD has put in place:</a:t>
            </a:r>
          </a:p>
          <a:p>
            <a:pPr marL="741363" lvl="1" indent="-341313"/>
            <a:r>
              <a:rPr lang="en-US" sz="1600" dirty="0">
                <a:latin typeface="Calibri" panose="020F0502020204030204" pitchFamily="34" charset="0"/>
                <a:cs typeface="Calibri" panose="020F0502020204030204" pitchFamily="34" charset="0"/>
              </a:rPr>
              <a:t>Infrastructure to facilitate storage and management of data</a:t>
            </a:r>
          </a:p>
          <a:p>
            <a:pPr marL="741363" lvl="1" indent="-341313"/>
            <a:r>
              <a:rPr lang="en-US" sz="1600" dirty="0">
                <a:latin typeface="Calibri" panose="020F0502020204030204" pitchFamily="34" charset="0"/>
                <a:cs typeface="Calibri" panose="020F0502020204030204" pitchFamily="34" charset="0"/>
              </a:rPr>
              <a:t>Adoption of data and metadata standards</a:t>
            </a:r>
          </a:p>
          <a:p>
            <a:pPr marL="741363" lvl="1" indent="-341313"/>
            <a:r>
              <a:rPr lang="en-US" sz="1600" dirty="0">
                <a:latin typeface="Calibri" panose="020F0502020204030204" pitchFamily="34" charset="0"/>
                <a:cs typeface="Calibri" panose="020F0502020204030204" pitchFamily="34" charset="0"/>
              </a:rPr>
              <a:t>Data sharing policy and operation guidelines</a:t>
            </a:r>
          </a:p>
          <a:p>
            <a:pPr marL="741363" lvl="1" indent="-341313"/>
            <a:endParaRPr lang="en-US" sz="1600" dirty="0"/>
          </a:p>
          <a:p>
            <a:endParaRPr lang="en-US" altLang="en-US" sz="1600" dirty="0" smtClean="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 name="TextBox 4"/>
          <p:cNvSpPr txBox="1"/>
          <p:nvPr/>
        </p:nvSpPr>
        <p:spPr>
          <a:xfrm>
            <a:off x="7941240" y="6477099"/>
            <a:ext cx="3183961" cy="307777"/>
          </a:xfrm>
          <a:prstGeom prst="rect">
            <a:avLst/>
          </a:prstGeom>
          <a:noFill/>
          <a:ln>
            <a:noFill/>
          </a:ln>
        </p:spPr>
        <p:txBody>
          <a:bodyPr wrap="square" rtlCol="0">
            <a:spAutoFit/>
          </a:bodyPr>
          <a:lstStyle/>
          <a:p>
            <a:pPr algn="ctr" fontAlgn="auto">
              <a:spcBef>
                <a:spcPts val="0"/>
              </a:spcBef>
              <a:spcAft>
                <a:spcPts val="0"/>
              </a:spcAft>
            </a:pPr>
            <a:r>
              <a:rPr lang="en-US" sz="1400" dirty="0">
                <a:latin typeface="Calibri"/>
                <a:ea typeface="+mn-ea"/>
              </a:rPr>
              <a:t>rds.icimod.org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49" r="13103"/>
          <a:stretch/>
        </p:blipFill>
        <p:spPr>
          <a:xfrm>
            <a:off x="7950200" y="1721937"/>
            <a:ext cx="3124200" cy="4652572"/>
          </a:xfrm>
          <a:prstGeom prst="rect">
            <a:avLst/>
          </a:prstGeom>
          <a:ln>
            <a:solidFill>
              <a:srgbClr val="9D9DBE"/>
            </a:solidFill>
          </a:ln>
        </p:spPr>
      </p:pic>
      <p:sp>
        <p:nvSpPr>
          <p:cNvPr id="7" name="TextBox 6"/>
          <p:cNvSpPr txBox="1"/>
          <p:nvPr/>
        </p:nvSpPr>
        <p:spPr>
          <a:xfrm>
            <a:off x="1804134" y="6413698"/>
            <a:ext cx="2399631" cy="307777"/>
          </a:xfrm>
          <a:prstGeom prst="rect">
            <a:avLst/>
          </a:prstGeom>
          <a:noFill/>
        </p:spPr>
        <p:txBody>
          <a:bodyPr wrap="none" rtlCol="0">
            <a:spAutoFit/>
          </a:bodyPr>
          <a:lstStyle/>
          <a:p>
            <a:pPr fontAlgn="auto">
              <a:spcBef>
                <a:spcPts val="0"/>
              </a:spcBef>
              <a:spcAft>
                <a:spcPts val="0"/>
              </a:spcAft>
            </a:pPr>
            <a:r>
              <a:rPr lang="en-US" sz="1400" dirty="0">
                <a:latin typeface="Calibri"/>
                <a:ea typeface="+mn-ea"/>
              </a:rPr>
              <a:t>Regional Database Framework</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456" y="3726747"/>
            <a:ext cx="4232919" cy="2635953"/>
          </a:xfrm>
          <a:prstGeom prst="rect">
            <a:avLst/>
          </a:prstGeom>
          <a:ln>
            <a:solidFill>
              <a:schemeClr val="bg2">
                <a:lumMod val="75000"/>
              </a:schemeClr>
            </a:solidFill>
          </a:ln>
        </p:spPr>
      </p:pic>
    </p:spTree>
    <p:extLst>
      <p:ext uri="{BB962C8B-B14F-4D97-AF65-F5344CB8AC3E}">
        <p14:creationId xmlns:p14="http://schemas.microsoft.com/office/powerpoint/2010/main" val="2849223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t="6165" r="1138"/>
          <a:stretch/>
        </p:blipFill>
        <p:spPr>
          <a:xfrm>
            <a:off x="9524" y="-9526"/>
            <a:ext cx="12182476" cy="6219825"/>
          </a:xfrm>
          <a:prstGeom prst="rect">
            <a:avLst/>
          </a:prstGeom>
          <a:ln>
            <a:solidFill>
              <a:schemeClr val="bg2">
                <a:lumMod val="75000"/>
              </a:schemeClr>
            </a:solidFill>
          </a:ln>
        </p:spPr>
      </p:pic>
    </p:spTree>
    <p:extLst>
      <p:ext uri="{BB962C8B-B14F-4D97-AF65-F5344CB8AC3E}">
        <p14:creationId xmlns:p14="http://schemas.microsoft.com/office/powerpoint/2010/main" val="339262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sz="3600" dirty="0" smtClean="0">
                <a:latin typeface="Century Gothic" panose="020B0502020202020204" pitchFamily="34" charset="0"/>
                <a:ea typeface="Century Gothic" panose="020B0502020202020204" pitchFamily="34" charset="0"/>
                <a:cs typeface="Century Gothic" panose="020B0502020202020204" pitchFamily="34" charset="0"/>
              </a:rPr>
              <a:t>ICIMOD RDS datasets discoverable through GEOSS </a:t>
            </a:r>
            <a:r>
              <a:rPr lang="en-US" altLang="en-US" sz="3600" dirty="0" err="1" smtClean="0">
                <a:latin typeface="Century Gothic" panose="020B0502020202020204" pitchFamily="34" charset="0"/>
                <a:ea typeface="Century Gothic" panose="020B0502020202020204" pitchFamily="34" charset="0"/>
                <a:cs typeface="Century Gothic" panose="020B0502020202020204" pitchFamily="34" charset="0"/>
              </a:rPr>
              <a:t>GeoPortal</a:t>
            </a:r>
            <a:endParaRPr lang="en-US" altLang="en-US" sz="3600" dirty="0" smtClean="0">
              <a:latin typeface="Century Gothic" panose="020B0502020202020204" pitchFamily="34" charset="0"/>
              <a:ea typeface="Century Gothic" panose="020B0502020202020204" pitchFamily="34" charset="0"/>
              <a:cs typeface="Century Gothic" panose="020B0502020202020204" pitchFamily="34" charset="0"/>
            </a:endParaRPr>
          </a:p>
        </p:txBody>
      </p:sp>
      <p:pic>
        <p:nvPicPr>
          <p:cNvPr id="2" name="Picture 1"/>
          <p:cNvPicPr>
            <a:picLocks noChangeAspect="1"/>
          </p:cNvPicPr>
          <p:nvPr/>
        </p:nvPicPr>
        <p:blipFill rotWithShape="1">
          <a:blip r:embed="rId3"/>
          <a:srcRect t="8957"/>
          <a:stretch/>
        </p:blipFill>
        <p:spPr>
          <a:xfrm>
            <a:off x="613775" y="1499599"/>
            <a:ext cx="10868756" cy="5329825"/>
          </a:xfrm>
          <a:prstGeom prst="rect">
            <a:avLst/>
          </a:prstGeom>
          <a:ln>
            <a:solidFill>
              <a:schemeClr val="bg2"/>
            </a:solidFill>
          </a:ln>
        </p:spPr>
      </p:pic>
    </p:spTree>
    <p:extLst>
      <p:ext uri="{BB962C8B-B14F-4D97-AF65-F5344CB8AC3E}">
        <p14:creationId xmlns:p14="http://schemas.microsoft.com/office/powerpoint/2010/main" val="3604645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2498" r="8145" b="1"/>
          <a:stretch/>
        </p:blipFill>
        <p:spPr>
          <a:xfrm>
            <a:off x="0" y="1"/>
            <a:ext cx="12192000" cy="6858000"/>
          </a:xfrm>
          <a:prstGeom prst="rect">
            <a:avLst/>
          </a:prstGeom>
        </p:spPr>
      </p:pic>
      <p:sp>
        <p:nvSpPr>
          <p:cNvPr id="6" name="TextBox 5"/>
          <p:cNvSpPr txBox="1"/>
          <p:nvPr/>
        </p:nvSpPr>
        <p:spPr>
          <a:xfrm>
            <a:off x="150605" y="193638"/>
            <a:ext cx="2560321" cy="769441"/>
          </a:xfrm>
          <a:prstGeom prst="rect">
            <a:avLst/>
          </a:prstGeom>
          <a:noFill/>
        </p:spPr>
        <p:txBody>
          <a:bodyPr wrap="square" rtlCol="0">
            <a:spAutoFit/>
          </a:bodyPr>
          <a:lstStyle/>
          <a:p>
            <a:r>
              <a:rPr lang="en-US" sz="4400" b="1" dirty="0" smtClean="0">
                <a:solidFill>
                  <a:schemeClr val="bg1"/>
                </a:solidFill>
              </a:rPr>
              <a:t>Thank</a:t>
            </a:r>
            <a:r>
              <a:rPr lang="en-US" sz="4000" b="1" dirty="0" smtClean="0">
                <a:solidFill>
                  <a:schemeClr val="bg1"/>
                </a:solidFill>
              </a:rPr>
              <a:t> You</a:t>
            </a:r>
            <a:endParaRPr lang="en-US" sz="4000" b="1" dirty="0">
              <a:solidFill>
                <a:schemeClr val="bg1"/>
              </a:solidFill>
            </a:endParaRPr>
          </a:p>
        </p:txBody>
      </p:sp>
    </p:spTree>
    <p:extLst>
      <p:ext uri="{BB962C8B-B14F-4D97-AF65-F5344CB8AC3E}">
        <p14:creationId xmlns:p14="http://schemas.microsoft.com/office/powerpoint/2010/main" val="889499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416" b="1233"/>
          <a:stretch/>
        </p:blipFill>
        <p:spPr>
          <a:xfrm>
            <a:off x="152400" y="19050"/>
            <a:ext cx="9460872" cy="6838950"/>
          </a:xfrm>
          <a:prstGeom prst="rect">
            <a:avLst/>
          </a:prstGeom>
        </p:spPr>
      </p:pic>
      <p:sp>
        <p:nvSpPr>
          <p:cNvPr id="3" name="Rectangle 2"/>
          <p:cNvSpPr/>
          <p:nvPr/>
        </p:nvSpPr>
        <p:spPr>
          <a:xfrm>
            <a:off x="9982200" y="1879490"/>
            <a:ext cx="2067961" cy="2860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 inter-governmental regional mountain learning and knowledge </a:t>
            </a:r>
            <a:r>
              <a:rPr lang="en-US" dirty="0" err="1" smtClean="0">
                <a:solidFill>
                  <a:schemeClr val="bg1"/>
                </a:solidFill>
              </a:rPr>
              <a:t>centre</a:t>
            </a:r>
            <a:endParaRPr lang="en-US" dirty="0">
              <a:solidFill>
                <a:schemeClr val="bg1"/>
              </a:solidFill>
            </a:endParaRPr>
          </a:p>
        </p:txBody>
      </p:sp>
    </p:spTree>
    <p:extLst>
      <p:ext uri="{BB962C8B-B14F-4D97-AF65-F5344CB8AC3E}">
        <p14:creationId xmlns:p14="http://schemas.microsoft.com/office/powerpoint/2010/main" val="7227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Himalayan GEOSS</a:t>
            </a:r>
          </a:p>
        </p:txBody>
      </p:sp>
      <p:sp>
        <p:nvSpPr>
          <p:cNvPr id="15362" name="Content Placeholder 2"/>
          <p:cNvSpPr>
            <a:spLocks noGrp="1"/>
          </p:cNvSpPr>
          <p:nvPr>
            <p:ph idx="1"/>
          </p:nvPr>
        </p:nvSpPr>
        <p:spPr>
          <a:xfrm>
            <a:off x="287338" y="1543050"/>
            <a:ext cx="11904662" cy="5314950"/>
          </a:xfrm>
        </p:spPr>
        <p:txBody>
          <a:bodyPr>
            <a:normAutofit lnSpcReduction="10000"/>
          </a:bodyPr>
          <a:lstStyle/>
          <a:p>
            <a:pPr marL="0" indent="0">
              <a:buNone/>
            </a:pPr>
            <a:r>
              <a:rPr lang="en-GB" sz="3200" dirty="0">
                <a:latin typeface="Calibri" panose="020F0502020204030204" pitchFamily="34" charset="0"/>
                <a:cs typeface="Calibri" panose="020F0502020204030204" pitchFamily="34" charset="0"/>
              </a:rPr>
              <a:t>A sub-regional GEOSS focussed on the Hindu Kush </a:t>
            </a:r>
            <a:r>
              <a:rPr lang="en-GB" sz="3200" dirty="0" smtClean="0">
                <a:latin typeface="Calibri" panose="020F0502020204030204" pitchFamily="34" charset="0"/>
                <a:cs typeface="Calibri" panose="020F0502020204030204" pitchFamily="34" charset="0"/>
              </a:rPr>
              <a:t>Himalayas with the aims to </a:t>
            </a:r>
            <a:r>
              <a:rPr lang="en-GB" sz="2400" dirty="0" smtClean="0">
                <a:latin typeface="Calibri" panose="020F0502020204030204" pitchFamily="34" charset="0"/>
                <a:cs typeface="Calibri" panose="020F0502020204030204" pitchFamily="34" charset="0"/>
              </a:rPr>
              <a:t> </a:t>
            </a:r>
          </a:p>
          <a:p>
            <a:r>
              <a:rPr lang="en-US" sz="2400" dirty="0" smtClean="0">
                <a:latin typeface="Calibri" panose="020F0502020204030204" pitchFamily="34" charset="0"/>
                <a:cs typeface="Calibri" panose="020F0502020204030204" pitchFamily="34" charset="0"/>
              </a:rPr>
              <a:t>Develop </a:t>
            </a:r>
            <a:r>
              <a:rPr lang="en-US" sz="2400" dirty="0">
                <a:latin typeface="Calibri" panose="020F0502020204030204" pitchFamily="34" charset="0"/>
                <a:cs typeface="Calibri" panose="020F0502020204030204" pitchFamily="34" charset="0"/>
              </a:rPr>
              <a:t>and implement innovative EO and geospatial solutions and services in combination with in-situ observation for mountain specific situations aligning with regional priorities and GEO societal benefits areas through a coordinated </a:t>
            </a:r>
            <a:r>
              <a:rPr lang="en-US" sz="2400" dirty="0" smtClean="0">
                <a:latin typeface="Calibri" panose="020F0502020204030204" pitchFamily="34" charset="0"/>
                <a:cs typeface="Calibri" panose="020F0502020204030204" pitchFamily="34" charset="0"/>
              </a:rPr>
              <a:t>framework</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Develop the capacities of the HKH countries in using the EO data and information and implement integrated and innovative geospatial solutions into developmental decision-making</a:t>
            </a:r>
          </a:p>
          <a:p>
            <a:r>
              <a:rPr lang="en-US" sz="2400" dirty="0" smtClean="0">
                <a:latin typeface="Calibri" panose="020F0502020204030204" pitchFamily="34" charset="0"/>
                <a:cs typeface="Calibri" panose="020F0502020204030204" pitchFamily="34" charset="0"/>
              </a:rPr>
              <a:t>Foster regional cooperation among the HKH countries and provide a regional platform on EO and geospatial information for mutual learning and sharing opportunities and contribute to global knowledge on the mountain systems</a:t>
            </a:r>
          </a:p>
          <a:p>
            <a:r>
              <a:rPr lang="en-US" sz="2400" dirty="0" smtClean="0">
                <a:latin typeface="Calibri" panose="020F0502020204030204" pitchFamily="34" charset="0"/>
                <a:cs typeface="Calibri" panose="020F0502020204030204" pitchFamily="34" charset="0"/>
              </a:rPr>
              <a:t>Promote </a:t>
            </a:r>
            <a:r>
              <a:rPr lang="en-US" sz="2400" dirty="0">
                <a:latin typeface="Calibri" panose="020F0502020204030204" pitchFamily="34" charset="0"/>
                <a:cs typeface="Calibri" panose="020F0502020204030204" pitchFamily="34" charset="0"/>
              </a:rPr>
              <a:t>a Himalayan Spatial Data Infrastructure (H-SDI) through its established networks of institutions in the region and strategic alliances and partnerships with international agencies/initiatives</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9804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Himalayan GEOSS Activities</a:t>
            </a:r>
          </a:p>
        </p:txBody>
      </p:sp>
      <p:sp>
        <p:nvSpPr>
          <p:cNvPr id="15362" name="Content Placeholder 2"/>
          <p:cNvSpPr>
            <a:spLocks noGrp="1"/>
          </p:cNvSpPr>
          <p:nvPr>
            <p:ph idx="1"/>
          </p:nvPr>
        </p:nvSpPr>
        <p:spPr>
          <a:xfrm>
            <a:off x="287338" y="1806575"/>
            <a:ext cx="10515600" cy="4351338"/>
          </a:xfrm>
        </p:spPr>
        <p:txBody>
          <a:bodyPr/>
          <a:lstStyle/>
          <a:p>
            <a:r>
              <a:rPr lang="en-US" dirty="0">
                <a:latin typeface="Calibri" panose="020F0502020204030204" pitchFamily="34" charset="0"/>
                <a:cs typeface="Calibri" panose="020F0502020204030204" pitchFamily="34" charset="0"/>
              </a:rPr>
              <a:t>Brainstorming workshop on the operationalization of the concept of Himalayan </a:t>
            </a:r>
            <a:r>
              <a:rPr lang="en-US" dirty="0" smtClean="0">
                <a:latin typeface="Calibri" panose="020F0502020204030204" pitchFamily="34" charset="0"/>
                <a:cs typeface="Calibri" panose="020F0502020204030204" pitchFamily="34" charset="0"/>
              </a:rPr>
              <a:t>GEOSS</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Formation of a working group with representation of GEO member states and participating institutions</a:t>
            </a:r>
          </a:p>
          <a:p>
            <a:r>
              <a:rPr lang="en-US" dirty="0">
                <a:latin typeface="Calibri" panose="020F0502020204030204" pitchFamily="34" charset="0"/>
                <a:cs typeface="Calibri" panose="020F0502020204030204" pitchFamily="34" charset="0"/>
              </a:rPr>
              <a:t>Regional workshop on Himalayan GEOSS </a:t>
            </a:r>
          </a:p>
          <a:p>
            <a:r>
              <a:rPr lang="en-US" dirty="0">
                <a:latin typeface="Calibri" panose="020F0502020204030204" pitchFamily="34" charset="0"/>
                <a:cs typeface="Calibri" panose="020F0502020204030204" pitchFamily="34" charset="0"/>
              </a:rPr>
              <a:t>Formation of institutional mechanism and coordination framework  </a:t>
            </a:r>
          </a:p>
          <a:p>
            <a:r>
              <a:rPr lang="en-US" dirty="0">
                <a:latin typeface="Calibri" panose="020F0502020204030204" pitchFamily="34" charset="0"/>
                <a:cs typeface="Calibri" panose="020F0502020204030204" pitchFamily="34" charset="0"/>
              </a:rPr>
              <a:t>Develop detail strategy papers and work plan </a:t>
            </a:r>
          </a:p>
          <a:p>
            <a:r>
              <a:rPr lang="en-US" dirty="0">
                <a:latin typeface="Calibri" panose="020F0502020204030204" pitchFamily="34" charset="0"/>
                <a:cs typeface="Calibri" panose="020F0502020204030204" pitchFamily="34" charset="0"/>
              </a:rPr>
              <a:t>Implementation of work plan activities</a:t>
            </a:r>
            <a:endParaRPr lang="en-US" altLang="en-US" dirty="0" smtClean="0">
              <a:latin typeface="Calibri" panose="020F0502020204030204" pitchFamily="34" charset="0"/>
              <a:ea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278668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77813" y="1524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Regional Workshop on Himalayan GEOSS</a:t>
            </a:r>
          </a:p>
        </p:txBody>
      </p:sp>
      <p:sp>
        <p:nvSpPr>
          <p:cNvPr id="15362" name="Content Placeholder 2"/>
          <p:cNvSpPr>
            <a:spLocks noGrp="1"/>
          </p:cNvSpPr>
          <p:nvPr>
            <p:ph idx="1"/>
          </p:nvPr>
        </p:nvSpPr>
        <p:spPr>
          <a:xfrm>
            <a:off x="287338" y="1825625"/>
            <a:ext cx="3675062" cy="4351338"/>
          </a:xfrm>
        </p:spPr>
        <p:txBody>
          <a:bodyPr>
            <a:noAutofit/>
          </a:bodyPr>
          <a:lstStyle/>
          <a:p>
            <a:r>
              <a:rPr lang="en-GB" sz="2000" dirty="0">
                <a:latin typeface="Calibri" panose="020F0502020204030204" pitchFamily="34" charset="0"/>
                <a:cs typeface="Calibri" panose="020F0502020204030204" pitchFamily="34" charset="0"/>
              </a:rPr>
              <a:t>Provided a platform for policy dialogue and exchange of technical knowledge focusing on operationalization of the Himalayan GEOSS Initiative. </a:t>
            </a:r>
            <a:endParaRPr lang="en-US" altLang="en-US" sz="2000" dirty="0">
              <a:latin typeface="Calibri" panose="020F0502020204030204" pitchFamily="34" charset="0"/>
              <a:ea typeface="Century Gothic" panose="020B0502020202020204" pitchFamily="34" charset="0"/>
              <a:cs typeface="Calibri" panose="020F0502020204030204" pitchFamily="34" charset="0"/>
            </a:endParaRPr>
          </a:p>
          <a:p>
            <a:endParaRPr lang="en-GB" sz="2000" dirty="0" smtClean="0">
              <a:latin typeface="Calibri" panose="020F0502020204030204" pitchFamily="34" charset="0"/>
              <a:cs typeface="Calibri" panose="020F0502020204030204" pitchFamily="34" charset="0"/>
            </a:endParaRPr>
          </a:p>
          <a:p>
            <a:r>
              <a:rPr lang="en-GB" sz="2000" dirty="0" smtClean="0">
                <a:latin typeface="Calibri" panose="020F0502020204030204" pitchFamily="34" charset="0"/>
                <a:cs typeface="Calibri" panose="020F0502020204030204" pitchFamily="34" charset="0"/>
              </a:rPr>
              <a:t>Representatives </a:t>
            </a:r>
            <a:r>
              <a:rPr lang="en-GB" sz="2000" dirty="0">
                <a:latin typeface="Calibri" panose="020F0502020204030204" pitchFamily="34" charset="0"/>
                <a:cs typeface="Calibri" panose="020F0502020204030204" pitchFamily="34" charset="0"/>
              </a:rPr>
              <a:t>from government, key regional and international partners working with EO and geo-information in ICIMOD’s RMCs</a:t>
            </a:r>
          </a:p>
          <a:p>
            <a:endParaRPr lang="en-GB" sz="2000" dirty="0" smtClean="0">
              <a:latin typeface="Calibri" panose="020F0502020204030204" pitchFamily="34" charset="0"/>
              <a:cs typeface="Calibri" panose="020F0502020204030204" pitchFamily="34" charset="0"/>
            </a:endParaRPr>
          </a:p>
        </p:txBody>
      </p:sp>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4178300" y="1502833"/>
            <a:ext cx="8013700" cy="5342466"/>
          </a:xfrm>
          <a:prstGeom prst="rect">
            <a:avLst/>
          </a:prstGeom>
        </p:spPr>
      </p:pic>
    </p:spTree>
    <p:extLst>
      <p:ext uri="{BB962C8B-B14F-4D97-AF65-F5344CB8AC3E}">
        <p14:creationId xmlns:p14="http://schemas.microsoft.com/office/powerpoint/2010/main" val="1447748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
            <a:ext cx="8352722" cy="6159499"/>
            <a:chOff x="1524000" y="1"/>
            <a:chExt cx="9285178" cy="6847113"/>
          </a:xfrm>
        </p:grpSpPr>
        <p:pic>
          <p:nvPicPr>
            <p:cNvPr id="5" name="Picture 2" descr="S:\Gauri Dangol\To Samjwal\Goal Outcome (MENRIS).jpg"/>
            <p:cNvPicPr>
              <a:picLocks noChangeAspect="1" noChangeArrowheads="1"/>
            </p:cNvPicPr>
            <p:nvPr/>
          </p:nvPicPr>
          <p:blipFill>
            <a:blip r:embed="rId2" cstate="print"/>
            <a:srcRect l="62711" t="46380"/>
            <a:stretch>
              <a:fillRect/>
            </a:stretch>
          </p:blipFill>
          <p:spPr bwMode="auto">
            <a:xfrm>
              <a:off x="1524000" y="1"/>
              <a:ext cx="9144000" cy="3692169"/>
            </a:xfrm>
            <a:prstGeom prst="rect">
              <a:avLst/>
            </a:prstGeom>
            <a:noFill/>
          </p:spPr>
        </p:pic>
        <p:pic>
          <p:nvPicPr>
            <p:cNvPr id="6" name="Picture 2" descr="S:\Gauri Dangol\To Samjwal\Goal Outcome (MENRIS).jpg"/>
            <p:cNvPicPr>
              <a:picLocks noChangeAspect="1" noChangeArrowheads="1"/>
            </p:cNvPicPr>
            <p:nvPr/>
          </p:nvPicPr>
          <p:blipFill>
            <a:blip r:embed="rId2" cstate="print"/>
            <a:srcRect r="37757"/>
            <a:stretch>
              <a:fillRect/>
            </a:stretch>
          </p:blipFill>
          <p:spPr bwMode="auto">
            <a:xfrm>
              <a:off x="1665178" y="3581400"/>
              <a:ext cx="9144000" cy="3265714"/>
            </a:xfrm>
            <a:prstGeom prst="rect">
              <a:avLst/>
            </a:prstGeom>
            <a:noFill/>
          </p:spPr>
        </p:pic>
      </p:grpSp>
    </p:spTree>
    <p:extLst>
      <p:ext uri="{BB962C8B-B14F-4D97-AF65-F5344CB8AC3E}">
        <p14:creationId xmlns:p14="http://schemas.microsoft.com/office/powerpoint/2010/main" val="3488999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tLang="en-US" smtClean="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6386" name="Content Placeholder 2"/>
          <p:cNvSpPr>
            <a:spLocks noGrp="1"/>
          </p:cNvSpPr>
          <p:nvPr>
            <p:ph idx="1"/>
          </p:nvPr>
        </p:nvSpPr>
        <p:spPr/>
        <p:txBody>
          <a:bodyPr/>
          <a:lstStyle/>
          <a:p>
            <a:endParaRPr lang="en-US" altLang="en-US" smtClean="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2" name="Rectangle 1"/>
          <p:cNvSpPr/>
          <p:nvPr/>
        </p:nvSpPr>
        <p:spPr>
          <a:xfrm>
            <a:off x="0" y="-19050"/>
            <a:ext cx="12192000" cy="6888370"/>
          </a:xfrm>
          <a:prstGeom prst="rect">
            <a:avLst/>
          </a:prstGeom>
          <a:solidFill>
            <a:srgbClr val="615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world_satell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0"/>
            <a:ext cx="9144000" cy="6858000"/>
          </a:xfrm>
          <a:prstGeom prst="rect">
            <a:avLst/>
          </a:prstGeom>
          <a:solidFill>
            <a:srgbClr val="000000"/>
          </a:solidFill>
          <a:ln w="9525">
            <a:noFill/>
            <a:miter lim="800000"/>
            <a:headEnd/>
            <a:tailEnd/>
          </a:ln>
        </p:spPr>
      </p:pic>
      <p:sp>
        <p:nvSpPr>
          <p:cNvPr id="8" name="Oval 7"/>
          <p:cNvSpPr/>
          <p:nvPr/>
        </p:nvSpPr>
        <p:spPr bwMode="auto">
          <a:xfrm>
            <a:off x="3389313" y="3049588"/>
            <a:ext cx="182562" cy="182562"/>
          </a:xfrm>
          <a:prstGeom prst="ellipse">
            <a:avLst/>
          </a:prstGeom>
          <a:solidFill>
            <a:schemeClr val="accent1">
              <a:lumMod val="40000"/>
              <a:lumOff val="60000"/>
            </a:schemeClr>
          </a:solidFill>
          <a:ln w="57150">
            <a:solidFill>
              <a:schemeClr val="accent2">
                <a:lumMod val="75000"/>
              </a:schemeClr>
            </a:solidFill>
            <a:miter lim="800000"/>
            <a:headEnd/>
            <a:tailEnd/>
          </a:ln>
        </p:spPr>
        <p:txBody>
          <a:bodyPr anchor="ctr">
            <a:spAutoFit/>
          </a:bodyPr>
          <a:lstStyle/>
          <a:p>
            <a:pPr algn="ctr" eaLnBrk="0" hangingPunct="0">
              <a:defRPr/>
            </a:pPr>
            <a:endParaRPr lang="en-US" sz="4400" dirty="0">
              <a:solidFill>
                <a:srgbClr val="0095DA"/>
              </a:solidFill>
              <a:cs typeface="Arial" panose="020B0604020202020204" pitchFamily="34" charset="0"/>
            </a:endParaRPr>
          </a:p>
        </p:txBody>
      </p:sp>
      <p:sp>
        <p:nvSpPr>
          <p:cNvPr id="9" name="TextBox 8"/>
          <p:cNvSpPr txBox="1"/>
          <p:nvPr/>
        </p:nvSpPr>
        <p:spPr bwMode="auto">
          <a:xfrm>
            <a:off x="3151512" y="2670175"/>
            <a:ext cx="1377300" cy="369332"/>
          </a:xfrm>
          <a:prstGeom prst="rect">
            <a:avLst/>
          </a:prstGeom>
          <a:noFill/>
          <a:ln w="9525">
            <a:noFill/>
            <a:miter lim="800000"/>
            <a:headEnd/>
            <a:tailEnd/>
          </a:ln>
        </p:spPr>
        <p:txBody>
          <a:bodyPr wrap="none">
            <a:spAutoFit/>
          </a:bodyPr>
          <a:lstStyle/>
          <a:p>
            <a:pPr algn="ctr" eaLnBrk="0" hangingPunct="0">
              <a:defRPr/>
            </a:pPr>
            <a:r>
              <a:rPr lang="en-US" dirty="0" smtClean="0">
                <a:solidFill>
                  <a:srgbClr val="FFFFFF"/>
                </a:solidFill>
                <a:cs typeface="Arial" panose="020B0604020202020204" pitchFamily="34" charset="0"/>
              </a:rPr>
              <a:t>SCO NASA</a:t>
            </a:r>
            <a:endParaRPr lang="en-US" dirty="0">
              <a:solidFill>
                <a:srgbClr val="FFFFFF"/>
              </a:solidFill>
              <a:cs typeface="Arial" panose="020B0604020202020204" pitchFamily="34" charset="0"/>
            </a:endParaRPr>
          </a:p>
        </p:txBody>
      </p:sp>
      <p:sp>
        <p:nvSpPr>
          <p:cNvPr id="10" name="TextBox 9"/>
          <p:cNvSpPr txBox="1"/>
          <p:nvPr/>
        </p:nvSpPr>
        <p:spPr bwMode="auto">
          <a:xfrm>
            <a:off x="6337300" y="3821857"/>
            <a:ext cx="1287597" cy="369332"/>
          </a:xfrm>
          <a:prstGeom prst="rect">
            <a:avLst/>
          </a:prstGeom>
          <a:noFill/>
          <a:ln w="9525">
            <a:noFill/>
            <a:miter lim="800000"/>
            <a:headEnd/>
            <a:tailEnd/>
          </a:ln>
        </p:spPr>
        <p:txBody>
          <a:bodyPr wrap="none">
            <a:spAutoFit/>
          </a:bodyPr>
          <a:lstStyle/>
          <a:p>
            <a:pPr eaLnBrk="0" hangingPunct="0">
              <a:defRPr/>
            </a:pPr>
            <a:r>
              <a:rPr lang="en-US" dirty="0" smtClean="0">
                <a:solidFill>
                  <a:srgbClr val="FFFFFF"/>
                </a:solidFill>
                <a:cs typeface="Arial" panose="020B0604020202020204" pitchFamily="34" charset="0"/>
              </a:rPr>
              <a:t>East Africa</a:t>
            </a:r>
            <a:endParaRPr lang="en-US" dirty="0">
              <a:solidFill>
                <a:srgbClr val="FFFFFF"/>
              </a:solidFill>
              <a:cs typeface="Arial" panose="020B0604020202020204" pitchFamily="34" charset="0"/>
            </a:endParaRPr>
          </a:p>
        </p:txBody>
      </p:sp>
      <p:sp>
        <p:nvSpPr>
          <p:cNvPr id="11" name="TextBox 10"/>
          <p:cNvSpPr txBox="1"/>
          <p:nvPr/>
        </p:nvSpPr>
        <p:spPr bwMode="auto">
          <a:xfrm>
            <a:off x="7647548" y="2996169"/>
            <a:ext cx="671979" cy="369332"/>
          </a:xfrm>
          <a:prstGeom prst="rect">
            <a:avLst/>
          </a:prstGeom>
          <a:noFill/>
          <a:ln w="9525">
            <a:noFill/>
            <a:miter lim="800000"/>
            <a:headEnd/>
            <a:tailEnd/>
          </a:ln>
        </p:spPr>
        <p:txBody>
          <a:bodyPr wrap="none">
            <a:spAutoFit/>
          </a:bodyPr>
          <a:lstStyle/>
          <a:p>
            <a:pPr eaLnBrk="0" hangingPunct="0">
              <a:defRPr/>
            </a:pPr>
            <a:r>
              <a:rPr lang="en-US" dirty="0" smtClean="0">
                <a:solidFill>
                  <a:srgbClr val="FFFFFF"/>
                </a:solidFill>
                <a:cs typeface="Arial" panose="020B0604020202020204" pitchFamily="34" charset="0"/>
              </a:rPr>
              <a:t>HKH</a:t>
            </a:r>
            <a:endParaRPr lang="en-US" dirty="0">
              <a:solidFill>
                <a:srgbClr val="FFFFFF"/>
              </a:solidFill>
              <a:cs typeface="Arial" panose="020B0604020202020204" pitchFamily="34" charset="0"/>
            </a:endParaRPr>
          </a:p>
        </p:txBody>
      </p:sp>
      <p:sp>
        <p:nvSpPr>
          <p:cNvPr id="12" name="TextBox 11"/>
          <p:cNvSpPr txBox="1"/>
          <p:nvPr/>
        </p:nvSpPr>
        <p:spPr bwMode="auto">
          <a:xfrm>
            <a:off x="7983538" y="3743325"/>
            <a:ext cx="1697901" cy="369332"/>
          </a:xfrm>
          <a:prstGeom prst="rect">
            <a:avLst/>
          </a:prstGeom>
          <a:noFill/>
          <a:ln w="9525">
            <a:noFill/>
            <a:miter lim="800000"/>
            <a:headEnd/>
            <a:tailEnd/>
          </a:ln>
        </p:spPr>
        <p:txBody>
          <a:bodyPr wrap="none">
            <a:spAutoFit/>
          </a:bodyPr>
          <a:lstStyle/>
          <a:p>
            <a:pPr eaLnBrk="0" hangingPunct="0">
              <a:defRPr/>
            </a:pPr>
            <a:r>
              <a:rPr lang="en-US" dirty="0" smtClean="0">
                <a:solidFill>
                  <a:srgbClr val="FFFFFF"/>
                </a:solidFill>
                <a:cs typeface="Arial" panose="020B0604020202020204" pitchFamily="34" charset="0"/>
              </a:rPr>
              <a:t>Lower Mekong</a:t>
            </a:r>
            <a:endParaRPr lang="en-US" dirty="0">
              <a:solidFill>
                <a:srgbClr val="FFFFFF"/>
              </a:solidFill>
              <a:cs typeface="Arial" panose="020B0604020202020204" pitchFamily="34" charset="0"/>
            </a:endParaRPr>
          </a:p>
        </p:txBody>
      </p:sp>
      <p:sp>
        <p:nvSpPr>
          <p:cNvPr id="14" name="Oval 13"/>
          <p:cNvSpPr/>
          <p:nvPr/>
        </p:nvSpPr>
        <p:spPr bwMode="auto">
          <a:xfrm>
            <a:off x="6581775" y="4194175"/>
            <a:ext cx="182563" cy="184150"/>
          </a:xfrm>
          <a:prstGeom prst="ellipse">
            <a:avLst/>
          </a:prstGeom>
          <a:solidFill>
            <a:srgbClr val="FFFF00"/>
          </a:solidFill>
          <a:ln w="57150">
            <a:solidFill>
              <a:schemeClr val="accent2">
                <a:lumMod val="75000"/>
              </a:schemeClr>
            </a:solidFill>
            <a:miter lim="800000"/>
            <a:headEnd/>
            <a:tailEnd/>
          </a:ln>
        </p:spPr>
        <p:txBody>
          <a:bodyPr anchor="ctr">
            <a:spAutoFit/>
          </a:bodyPr>
          <a:lstStyle/>
          <a:p>
            <a:pPr algn="ctr" eaLnBrk="0" hangingPunct="0">
              <a:defRPr/>
            </a:pPr>
            <a:endParaRPr lang="en-US" sz="4400" dirty="0">
              <a:solidFill>
                <a:srgbClr val="0095DA"/>
              </a:solidFill>
              <a:cs typeface="Arial" panose="020B0604020202020204" pitchFamily="34" charset="0"/>
            </a:endParaRPr>
          </a:p>
        </p:txBody>
      </p:sp>
      <p:sp>
        <p:nvSpPr>
          <p:cNvPr id="15" name="Oval 14"/>
          <p:cNvSpPr/>
          <p:nvPr/>
        </p:nvSpPr>
        <p:spPr bwMode="auto">
          <a:xfrm>
            <a:off x="7893050" y="3344863"/>
            <a:ext cx="182563" cy="182562"/>
          </a:xfrm>
          <a:prstGeom prst="ellipse">
            <a:avLst/>
          </a:prstGeom>
          <a:solidFill>
            <a:srgbClr val="FFFF00"/>
          </a:solidFill>
          <a:ln w="57150">
            <a:solidFill>
              <a:schemeClr val="accent2">
                <a:lumMod val="75000"/>
              </a:schemeClr>
            </a:solidFill>
            <a:miter lim="800000"/>
            <a:headEnd/>
            <a:tailEnd/>
          </a:ln>
        </p:spPr>
        <p:txBody>
          <a:bodyPr anchor="ctr">
            <a:spAutoFit/>
          </a:bodyPr>
          <a:lstStyle/>
          <a:p>
            <a:pPr algn="ctr" eaLnBrk="0" hangingPunct="0">
              <a:defRPr/>
            </a:pPr>
            <a:endParaRPr lang="en-US" sz="4400" dirty="0">
              <a:solidFill>
                <a:srgbClr val="0095DA"/>
              </a:solidFill>
              <a:cs typeface="Arial" panose="020B0604020202020204" pitchFamily="34" charset="0"/>
            </a:endParaRPr>
          </a:p>
        </p:txBody>
      </p:sp>
      <p:sp>
        <p:nvSpPr>
          <p:cNvPr id="16" name="Oval 15"/>
          <p:cNvSpPr/>
          <p:nvPr/>
        </p:nvSpPr>
        <p:spPr bwMode="auto">
          <a:xfrm>
            <a:off x="8307388" y="3579813"/>
            <a:ext cx="182562" cy="184150"/>
          </a:xfrm>
          <a:prstGeom prst="ellipse">
            <a:avLst/>
          </a:prstGeom>
          <a:solidFill>
            <a:srgbClr val="FFFF00"/>
          </a:solidFill>
          <a:ln w="57150">
            <a:solidFill>
              <a:schemeClr val="accent2">
                <a:lumMod val="75000"/>
              </a:schemeClr>
            </a:solidFill>
            <a:miter lim="800000"/>
            <a:headEnd/>
            <a:tailEnd/>
          </a:ln>
        </p:spPr>
        <p:txBody>
          <a:bodyPr anchor="ctr">
            <a:spAutoFit/>
          </a:bodyPr>
          <a:lstStyle/>
          <a:p>
            <a:pPr algn="ctr" eaLnBrk="0" hangingPunct="0">
              <a:defRPr/>
            </a:pPr>
            <a:endParaRPr lang="en-US" sz="4400" dirty="0">
              <a:solidFill>
                <a:srgbClr val="0095DA"/>
              </a:solidFill>
              <a:cs typeface="Arial" panose="020B0604020202020204" pitchFamily="34" charset="0"/>
            </a:endParaRPr>
          </a:p>
        </p:txBody>
      </p:sp>
      <p:pic>
        <p:nvPicPr>
          <p:cNvPr id="17" name="Picture 16" descr="Global.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0902" y="133696"/>
            <a:ext cx="2323736" cy="551080"/>
          </a:xfrm>
          <a:prstGeom prst="rect">
            <a:avLst/>
          </a:prstGeom>
        </p:spPr>
      </p:pic>
      <p:sp>
        <p:nvSpPr>
          <p:cNvPr id="18" name="TextBox 17"/>
          <p:cNvSpPr txBox="1"/>
          <p:nvPr/>
        </p:nvSpPr>
        <p:spPr bwMode="auto">
          <a:xfrm>
            <a:off x="5108511" y="3373993"/>
            <a:ext cx="1347548" cy="369332"/>
          </a:xfrm>
          <a:prstGeom prst="rect">
            <a:avLst/>
          </a:prstGeom>
          <a:noFill/>
          <a:ln w="9525">
            <a:noFill/>
            <a:miter lim="800000"/>
            <a:headEnd/>
            <a:tailEnd/>
          </a:ln>
        </p:spPr>
        <p:txBody>
          <a:bodyPr wrap="none">
            <a:spAutoFit/>
          </a:bodyPr>
          <a:lstStyle/>
          <a:p>
            <a:pPr eaLnBrk="0" hangingPunct="0">
              <a:defRPr/>
            </a:pPr>
            <a:r>
              <a:rPr lang="en-US" dirty="0" smtClean="0">
                <a:solidFill>
                  <a:srgbClr val="FFFFFF"/>
                </a:solidFill>
                <a:cs typeface="Arial" panose="020B0604020202020204" pitchFamily="34" charset="0"/>
              </a:rPr>
              <a:t>West Africa</a:t>
            </a:r>
            <a:endParaRPr lang="en-US" dirty="0">
              <a:solidFill>
                <a:srgbClr val="FFFFFF"/>
              </a:solidFill>
              <a:cs typeface="Arial" panose="020B0604020202020204" pitchFamily="34" charset="0"/>
            </a:endParaRPr>
          </a:p>
        </p:txBody>
      </p:sp>
      <p:sp>
        <p:nvSpPr>
          <p:cNvPr id="19" name="Oval 18"/>
          <p:cNvSpPr/>
          <p:nvPr/>
        </p:nvSpPr>
        <p:spPr bwMode="auto">
          <a:xfrm>
            <a:off x="5735550" y="3767465"/>
            <a:ext cx="182563" cy="184150"/>
          </a:xfrm>
          <a:prstGeom prst="ellipse">
            <a:avLst/>
          </a:prstGeom>
          <a:solidFill>
            <a:srgbClr val="FFFF00"/>
          </a:solidFill>
          <a:ln w="57150">
            <a:solidFill>
              <a:schemeClr val="accent2">
                <a:lumMod val="75000"/>
              </a:schemeClr>
            </a:solidFill>
            <a:miter lim="800000"/>
            <a:headEnd/>
            <a:tailEnd/>
          </a:ln>
        </p:spPr>
        <p:txBody>
          <a:bodyPr anchor="ctr">
            <a:spAutoFit/>
          </a:bodyPr>
          <a:lstStyle/>
          <a:p>
            <a:pPr algn="ctr" eaLnBrk="0" hangingPunct="0">
              <a:defRPr/>
            </a:pPr>
            <a:endParaRPr lang="en-US" sz="4400" dirty="0">
              <a:solidFill>
                <a:srgbClr val="0095DA"/>
              </a:solidFill>
              <a:cs typeface="Arial" panose="020B0604020202020204" pitchFamily="34" charset="0"/>
            </a:endParaRPr>
          </a:p>
        </p:txBody>
      </p:sp>
      <p:sp>
        <p:nvSpPr>
          <p:cNvPr id="20" name="Rounded Rectangle 19"/>
          <p:cNvSpPr/>
          <p:nvPr/>
        </p:nvSpPr>
        <p:spPr>
          <a:xfrm>
            <a:off x="1581150" y="4890510"/>
            <a:ext cx="9144000" cy="1958819"/>
          </a:xfrm>
          <a:prstGeom prst="roundRect">
            <a:avLst/>
          </a:prstGeom>
          <a:solidFill>
            <a:srgbClr val="004A6D">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0" dirty="0">
                <a:solidFill>
                  <a:srgbClr val="FFFFFF"/>
                </a:solidFill>
              </a:rPr>
              <a:t>A flagship NASA-USAID partnership to improve environmental management and resilience to climate change by strengthening the capacity of governments and other key stakeholders to integrate </a:t>
            </a:r>
            <a:r>
              <a:rPr lang="en-US" sz="2000" b="0" dirty="0" smtClean="0">
                <a:solidFill>
                  <a:srgbClr val="FFFFFF"/>
                </a:solidFill>
              </a:rPr>
              <a:t>Earth </a:t>
            </a:r>
            <a:r>
              <a:rPr lang="en-US" sz="2000" b="0" dirty="0">
                <a:solidFill>
                  <a:srgbClr val="FFFFFF"/>
                </a:solidFill>
              </a:rPr>
              <a:t>observation information and geospatial technologies into development decision-making</a:t>
            </a:r>
          </a:p>
        </p:txBody>
      </p:sp>
    </p:spTree>
    <p:extLst>
      <p:ext uri="{BB962C8B-B14F-4D97-AF65-F5344CB8AC3E}">
        <p14:creationId xmlns:p14="http://schemas.microsoft.com/office/powerpoint/2010/main" val="350527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SERVIR Focus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905" y="130846"/>
            <a:ext cx="1515270" cy="1240754"/>
          </a:xfrm>
          <a:prstGeom prst="rect">
            <a:avLst/>
          </a:prstGeom>
          <a:solidFill>
            <a:sysClr val="window" lastClr="FFFFFF"/>
          </a:solidFill>
          <a:ln w="76200">
            <a:solidFill>
              <a:sysClr val="window" lastClr="FFFFFF"/>
            </a:solidFill>
          </a:ln>
        </p:spPr>
      </p:pic>
      <p:grpSp>
        <p:nvGrpSpPr>
          <p:cNvPr id="5" name="Group 4"/>
          <p:cNvGrpSpPr/>
          <p:nvPr/>
        </p:nvGrpSpPr>
        <p:grpSpPr>
          <a:xfrm>
            <a:off x="1079499" y="1573939"/>
            <a:ext cx="6484525" cy="5085294"/>
            <a:chOff x="1335238" y="981075"/>
            <a:chExt cx="6223636" cy="5272425"/>
          </a:xfrm>
        </p:grpSpPr>
        <p:pic>
          <p:nvPicPr>
            <p:cNvPr id="6" name="Picture 5" descr="ESRI_geospatial_SOA.jpg"/>
            <p:cNvPicPr>
              <a:picLocks noChangeAspect="1"/>
            </p:cNvPicPr>
            <p:nvPr/>
          </p:nvPicPr>
          <p:blipFill>
            <a:blip r:embed="rId3" cstate="print"/>
            <a:srcRect/>
            <a:stretch>
              <a:fillRect/>
            </a:stretch>
          </p:blipFill>
          <p:spPr bwMode="auto">
            <a:xfrm>
              <a:off x="1335238" y="981075"/>
              <a:ext cx="6223636" cy="5272425"/>
            </a:xfrm>
            <a:prstGeom prst="rect">
              <a:avLst/>
            </a:prstGeom>
            <a:ln>
              <a:noFill/>
            </a:ln>
            <a:effectLst>
              <a:softEdge rad="112500"/>
            </a:effectLst>
          </p:spPr>
        </p:pic>
        <p:sp>
          <p:nvSpPr>
            <p:cNvPr id="7" name="Rounded Rectangle 6"/>
            <p:cNvSpPr/>
            <p:nvPr/>
          </p:nvSpPr>
          <p:spPr>
            <a:xfrm>
              <a:off x="2506020" y="1556055"/>
              <a:ext cx="1681700" cy="792323"/>
            </a:xfrm>
            <a:prstGeom prst="roundRect">
              <a:avLst/>
            </a:prstGeom>
            <a:solidFill>
              <a:schemeClr val="tx2">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rgbClr val="000000"/>
                  </a:solidFill>
                </a:rPr>
                <a:t>Water resources</a:t>
              </a:r>
            </a:p>
          </p:txBody>
        </p:sp>
        <p:sp>
          <p:nvSpPr>
            <p:cNvPr id="8" name="Rounded Rectangle 7"/>
            <p:cNvSpPr/>
            <p:nvPr/>
          </p:nvSpPr>
          <p:spPr>
            <a:xfrm>
              <a:off x="3183842" y="4948439"/>
              <a:ext cx="1417264" cy="862470"/>
            </a:xfrm>
            <a:prstGeom prst="roundRect">
              <a:avLst/>
            </a:prstGeom>
            <a:solidFill>
              <a:srgbClr val="FFCC0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rgbClr val="000000"/>
                  </a:solidFill>
                </a:rPr>
                <a:t>Weather and climate services</a:t>
              </a:r>
            </a:p>
          </p:txBody>
        </p:sp>
        <p:sp>
          <p:nvSpPr>
            <p:cNvPr id="9" name="Rounded Rectangle 8"/>
            <p:cNvSpPr/>
            <p:nvPr/>
          </p:nvSpPr>
          <p:spPr>
            <a:xfrm>
              <a:off x="1643338" y="3223498"/>
              <a:ext cx="1416888" cy="747474"/>
            </a:xfrm>
            <a:prstGeom prst="roundRect">
              <a:avLst/>
            </a:prstGeom>
            <a:solidFill>
              <a:srgbClr val="FFFF0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rgbClr val="000000"/>
                  </a:solidFill>
                </a:rPr>
                <a:t>Food security and agriculture</a:t>
              </a:r>
            </a:p>
          </p:txBody>
        </p:sp>
        <p:sp>
          <p:nvSpPr>
            <p:cNvPr id="10" name="Rounded Rectangle 9"/>
            <p:cNvSpPr/>
            <p:nvPr/>
          </p:nvSpPr>
          <p:spPr>
            <a:xfrm>
              <a:off x="5463788" y="4085968"/>
              <a:ext cx="1524697" cy="711789"/>
            </a:xfrm>
            <a:prstGeom prst="roundRect">
              <a:avLst/>
            </a:prstGeom>
            <a:solidFill>
              <a:srgbClr val="FF9999"/>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err="1">
                  <a:solidFill>
                    <a:srgbClr val="000000"/>
                  </a:solidFill>
                </a:rPr>
                <a:t>Hydroclimatic</a:t>
              </a:r>
              <a:r>
                <a:rPr lang="en-US" dirty="0">
                  <a:solidFill>
                    <a:srgbClr val="000000"/>
                  </a:solidFill>
                </a:rPr>
                <a:t> disasters</a:t>
              </a:r>
            </a:p>
          </p:txBody>
        </p:sp>
        <p:sp>
          <p:nvSpPr>
            <p:cNvPr id="11" name="Rounded Rectangle 10"/>
            <p:cNvSpPr/>
            <p:nvPr/>
          </p:nvSpPr>
          <p:spPr>
            <a:xfrm>
              <a:off x="5424492" y="2035229"/>
              <a:ext cx="1456560" cy="728285"/>
            </a:xfrm>
            <a:prstGeom prst="roundRect">
              <a:avLst/>
            </a:prstGeom>
            <a:solidFill>
              <a:srgbClr val="92D05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rgbClr val="000000"/>
                  </a:solidFill>
                </a:rPr>
                <a:t>Ecosystems, land use and land cover</a:t>
              </a:r>
            </a:p>
          </p:txBody>
        </p:sp>
        <p:sp>
          <p:nvSpPr>
            <p:cNvPr id="12" name="Oval 11"/>
            <p:cNvSpPr/>
            <p:nvPr/>
          </p:nvSpPr>
          <p:spPr>
            <a:xfrm>
              <a:off x="3245462" y="2878510"/>
              <a:ext cx="2542739" cy="1437451"/>
            </a:xfrm>
            <a:prstGeom prst="ellipse">
              <a:avLst/>
            </a:prstGeom>
            <a:solidFill>
              <a:srgbClr val="008080">
                <a:alpha val="32941"/>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SERVIR-HKH</a:t>
              </a:r>
            </a:p>
          </p:txBody>
        </p:sp>
      </p:grpSp>
      <p:grpSp>
        <p:nvGrpSpPr>
          <p:cNvPr id="13" name="Group 12"/>
          <p:cNvGrpSpPr/>
          <p:nvPr/>
        </p:nvGrpSpPr>
        <p:grpSpPr>
          <a:xfrm>
            <a:off x="8010126" y="1742013"/>
            <a:ext cx="2189551" cy="4749146"/>
            <a:chOff x="240175" y="1268787"/>
            <a:chExt cx="2189551" cy="5175641"/>
          </a:xfrm>
          <a:solidFill>
            <a:srgbClr val="9D9DBE"/>
          </a:solidFill>
        </p:grpSpPr>
        <p:sp>
          <p:nvSpPr>
            <p:cNvPr id="14" name="Rounded Rectangle 13"/>
            <p:cNvSpPr/>
            <p:nvPr/>
          </p:nvSpPr>
          <p:spPr>
            <a:xfrm>
              <a:off x="240175" y="1268787"/>
              <a:ext cx="2152650" cy="1016855"/>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rPr>
                <a:t>Improved hub capacity</a:t>
              </a:r>
            </a:p>
          </p:txBody>
        </p:sp>
        <p:sp>
          <p:nvSpPr>
            <p:cNvPr id="15" name="Rounded Rectangle 14"/>
            <p:cNvSpPr/>
            <p:nvPr/>
          </p:nvSpPr>
          <p:spPr>
            <a:xfrm>
              <a:off x="266700" y="2452631"/>
              <a:ext cx="2152650" cy="121927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ea typeface="Times New Roman" panose="02020603050405020304" pitchFamily="18" charset="0"/>
                  <a:cs typeface="Cordia New" panose="020B0304020202020204" pitchFamily="34" charset="-34"/>
                </a:rPr>
                <a:t>Improved capacity to use geospatial information</a:t>
              </a:r>
              <a:endParaRPr lang="en-US" dirty="0">
                <a:solidFill>
                  <a:srgbClr val="FFFFFF"/>
                </a:solidFill>
              </a:endParaRPr>
            </a:p>
          </p:txBody>
        </p:sp>
        <p:sp>
          <p:nvSpPr>
            <p:cNvPr id="16" name="Rounded Rectangle 15"/>
            <p:cNvSpPr/>
            <p:nvPr/>
          </p:nvSpPr>
          <p:spPr>
            <a:xfrm>
              <a:off x="266700" y="3838893"/>
              <a:ext cx="2152650" cy="121927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ea typeface="Times New Roman" panose="02020603050405020304" pitchFamily="18" charset="0"/>
                  <a:cs typeface="Cordia New" panose="020B0304020202020204" pitchFamily="34" charset="-34"/>
                </a:rPr>
                <a:t>Improved access to </a:t>
              </a:r>
              <a:r>
                <a:rPr lang="en-US" dirty="0" err="1">
                  <a:solidFill>
                    <a:srgbClr val="FFFFFF"/>
                  </a:solidFill>
                  <a:ea typeface="Times New Roman" panose="02020603050405020304" pitchFamily="18" charset="0"/>
                  <a:cs typeface="Cordia New" panose="020B0304020202020204" pitchFamily="34" charset="-34"/>
                </a:rPr>
                <a:t>geoinformation</a:t>
              </a:r>
              <a:endParaRPr lang="en-US" dirty="0">
                <a:solidFill>
                  <a:srgbClr val="FFFFFF"/>
                </a:solidFill>
              </a:endParaRPr>
            </a:p>
          </p:txBody>
        </p:sp>
        <p:sp>
          <p:nvSpPr>
            <p:cNvPr id="17" name="Rounded Rectangle 16"/>
            <p:cNvSpPr/>
            <p:nvPr/>
          </p:nvSpPr>
          <p:spPr>
            <a:xfrm>
              <a:off x="277076" y="5225155"/>
              <a:ext cx="2152650" cy="1219273"/>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ea typeface="Times New Roman" panose="02020603050405020304" pitchFamily="18" charset="0"/>
                  <a:cs typeface="Cordia New" panose="020B0304020202020204" pitchFamily="34" charset="-34"/>
                </a:rPr>
                <a:t>Provision of user-tailored data, products, tools and services</a:t>
              </a:r>
              <a:endParaRPr lang="en-US" dirty="0">
                <a:solidFill>
                  <a:srgbClr val="FFFFFF"/>
                </a:solidFill>
              </a:endParaRPr>
            </a:p>
          </p:txBody>
        </p:sp>
      </p:grpSp>
    </p:spTree>
    <p:extLst>
      <p:ext uri="{BB962C8B-B14F-4D97-AF65-F5344CB8AC3E}">
        <p14:creationId xmlns:p14="http://schemas.microsoft.com/office/powerpoint/2010/main" val="102488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77813" y="165100"/>
            <a:ext cx="8996362" cy="1206500"/>
          </a:xfrm>
        </p:spPr>
        <p:txBody>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rPr>
              <a:t>Ongoing Efforts</a:t>
            </a:r>
          </a:p>
        </p:txBody>
      </p:sp>
      <p:graphicFrame>
        <p:nvGraphicFramePr>
          <p:cNvPr id="4" name="Table 3"/>
          <p:cNvGraphicFramePr>
            <a:graphicFrameLocks noGrp="1"/>
          </p:cNvGraphicFramePr>
          <p:nvPr>
            <p:extLst>
              <p:ext uri="{D42A27DB-BD31-4B8C-83A1-F6EECF244321}">
                <p14:modId xmlns:p14="http://schemas.microsoft.com/office/powerpoint/2010/main" val="3951943322"/>
              </p:ext>
            </p:extLst>
          </p:nvPr>
        </p:nvGraphicFramePr>
        <p:xfrm>
          <a:off x="277809" y="1597025"/>
          <a:ext cx="11202990" cy="5044610"/>
        </p:xfrm>
        <a:graphic>
          <a:graphicData uri="http://schemas.openxmlformats.org/drawingml/2006/table">
            <a:tbl>
              <a:tblPr firstRow="1" bandRow="1">
                <a:tableStyleId>{5C22544A-7EE6-4342-B048-85BDC9FD1C3A}</a:tableStyleId>
              </a:tblPr>
              <a:tblGrid>
                <a:gridCol w="5601495"/>
                <a:gridCol w="5601495"/>
              </a:tblGrid>
              <a:tr h="284328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smtClean="0">
                          <a:solidFill>
                            <a:schemeClr val="bg1"/>
                          </a:solidFill>
                          <a:effectLst/>
                        </a:rPr>
                        <a:t>Agriculture and</a:t>
                      </a:r>
                      <a:r>
                        <a:rPr lang="en-US" sz="1600" b="1" baseline="0" dirty="0" smtClean="0">
                          <a:solidFill>
                            <a:schemeClr val="bg1"/>
                          </a:solidFill>
                          <a:effectLst/>
                        </a:rPr>
                        <a:t> Food Security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dirty="0" smtClean="0">
                        <a:solidFill>
                          <a:schemeClr val="bg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solidFill>
                            <a:schemeClr val="bg1"/>
                          </a:solidFill>
                          <a:effectLst/>
                          <a:latin typeface="+mn-lt"/>
                        </a:rPr>
                        <a:t>Regional</a:t>
                      </a:r>
                      <a:r>
                        <a:rPr lang="en-US" sz="1400" b="0" baseline="0" dirty="0" smtClean="0">
                          <a:solidFill>
                            <a:schemeClr val="bg1"/>
                          </a:solidFill>
                          <a:effectLst/>
                          <a:latin typeface="+mn-lt"/>
                        </a:rPr>
                        <a:t> d</a:t>
                      </a:r>
                      <a:r>
                        <a:rPr lang="en-US" sz="1400" b="0" dirty="0" smtClean="0">
                          <a:solidFill>
                            <a:schemeClr val="bg1"/>
                          </a:solidFill>
                          <a:effectLst/>
                          <a:latin typeface="+mn-lt"/>
                        </a:rPr>
                        <a:t>rought monitoring and early warning system – Afghanistan, Pakistan and Bangladesh</a:t>
                      </a:r>
                      <a:endParaRPr lang="en-US" sz="1400" b="0" dirty="0" smtClean="0">
                        <a:solidFill>
                          <a:schemeClr val="bg1"/>
                        </a:solidFill>
                        <a:effectLst/>
                        <a:latin typeface="+mn-lt"/>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solidFill>
                            <a:schemeClr val="bg1"/>
                          </a:solidFill>
                          <a:effectLst/>
                        </a:rPr>
                        <a:t>Agro-met advisory service in Nepal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solidFill>
                            <a:schemeClr val="bg1"/>
                          </a:solidFill>
                          <a:effectLst/>
                          <a:latin typeface="+mn-lt"/>
                        </a:rPr>
                        <a:t>Food security vulnerability information system – Nepal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solidFill>
                            <a:schemeClr val="bg1"/>
                          </a:solidFill>
                          <a:effectLst/>
                          <a:latin typeface="+mn-lt"/>
                        </a:rPr>
                        <a:t>In-season wheat crop sown area mapping – Afghanistan</a:t>
                      </a:r>
                      <a:endParaRPr lang="en-US" sz="1400" b="0" dirty="0" smtClean="0">
                        <a:solidFill>
                          <a:schemeClr val="bg1"/>
                        </a:solidFill>
                        <a:effectLst/>
                        <a:latin typeface="+mn-lt"/>
                        <a:ea typeface="Arial" panose="020B0604020202020204" pitchFamily="34" charset="0"/>
                      </a:endParaRPr>
                    </a:p>
                  </a:txBody>
                  <a:tcPr marL="88787" marR="88787" marT="44394" marB="44394">
                    <a:solidFill>
                      <a:srgbClr val="9D9DB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dirty="0" smtClean="0">
                          <a:solidFill>
                            <a:schemeClr val="lt1"/>
                          </a:solidFill>
                          <a:latin typeface="+mn-lt"/>
                          <a:ea typeface="MS Gothic" panose="020B0609070205080204" pitchFamily="49" charset="-128"/>
                          <a:cs typeface="Arial" panose="020B0604020202020204" pitchFamily="34" charset="0"/>
                        </a:rPr>
                        <a:t>Water Resources and Hydro-climatic Disasters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1200" dirty="0" smtClean="0">
                        <a:solidFill>
                          <a:schemeClr val="lt1"/>
                        </a:solidFill>
                        <a:latin typeface="+mn-lt"/>
                        <a:ea typeface="MS Gothic" panose="020B0609070205080204" pitchFamily="49"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lt1"/>
                          </a:solidFill>
                          <a:latin typeface="+mn-lt"/>
                          <a:ea typeface="MS Gothic" panose="020B0609070205080204" pitchFamily="49" charset="-128"/>
                          <a:cs typeface="Arial" panose="020B0604020202020204" pitchFamily="34" charset="0"/>
                        </a:rPr>
                        <a:t>Enhancing Flood EWS Flood Early Warning in Bangladesh and western Nepal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lt1"/>
                          </a:solidFill>
                          <a:latin typeface="+mn-lt"/>
                          <a:ea typeface="MS Gothic" panose="020B0609070205080204" pitchFamily="49" charset="-128"/>
                          <a:cs typeface="Arial" panose="020B0604020202020204" pitchFamily="34" charset="0"/>
                        </a:rPr>
                        <a:t>Piloting landslide early warning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lt1"/>
                          </a:solidFill>
                          <a:latin typeface="+mn-lt"/>
                          <a:ea typeface="MS Gothic" panose="020B0609070205080204" pitchFamily="49" charset="-128"/>
                          <a:cs typeface="Arial" panose="020B0604020202020204" pitchFamily="34" charset="0"/>
                        </a:rPr>
                        <a:t>Development of flood plain management system in Nepal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lt1"/>
                          </a:solidFill>
                          <a:latin typeface="+mn-lt"/>
                          <a:ea typeface="MS Gothic" panose="020B0609070205080204" pitchFamily="49" charset="-128"/>
                          <a:cs typeface="Arial" panose="020B0604020202020204" pitchFamily="34" charset="0"/>
                        </a:rPr>
                        <a:t>Comprehensive Streamflow Prediction and Visualization to Support Integrated Water Management in the Himalaya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lt1"/>
                          </a:solidFill>
                          <a:latin typeface="+mn-lt"/>
                          <a:ea typeface="MS Gothic" panose="020B0609070205080204" pitchFamily="49" charset="-128"/>
                          <a:cs typeface="Arial" panose="020B0604020202020204" pitchFamily="34" charset="0"/>
                        </a:rPr>
                        <a:t>Managing the Changing Water Resources South of the Himalayas</a:t>
                      </a:r>
                    </a:p>
                    <a:p>
                      <a:endParaRPr lang="en-US" sz="1400" dirty="0"/>
                    </a:p>
                  </a:txBody>
                  <a:tcPr marL="88787" marR="88787" marT="44394" marB="44394">
                    <a:solidFill>
                      <a:srgbClr val="9D9DBE"/>
                    </a:solidFill>
                  </a:tcPr>
                </a:tc>
              </a:tr>
              <a:tr h="2201330">
                <a:tc>
                  <a:txBody>
                    <a:bodyPr/>
                    <a:lstStyle/>
                    <a:p>
                      <a:pPr marL="0" marR="0" indent="0" algn="l" defTabSz="914400" rtl="0" eaLnBrk="1" latinLnBrk="0" hangingPunct="1">
                        <a:spcBef>
                          <a:spcPts val="0"/>
                        </a:spcBef>
                        <a:spcAft>
                          <a:spcPts val="0"/>
                        </a:spcAft>
                        <a:buFont typeface="Arial" panose="020B0604020202020204" pitchFamily="34" charset="0"/>
                        <a:buNone/>
                      </a:pPr>
                      <a:r>
                        <a:rPr lang="en-US" sz="1600" b="1" kern="1200" dirty="0" smtClean="0">
                          <a:solidFill>
                            <a:schemeClr val="bg1"/>
                          </a:solidFill>
                          <a:latin typeface="+mn-lt"/>
                          <a:ea typeface="+mn-ea"/>
                          <a:cs typeface="+mn-cs"/>
                        </a:rPr>
                        <a:t>Land Cover and Land Use Change and Ecosystems</a:t>
                      </a:r>
                    </a:p>
                    <a:p>
                      <a:pPr marL="0" marR="0" indent="0" algn="l" defTabSz="914400" rtl="0" eaLnBrk="1" latinLnBrk="0" hangingPunct="1">
                        <a:spcBef>
                          <a:spcPts val="0"/>
                        </a:spcBef>
                        <a:spcAft>
                          <a:spcPts val="0"/>
                        </a:spcAft>
                        <a:buFont typeface="Arial" panose="020B0604020202020204" pitchFamily="34" charset="0"/>
                        <a:buNone/>
                      </a:pPr>
                      <a:endParaRPr lang="en-US" sz="1600" b="1" kern="1200" dirty="0" smtClean="0">
                        <a:solidFill>
                          <a:schemeClr val="bg1"/>
                        </a:solidFill>
                        <a:latin typeface="+mn-lt"/>
                        <a:ea typeface="+mn-ea"/>
                        <a:cs typeface="+mn-cs"/>
                      </a:endParaRPr>
                    </a:p>
                    <a:p>
                      <a:pPr marL="285750" marR="0" indent="-285750" algn="l" defTabSz="914400" rtl="0" eaLnBrk="1" latinLnBrk="0" hangingPunct="1">
                        <a:spcBef>
                          <a:spcPts val="0"/>
                        </a:spcBef>
                        <a:spcAft>
                          <a:spcPts val="0"/>
                        </a:spcAft>
                        <a:buFont typeface="Arial" panose="020B0604020202020204" pitchFamily="34" charset="0"/>
                        <a:buChar char="•"/>
                      </a:pPr>
                      <a:r>
                        <a:rPr lang="en-US" sz="1400" b="0" kern="1200" dirty="0" smtClean="0">
                          <a:solidFill>
                            <a:schemeClr val="bg1"/>
                          </a:solidFill>
                          <a:effectLst/>
                          <a:latin typeface="+mn-lt"/>
                          <a:ea typeface="+mn-ea"/>
                          <a:cs typeface="+mn-cs"/>
                        </a:rPr>
                        <a:t>Regional and national level annual automatic forest and land cover monitoring (HKH level)</a:t>
                      </a:r>
                    </a:p>
                    <a:p>
                      <a:pPr marL="285750" marR="0" indent="-285750" algn="l" defTabSz="914400" rtl="0" eaLnBrk="1" latinLnBrk="0" hangingPunct="1">
                        <a:spcBef>
                          <a:spcPts val="0"/>
                        </a:spcBef>
                        <a:spcAft>
                          <a:spcPts val="0"/>
                        </a:spcAft>
                        <a:buFont typeface="Arial" panose="020B0604020202020204" pitchFamily="34" charset="0"/>
                        <a:buChar char="•"/>
                      </a:pPr>
                      <a:r>
                        <a:rPr lang="en-US" sz="1400" b="0" kern="1200" dirty="0" smtClean="0">
                          <a:solidFill>
                            <a:schemeClr val="bg1"/>
                          </a:solidFill>
                          <a:effectLst/>
                          <a:latin typeface="+mn-lt"/>
                          <a:ea typeface="+mn-ea"/>
                          <a:cs typeface="+mn-cs"/>
                        </a:rPr>
                        <a:t>Climate change vulnerability and adaptation planning for forest ecosystems (Nepal and Bangladesh)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bg1"/>
                          </a:solidFill>
                          <a:effectLst/>
                          <a:latin typeface="+mn-lt"/>
                          <a:ea typeface="+mn-ea"/>
                          <a:cs typeface="+mn-cs"/>
                        </a:rPr>
                        <a:t>Assessment of Ecosystem services using ARIES platform (Nepal)</a:t>
                      </a:r>
                    </a:p>
                    <a:p>
                      <a:endParaRPr lang="en-US" sz="1400" dirty="0"/>
                    </a:p>
                  </a:txBody>
                  <a:tcPr marL="88787" marR="88787" marT="44394" marB="44394">
                    <a:solidFill>
                      <a:srgbClr val="9D9DB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smtClean="0">
                          <a:solidFill>
                            <a:schemeClr val="bg1"/>
                          </a:solidFill>
                        </a:rPr>
                        <a:t>Weather and Climate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dirty="0" smtClean="0">
                        <a:solidFill>
                          <a:schemeClr val="bg1"/>
                        </a:solidFill>
                      </a:endParaRPr>
                    </a:p>
                    <a:p>
                      <a:pPr marL="285750" marR="0" indent="-285750">
                        <a:spcBef>
                          <a:spcPts val="0"/>
                        </a:spcBef>
                        <a:spcAft>
                          <a:spcPts val="0"/>
                        </a:spcAft>
                        <a:buFont typeface="Arial" panose="020B0604020202020204" pitchFamily="34" charset="0"/>
                        <a:buChar char="•"/>
                      </a:pPr>
                      <a:r>
                        <a:rPr lang="en-US" sz="1400" b="0" dirty="0" smtClean="0">
                          <a:solidFill>
                            <a:schemeClr val="bg1"/>
                          </a:solidFill>
                          <a:effectLst/>
                          <a:latin typeface="+mn-lt"/>
                        </a:rPr>
                        <a:t>Seasonal prediction of HKH Hydrological Extremes with the South Asia Land Data Assimilation System (SALDAS)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solidFill>
                            <a:schemeClr val="bg1"/>
                          </a:solidFill>
                          <a:effectLst/>
                          <a:latin typeface="+mn-lt"/>
                        </a:rPr>
                        <a:t>Monitoring Intense Thunderstorms in the HKH Region</a:t>
                      </a:r>
                      <a:endParaRPr lang="en-US" sz="1400" b="0" dirty="0" smtClean="0">
                        <a:solidFill>
                          <a:schemeClr val="bg1"/>
                        </a:solidFill>
                        <a:effectLst/>
                        <a:latin typeface="+mn-lt"/>
                        <a:ea typeface="Arial" panose="020B0604020202020204" pitchFamily="34" charset="0"/>
                      </a:endParaRPr>
                    </a:p>
                  </a:txBody>
                  <a:tcPr marL="88787" marR="88787" marT="44394" marB="44394">
                    <a:solidFill>
                      <a:srgbClr val="9D9DBE"/>
                    </a:solidFill>
                  </a:tcPr>
                </a:tc>
              </a:tr>
            </a:tbl>
          </a:graphicData>
        </a:graphic>
      </p:graphicFrame>
    </p:spTree>
    <p:extLst>
      <p:ext uri="{BB962C8B-B14F-4D97-AF65-F5344CB8AC3E}">
        <p14:creationId xmlns:p14="http://schemas.microsoft.com/office/powerpoint/2010/main" val="2265550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ICIMOD First">
  <a:themeElements>
    <a:clrScheme name="ICIMOD_Sea">
      <a:dk1>
        <a:srgbClr val="FFFFFF"/>
      </a:dk1>
      <a:lt1>
        <a:srgbClr val="0095DA"/>
      </a:lt1>
      <a:dk2>
        <a:srgbClr val="061556"/>
      </a:dk2>
      <a:lt2>
        <a:srgbClr val="0066B3"/>
      </a:lt2>
      <a:accent1>
        <a:srgbClr val="79498D"/>
      </a:accent1>
      <a:accent2>
        <a:srgbClr val="AE236A"/>
      </a:accent2>
      <a:accent3>
        <a:srgbClr val="F88941"/>
      </a:accent3>
      <a:accent4>
        <a:srgbClr val="DEC441"/>
      </a:accent4>
      <a:accent5>
        <a:srgbClr val="9FA500"/>
      </a:accent5>
      <a:accent6>
        <a:srgbClr val="707070"/>
      </a:accent6>
      <a:hlink>
        <a:srgbClr val="D8D8D8"/>
      </a:hlink>
      <a:folHlink>
        <a:srgbClr val="B2C0F3"/>
      </a:folHlink>
    </a:clrScheme>
    <a:fontScheme name="ICIMOD welco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61456"/>
        </a:solidFill>
        <a:ln w="9525">
          <a:noFill/>
          <a:miter lim="800000"/>
          <a:headEnd/>
          <a:tailEnd/>
        </a:ln>
      </a:spPr>
      <a:bodyPr vert="horz" wrap="square" lIns="91440" tIns="45720" rIns="91440" bIns="45720" numCol="1" anchor="t" anchorCtr="0" compatLnSpc="1">
        <a:prstTxWarp prst="textNoShape">
          <a:avLst/>
        </a:prstTxWarp>
      </a:bodyPr>
      <a:lstStyle>
        <a:defPPr>
          <a:defRPr/>
        </a:defPPr>
      </a:lstStyle>
    </a:spDef>
    <a:txDef>
      <a:spPr>
        <a:noFill/>
      </a:spPr>
      <a:bodyPr wrap="square" rtlCol="0">
        <a:spAutoFit/>
      </a:bodyPr>
      <a:lstStyle>
        <a:defPPr>
          <a:defRPr sz="4800" b="0" dirty="0" smtClean="0">
            <a:solidFill>
              <a:schemeClr val="tx1"/>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7_ICIMOD First">
  <a:themeElements>
    <a:clrScheme name="ICIMOD_purple">
      <a:dk1>
        <a:srgbClr val="FFFFFF"/>
      </a:dk1>
      <a:lt1>
        <a:srgbClr val="B8A7C1"/>
      </a:lt1>
      <a:dk2>
        <a:srgbClr val="4C345C"/>
      </a:dk2>
      <a:lt2>
        <a:srgbClr val="967CA5"/>
      </a:lt2>
      <a:accent1>
        <a:srgbClr val="4C345C"/>
      </a:accent1>
      <a:accent2>
        <a:srgbClr val="AE236A"/>
      </a:accent2>
      <a:accent3>
        <a:srgbClr val="F88941"/>
      </a:accent3>
      <a:accent4>
        <a:srgbClr val="DEC441"/>
      </a:accent4>
      <a:accent5>
        <a:srgbClr val="9FA500"/>
      </a:accent5>
      <a:accent6>
        <a:srgbClr val="707070"/>
      </a:accent6>
      <a:hlink>
        <a:srgbClr val="D8D8D8"/>
      </a:hlink>
      <a:folHlink>
        <a:srgbClr val="B2C0F3"/>
      </a:folHlink>
    </a:clrScheme>
    <a:fontScheme name="ICIMOD welco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a:defRPr sz="4400" b="0" dirty="0"/>
        </a:defPPr>
      </a:lstStyle>
    </a:spDef>
    <a:txDef>
      <a:spPr bwMode="auto">
        <a:noFill/>
        <a:ln w="9525">
          <a:noFill/>
          <a:miter lim="800000"/>
          <a:headEnd/>
          <a:tailEnd/>
        </a:ln>
      </a:spPr>
      <a:bodyPr>
        <a:spAutoFit/>
      </a:bodyPr>
      <a:lstStyle>
        <a:defPPr eaLnBrk="0" hangingPunct="0">
          <a:defRPr sz="2800" b="0" dirty="0">
            <a:latin typeface="+mn-lt"/>
            <a:ea typeface="+mj-ea"/>
            <a:cs typeface="+mj-cs"/>
          </a:defRPr>
        </a:defPPr>
      </a:lstStyle>
    </a:txDef>
  </a:objectDefaults>
  <a:extraClrSchemeLst/>
</a:theme>
</file>

<file path=ppt/theme/theme4.xml><?xml version="1.0" encoding="utf-8"?>
<a:theme xmlns:a="http://schemas.openxmlformats.org/drawingml/2006/main" name="8_ICIMOD First">
  <a:themeElements>
    <a:clrScheme name="ICIMOD_purple">
      <a:dk1>
        <a:srgbClr val="FFFFFF"/>
      </a:dk1>
      <a:lt1>
        <a:srgbClr val="B8A7C1"/>
      </a:lt1>
      <a:dk2>
        <a:srgbClr val="4C345C"/>
      </a:dk2>
      <a:lt2>
        <a:srgbClr val="967CA5"/>
      </a:lt2>
      <a:accent1>
        <a:srgbClr val="4C345C"/>
      </a:accent1>
      <a:accent2>
        <a:srgbClr val="AE236A"/>
      </a:accent2>
      <a:accent3>
        <a:srgbClr val="F88941"/>
      </a:accent3>
      <a:accent4>
        <a:srgbClr val="DEC441"/>
      </a:accent4>
      <a:accent5>
        <a:srgbClr val="9FA500"/>
      </a:accent5>
      <a:accent6>
        <a:srgbClr val="707070"/>
      </a:accent6>
      <a:hlink>
        <a:srgbClr val="D8D8D8"/>
      </a:hlink>
      <a:folHlink>
        <a:srgbClr val="B2C0F3"/>
      </a:folHlink>
    </a:clrScheme>
    <a:fontScheme name="ICIMOD welco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a:defRPr sz="4400" b="0" dirty="0"/>
        </a:defPPr>
      </a:lstStyle>
    </a:spDef>
    <a:txDef>
      <a:spPr bwMode="auto">
        <a:noFill/>
        <a:ln w="9525">
          <a:noFill/>
          <a:miter lim="800000"/>
          <a:headEnd/>
          <a:tailEnd/>
        </a:ln>
      </a:spPr>
      <a:bodyPr>
        <a:spAutoFit/>
      </a:bodyPr>
      <a:lstStyle>
        <a:defPPr eaLnBrk="0" hangingPunct="0">
          <a:defRPr sz="2800" b="0" dirty="0">
            <a:latin typeface="+mn-lt"/>
            <a:ea typeface="+mj-ea"/>
            <a:cs typeface="+mj-cs"/>
          </a:defRPr>
        </a:defPPr>
      </a:lstStyle>
    </a:txDef>
  </a:objectDefaults>
  <a:extraClrSchemeLst/>
</a:theme>
</file>

<file path=ppt/theme/theme5.xml><?xml version="1.0" encoding="utf-8"?>
<a:theme xmlns:a="http://schemas.openxmlformats.org/drawingml/2006/main" name="1_ICIMOD First">
  <a:themeElements>
    <a:clrScheme name="ICIMOD_Sea">
      <a:dk1>
        <a:srgbClr val="FFFFFF"/>
      </a:dk1>
      <a:lt1>
        <a:srgbClr val="0095DA"/>
      </a:lt1>
      <a:dk2>
        <a:srgbClr val="061556"/>
      </a:dk2>
      <a:lt2>
        <a:srgbClr val="0066B3"/>
      </a:lt2>
      <a:accent1>
        <a:srgbClr val="79498D"/>
      </a:accent1>
      <a:accent2>
        <a:srgbClr val="AE236A"/>
      </a:accent2>
      <a:accent3>
        <a:srgbClr val="F88941"/>
      </a:accent3>
      <a:accent4>
        <a:srgbClr val="DEC441"/>
      </a:accent4>
      <a:accent5>
        <a:srgbClr val="9FA500"/>
      </a:accent5>
      <a:accent6>
        <a:srgbClr val="707070"/>
      </a:accent6>
      <a:hlink>
        <a:srgbClr val="D8D8D8"/>
      </a:hlink>
      <a:folHlink>
        <a:srgbClr val="B2C0F3"/>
      </a:folHlink>
    </a:clrScheme>
    <a:fontScheme name="ICIMOD welco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61456"/>
        </a:solidFill>
        <a:ln w="9525">
          <a:noFill/>
          <a:miter lim="800000"/>
          <a:headEnd/>
          <a:tailEnd/>
        </a:ln>
      </a:spPr>
      <a:bodyPr vert="horz" wrap="square" lIns="91440" tIns="45720" rIns="91440" bIns="45720" numCol="1" anchor="t" anchorCtr="0" compatLnSpc="1">
        <a:prstTxWarp prst="textNoShape">
          <a:avLst/>
        </a:prstTxWarp>
      </a:bodyPr>
      <a:lstStyle>
        <a:defPPr>
          <a:defRPr/>
        </a:defPPr>
      </a:lstStyle>
    </a:spDef>
    <a:txDef>
      <a:spPr>
        <a:noFill/>
      </a:spPr>
      <a:bodyPr wrap="square" rtlCol="0">
        <a:spAutoFit/>
      </a:bodyPr>
      <a:lstStyle>
        <a:defPPr>
          <a:defRPr sz="4800" b="0" dirty="0" smtClean="0">
            <a:solidFill>
              <a:schemeClr val="tx1"/>
            </a:solidFill>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leted xmlns="e520ac4c-80a7-4c6e-96b1-436afbcce6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289C444057DD448A611259FEADCD80" ma:contentTypeVersion="4" ma:contentTypeDescription="Create a new document." ma:contentTypeScope="" ma:versionID="eb2948c59ab26e6ac17dddac8b8f3188">
  <xsd:schema xmlns:xsd="http://www.w3.org/2001/XMLSchema" xmlns:xs="http://www.w3.org/2001/XMLSchema" xmlns:p="http://schemas.microsoft.com/office/2006/metadata/properties" xmlns:ns2="e520ac4c-80a7-4c6e-96b1-436afbcce648" targetNamespace="http://schemas.microsoft.com/office/2006/metadata/properties" ma:root="true" ma:fieldsID="1e1f9e5ee009b0bb66622182032367dc" ns2:_="">
    <xsd:import namespace="e520ac4c-80a7-4c6e-96b1-436afbcce648"/>
    <xsd:element name="properties">
      <xsd:complexType>
        <xsd:sequence>
          <xsd:element name="documentManagement">
            <xsd:complexType>
              <xsd:all>
                <xsd:element ref="ns2:Dele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0ac4c-80a7-4c6e-96b1-436afbcce648" elementFormDefault="qualified">
    <xsd:import namespace="http://schemas.microsoft.com/office/2006/documentManagement/types"/>
    <xsd:import namespace="http://schemas.microsoft.com/office/infopath/2007/PartnerControls"/>
    <xsd:element name="Deleted" ma:index="8" nillable="true" ma:displayName="Deleted" ma:internalName="Deleted"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9C109916-4CA6-4AE4-8157-7A441F05895D}">
  <ds:schemaRefs>
    <ds:schemaRef ds:uri="http://schemas.microsoft.com/sharepoint/v3/contenttype/forms"/>
  </ds:schemaRefs>
</ds:datastoreItem>
</file>

<file path=customXml/itemProps2.xml><?xml version="1.0" encoding="utf-8"?>
<ds:datastoreItem xmlns:ds="http://schemas.openxmlformats.org/officeDocument/2006/customXml" ds:itemID="{1ACA7AD5-0470-4DA3-AC4A-D4DC6232E794}">
  <ds:schemaRefs>
    <ds:schemaRef ds:uri="http://schemas.microsoft.com/office/2006/documentManagement/types"/>
    <ds:schemaRef ds:uri="http://purl.org/dc/elements/1.1/"/>
    <ds:schemaRef ds:uri="http://schemas.microsoft.com/office/2006/metadata/properties"/>
    <ds:schemaRef ds:uri="e520ac4c-80a7-4c6e-96b1-436afbcce648"/>
    <ds:schemaRef ds:uri="http://purl.org/dc/dcmitype/"/>
    <ds:schemaRef ds:uri="http://schemas.openxmlformats.org/package/2006/metadata/core-properties"/>
    <ds:schemaRef ds:uri="http://www.w3.org/XML/1998/namespace"/>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47C29AFD-D531-40BA-B254-BC372B71B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20ac4c-80a7-4c6e-96b1-436afbcce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AB8E060-2BED-49E1-BBB6-193DC435C38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Himalayan GEOSS</Template>
  <TotalTime>675</TotalTime>
  <Words>774</Words>
  <Application>Microsoft Office PowerPoint</Application>
  <PresentationFormat>Custom</PresentationFormat>
  <Paragraphs>91</Paragraphs>
  <Slides>18</Slides>
  <Notes>8</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Office Theme</vt:lpstr>
      <vt:lpstr>ICIMOD First</vt:lpstr>
      <vt:lpstr>7_ICIMOD First</vt:lpstr>
      <vt:lpstr>8_ICIMOD First</vt:lpstr>
      <vt:lpstr>1_ICIMOD First</vt:lpstr>
      <vt:lpstr>Himalayan GEOSS</vt:lpstr>
      <vt:lpstr>PowerPoint Presentation</vt:lpstr>
      <vt:lpstr>Himalayan GEOSS</vt:lpstr>
      <vt:lpstr>Himalayan GEOSS Activities</vt:lpstr>
      <vt:lpstr>Regional Workshop on Himalayan GEOSS</vt:lpstr>
      <vt:lpstr>PowerPoint Presentation</vt:lpstr>
      <vt:lpstr>PowerPoint Presentation</vt:lpstr>
      <vt:lpstr>SERVIR Focus</vt:lpstr>
      <vt:lpstr>Ongoing Efforts</vt:lpstr>
      <vt:lpstr>Agriculture and Food Security</vt:lpstr>
      <vt:lpstr>Land cover and Ecosystem</vt:lpstr>
      <vt:lpstr>Disaster and Natural Hazards</vt:lpstr>
      <vt:lpstr>Cryosphere</vt:lpstr>
      <vt:lpstr>PowerPoint Presentation</vt:lpstr>
      <vt:lpstr>Regional Database System</vt:lpstr>
      <vt:lpstr>PowerPoint Presentation</vt:lpstr>
      <vt:lpstr>ICIMOD RDS datasets discoverable through GEOSS GeoPortal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Himalayan GEOSS</dc:title>
  <dc:creator>Anonymous</dc:creator>
  <cp:lastModifiedBy>Paola De Salvo</cp:lastModifiedBy>
  <cp:revision>56</cp:revision>
  <cp:lastPrinted>2018-04-25T04:58:02Z</cp:lastPrinted>
  <dcterms:created xsi:type="dcterms:W3CDTF">2018-04-24T10:32:50Z</dcterms:created>
  <dcterms:modified xsi:type="dcterms:W3CDTF">2018-04-27T12:12:29Z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leted">
    <vt:lpwstr/>
  </property>
</Properties>
</file>