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8" r:id="rId2"/>
    <p:sldId id="264" r:id="rId3"/>
    <p:sldId id="303" r:id="rId4"/>
    <p:sldId id="295" r:id="rId5"/>
    <p:sldId id="296" r:id="rId6"/>
    <p:sldId id="298" r:id="rId7"/>
    <p:sldId id="297" r:id="rId8"/>
    <p:sldId id="300" r:id="rId9"/>
    <p:sldId id="299" r:id="rId10"/>
    <p:sldId id="301" r:id="rId11"/>
    <p:sldId id="304" r:id="rId12"/>
    <p:sldId id="302" r:id="rId13"/>
    <p:sldId id="262" r:id="rId14"/>
  </p:sldIdLst>
  <p:sldSz cx="24384000" cy="13716000"/>
  <p:notesSz cx="6858000" cy="99456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E"/>
    <a:srgbClr val="C00000"/>
    <a:srgbClr val="00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996" y="6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724202"/>
            <a:ext cx="5029200" cy="447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573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1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77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1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77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8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7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7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7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77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877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77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77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7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3"/>
          <p:cNvSpPr/>
          <p:nvPr/>
        </p:nvSpPr>
        <p:spPr>
          <a:xfrm>
            <a:off x="742728" y="2249488"/>
            <a:ext cx="23114568" cy="2995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000" u="sng" dirty="0"/>
              <a:t>Session 5</a:t>
            </a:r>
            <a:r>
              <a:rPr lang="en-GB" sz="8000" dirty="0"/>
              <a:t>:</a:t>
            </a:r>
            <a:br>
              <a:rPr lang="en-GB" sz="8000" dirty="0"/>
            </a:br>
            <a:br>
              <a:rPr lang="en-GB" sz="2000" dirty="0"/>
            </a:br>
            <a:r>
              <a:rPr lang="en-GB" sz="8800" b="1" i="1" dirty="0"/>
              <a:t>The Role of Regional and National GEOSS</a:t>
            </a:r>
            <a:endParaRPr sz="8800" b="1" dirty="0"/>
          </a:p>
        </p:txBody>
      </p:sp>
      <p:sp>
        <p:nvSpPr>
          <p:cNvPr id="5" name="Shape 124"/>
          <p:cNvSpPr/>
          <p:nvPr/>
        </p:nvSpPr>
        <p:spPr>
          <a:xfrm>
            <a:off x="1030760" y="6930008"/>
            <a:ext cx="21885800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BE" sz="8000" b="1" dirty="0">
                <a:solidFill>
                  <a:srgbClr val="0066AE"/>
                </a:solidFill>
              </a:rPr>
              <a:t>EUROGEOSS</a:t>
            </a:r>
          </a:p>
          <a:p>
            <a:endParaRPr lang="fr-BE" dirty="0"/>
          </a:p>
          <a:p>
            <a:r>
              <a:rPr lang="fr-BE" dirty="0"/>
              <a:t>Dr. Michel Schouppe, EO </a:t>
            </a:r>
            <a:r>
              <a:rPr lang="fr-BE" dirty="0" err="1"/>
              <a:t>Research</a:t>
            </a:r>
            <a:r>
              <a:rPr lang="fr-BE" dirty="0"/>
              <a:t> and Innovation Policy </a:t>
            </a:r>
            <a:r>
              <a:rPr lang="fr-BE" dirty="0" err="1"/>
              <a:t>Officer</a:t>
            </a:r>
            <a:r>
              <a:rPr lang="fr-BE" dirty="0"/>
              <a:t>, European Commission</a:t>
            </a:r>
            <a:endParaRPr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635941" y="829795"/>
            <a:ext cx="2336537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8000" b="1" dirty="0" err="1">
                <a:solidFill>
                  <a:schemeClr val="accent1"/>
                </a:solidFill>
              </a:rPr>
              <a:t>EuroGEOSS</a:t>
            </a:r>
            <a:r>
              <a:rPr lang="en-GB" sz="8000" b="1" dirty="0">
                <a:solidFill>
                  <a:schemeClr val="accent1"/>
                </a:solidFill>
              </a:rPr>
              <a:t> Request for Expressions of Intent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2592288"/>
            <a:ext cx="23821800" cy="1067442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survey current EO innovation actions across Europe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facilitate partnerships for scaling-up EO pilot applications fulfilling the </a:t>
            </a:r>
            <a:r>
              <a:rPr lang="en-GB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EuroGEOSS</a:t>
            </a: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selection criteria</a:t>
            </a:r>
          </a:p>
          <a:p>
            <a:pPr algn="l" defTabSz="457200" hangingPunct="1">
              <a:lnSpc>
                <a:spcPct val="110000"/>
              </a:lnSpc>
              <a:buClr>
                <a:srgbClr val="0066AE"/>
              </a:buClr>
              <a:defRPr/>
            </a:pPr>
            <a:endParaRPr lang="en-GB" sz="5400" kern="1200" dirty="0">
              <a:solidFill>
                <a:srgbClr val="0066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defTabSz="457200" hangingPunct="1">
              <a:lnSpc>
                <a:spcPct val="110000"/>
              </a:lnSpc>
              <a:spcAft>
                <a:spcPts val="1800"/>
              </a:spcAft>
              <a:buClr>
                <a:srgbClr val="0066AE"/>
              </a:buClr>
              <a:defRPr/>
            </a:pP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Implemented via </a:t>
            </a:r>
            <a:r>
              <a:rPr lang="en-GB" sz="54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 service Communities of practice</a:t>
            </a:r>
            <a:r>
              <a:rPr lang="en-GB" sz="5400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to: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Accelerate innovation </a:t>
            </a:r>
            <a:r>
              <a:rPr lang="en-GB" sz="5400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demonstration to market</a:t>
            </a:r>
            <a:endParaRPr lang="en-GB" sz="5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ways to </a:t>
            </a:r>
            <a:r>
              <a:rPr lang="en-GB" sz="5400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combine EO supply and demand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 down research and innovation silo’s 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ool</a:t>
            </a: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EO expertise / resources</a:t>
            </a:r>
            <a:r>
              <a:rPr lang="en-GB" sz="54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5400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along the value chain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GB" sz="5400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Mobilize </a:t>
            </a: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stakeholders and users </a:t>
            </a:r>
            <a:r>
              <a:rPr lang="en-GB" sz="5400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EU and (sub)national levels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best use of existing R&amp;I instruments in Europe</a:t>
            </a:r>
          </a:p>
        </p:txBody>
      </p:sp>
    </p:spTree>
    <p:extLst>
      <p:ext uri="{BB962C8B-B14F-4D97-AF65-F5344CB8AC3E}">
        <p14:creationId xmlns:p14="http://schemas.microsoft.com/office/powerpoint/2010/main" val="323551022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635941" y="829795"/>
            <a:ext cx="1698061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US" sz="8000" b="1" dirty="0">
                <a:solidFill>
                  <a:schemeClr val="accent1"/>
                </a:solidFill>
              </a:rPr>
              <a:t>What </a:t>
            </a:r>
            <a:r>
              <a:rPr lang="en-US" sz="8000" b="1" dirty="0" err="1">
                <a:solidFill>
                  <a:schemeClr val="accent1"/>
                </a:solidFill>
              </a:rPr>
              <a:t>EuroGEOSS</a:t>
            </a:r>
            <a:r>
              <a:rPr lang="en-US" sz="8000" b="1" dirty="0">
                <a:solidFill>
                  <a:schemeClr val="accent1"/>
                </a:solidFill>
              </a:rPr>
              <a:t> deliverables??</a:t>
            </a:r>
            <a:endParaRPr lang="en-GB" sz="8000" b="1" dirty="0">
              <a:solidFill>
                <a:schemeClr val="accent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2592288"/>
            <a:ext cx="23821800" cy="1067442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US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life, user-driven demonstrated EO applications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US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Reviews of user-related experience and questions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US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Catalogues of good practices available in different languages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US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Strategies for scaling-up new services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US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Guidelines for business models, evidences on return on investment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US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Innovative procurements of interoperable innovative solutions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US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 deals in the field of service solutions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US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 site with high potential for replication in Europe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US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Synergies with H2020 projects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US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Awareness raising campaigns, education and training modules</a:t>
            </a:r>
          </a:p>
          <a:p>
            <a:pPr marL="973138" indent="-973138"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Ø"/>
              <a:defRPr/>
            </a:pPr>
            <a:r>
              <a:rPr lang="en-US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Emerging themes of novel interest for European R&amp;I</a:t>
            </a:r>
          </a:p>
        </p:txBody>
      </p:sp>
    </p:spTree>
    <p:extLst>
      <p:ext uri="{BB962C8B-B14F-4D97-AF65-F5344CB8AC3E}">
        <p14:creationId xmlns:p14="http://schemas.microsoft.com/office/powerpoint/2010/main" val="40519652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76" y="487558"/>
            <a:ext cx="20018224" cy="1215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704" y="12641480"/>
            <a:ext cx="23114568" cy="841256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4800" dirty="0" err="1">
                <a:solidFill>
                  <a:schemeClr val="bg1"/>
                </a:solidFill>
              </a:rPr>
              <a:t>EuroGEOSS</a:t>
            </a:r>
            <a:r>
              <a:rPr lang="en-GB" sz="4800" dirty="0">
                <a:solidFill>
                  <a:schemeClr val="bg1"/>
                </a:solidFill>
              </a:rPr>
              <a:t> survey: https://ec.europa.eu/eusurvey/runner/EuroGEOSS2018survey</a:t>
            </a:r>
            <a:endParaRPr kumimoji="0" lang="en-GB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1256"/>
            <a:ext cx="24384000" cy="48965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96" y="89247"/>
            <a:ext cx="19154128" cy="429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51022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359025"/>
            <a:ext cx="24404638" cy="899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" name="Shape 142"/>
          <p:cNvSpPr/>
          <p:nvPr/>
        </p:nvSpPr>
        <p:spPr>
          <a:xfrm>
            <a:off x="1476084" y="6476392"/>
            <a:ext cx="9081011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889869" y="9087343"/>
            <a:ext cx="7728078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BE" dirty="0" err="1">
                <a:solidFill>
                  <a:schemeClr val="bg1"/>
                </a:solidFill>
              </a:rPr>
              <a:t>Michel.Schouppe</a:t>
            </a:r>
            <a:r>
              <a:rPr dirty="0">
                <a:solidFill>
                  <a:schemeClr val="bg1"/>
                </a:solidFill>
              </a:rPr>
              <a:t>@</a:t>
            </a:r>
            <a:r>
              <a:rPr lang="fr-BE" dirty="0">
                <a:solidFill>
                  <a:schemeClr val="bg1"/>
                </a:solidFill>
              </a:rPr>
              <a:t>ec.europa.eu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665312"/>
            <a:ext cx="1494188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8000" b="1" dirty="0">
                <a:solidFill>
                  <a:schemeClr val="accent1"/>
                </a:solidFill>
              </a:rPr>
              <a:t>Four Regional GEO Initiatives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105" y="3733100"/>
            <a:ext cx="4827871" cy="276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048" y="2287761"/>
            <a:ext cx="5122264" cy="226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933" y="6137920"/>
            <a:ext cx="508170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471" y="8298160"/>
            <a:ext cx="448249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ce réservé du contenu 2"/>
          <p:cNvSpPr txBox="1">
            <a:spLocks/>
          </p:cNvSpPr>
          <p:nvPr/>
        </p:nvSpPr>
        <p:spPr>
          <a:xfrm>
            <a:off x="2182888" y="2465512"/>
            <a:ext cx="12220236" cy="10058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1" defTabSz="457200" hangingPunct="1">
              <a:buClr>
                <a:schemeClr val="accent5">
                  <a:lumMod val="50000"/>
                </a:schemeClr>
              </a:buClr>
              <a:buSzPct val="50000"/>
              <a:buFont typeface="Courier New" panose="02070309020205020404" pitchFamily="49" charset="0"/>
              <a:buChar char="o"/>
              <a:defRPr/>
            </a:pPr>
            <a:endParaRPr lang="en-GB" sz="2200" kern="1200" dirty="0"/>
          </a:p>
          <a:p>
            <a:pPr marL="857250" lvl="1" indent="-857250" algn="l" defTabSz="457200" hangingPunct="1">
              <a:spcAft>
                <a:spcPts val="1800"/>
              </a:spcAft>
              <a:buClr>
                <a:schemeClr val="accent5">
                  <a:lumMod val="50000"/>
                </a:schemeClr>
              </a:buClr>
              <a:buSzPct val="50000"/>
              <a:buFont typeface="Arial" panose="020B0604020202020204" pitchFamily="34" charset="0"/>
              <a:buChar char="•"/>
              <a:defRPr/>
            </a:pPr>
            <a:r>
              <a:rPr lang="en-GB" sz="6600" kern="1200" dirty="0" err="1">
                <a:solidFill>
                  <a:srgbClr val="0066AE"/>
                </a:solidFill>
              </a:rPr>
              <a:t>AfriGEOSS</a:t>
            </a:r>
            <a:r>
              <a:rPr lang="en-GB" sz="6600" kern="1200" dirty="0">
                <a:solidFill>
                  <a:srgbClr val="0066AE"/>
                </a:solidFill>
              </a:rPr>
              <a:t> (2014)</a:t>
            </a:r>
          </a:p>
          <a:p>
            <a:pPr lvl="1" indent="0" algn="l" defTabSz="457200" hangingPunct="1">
              <a:spcAft>
                <a:spcPts val="1800"/>
              </a:spcAft>
              <a:buClr>
                <a:schemeClr val="accent5">
                  <a:lumMod val="50000"/>
                </a:schemeClr>
              </a:buClr>
              <a:buSzPct val="50000"/>
              <a:defRPr/>
            </a:pPr>
            <a:endParaRPr lang="en-GB" sz="4000" kern="1200" dirty="0">
              <a:solidFill>
                <a:srgbClr val="0066AE"/>
              </a:solidFill>
            </a:endParaRPr>
          </a:p>
          <a:p>
            <a:pPr marL="857250" lvl="1" indent="-857250" algn="l" defTabSz="457200" hangingPunct="1">
              <a:spcAft>
                <a:spcPts val="1800"/>
              </a:spcAft>
              <a:buClr>
                <a:schemeClr val="accent5">
                  <a:lumMod val="50000"/>
                </a:schemeClr>
              </a:buClr>
              <a:buSzPct val="50000"/>
              <a:buFont typeface="Arial" panose="020B0604020202020204" pitchFamily="34" charset="0"/>
              <a:buChar char="•"/>
              <a:defRPr/>
            </a:pPr>
            <a:r>
              <a:rPr lang="en-GB" sz="6600" kern="1200" dirty="0" err="1">
                <a:solidFill>
                  <a:srgbClr val="0066AE"/>
                </a:solidFill>
              </a:rPr>
              <a:t>AmeriGEOSS</a:t>
            </a:r>
            <a:r>
              <a:rPr lang="en-GB" sz="6600" kern="1200" dirty="0">
                <a:solidFill>
                  <a:srgbClr val="0066AE"/>
                </a:solidFill>
              </a:rPr>
              <a:t> (2015)</a:t>
            </a:r>
          </a:p>
          <a:p>
            <a:pPr lvl="1" indent="0" algn="l" defTabSz="457200" hangingPunct="1">
              <a:spcAft>
                <a:spcPts val="1800"/>
              </a:spcAft>
              <a:buClr>
                <a:schemeClr val="accent5">
                  <a:lumMod val="50000"/>
                </a:schemeClr>
              </a:buClr>
              <a:buSzPct val="50000"/>
              <a:defRPr/>
            </a:pPr>
            <a:endParaRPr lang="en-US" sz="4000" kern="1200" dirty="0">
              <a:solidFill>
                <a:srgbClr val="0066AE"/>
              </a:solidFill>
            </a:endParaRPr>
          </a:p>
          <a:p>
            <a:pPr marL="857250" lvl="1" indent="-857250" algn="l" defTabSz="457200" hangingPunct="1">
              <a:spcAft>
                <a:spcPts val="1800"/>
              </a:spcAft>
              <a:buClr>
                <a:schemeClr val="accent5">
                  <a:lumMod val="50000"/>
                </a:schemeClr>
              </a:buClr>
              <a:buSzPct val="50000"/>
              <a:buFont typeface="Arial" panose="020B0604020202020204" pitchFamily="34" charset="0"/>
              <a:buChar char="•"/>
              <a:defRPr/>
            </a:pPr>
            <a:r>
              <a:rPr lang="en-GB" sz="6600" kern="1200" dirty="0">
                <a:solidFill>
                  <a:srgbClr val="0066AE"/>
                </a:solidFill>
              </a:rPr>
              <a:t>AOGEOSS (2016)</a:t>
            </a:r>
          </a:p>
          <a:p>
            <a:pPr lvl="1" indent="0" algn="l" defTabSz="457200" hangingPunct="1">
              <a:spcAft>
                <a:spcPts val="1800"/>
              </a:spcAft>
              <a:buClr>
                <a:schemeClr val="accent5">
                  <a:lumMod val="50000"/>
                </a:schemeClr>
              </a:buClr>
              <a:buSzPct val="50000"/>
              <a:defRPr/>
            </a:pPr>
            <a:endParaRPr lang="en-GB" sz="4000" kern="1200" dirty="0">
              <a:solidFill>
                <a:srgbClr val="0066AE"/>
              </a:solidFill>
            </a:endParaRPr>
          </a:p>
          <a:p>
            <a:pPr marL="857250" lvl="1" indent="-857250" algn="l" defTabSz="457200" hangingPunct="1">
              <a:spcAft>
                <a:spcPts val="1800"/>
              </a:spcAft>
              <a:buClr>
                <a:schemeClr val="accent5">
                  <a:lumMod val="50000"/>
                </a:schemeClr>
              </a:buClr>
              <a:buSzPct val="50000"/>
              <a:buFont typeface="Arial" panose="020B0604020202020204" pitchFamily="34" charset="0"/>
              <a:buChar char="•"/>
              <a:defRPr/>
            </a:pPr>
            <a:r>
              <a:rPr lang="en-GB" sz="6600" kern="1200" dirty="0">
                <a:solidFill>
                  <a:srgbClr val="FF0000"/>
                </a:solidFill>
              </a:rPr>
              <a:t>New</a:t>
            </a:r>
            <a:r>
              <a:rPr lang="en-GB" sz="6600" kern="1200" dirty="0">
                <a:solidFill>
                  <a:srgbClr val="0066AE"/>
                </a:solidFill>
              </a:rPr>
              <a:t>: </a:t>
            </a:r>
            <a:r>
              <a:rPr lang="en-GB" sz="6600" kern="1200" dirty="0" err="1">
                <a:solidFill>
                  <a:srgbClr val="0066AE"/>
                </a:solidFill>
              </a:rPr>
              <a:t>EuroGEOSS</a:t>
            </a:r>
            <a:r>
              <a:rPr lang="en-GB" sz="6600" kern="1200" dirty="0">
                <a:solidFill>
                  <a:srgbClr val="0066AE"/>
                </a:solidFill>
              </a:rPr>
              <a:t> (end 2017</a:t>
            </a:r>
            <a:r>
              <a:rPr lang="en-GB" sz="6000" kern="1200" dirty="0">
                <a:solidFill>
                  <a:srgbClr val="0066AE"/>
                </a:solidFill>
              </a:rPr>
              <a:t>)</a:t>
            </a:r>
            <a:endParaRPr lang="en-GB" sz="2200" kern="1200" dirty="0"/>
          </a:p>
          <a:p>
            <a:pPr defTabSz="457200" hangingPunct="1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GB" kern="1200" dirty="0">
              <a:solidFill>
                <a:srgbClr val="1744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4817" y="11538520"/>
            <a:ext cx="21242359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6AE"/>
            </a:solidFill>
          </a:ln>
        </p:spPr>
        <p:txBody>
          <a:bodyPr wrap="square">
            <a:spAutoFit/>
          </a:bodyPr>
          <a:lstStyle/>
          <a:p>
            <a:pPr defTabSz="457200" hangingPunct="1">
              <a:buClr>
                <a:schemeClr val="accent5">
                  <a:lumMod val="50000"/>
                </a:schemeClr>
              </a:buClr>
              <a:defRPr/>
            </a:pPr>
            <a:r>
              <a:rPr lang="en-GB" sz="5400" kern="1200" dirty="0" err="1">
                <a:solidFill>
                  <a:srgbClr val="174489"/>
                </a:solidFill>
              </a:rPr>
              <a:t>EuroGEOSS</a:t>
            </a:r>
            <a:r>
              <a:rPr lang="en-GB" sz="5400" kern="1200" dirty="0">
                <a:solidFill>
                  <a:srgbClr val="174489"/>
                </a:solidFill>
              </a:rPr>
              <a:t> seeks for cooperation with other regional initiatives </a:t>
            </a:r>
            <a:br>
              <a:rPr lang="en-GB" sz="5400" kern="1200" dirty="0">
                <a:solidFill>
                  <a:srgbClr val="174489"/>
                </a:solidFill>
              </a:rPr>
            </a:br>
            <a:r>
              <a:rPr lang="en-GB" sz="5400" kern="1200" dirty="0">
                <a:solidFill>
                  <a:srgbClr val="174489"/>
                </a:solidFill>
              </a:rPr>
              <a:t>to implement an all-encompassing GEOSS</a:t>
            </a:r>
          </a:p>
        </p:txBody>
      </p:sp>
    </p:spTree>
    <p:extLst>
      <p:ext uri="{BB962C8B-B14F-4D97-AF65-F5344CB8AC3E}">
        <p14:creationId xmlns:p14="http://schemas.microsoft.com/office/powerpoint/2010/main" val="254813502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" y="-17284"/>
            <a:ext cx="19514168" cy="1370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216" y="0"/>
            <a:ext cx="4415136" cy="1370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02776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22524" y="829795"/>
            <a:ext cx="2142734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8000" b="1" dirty="0" err="1">
                <a:solidFill>
                  <a:schemeClr val="accent1"/>
                </a:solidFill>
              </a:rPr>
              <a:t>EuroGEOSS</a:t>
            </a:r>
            <a:r>
              <a:rPr lang="en-GB" sz="8000" b="1" dirty="0">
                <a:solidFill>
                  <a:schemeClr val="accent1"/>
                </a:solidFill>
              </a:rPr>
              <a:t>: the European gateway to GEO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526704" y="2747790"/>
            <a:ext cx="23317744" cy="10734946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 lnSpcReduction="100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685800" indent="-685800" algn="l" defTabSz="457200" hangingPunct="1">
              <a:lnSpc>
                <a:spcPct val="110000"/>
              </a:lnSpc>
              <a:spcAft>
                <a:spcPts val="600"/>
              </a:spcAft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en-GB" sz="5400" kern="1200" dirty="0">
                <a:solidFill>
                  <a:srgbClr val="0066AE"/>
                </a:solidFill>
              </a:rPr>
              <a:t>Objective is to significantly increase </a:t>
            </a:r>
            <a:br>
              <a:rPr lang="en-GB" sz="5400" kern="1200" dirty="0">
                <a:solidFill>
                  <a:srgbClr val="0066AE"/>
                </a:solidFill>
              </a:rPr>
            </a:br>
            <a:r>
              <a:rPr lang="en-GB" sz="5400" kern="1200" dirty="0">
                <a:solidFill>
                  <a:srgbClr val="0066AE"/>
                </a:solidFill>
              </a:rPr>
              <a:t>the benefits for Europe and for GEOSS </a:t>
            </a:r>
            <a:br>
              <a:rPr lang="en-GB" sz="5400" kern="1200" dirty="0">
                <a:solidFill>
                  <a:srgbClr val="0066AE"/>
                </a:solidFill>
              </a:rPr>
            </a:br>
            <a:r>
              <a:rPr lang="en-GB" sz="5400" kern="1200" dirty="0">
                <a:solidFill>
                  <a:srgbClr val="0066AE"/>
                </a:solidFill>
              </a:rPr>
              <a:t>of its participation within GEO</a:t>
            </a:r>
          </a:p>
          <a:p>
            <a:pPr marL="685800" indent="-685800" algn="l" defTabSz="457200" hangingPunct="1">
              <a:lnSpc>
                <a:spcPct val="110000"/>
              </a:lnSpc>
              <a:spcAft>
                <a:spcPts val="600"/>
              </a:spcAft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en-GB" sz="5400" kern="1200" dirty="0">
                <a:solidFill>
                  <a:srgbClr val="0066AE"/>
                </a:solidFill>
              </a:rPr>
              <a:t>Uptake of GEOSS assets by European users </a:t>
            </a:r>
          </a:p>
          <a:p>
            <a:pPr marL="685800" indent="-685800" algn="l" defTabSz="457200" hangingPunct="1">
              <a:lnSpc>
                <a:spcPct val="110000"/>
              </a:lnSpc>
              <a:spcAft>
                <a:spcPts val="600"/>
              </a:spcAft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en-GB" sz="5400" kern="1200" dirty="0">
                <a:solidFill>
                  <a:srgbClr val="0066AE"/>
                </a:solidFill>
              </a:rPr>
              <a:t>Leverage internationally European EO assets</a:t>
            </a:r>
          </a:p>
          <a:p>
            <a:pPr marL="685800" indent="-685800" algn="l" defTabSz="457200" hangingPunct="1">
              <a:lnSpc>
                <a:spcPct val="110000"/>
              </a:lnSpc>
              <a:spcAft>
                <a:spcPts val="600"/>
              </a:spcAft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en-GB" sz="5400" kern="1200" dirty="0">
                <a:solidFill>
                  <a:srgbClr val="0066AE"/>
                </a:solidFill>
              </a:rPr>
              <a:t>Application oriented, </a:t>
            </a:r>
            <a:br>
              <a:rPr lang="en-GB" sz="5400" kern="1200" dirty="0">
                <a:solidFill>
                  <a:srgbClr val="0066AE"/>
                </a:solidFill>
              </a:rPr>
            </a:br>
            <a:r>
              <a:rPr lang="en-GB" sz="5400" kern="1200" dirty="0">
                <a:solidFill>
                  <a:srgbClr val="0066AE"/>
                </a:solidFill>
              </a:rPr>
              <a:t>Reinforcement of a user-driven GEOSS</a:t>
            </a:r>
          </a:p>
          <a:p>
            <a:pPr marL="685800" indent="-685800" algn="l" defTabSz="457200" hangingPunct="1">
              <a:lnSpc>
                <a:spcPct val="110000"/>
              </a:lnSpc>
              <a:spcAft>
                <a:spcPts val="600"/>
              </a:spcAft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en-GB" sz="5400" kern="1200" dirty="0">
                <a:solidFill>
                  <a:srgbClr val="0066AE"/>
                </a:solidFill>
              </a:rPr>
              <a:t>Based on existing developments, integrate scattered efforts </a:t>
            </a:r>
            <a:br>
              <a:rPr lang="en-GB" sz="5400" kern="1200" dirty="0">
                <a:solidFill>
                  <a:srgbClr val="0066AE"/>
                </a:solidFill>
              </a:rPr>
            </a:br>
            <a:r>
              <a:rPr lang="en-GB" kern="1200" dirty="0">
                <a:solidFill>
                  <a:srgbClr val="0066AE"/>
                </a:solidFill>
              </a:rPr>
              <a:t>(e.g. Horizon 2020, Copernicus, ESA, national initiatives)</a:t>
            </a:r>
          </a:p>
          <a:p>
            <a:pPr marL="685800" indent="-685800" algn="l" defTabSz="457200" hangingPunct="1">
              <a:lnSpc>
                <a:spcPct val="110000"/>
              </a:lnSpc>
              <a:spcAft>
                <a:spcPts val="600"/>
              </a:spcAft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en-GB" sz="5400" kern="1200" dirty="0">
                <a:solidFill>
                  <a:srgbClr val="0066AE"/>
                </a:solidFill>
              </a:rPr>
              <a:t>Contribution to the SDGs, the Paris agreement, the </a:t>
            </a:r>
            <a:r>
              <a:rPr lang="en-GB" sz="5400" kern="1200" dirty="0" err="1">
                <a:solidFill>
                  <a:srgbClr val="0066AE"/>
                </a:solidFill>
              </a:rPr>
              <a:t>Sendaï</a:t>
            </a:r>
            <a:r>
              <a:rPr lang="en-GB" sz="5400" kern="1200" dirty="0">
                <a:solidFill>
                  <a:srgbClr val="0066AE"/>
                </a:solidFill>
              </a:rPr>
              <a:t> framework, the GEO SBAs and the implementation of EU (environmental) policies</a:t>
            </a:r>
          </a:p>
          <a:p>
            <a:pPr marL="685800" indent="-685800" algn="l" defTabSz="457200" hangingPunct="1">
              <a:lnSpc>
                <a:spcPct val="110000"/>
              </a:lnSpc>
              <a:spcAft>
                <a:spcPts val="600"/>
              </a:spcAft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en-GB" sz="5400" kern="1200" dirty="0">
                <a:solidFill>
                  <a:srgbClr val="0066AE"/>
                </a:solidFill>
              </a:rPr>
              <a:t>Piloted by the European GEO Caucus and chaired by the Commission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464" y="2431333"/>
            <a:ext cx="7508377" cy="610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51022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38"/>
            <a:ext cx="24384000" cy="543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5993904"/>
            <a:ext cx="23916456" cy="532859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ü"/>
              <a:defRPr/>
            </a:pP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Inventory of EO development &amp; innovation actions</a:t>
            </a:r>
          </a:p>
          <a:p>
            <a:pPr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ü"/>
              <a:defRPr/>
            </a:pP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Up-scaling of </a:t>
            </a:r>
            <a:r>
              <a:rPr lang="en-GB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EuroGEOSS</a:t>
            </a: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pilot applications</a:t>
            </a:r>
          </a:p>
          <a:p>
            <a:pPr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ü"/>
              <a:defRPr/>
            </a:pP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Showcasing of European know-how with relevance to GEO</a:t>
            </a:r>
          </a:p>
          <a:p>
            <a:pPr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ü"/>
              <a:defRPr/>
            </a:pP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Linkages between </a:t>
            </a:r>
            <a:r>
              <a:rPr lang="en-GB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EuroGEOSS</a:t>
            </a: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applications and other GEO actions</a:t>
            </a:r>
          </a:p>
          <a:p>
            <a:pPr algn="l" defTabSz="457200" hangingPunct="1">
              <a:lnSpc>
                <a:spcPct val="110000"/>
              </a:lnSpc>
              <a:buClr>
                <a:srgbClr val="0066AE"/>
              </a:buClr>
              <a:buFont typeface="Wingdings" panose="05000000000000000000" pitchFamily="2" charset="2"/>
              <a:buChar char="ü"/>
              <a:defRPr/>
            </a:pP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Consolidation of national GEO management structures </a:t>
            </a:r>
            <a:endParaRPr lang="en-GB" sz="5400" kern="1200" dirty="0">
              <a:solidFill>
                <a:srgbClr val="0066A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470" y="11079072"/>
            <a:ext cx="10233050" cy="240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51022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670720" y="548779"/>
            <a:ext cx="6375143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8000" b="1" dirty="0" err="1">
                <a:solidFill>
                  <a:schemeClr val="accent1"/>
                </a:solidFill>
              </a:rPr>
              <a:t>EuroGEOSS</a:t>
            </a:r>
            <a:r>
              <a:rPr lang="en-GB" sz="8000" b="1" dirty="0">
                <a:solidFill>
                  <a:schemeClr val="accent1"/>
                </a:solidFill>
              </a:rPr>
              <a:t> </a:t>
            </a:r>
            <a:br>
              <a:rPr lang="en-GB" sz="8000" b="1" dirty="0">
                <a:solidFill>
                  <a:schemeClr val="accent1"/>
                </a:solidFill>
              </a:rPr>
            </a:br>
            <a:r>
              <a:rPr lang="en-GB" sz="8000" b="1" dirty="0">
                <a:solidFill>
                  <a:schemeClr val="accent1"/>
                </a:solidFill>
              </a:rPr>
              <a:t>added value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744" y="618184"/>
            <a:ext cx="13918330" cy="1228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382688" y="4553744"/>
            <a:ext cx="8928991" cy="8280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685800" indent="-685800" algn="l" defTabSz="457200" hangingPunct="1">
              <a:spcAft>
                <a:spcPts val="1200"/>
              </a:spcAft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en-GB" sz="5400" kern="1200" dirty="0">
                <a:solidFill>
                  <a:srgbClr val="0066AE"/>
                </a:solidFill>
              </a:rPr>
              <a:t>Promote, demonstrate, scale-up EO applications benefiting from integrating datasets available through GEOSS </a:t>
            </a:r>
          </a:p>
          <a:p>
            <a:pPr marL="685800" lvl="1" indent="-685800" algn="l" defTabSz="457200" hangingPunct="1">
              <a:spcAft>
                <a:spcPts val="1200"/>
              </a:spcAft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en-GB" sz="5400" kern="1200" dirty="0">
                <a:solidFill>
                  <a:srgbClr val="0066AE"/>
                </a:solidFill>
              </a:rPr>
              <a:t>In association with European end users</a:t>
            </a:r>
          </a:p>
          <a:p>
            <a:pPr marL="685800" indent="-685800" algn="l" defTabSz="457200" hangingPunct="1">
              <a:spcAft>
                <a:spcPts val="1200"/>
              </a:spcAft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en-GB" sz="5400" kern="1200" dirty="0">
                <a:solidFill>
                  <a:srgbClr val="0066AE"/>
                </a:solidFill>
              </a:rPr>
              <a:t>Act as incubator with Copernicus</a:t>
            </a:r>
          </a:p>
        </p:txBody>
      </p:sp>
    </p:spTree>
    <p:extLst>
      <p:ext uri="{BB962C8B-B14F-4D97-AF65-F5344CB8AC3E}">
        <p14:creationId xmlns:p14="http://schemas.microsoft.com/office/powerpoint/2010/main" val="323551022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53" y="449288"/>
            <a:ext cx="15867219" cy="3645172"/>
          </a:xfrm>
          <a:prstGeom prst="rect">
            <a:avLst/>
          </a:prstGeom>
          <a:noFill/>
          <a:ln w="9525">
            <a:solidFill>
              <a:srgbClr val="0066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538758" y="5013176"/>
            <a:ext cx="23845242" cy="8397552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 lnSpcReduction="100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defTabSz="457200" hangingPunct="1">
              <a:lnSpc>
                <a:spcPct val="90000"/>
              </a:lnSpc>
              <a:spcAft>
                <a:spcPts val="3600"/>
              </a:spcAft>
              <a:buClr>
                <a:schemeClr val="accent5">
                  <a:lumMod val="50000"/>
                </a:schemeClr>
              </a:buClr>
            </a:pPr>
            <a:r>
              <a:rPr lang="en-GB" sz="6000" b="1" kern="1200" dirty="0">
                <a:solidFill>
                  <a:srgbClr val="0066AE"/>
                </a:solidFill>
                <a:latin typeface="verdana" charset="0"/>
              </a:rPr>
              <a:t>Key </a:t>
            </a:r>
            <a:r>
              <a:rPr lang="en-GB" sz="6000" b="1" kern="1200" dirty="0">
                <a:solidFill>
                  <a:srgbClr val="0066AE"/>
                </a:solidFill>
              </a:rPr>
              <a:t>elements of </a:t>
            </a:r>
            <a:r>
              <a:rPr lang="en-GB" sz="6000" b="1" kern="1200" dirty="0" err="1">
                <a:solidFill>
                  <a:srgbClr val="0066AE"/>
                </a:solidFill>
              </a:rPr>
              <a:t>EuroGEOSS</a:t>
            </a:r>
            <a:r>
              <a:rPr lang="en-GB" sz="6000" b="1" kern="1200" dirty="0">
                <a:solidFill>
                  <a:srgbClr val="0066AE"/>
                </a:solidFill>
              </a:rPr>
              <a:t>-Copernicus interaction</a:t>
            </a:r>
          </a:p>
          <a:p>
            <a:pPr marL="685800" indent="-685800" algn="l" defTabSz="457200" hangingPunct="1">
              <a:lnSpc>
                <a:spcPct val="90000"/>
              </a:lnSpc>
              <a:spcAft>
                <a:spcPts val="2400"/>
              </a:spcAft>
              <a:buClr>
                <a:srgbClr val="0066AE"/>
              </a:buClr>
              <a:buFont typeface="Arial" panose="020B0604020202020204" pitchFamily="34" charset="0"/>
              <a:buChar char="•"/>
            </a:pPr>
            <a:r>
              <a:rPr lang="en-GB" sz="5400" kern="1200" dirty="0">
                <a:solidFill>
                  <a:srgbClr val="0066AE"/>
                </a:solidFill>
              </a:rPr>
              <a:t>The </a:t>
            </a:r>
            <a:r>
              <a:rPr lang="en-GB" sz="5400" kern="1200" dirty="0" err="1">
                <a:solidFill>
                  <a:srgbClr val="0066AE"/>
                </a:solidFill>
              </a:rPr>
              <a:t>EuroGEOSS</a:t>
            </a:r>
            <a:r>
              <a:rPr lang="en-GB" sz="5400" kern="1200" dirty="0">
                <a:solidFill>
                  <a:srgbClr val="0066AE"/>
                </a:solidFill>
              </a:rPr>
              <a:t> initiative has the potential to considerably enrich the </a:t>
            </a:r>
            <a:r>
              <a:rPr lang="en-GB" sz="5400" kern="1200" dirty="0">
                <a:solidFill>
                  <a:srgbClr val="FF0000"/>
                </a:solidFill>
              </a:rPr>
              <a:t>downstream part of the Copernicus ecosystem </a:t>
            </a:r>
            <a:r>
              <a:rPr lang="en-GB" sz="5400" kern="1200" dirty="0">
                <a:solidFill>
                  <a:srgbClr val="0066AE"/>
                </a:solidFill>
              </a:rPr>
              <a:t>by triggering a range of new applications for </a:t>
            </a:r>
            <a:r>
              <a:rPr lang="en-GB" sz="5400" kern="1200" dirty="0">
                <a:solidFill>
                  <a:srgbClr val="FF0000"/>
                </a:solidFill>
              </a:rPr>
              <a:t>end users</a:t>
            </a:r>
            <a:r>
              <a:rPr lang="en-GB" sz="5400" kern="1200" dirty="0">
                <a:solidFill>
                  <a:srgbClr val="0066AE"/>
                </a:solidFill>
              </a:rPr>
              <a:t>.</a:t>
            </a:r>
          </a:p>
          <a:p>
            <a:pPr marL="685800" indent="-685800" algn="l" defTabSz="457200" hangingPunct="1">
              <a:lnSpc>
                <a:spcPct val="90000"/>
              </a:lnSpc>
              <a:spcAft>
                <a:spcPts val="2400"/>
              </a:spcAft>
              <a:buClr>
                <a:srgbClr val="0066AE"/>
              </a:buClr>
              <a:buFont typeface="Arial" panose="020B0604020202020204" pitchFamily="34" charset="0"/>
              <a:buChar char="•"/>
            </a:pPr>
            <a:r>
              <a:rPr lang="en-GB" sz="5400" kern="1200" dirty="0">
                <a:solidFill>
                  <a:srgbClr val="0066AE"/>
                </a:solidFill>
              </a:rPr>
              <a:t>The </a:t>
            </a:r>
            <a:r>
              <a:rPr lang="en-GB" sz="5400" kern="1200" dirty="0">
                <a:solidFill>
                  <a:srgbClr val="FF0000"/>
                </a:solidFill>
              </a:rPr>
              <a:t>GEOSS platform </a:t>
            </a:r>
            <a:r>
              <a:rPr lang="en-GB" sz="5400" kern="1200" dirty="0">
                <a:solidFill>
                  <a:srgbClr val="0066AE"/>
                </a:solidFill>
              </a:rPr>
              <a:t>and the </a:t>
            </a:r>
            <a:r>
              <a:rPr lang="en-GB" sz="5400" kern="1200" dirty="0">
                <a:solidFill>
                  <a:srgbClr val="FF0000"/>
                </a:solidFill>
              </a:rPr>
              <a:t>Copernicus DIAS </a:t>
            </a:r>
            <a:r>
              <a:rPr lang="en-GB" sz="5400" kern="1200" dirty="0">
                <a:solidFill>
                  <a:srgbClr val="0066AE"/>
                </a:solidFill>
              </a:rPr>
              <a:t>(Data and Information Access Services) will enable the development of </a:t>
            </a:r>
            <a:r>
              <a:rPr lang="en-GB" sz="5400" kern="1200" dirty="0" err="1">
                <a:solidFill>
                  <a:srgbClr val="0066AE"/>
                </a:solidFill>
              </a:rPr>
              <a:t>EuroGEOSS</a:t>
            </a:r>
            <a:r>
              <a:rPr lang="en-GB" sz="5400" kern="1200" dirty="0">
                <a:solidFill>
                  <a:srgbClr val="0066AE"/>
                </a:solidFill>
              </a:rPr>
              <a:t> applications by providing the </a:t>
            </a:r>
            <a:r>
              <a:rPr lang="en-GB" sz="5400" kern="1200" dirty="0">
                <a:solidFill>
                  <a:srgbClr val="FF0000"/>
                </a:solidFill>
              </a:rPr>
              <a:t>"back-offices"</a:t>
            </a:r>
            <a:r>
              <a:rPr lang="en-GB" sz="5400" kern="1200" dirty="0">
                <a:solidFill>
                  <a:srgbClr val="0066AE"/>
                </a:solidFill>
              </a:rPr>
              <a:t> for discovering, accessing and processing  Copernicus and other GEOSS data and products.</a:t>
            </a:r>
          </a:p>
          <a:p>
            <a:pPr marL="685800" indent="-685800" algn="l" defTabSz="457200" hangingPunct="1">
              <a:lnSpc>
                <a:spcPct val="90000"/>
              </a:lnSpc>
              <a:spcAft>
                <a:spcPts val="1200"/>
              </a:spcAft>
              <a:buClr>
                <a:srgbClr val="0066AE"/>
              </a:buClr>
              <a:buFont typeface="Arial" panose="020B0604020202020204" pitchFamily="34" charset="0"/>
              <a:buChar char="•"/>
            </a:pPr>
            <a:r>
              <a:rPr lang="en-GB" sz="5400" kern="1200" dirty="0" err="1">
                <a:solidFill>
                  <a:srgbClr val="0066AE"/>
                </a:solidFill>
              </a:rPr>
              <a:t>EuroGEOSS</a:t>
            </a:r>
            <a:r>
              <a:rPr lang="en-GB" sz="5400" kern="1200" dirty="0">
                <a:solidFill>
                  <a:srgbClr val="0066AE"/>
                </a:solidFill>
              </a:rPr>
              <a:t> can "attract" additional GEOSS data (including </a:t>
            </a:r>
            <a:r>
              <a:rPr lang="en-GB" sz="5400" kern="1200" dirty="0">
                <a:solidFill>
                  <a:srgbClr val="FF0000"/>
                </a:solidFill>
              </a:rPr>
              <a:t>in situ data</a:t>
            </a:r>
            <a:r>
              <a:rPr lang="en-GB" sz="5400" kern="1200" dirty="0">
                <a:solidFill>
                  <a:srgbClr val="0066AE"/>
                </a:solidFill>
              </a:rPr>
              <a:t>) to the Copernicus innovation ecosystem in Europe.</a:t>
            </a:r>
          </a:p>
        </p:txBody>
      </p:sp>
    </p:spTree>
    <p:extLst>
      <p:ext uri="{BB962C8B-B14F-4D97-AF65-F5344CB8AC3E}">
        <p14:creationId xmlns:p14="http://schemas.microsoft.com/office/powerpoint/2010/main" val="323551022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670720" y="593304"/>
            <a:ext cx="17777302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8000" b="1" dirty="0">
                <a:solidFill>
                  <a:schemeClr val="accent1"/>
                </a:solidFill>
              </a:rPr>
              <a:t>Nine priority SDGs for </a:t>
            </a:r>
            <a:r>
              <a:rPr lang="en-GB" sz="8000" b="1" dirty="0" err="1">
                <a:solidFill>
                  <a:schemeClr val="accent1"/>
                </a:solidFill>
              </a:rPr>
              <a:t>EuroGEOSS</a:t>
            </a:r>
            <a:endParaRPr lang="en-GB" sz="8000" b="1" dirty="0">
              <a:solidFill>
                <a:schemeClr val="accent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0" y="2420887"/>
            <a:ext cx="3125607" cy="312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91" y="3495600"/>
            <a:ext cx="3074368" cy="30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511" y="2461868"/>
            <a:ext cx="3074368" cy="309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767" y="3473624"/>
            <a:ext cx="3099988" cy="31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079" y="2461869"/>
            <a:ext cx="3048748" cy="309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647" y="2420888"/>
            <a:ext cx="3125607" cy="309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351" y="3469980"/>
            <a:ext cx="3074368" cy="309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959" y="3541988"/>
            <a:ext cx="3099988" cy="309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215" y="2487488"/>
            <a:ext cx="3074368" cy="30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Espace réservé du contenu 2"/>
          <p:cNvSpPr txBox="1">
            <a:spLocks/>
          </p:cNvSpPr>
          <p:nvPr/>
        </p:nvSpPr>
        <p:spPr>
          <a:xfrm>
            <a:off x="670719" y="6984776"/>
            <a:ext cx="23431863" cy="635394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685800" indent="-685800" algn="l" defTabSz="457200" hangingPunct="1">
              <a:lnSpc>
                <a:spcPct val="110000"/>
              </a:lnSpc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Strong</a:t>
            </a: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</a:t>
            </a: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geospatial</a:t>
            </a: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dimensions</a:t>
            </a:r>
          </a:p>
          <a:p>
            <a:pPr marL="685800" indent="-685800" algn="l" defTabSz="457200" hangingPunct="1">
              <a:lnSpc>
                <a:spcPct val="110000"/>
              </a:lnSpc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</a:t>
            </a: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drivers for </a:t>
            </a: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policy-related</a:t>
            </a: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</a:t>
            </a: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information</a:t>
            </a:r>
          </a:p>
          <a:p>
            <a:pPr marL="685800" indent="-685800" algn="l" defTabSz="457200" hangingPunct="1">
              <a:lnSpc>
                <a:spcPct val="110000"/>
              </a:lnSpc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en-GB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Cover all GEO engagement priorities</a:t>
            </a:r>
          </a:p>
          <a:p>
            <a:pPr marL="685800" indent="-685800" algn="l" defTabSz="457200" hangingPunct="1">
              <a:lnSpc>
                <a:spcPct val="110000"/>
              </a:lnSpc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correlated</a:t>
            </a: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GEO </a:t>
            </a: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SBAs</a:t>
            </a: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 </a:t>
            </a: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Copenicus</a:t>
            </a: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</a:t>
            </a: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services</a:t>
            </a:r>
          </a:p>
          <a:p>
            <a:pPr marL="685800" indent="-685800" algn="l" defTabSz="457200" hangingPunct="1">
              <a:lnSpc>
                <a:spcPct val="110000"/>
              </a:lnSpc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Critical mass </a:t>
            </a: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potential</a:t>
            </a: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Europe</a:t>
            </a:r>
          </a:p>
          <a:p>
            <a:pPr marL="685800" indent="-685800" algn="l" defTabSz="457200" hangingPunct="1">
              <a:lnSpc>
                <a:spcPct val="110000"/>
              </a:lnSpc>
              <a:buClr>
                <a:srgbClr val="0066AE"/>
              </a:buClr>
              <a:buFont typeface="Arial" panose="020B0604020202020204" pitchFamily="34" charset="0"/>
              <a:buChar char="•"/>
              <a:defRPr/>
            </a:pP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Implications at European to local </a:t>
            </a: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scales</a:t>
            </a: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civil society, </a:t>
            </a:r>
            <a:b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</a:t>
            </a: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authorities</a:t>
            </a:r>
            <a:r>
              <a:rPr lang="fr-BE" sz="5400" kern="1200" dirty="0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BE" sz="5400" kern="1200" dirty="0" err="1">
                <a:solidFill>
                  <a:srgbClr val="0066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companies</a:t>
            </a:r>
            <a:endParaRPr lang="fr-BE" sz="5400" kern="1200" dirty="0">
              <a:solidFill>
                <a:srgbClr val="0066A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1022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86285" y="214242"/>
            <a:ext cx="22510971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en-GB" sz="8000" b="1" dirty="0">
                <a:solidFill>
                  <a:schemeClr val="accent1"/>
                </a:solidFill>
              </a:rPr>
              <a:t>Two complementary routes to help delivering </a:t>
            </a:r>
            <a:br>
              <a:rPr lang="en-GB" sz="8000" b="1" dirty="0">
                <a:solidFill>
                  <a:schemeClr val="accent1"/>
                </a:solidFill>
              </a:rPr>
            </a:br>
            <a:r>
              <a:rPr lang="en-GB" sz="8000" b="1" dirty="0" err="1">
                <a:solidFill>
                  <a:schemeClr val="accent1"/>
                </a:solidFill>
              </a:rPr>
              <a:t>EuroGEOSS</a:t>
            </a:r>
            <a:r>
              <a:rPr lang="en-GB" sz="8000" b="1" dirty="0">
                <a:solidFill>
                  <a:schemeClr val="accent1"/>
                </a:solidFill>
              </a:rPr>
              <a:t> applications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 bwMode="auto">
          <a:xfrm>
            <a:off x="12960606" y="1026944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CB395E-9979-45B1-A33C-4613B96EBADB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Bent-Up Arrow 4"/>
          <p:cNvSpPr/>
          <p:nvPr/>
        </p:nvSpPr>
        <p:spPr bwMode="auto">
          <a:xfrm rot="10800000">
            <a:off x="7727504" y="5777878"/>
            <a:ext cx="4980094" cy="864097"/>
          </a:xfrm>
          <a:prstGeom prst="bentUpArrow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Bent-Up Arrow 5"/>
          <p:cNvSpPr/>
          <p:nvPr/>
        </p:nvSpPr>
        <p:spPr bwMode="auto">
          <a:xfrm flipV="1">
            <a:off x="12491573" y="5777878"/>
            <a:ext cx="4380947" cy="864097"/>
          </a:xfrm>
          <a:prstGeom prst="bentUpArrow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6700" y="6713984"/>
            <a:ext cx="8101124" cy="6740307"/>
          </a:xfrm>
          <a:prstGeom prst="rect">
            <a:avLst/>
          </a:prstGeom>
          <a:noFill/>
          <a:ln w="25400">
            <a:solidFill>
              <a:srgbClr val="2D5EC1"/>
            </a:solidFill>
          </a:ln>
        </p:spPr>
        <p:txBody>
          <a:bodyPr wrap="square" rtlCol="0">
            <a:spAutoFit/>
          </a:bodyPr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800" b="1" kern="1200" dirty="0">
                <a:solidFill>
                  <a:srgbClr val="0F5494"/>
                </a:solidFill>
                <a:latin typeface="Verdana" pitchFamily="34" charset="0"/>
              </a:rPr>
              <a:t>Fixed term projects from funding programmes such as:</a:t>
            </a:r>
            <a:br>
              <a:rPr lang="en-GB" sz="4800" b="1" kern="1200" dirty="0">
                <a:solidFill>
                  <a:srgbClr val="0F5494"/>
                </a:solidFill>
                <a:latin typeface="Verdana" pitchFamily="34" charset="0"/>
              </a:rPr>
            </a:br>
            <a:endParaRPr lang="en-GB" sz="4800" b="1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4800" kern="1200" dirty="0">
                <a:solidFill>
                  <a:srgbClr val="0066AE"/>
                </a:solidFill>
                <a:latin typeface="Verdana" pitchFamily="34" charset="0"/>
              </a:rPr>
              <a:t>Horizon 2020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4800" kern="1200" dirty="0">
                <a:solidFill>
                  <a:srgbClr val="0F5494"/>
                </a:solidFill>
                <a:latin typeface="Verdana" pitchFamily="34" charset="0"/>
              </a:rPr>
              <a:t>Copernicus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4800" kern="1200" dirty="0">
                <a:solidFill>
                  <a:srgbClr val="0F5494"/>
                </a:solidFill>
                <a:latin typeface="Verdana" pitchFamily="34" charset="0"/>
              </a:rPr>
              <a:t>Other EU programmes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4800" kern="1200" dirty="0">
                <a:solidFill>
                  <a:srgbClr val="0F5494"/>
                </a:solidFill>
                <a:latin typeface="Verdana" pitchFamily="34" charset="0"/>
              </a:rPr>
              <a:t>ESA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4800" kern="1200" dirty="0">
                <a:solidFill>
                  <a:srgbClr val="0F5494"/>
                </a:solidFill>
                <a:latin typeface="Verdana" pitchFamily="34" charset="0"/>
              </a:rPr>
              <a:t>National programmes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50602" y="6713984"/>
            <a:ext cx="8346454" cy="6740307"/>
          </a:xfrm>
          <a:prstGeom prst="rect">
            <a:avLst/>
          </a:prstGeom>
          <a:noFill/>
          <a:ln w="25400">
            <a:solidFill>
              <a:srgbClr val="2D5EC1"/>
            </a:solidFill>
          </a:ln>
        </p:spPr>
        <p:txBody>
          <a:bodyPr wrap="square" rtlCol="0">
            <a:spAutoFit/>
          </a:bodyPr>
          <a:lstStyle/>
          <a:p>
            <a:pPr defTabSz="91440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4800" b="1" kern="1200" dirty="0">
                <a:solidFill>
                  <a:srgbClr val="0F5494"/>
                </a:solidFill>
                <a:latin typeface="Verdana" pitchFamily="34" charset="0"/>
              </a:rPr>
              <a:t>Open innovation partnerships</a:t>
            </a:r>
            <a:br>
              <a:rPr lang="en-GB" sz="4800" b="1" kern="1200" dirty="0">
                <a:solidFill>
                  <a:srgbClr val="0F5494"/>
                </a:solidFill>
                <a:latin typeface="Verdana" pitchFamily="34" charset="0"/>
              </a:rPr>
            </a:br>
            <a:endParaRPr lang="en-GB" sz="4800" b="1" kern="1200" dirty="0">
              <a:solidFill>
                <a:srgbClr val="0F5494"/>
              </a:solidFill>
              <a:latin typeface="Verdana" pitchFamily="34" charset="0"/>
            </a:endParaRP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4800" kern="1200" dirty="0">
                <a:solidFill>
                  <a:srgbClr val="0F5494"/>
                </a:solidFill>
                <a:latin typeface="Verdana" pitchFamily="34" charset="0"/>
              </a:rPr>
              <a:t>To collaborate, benchmark, combine existing developments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4800" kern="1200" dirty="0">
                <a:solidFill>
                  <a:srgbClr val="0F5494"/>
                </a:solidFill>
                <a:latin typeface="Verdana" pitchFamily="34" charset="0"/>
              </a:rPr>
              <a:t>To leverage along the value chain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4800" kern="1200" dirty="0">
                <a:solidFill>
                  <a:srgbClr val="0F5494"/>
                </a:solidFill>
                <a:latin typeface="Verdana" pitchFamily="34" charset="0"/>
              </a:rPr>
              <a:t>GEO collaborative spirit</a:t>
            </a:r>
            <a:endParaRPr lang="en-GB" sz="4800" kern="1200" dirty="0">
              <a:solidFill>
                <a:srgbClr val="0F5494"/>
              </a:solidFill>
              <a:latin typeface="Verdana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14" y="2825552"/>
            <a:ext cx="4967758" cy="287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510227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487</Words>
  <Application>Microsoft Office PowerPoint</Application>
  <PresentationFormat>Custom</PresentationFormat>
  <Paragraphs>80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Courier New</vt:lpstr>
      <vt:lpstr>Helvetica Light</vt:lpstr>
      <vt:lpstr>Helvetica Neue</vt:lpstr>
      <vt:lpstr>Verdana</vt:lpstr>
      <vt:lpstr>Verdana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 Salvo</dc:creator>
  <cp:lastModifiedBy>Utilisateur</cp:lastModifiedBy>
  <cp:revision>115</cp:revision>
  <cp:lastPrinted>2018-04-30T20:34:33Z</cp:lastPrinted>
  <dcterms:modified xsi:type="dcterms:W3CDTF">2018-05-01T19:31:44Z</dcterms:modified>
</cp:coreProperties>
</file>