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64" r:id="rId3"/>
    <p:sldId id="265" r:id="rId4"/>
    <p:sldId id="266" r:id="rId5"/>
    <p:sldId id="263" r:id="rId6"/>
    <p:sldId id="290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8FAEB"/>
    <a:srgbClr val="E6F9F1"/>
    <a:srgbClr val="ECFAF9"/>
    <a:srgbClr val="E5F8F9"/>
    <a:srgbClr val="DFF5DA"/>
    <a:srgbClr val="B6E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5"/>
    <p:restoredTop sz="94587"/>
  </p:normalViewPr>
  <p:slideViewPr>
    <p:cSldViewPr>
      <p:cViewPr varScale="1">
        <p:scale>
          <a:sx n="56" d="100"/>
          <a:sy n="56" d="100"/>
        </p:scale>
        <p:origin x="264" y="3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cs typeface="Arial" charset="0"/>
                <a:sym typeface="Arial" charset="0"/>
              </a:rPr>
              <a:t>Este slide mostra uma imagem CBERS-2B da região de Marcelândia, norte de Mato Grosso. A imagem foi composta por uma imagem monocromática de alta resolução HRC (2,5 m) com uma imagem multespectral CCD (20 m). A imagem mostra que é possivel identificar com o sensor HRC, alem de desmatamentos por corte raso (áreas claras na imagem), as áreas de degradação florestal (áreas verdes com partes claras). </a:t>
            </a:r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3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  <a:lvl2pPr>
              <a:defRPr>
                <a:latin typeface="Calibri"/>
              </a:defRPr>
            </a:lvl2pPr>
            <a:lvl3pPr>
              <a:defRPr>
                <a:latin typeface="Calibri"/>
              </a:defRPr>
            </a:lvl3pPr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8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6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7.wdp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5.wdp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8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9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6.wdp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0.wdp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1.wdp"/><Relationship Id="rId6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2.wdp"/><Relationship Id="rId6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32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3.wdp"/><Relationship Id="rId6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3.jpeg"/><Relationship Id="rId5" Type="http://schemas.openxmlformats.org/officeDocument/2006/relationships/image" Target="../media/image5.png"/><Relationship Id="rId6" Type="http://schemas.microsoft.com/office/2007/relationships/hdphoto" Target="../media/hdphoto14.wdp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5.wdp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1.png"/><Relationship Id="rId10" Type="http://schemas.openxmlformats.org/officeDocument/2006/relationships/image" Target="../media/image41.jpe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3.wdp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4.wdp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5.wdp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png"/><Relationship Id="rId5" Type="http://schemas.microsoft.com/office/2007/relationships/hdphoto" Target="../media/hdphoto6.wdp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2"/>
            <a:ext cx="24384000" cy="1377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0880" y="2753544"/>
            <a:ext cx="18767041" cy="3181673"/>
          </a:xfrm>
          <a:solidFill>
            <a:schemeClr val="bg1">
              <a:alpha val="48000"/>
            </a:schemeClr>
          </a:solidFill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005800"/>
                </a:solidFill>
                <a:latin typeface="Calibri" charset="0"/>
                <a:ea typeface="Calibri" charset="0"/>
                <a:cs typeface="Calibri" charset="0"/>
              </a:rPr>
              <a:t>INPE’s Data Cube: results </a:t>
            </a:r>
            <a:r>
              <a:rPr lang="en-US" sz="9600" b="1">
                <a:solidFill>
                  <a:srgbClr val="005800"/>
                </a:solidFill>
                <a:latin typeface="Calibri" charset="0"/>
                <a:ea typeface="Calibri" charset="0"/>
                <a:cs typeface="Calibri" charset="0"/>
              </a:rPr>
              <a:t>and perspectives</a:t>
            </a:r>
            <a:endParaRPr lang="en-US" sz="9600" b="1" dirty="0">
              <a:solidFill>
                <a:srgbClr val="0058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"/>
            <a:ext cx="4006930" cy="913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7089008" y="0"/>
            <a:ext cx="7283184" cy="126262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695056" y="9162256"/>
            <a:ext cx="16135608" cy="252252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FFFFFF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algn="ctr"/>
            <a:r>
              <a:rPr lang="en-US" sz="6600" dirty="0" smtClean="0">
                <a:solidFill>
                  <a:srgbClr val="005800"/>
                </a:solidFill>
              </a:rPr>
              <a:t>Gilberto </a:t>
            </a:r>
            <a:r>
              <a:rPr lang="en-US" sz="6600" dirty="0" err="1" smtClean="0">
                <a:solidFill>
                  <a:srgbClr val="005800"/>
                </a:solidFill>
              </a:rPr>
              <a:t>Camara</a:t>
            </a:r>
            <a:r>
              <a:rPr lang="en-US" sz="6600" dirty="0" smtClean="0">
                <a:solidFill>
                  <a:srgbClr val="005800"/>
                </a:solidFill>
              </a:rPr>
              <a:t> and </a:t>
            </a:r>
            <a:endParaRPr lang="en-US" sz="6600" dirty="0">
              <a:solidFill>
                <a:srgbClr val="005800"/>
              </a:solidFill>
            </a:endParaRPr>
          </a:p>
          <a:p>
            <a:pPr algn="ctr"/>
            <a:r>
              <a:rPr lang="en-US" sz="6600" dirty="0" smtClean="0">
                <a:solidFill>
                  <a:srgbClr val="005800"/>
                </a:solidFill>
              </a:rPr>
              <a:t>e-sensing and RESTORE+ </a:t>
            </a:r>
            <a:r>
              <a:rPr lang="en-US" sz="6600" dirty="0">
                <a:solidFill>
                  <a:srgbClr val="005800"/>
                </a:solidFill>
              </a:rPr>
              <a:t>project team</a:t>
            </a:r>
          </a:p>
        </p:txBody>
      </p:sp>
      <p:pic>
        <p:nvPicPr>
          <p:cNvPr id="7" name="Picture 2" descr="ESTORE+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62656"/>
            <a:ext cx="5074248" cy="953344"/>
          </a:xfrm>
          <a:prstGeom prst="rect">
            <a:avLst/>
          </a:prstGeom>
          <a:solidFill>
            <a:srgbClr val="F2F2F2">
              <a:alpha val="65882"/>
            </a:srgbClr>
          </a:solidFill>
        </p:spPr>
      </p:pic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812" y="5921896"/>
            <a:ext cx="12268436" cy="523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047984" y="377280"/>
            <a:ext cx="12025336" cy="3168352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Space first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: classify </a:t>
            </a:r>
          </a:p>
          <a:p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images separately</a:t>
            </a:r>
          </a:p>
          <a:p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Compare results in time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8792" y="8154144"/>
            <a:ext cx="9843542" cy="313932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 smtClean="0">
                <a:solidFill>
                  <a:srgbClr val="800000"/>
                </a:solidFill>
                <a:latin typeface="Calibri"/>
                <a:cs typeface="Calibri"/>
              </a:rPr>
              <a:t>Time first</a:t>
            </a:r>
            <a:r>
              <a:rPr lang="en-US" sz="6600" dirty="0" smtClean="0">
                <a:latin typeface="Calibri"/>
                <a:cs typeface="Calibri"/>
              </a:rPr>
              <a:t>: 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classify </a:t>
            </a:r>
          </a:p>
          <a:p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ime series separately</a:t>
            </a:r>
          </a:p>
          <a:p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Join results to get maps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76" y="305272"/>
            <a:ext cx="10694843" cy="712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3928" y="5849888"/>
            <a:ext cx="12268436" cy="552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333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64" y="521296"/>
            <a:ext cx="9937104" cy="649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4696" y="7074024"/>
            <a:ext cx="9361040" cy="313932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altLang="en-US" sz="6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Dimension </a:t>
            </a:r>
            <a:r>
              <a:rPr lang="pt-BR" altLang="en-US" sz="66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reduction</a:t>
            </a:r>
            <a:endParaRPr lang="pt-BR" altLang="en-US" sz="6600" dirty="0" smtClean="0">
              <a:solidFill>
                <a:schemeClr val="bg2">
                  <a:lumMod val="50000"/>
                </a:scheme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lnSpc>
                <a:spcPct val="100000"/>
              </a:lnSpc>
            </a:pPr>
            <a:r>
              <a:rPr lang="pt-BR" altLang="en-US" sz="6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(</a:t>
            </a:r>
            <a:r>
              <a:rPr lang="pt-BR" altLang="en-US" sz="66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best</a:t>
            </a:r>
            <a:r>
              <a:rPr lang="pt-BR" altLang="en-US" sz="6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pixel, </a:t>
            </a:r>
            <a:r>
              <a:rPr lang="pt-BR" altLang="en-US" sz="66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inflection</a:t>
            </a:r>
            <a:r>
              <a:rPr lang="pt-BR" altLang="en-US" sz="6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6600" dirty="0" err="1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indicators</a:t>
            </a:r>
            <a:r>
              <a:rPr lang="pt-BR" altLang="en-US" sz="66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) 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0032" y="305272"/>
            <a:ext cx="11561091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056096" y="6930008"/>
            <a:ext cx="10297144" cy="313932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High-dimensional </a:t>
            </a:r>
            <a:r>
              <a:rPr kumimoji="0" lang="pt-BR" alt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space</a:t>
            </a:r>
            <a:endParaRPr lang="pt-BR" altLang="en-US" sz="6600" kern="1200" noProof="0" dirty="0" smtClean="0">
              <a:solidFill>
                <a:srgbClr val="00007D">
                  <a:lumMod val="50000"/>
                </a:srgb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(</a:t>
            </a:r>
            <a:r>
              <a:rPr lang="pt-BR" altLang="en-US" sz="66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machine</a:t>
            </a: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66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learning</a:t>
            </a: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Use </a:t>
            </a:r>
            <a:r>
              <a:rPr lang="pt-BR" altLang="en-US" sz="6600" b="1" kern="1200" dirty="0" err="1" smtClean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all</a:t>
            </a: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66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of</a:t>
            </a: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66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</a:t>
            </a:r>
            <a:r>
              <a:rPr lang="pt-BR" altLang="en-US" sz="66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05785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2" y="449288"/>
            <a:ext cx="15049672" cy="11080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96456" y="4265712"/>
            <a:ext cx="7200800" cy="3416320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sz="72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Temporal </a:t>
            </a:r>
            <a:r>
              <a:rPr lang="pt-BR" altLang="en-US" sz="72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patterns</a:t>
            </a:r>
            <a:r>
              <a:rPr lang="pt-BR" altLang="en-US" sz="72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72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of</a:t>
            </a:r>
            <a:r>
              <a:rPr lang="pt-BR" altLang="en-US" sz="72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altLang="en-US" sz="7200" kern="1200" dirty="0" err="1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</a:t>
            </a:r>
            <a:r>
              <a:rPr lang="pt-BR" altLang="en-US" sz="7200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ifferent</a:t>
            </a:r>
            <a:r>
              <a:rPr lang="pt-BR" altLang="en-US" sz="7200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classes</a:t>
            </a:r>
          </a:p>
        </p:txBody>
      </p:sp>
    </p:spTree>
    <p:extLst>
      <p:ext uri="{BB962C8B-B14F-4D97-AF65-F5344CB8AC3E}">
        <p14:creationId xmlns:p14="http://schemas.microsoft.com/office/powerpoint/2010/main" val="174957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752840" y="377280"/>
            <a:ext cx="4104456" cy="23762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864" y="0"/>
            <a:ext cx="20306256" cy="11336577"/>
          </a:xfrm>
          <a:prstGeom prst="rect">
            <a:avLst/>
          </a:prstGeom>
        </p:spPr>
      </p:pic>
      <p:sp>
        <p:nvSpPr>
          <p:cNvPr id="8" name="Shape 145"/>
          <p:cNvSpPr/>
          <p:nvPr/>
        </p:nvSpPr>
        <p:spPr>
          <a:xfrm>
            <a:off x="310680" y="9378280"/>
            <a:ext cx="7416824" cy="2133918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Mato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Grosso: Brazil’s agro frontier</a:t>
            </a:r>
            <a:endParaRPr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76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96" y="737320"/>
            <a:ext cx="23505338" cy="11267308"/>
          </a:xfrm>
          <a:prstGeom prst="rect">
            <a:avLst/>
          </a:prstGeom>
        </p:spPr>
      </p:pic>
      <p:sp>
        <p:nvSpPr>
          <p:cNvPr id="8" name="Shape 145"/>
          <p:cNvSpPr/>
          <p:nvPr/>
        </p:nvSpPr>
        <p:spPr>
          <a:xfrm>
            <a:off x="238672" y="-11004"/>
            <a:ext cx="7655496" cy="1118255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5-fold </a:t>
            </a:r>
            <a:r>
              <a:rPr lang="en-US" sz="660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validation</a:t>
            </a:r>
            <a:endParaRPr sz="66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016" y="2249488"/>
            <a:ext cx="16397183" cy="94376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33264"/>
            <a:ext cx="1406420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Impact</a:t>
            </a:r>
            <a:r>
              <a:rPr kumimoji="0" lang="pt-BR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pt-BR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of</a:t>
            </a:r>
            <a:r>
              <a:rPr kumimoji="0" lang="pt-BR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pt-BR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agricultural</a:t>
            </a:r>
            <a:r>
              <a:rPr kumimoji="0" lang="pt-BR" alt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pt-BR" alt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productivity</a:t>
            </a:r>
            <a:endParaRPr lang="pt-BR" altLang="en-US" sz="7200" b="1" kern="1200" dirty="0" smtClean="0">
              <a:solidFill>
                <a:srgbClr val="00007D">
                  <a:lumMod val="50000"/>
                </a:srgb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956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5"/>
          <p:cNvSpPr/>
          <p:nvPr/>
        </p:nvSpPr>
        <p:spPr>
          <a:xfrm>
            <a:off x="670720" y="233264"/>
            <a:ext cx="1278555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Pasture and stocking rate change</a:t>
            </a:r>
            <a:endParaRPr sz="7200" b="1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032" y="1961456"/>
            <a:ext cx="16763600" cy="989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8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0760" y="5561856"/>
            <a:ext cx="21458384" cy="563231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Einstein 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said “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when the solution is simple, God is answering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”. 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He 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also said “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when the number of factors coming into play is too large, scientific methods in most cases fail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”. 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mr-IN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In a 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complex world one should give up </a:t>
            </a:r>
            <a:r>
              <a:rPr lang="en-US" sz="7200" dirty="0" err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explainability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 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gain a better </a:t>
            </a:r>
            <a:r>
              <a:rPr lang="en-US" sz="72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predictability</a:t>
            </a: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6536" y="377280"/>
            <a:ext cx="5112568" cy="51023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680051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Vapnik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: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on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solving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complex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problems</a:t>
            </a:r>
            <a:endParaRPr lang="pt-BR" altLang="en-US" sz="7200" b="1" kern="1200" dirty="0" smtClean="0">
              <a:solidFill>
                <a:srgbClr val="00007D">
                  <a:lumMod val="50000"/>
                </a:srgbClr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290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6" y="2969568"/>
            <a:ext cx="24622091" cy="76328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7312" y="233264"/>
            <a:ext cx="1720991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7D">
                    <a:lumMod val="50000"/>
                  </a:srgbClr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ＭＳ Ｐゴシック" charset="-128"/>
              </a:rPr>
              <a:t>Cerrado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: tropical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savanna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(2.0 </a:t>
            </a:r>
            <a:r>
              <a:rPr lang="pt-BR" altLang="en-US" sz="7200" b="1" kern="1200" dirty="0" err="1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million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km</a:t>
            </a:r>
            <a:r>
              <a:rPr lang="pt-BR" altLang="en-US" sz="7200" b="1" kern="1200" baseline="300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2</a:t>
            </a:r>
            <a:r>
              <a:rPr lang="pt-BR" altLang="en-US" sz="7200" b="1" kern="1200" dirty="0" smtClean="0">
                <a:solidFill>
                  <a:srgbClr val="00007D">
                    <a:lumMod val="50000"/>
                  </a:srgbClr>
                </a:solidFill>
                <a:latin typeface="Calibri" charset="0"/>
                <a:ea typeface="ＭＳ Ｐゴシック" charset="-128"/>
                <a:cs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2543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>
            <a:off x="14208224" y="521296"/>
            <a:ext cx="9937104" cy="6186309"/>
          </a:xfrm>
          <a:prstGeom prst="rect">
            <a:avLst/>
          </a:prstGeom>
          <a:solidFill>
            <a:srgbClr val="F8FAEB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Samples for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Cerrado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(64,545): 5 layers of 512 neurons, ”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elu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” activation, dropouts (</a:t>
            </a:r>
            <a:r>
              <a:rPr lang="fi-FI" sz="660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0.50, 0.40, 0.35, 0.30, 0.25, </a:t>
            </a:r>
            <a:r>
              <a:rPr lang="fi-FI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0.20) </a:t>
            </a:r>
            <a:r>
              <a:rPr lang="en-US" sz="6600" dirty="0" err="1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adam_optimizer</a:t>
            </a:r>
            <a:r>
              <a:rPr lang="en-US" sz="66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1336"/>
            <a:ext cx="7391400" cy="739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64" y="0"/>
            <a:ext cx="13914784" cy="13626752"/>
          </a:xfrm>
          <a:prstGeom prst="rect">
            <a:avLst/>
          </a:prstGeom>
        </p:spPr>
      </p:pic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14136216" y="8802216"/>
            <a:ext cx="9937104" cy="1107996"/>
          </a:xfrm>
          <a:prstGeom prst="rect">
            <a:avLst/>
          </a:prstGeom>
          <a:solidFill>
            <a:srgbClr val="F8FAEB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660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Estimated accuracy: 95.7%</a:t>
            </a:r>
            <a:endParaRPr lang="en-US" sz="6600" dirty="0" smtClean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90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Calibri" charset="0"/>
              <a:ea typeface="ＭＳ Ｐゴシック" charset="-128"/>
            </a:endParaRPr>
          </a:p>
        </p:txBody>
      </p:sp>
      <p:pic>
        <p:nvPicPr>
          <p:cNvPr id="10242" name="Picture 4" descr="npo00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22349"/>
            <a:ext cx="24384000" cy="147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4276726" y="3897463"/>
            <a:ext cx="16459200" cy="7848302"/>
          </a:xfrm>
          <a:prstGeom prst="rect">
            <a:avLst/>
          </a:prstGeom>
          <a:solidFill>
            <a:srgbClr val="F8FAEB">
              <a:alpha val="85097"/>
            </a:srgbClr>
          </a:solidFill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ja-JP" altLang="pt-BR" sz="7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altLang="ja-JP" sz="7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 few satellites can cover the entire globe, but there needs to be a system in place to ensure their images are readily available to everyone who needs them. Brazil has set an important precedent by making its Earth-observation data available, and the rest of the world should follow suit.</a:t>
            </a:r>
            <a:r>
              <a:rPr lang="ja-JP" altLang="pt-BR" sz="7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endParaRPr lang="en-US" altLang="en-US" sz="72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497" y="-857250"/>
            <a:ext cx="8446974" cy="332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20" y="0"/>
            <a:ext cx="13321480" cy="114953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04168" y="233264"/>
            <a:ext cx="10513168" cy="10587514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200" kern="1200" dirty="0" smtClean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1 year, 23 instances, 4 bands, 1 scene: 35.4 GB</a:t>
            </a:r>
            <a:endParaRPr lang="en-US" sz="6200" kern="1200" dirty="0">
              <a:solidFill>
                <a:srgbClr val="00007D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6200" kern="1200" dirty="0" smtClean="0">
              <a:solidFill>
                <a:srgbClr val="00007D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200" kern="1200" dirty="0" smtClean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65,530 samples, </a:t>
            </a:r>
            <a:r>
              <a:rPr lang="en-US" sz="6200" kern="1200" dirty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6200" kern="1200" dirty="0" smtClean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13 LULC classes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6200" kern="1200" dirty="0" smtClean="0">
              <a:solidFill>
                <a:srgbClr val="00007D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200" kern="1200" dirty="0" smtClean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1h30 processing in Amazon EC2/S3 (40 CPU, 160 GB)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6200" kern="1200" dirty="0">
              <a:solidFill>
                <a:srgbClr val="00007D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200" kern="1200" dirty="0" smtClean="0">
                <a:solidFill>
                  <a:srgbClr val="00007D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90% match with visual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898887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393" y="305272"/>
            <a:ext cx="10417193" cy="614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4008" y="-1"/>
            <a:ext cx="11904768" cy="62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239672" y="11339736"/>
            <a:ext cx="4104456" cy="23762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39" y="6497961"/>
            <a:ext cx="9713121" cy="704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6056" y="7074024"/>
            <a:ext cx="11687944" cy="630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55096" y="5705872"/>
            <a:ext cx="16306800" cy="1524000"/>
          </a:xfrm>
          <a:ln/>
        </p:spPr>
        <p:txBody>
          <a:bodyPr/>
          <a:lstStyle/>
          <a:p>
            <a:pPr>
              <a:tabLst>
                <a:tab pos="1447800" algn="l"/>
                <a:tab pos="2895600" algn="l"/>
                <a:tab pos="4343400" algn="l"/>
                <a:tab pos="5791200" algn="l"/>
                <a:tab pos="7239000" algn="l"/>
                <a:tab pos="8686800" algn="l"/>
                <a:tab pos="10134600" algn="l"/>
                <a:tab pos="11582400" algn="l"/>
                <a:tab pos="13030200" algn="l"/>
                <a:tab pos="14478000" algn="l"/>
                <a:tab pos="15925800" algn="l"/>
              </a:tabLst>
            </a:pP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SITS </a:t>
            </a:r>
            <a:r>
              <a:rPr lang="mr-IN" altLang="en-US" sz="6400" b="1" dirty="0">
                <a:solidFill>
                  <a:srgbClr val="003366"/>
                </a:solidFill>
                <a:latin typeface="Calibri" charset="0"/>
              </a:rPr>
              <a:t>–</a:t>
            </a: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6400" b="1" dirty="0" err="1">
                <a:solidFill>
                  <a:srgbClr val="003366"/>
                </a:solidFill>
                <a:latin typeface="Calibri" charset="0"/>
              </a:rPr>
              <a:t>an</a:t>
            </a: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6400" b="1" dirty="0" err="1">
                <a:solidFill>
                  <a:srgbClr val="003366"/>
                </a:solidFill>
                <a:latin typeface="Calibri" charset="0"/>
              </a:rPr>
              <a:t>R</a:t>
            </a: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 </a:t>
            </a:r>
            <a:r>
              <a:rPr lang="pt-BR" altLang="en-US" sz="6400" b="1" dirty="0" err="1">
                <a:solidFill>
                  <a:srgbClr val="003366"/>
                </a:solidFill>
                <a:latin typeface="Calibri" charset="0"/>
              </a:rPr>
              <a:t>package</a:t>
            </a: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 for </a:t>
            </a:r>
            <a:r>
              <a:rPr lang="pt-BR" altLang="en-US" sz="6400" b="1" dirty="0" err="1">
                <a:solidFill>
                  <a:srgbClr val="003366"/>
                </a:solidFill>
                <a:latin typeface="Calibri" charset="0"/>
              </a:rPr>
              <a:t>image</a:t>
            </a:r>
            <a:r>
              <a:rPr lang="pt-BR" altLang="en-US" sz="6400" b="1" dirty="0">
                <a:solidFill>
                  <a:srgbClr val="003366"/>
                </a:solidFill>
                <a:latin typeface="Calibri" charset="0"/>
              </a:rPr>
              <a:t> time series</a:t>
            </a:r>
          </a:p>
        </p:txBody>
      </p:sp>
      <p:sp>
        <p:nvSpPr>
          <p:cNvPr id="16" name="CaixaDeTexto 3"/>
          <p:cNvSpPr txBox="1">
            <a:spLocks noChangeArrowheads="1"/>
          </p:cNvSpPr>
          <p:nvPr/>
        </p:nvSpPr>
        <p:spPr bwMode="auto">
          <a:xfrm>
            <a:off x="7511480" y="12546632"/>
            <a:ext cx="10009112" cy="830997"/>
          </a:xfrm>
          <a:prstGeom prst="rect">
            <a:avLst/>
          </a:prstGeom>
          <a:solidFill>
            <a:srgbClr val="F8FAEB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Geneva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7D">
                    <a:lumMod val="75000"/>
                  </a:srgbClr>
                </a:solidFill>
                <a:effectLst/>
                <a:uLnTx/>
                <a:uFillTx/>
                <a:latin typeface="Calibri"/>
                <a:ea typeface="Geneva" charset="0"/>
                <a:cs typeface="Calibri"/>
              </a:rPr>
              <a:t>https://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7D">
                    <a:lumMod val="75000"/>
                  </a:srgbClr>
                </a:solidFill>
                <a:effectLst/>
                <a:uLnTx/>
                <a:uFillTx/>
                <a:latin typeface="Calibri"/>
                <a:ea typeface="Geneva" charset="0"/>
                <a:cs typeface="Calibri"/>
              </a:rPr>
              <a:t>github.com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7D">
                    <a:lumMod val="75000"/>
                  </a:srgbClr>
                </a:solidFill>
                <a:effectLst/>
                <a:uLnTx/>
                <a:uFillTx/>
                <a:latin typeface="Calibri"/>
                <a:ea typeface="Geneva" charset="0"/>
                <a:cs typeface="Calibri"/>
              </a:rPr>
              <a:t>/e-sensing/sits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ea typeface="Geneva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65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11183888" y="521296"/>
            <a:ext cx="5544616" cy="4896544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  <a:cs typeface="+mn-cs"/>
            </a:endParaRPr>
          </a:p>
        </p:txBody>
      </p:sp>
      <p:pic>
        <p:nvPicPr>
          <p:cNvPr id="10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5976" y="2105472"/>
            <a:ext cx="3818235" cy="29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61" descr="sentinel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4768" y="8082136"/>
            <a:ext cx="3647579" cy="3182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024648" y="377280"/>
            <a:ext cx="5904656" cy="23762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60752" y="305272"/>
            <a:ext cx="3456384" cy="346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17736616" y="4625752"/>
            <a:ext cx="5930805" cy="2653397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charset="0"/>
              <a:buNone/>
            </a:pPr>
            <a:r>
              <a:rPr lang="en-US" sz="600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Multisensor data</a:t>
            </a:r>
            <a:endParaRPr lang="en-US" sz="6000" dirty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20328904" y="3905672"/>
            <a:ext cx="792088" cy="720080"/>
          </a:xfrm>
          <a:prstGeom prst="downArrow">
            <a:avLst/>
          </a:prstGeom>
          <a:blipFill rotWithShape="1">
            <a:blip r:embed="rId9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/>
          <p:cNvSpPr/>
          <p:nvPr/>
        </p:nvSpPr>
        <p:spPr>
          <a:xfrm rot="10800000">
            <a:off x="20328904" y="7218040"/>
            <a:ext cx="792088" cy="720080"/>
          </a:xfrm>
          <a:prstGeom prst="downArrow">
            <a:avLst/>
          </a:prstGeom>
          <a:blipFill rotWithShape="1">
            <a:blip r:embed="rId9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11255896" y="7074024"/>
            <a:ext cx="5930805" cy="2653397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charset="0"/>
              <a:buNone/>
            </a:pPr>
            <a:r>
              <a:rPr lang="en-US" sz="600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Flexible data cube architectures</a:t>
            </a:r>
            <a:endParaRPr lang="en-US" sz="6000" dirty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3560152" y="5705872"/>
            <a:ext cx="864096" cy="1008112"/>
          </a:xfrm>
          <a:prstGeom prst="downArrow">
            <a:avLst/>
          </a:prstGeom>
          <a:blipFill rotWithShape="1">
            <a:blip r:embed="rId9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264" y="809328"/>
            <a:ext cx="5112568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wn Arrow 19"/>
          <p:cNvSpPr/>
          <p:nvPr/>
        </p:nvSpPr>
        <p:spPr>
          <a:xfrm>
            <a:off x="7799512" y="5849888"/>
            <a:ext cx="720080" cy="1080120"/>
          </a:xfrm>
          <a:prstGeom prst="downArrow">
            <a:avLst/>
          </a:prstGeom>
          <a:blipFill rotWithShape="1">
            <a:blip r:embed="rId9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5135216" y="7074024"/>
            <a:ext cx="5714781" cy="2653397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charset="0"/>
              <a:buNone/>
            </a:pPr>
            <a:r>
              <a:rPr lang="en-US" sz="600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Innovative, shared algorithms</a:t>
            </a:r>
            <a:endParaRPr lang="en-US" sz="6000" dirty="0" smtClean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688" y="665311"/>
            <a:ext cx="4248472" cy="5112569"/>
          </a:xfrm>
          <a:prstGeom prst="rect">
            <a:avLst/>
          </a:prstGeom>
        </p:spPr>
      </p:pic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4696" y="7362056"/>
            <a:ext cx="4176464" cy="2088232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charset="0"/>
              <a:buNone/>
            </a:pPr>
            <a:r>
              <a:rPr lang="en-US" sz="6000" smtClean="0">
                <a:solidFill>
                  <a:srgbClr val="00005E"/>
                </a:solidFill>
                <a:latin typeface="Calibri" charset="0"/>
                <a:ea typeface="Calibri" charset="0"/>
                <a:cs typeface="Calibri" charset="0"/>
              </a:rPr>
              <a:t>In-situ observations</a:t>
            </a:r>
            <a:endParaRPr lang="en-US" sz="6000" dirty="0" smtClean="0">
              <a:solidFill>
                <a:srgbClr val="00005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2110880" y="6209928"/>
            <a:ext cx="720080" cy="1080120"/>
          </a:xfrm>
          <a:prstGeom prst="downArrow">
            <a:avLst/>
          </a:prstGeom>
          <a:blipFill rotWithShape="1">
            <a:blip r:embed="rId9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1678832" y="9954344"/>
            <a:ext cx="15337704" cy="1368151"/>
          </a:xfrm>
          <a:prstGeom prst="rect">
            <a:avLst/>
          </a:prstGeom>
          <a:solidFill>
            <a:srgbClr val="F8FA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hangingPunct="1">
              <a:buFont typeface="Wingdings" charset="0"/>
              <a:buNone/>
            </a:pPr>
            <a:r>
              <a:rPr lang="en-US" sz="6000" smtClean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Realistic case studies and research investment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7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42"/>
          <p:cNvSpPr/>
          <p:nvPr/>
        </p:nvSpPr>
        <p:spPr>
          <a:xfrm>
            <a:off x="7774157" y="2465512"/>
            <a:ext cx="881331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Calibri" charset="0"/>
                <a:ea typeface="Calibri" charset="0"/>
                <a:cs typeface="Calibri" charset="0"/>
              </a:rPr>
              <a:t>Thank </a:t>
            </a:r>
            <a:r>
              <a:rPr dirty="0" smtClean="0">
                <a:latin typeface="Calibri" charset="0"/>
                <a:ea typeface="Calibri" charset="0"/>
                <a:cs typeface="Calibri" charset="0"/>
              </a:rPr>
              <a:t>you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!</a:t>
            </a:r>
            <a:endParaRPr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Shape 142"/>
          <p:cNvSpPr/>
          <p:nvPr/>
        </p:nvSpPr>
        <p:spPr>
          <a:xfrm>
            <a:off x="1822848" y="7574305"/>
            <a:ext cx="20486377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600" dirty="0" smtClean="0">
                <a:latin typeface="Calibri" charset="0"/>
                <a:ea typeface="Calibri" charset="0"/>
                <a:cs typeface="Calibri" charset="0"/>
              </a:rPr>
              <a:t>Financing sources: </a:t>
            </a:r>
          </a:p>
          <a:p>
            <a:r>
              <a:rPr lang="en-US" sz="6600" dirty="0" smtClean="0">
                <a:latin typeface="Calibri" charset="0"/>
                <a:ea typeface="Calibri" charset="0"/>
                <a:cs typeface="Calibri" charset="0"/>
              </a:rPr>
              <a:t>FAPESP (São Paulo Research Foundation): e-sensing project</a:t>
            </a:r>
          </a:p>
          <a:p>
            <a:r>
              <a:rPr lang="en-US" sz="6600" dirty="0" smtClean="0">
                <a:latin typeface="Calibri" charset="0"/>
                <a:ea typeface="Calibri" charset="0"/>
                <a:cs typeface="Calibri" charset="0"/>
              </a:rPr>
              <a:t>ICI (Germany </a:t>
            </a:r>
            <a:r>
              <a:rPr lang="en-US" sz="6600" dirty="0" err="1" smtClean="0">
                <a:latin typeface="Calibri" charset="0"/>
                <a:ea typeface="Calibri" charset="0"/>
                <a:cs typeface="Calibri" charset="0"/>
              </a:rPr>
              <a:t>Int</a:t>
            </a:r>
            <a:r>
              <a:rPr lang="en-US" sz="6600" dirty="0" smtClean="0">
                <a:latin typeface="Calibri" charset="0"/>
                <a:ea typeface="Calibri" charset="0"/>
                <a:cs typeface="Calibri" charset="0"/>
              </a:rPr>
              <a:t> Climate Initiative): RESTORE+ project</a:t>
            </a:r>
            <a:endParaRPr sz="6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1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73" y="-72008"/>
            <a:ext cx="24550545" cy="14130808"/>
          </a:xfrm>
          <a:prstGeom prst="rect">
            <a:avLst/>
          </a:prstGeom>
        </p:spPr>
      </p:pic>
      <p:sp>
        <p:nvSpPr>
          <p:cNvPr id="90113" name="Freeform 1"/>
          <p:cNvSpPr>
            <a:spLocks/>
          </p:cNvSpPr>
          <p:nvPr/>
        </p:nvSpPr>
        <p:spPr bwMode="auto">
          <a:xfrm>
            <a:off x="4419600" y="762000"/>
            <a:ext cx="16459200" cy="1219200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00669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0"/>
          </a:p>
        </p:txBody>
      </p:sp>
      <p:sp>
        <p:nvSpPr>
          <p:cNvPr id="901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28376"/>
            <a:ext cx="24384000" cy="2565896"/>
          </a:xfrm>
          <a:solidFill>
            <a:schemeClr val="tx2">
              <a:lumMod val="20000"/>
              <a:lumOff val="80000"/>
              <a:alpha val="56000"/>
            </a:schemeClr>
          </a:solidFill>
        </p:spPr>
        <p:txBody>
          <a:bodyPr lIns="50800" tIns="50800" rIns="264160" bIns="50800" anchor="ctr">
            <a:normAutofit/>
          </a:bodyPr>
          <a:lstStyle/>
          <a:p>
            <a:pPr eaLnBrk="1" hangingPunct="1"/>
            <a:r>
              <a:rPr lang="en-US" smtClean="0">
                <a:solidFill>
                  <a:srgbClr val="002060"/>
                </a:solidFill>
                <a:latin typeface="Calibri" charset="0"/>
              </a:rPr>
              <a:t>Transparency </a:t>
            </a:r>
            <a:r>
              <a:rPr lang="en-US" dirty="0">
                <a:solidFill>
                  <a:srgbClr val="002060"/>
                </a:solidFill>
                <a:latin typeface="Calibri" charset="0"/>
              </a:rPr>
              <a:t>builds governance!</a:t>
            </a:r>
          </a:p>
        </p:txBody>
      </p:sp>
      <p:sp>
        <p:nvSpPr>
          <p:cNvPr id="90117" name="Rectangle 7"/>
          <p:cNvSpPr>
            <a:spLocks/>
          </p:cNvSpPr>
          <p:nvPr/>
        </p:nvSpPr>
        <p:spPr bwMode="auto">
          <a:xfrm>
            <a:off x="0" y="11555760"/>
            <a:ext cx="24416320" cy="2160240"/>
          </a:xfrm>
          <a:prstGeom prst="rect">
            <a:avLst/>
          </a:prstGeom>
          <a:solidFill>
            <a:srgbClr val="E5F8F9">
              <a:alpha val="75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78" bIns="0"/>
          <a:lstStyle/>
          <a:p>
            <a:pPr marL="79376">
              <a:spcBef>
                <a:spcPts val="1150"/>
              </a:spcBef>
            </a:pPr>
            <a:r>
              <a:rPr lang="en-US" sz="6600" dirty="0">
                <a:solidFill>
                  <a:srgbClr val="00003F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Science (27 April 2007):  </a:t>
            </a:r>
            <a:r>
              <a:rPr lang="ja-JP" altLang="en-US" sz="6600" dirty="0">
                <a:solidFill>
                  <a:srgbClr val="00003F"/>
                </a:solidFill>
                <a:latin typeface="Calibri" charset="0"/>
                <a:ea typeface="Calibri" charset="0"/>
                <a:cs typeface="Calibri" charset="0"/>
                <a:sym typeface="Calibri Italic" charset="0"/>
              </a:rPr>
              <a:t>“</a:t>
            </a:r>
            <a:r>
              <a:rPr lang="en-US" altLang="ja-JP" sz="6600" dirty="0">
                <a:solidFill>
                  <a:srgbClr val="00003F"/>
                </a:solidFill>
                <a:latin typeface="Calibri" charset="0"/>
                <a:ea typeface="Calibri" charset="0"/>
                <a:cs typeface="Calibri" charset="0"/>
                <a:sym typeface="Calibri Italic" charset="0"/>
              </a:rPr>
              <a:t>Brazil´s monitoring system is the envy of the world</a:t>
            </a:r>
            <a:r>
              <a:rPr lang="ja-JP" altLang="en-US" sz="6600" dirty="0">
                <a:solidFill>
                  <a:srgbClr val="00003F"/>
                </a:solidFill>
                <a:latin typeface="Calibri" charset="0"/>
                <a:ea typeface="Calibri" charset="0"/>
                <a:cs typeface="Calibri" charset="0"/>
                <a:sym typeface="Calibri Italic" charset="0"/>
              </a:rPr>
              <a:t>”</a:t>
            </a:r>
            <a:r>
              <a:rPr lang="en-US" altLang="ja-JP" sz="6600" dirty="0">
                <a:solidFill>
                  <a:srgbClr val="00003F"/>
                </a:solidFill>
                <a:latin typeface="Calibri" charset="0"/>
                <a:ea typeface="Calibri" charset="0"/>
                <a:cs typeface="Calibri" charset="0"/>
                <a:sym typeface="Calibri Italic" charset="0"/>
              </a:rPr>
              <a:t>. </a:t>
            </a:r>
            <a:endParaRPr lang="en-US" sz="6600" dirty="0">
              <a:solidFill>
                <a:srgbClr val="00003F"/>
              </a:solidFill>
              <a:latin typeface="Calibri" charset="0"/>
              <a:ea typeface="Calibri" charset="0"/>
              <a:cs typeface="Calibri" charset="0"/>
              <a:sym typeface="Calibri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15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8" y="233263"/>
            <a:ext cx="24057072" cy="11450815"/>
          </a:xfrm>
          <a:prstGeom prst="rect">
            <a:avLst/>
          </a:prstGeom>
        </p:spPr>
      </p:pic>
      <p:pic>
        <p:nvPicPr>
          <p:cNvPr id="5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2160" y="12042576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45"/>
          <p:cNvSpPr/>
          <p:nvPr/>
        </p:nvSpPr>
        <p:spPr>
          <a:xfrm>
            <a:off x="742728" y="0"/>
            <a:ext cx="1684987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Brazil’s NDC (</a:t>
            </a:r>
            <a:r>
              <a:rPr lang="en-US" sz="7200" b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Paris Agreement): </a:t>
            </a:r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zero </a:t>
            </a:r>
            <a:r>
              <a:rPr lang="en-US" sz="7200" b="1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net deforestation </a:t>
            </a:r>
            <a:endParaRPr sz="7200" b="1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 descr="emissions-lu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92" y="2609528"/>
            <a:ext cx="20522280" cy="89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45"/>
          <p:cNvSpPr/>
          <p:nvPr/>
        </p:nvSpPr>
        <p:spPr>
          <a:xfrm>
            <a:off x="382688" y="305272"/>
            <a:ext cx="14744421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8800" b="1" dirty="0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rPr>
              <a:t>Big data requires new </a:t>
            </a:r>
            <a:r>
              <a:rPr lang="en-US" sz="8800" b="1" dirty="0" smtClean="0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rPr>
              <a:t>concepts</a:t>
            </a:r>
            <a:endParaRPr sz="8800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06824" y="2609528"/>
            <a:ext cx="12241360" cy="8640960"/>
            <a:chOff x="560388" y="591282"/>
            <a:chExt cx="7240812" cy="6247668"/>
          </a:xfrm>
        </p:grpSpPr>
        <p:sp>
          <p:nvSpPr>
            <p:cNvPr id="10" name="Line 20"/>
            <p:cNvSpPr>
              <a:spLocks noChangeShapeType="1"/>
            </p:cNvSpPr>
            <p:nvPr/>
          </p:nvSpPr>
          <p:spPr bwMode="auto">
            <a:xfrm flipV="1">
              <a:off x="699772" y="591282"/>
              <a:ext cx="4717608" cy="8757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560388" y="698124"/>
              <a:ext cx="0" cy="3720226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>
              <a:off x="5417379" y="605294"/>
              <a:ext cx="2383821" cy="2389072"/>
            </a:xfrm>
            <a:prstGeom prst="line">
              <a:avLst/>
            </a:prstGeom>
            <a:noFill/>
            <a:ln w="9525">
              <a:solidFill>
                <a:schemeClr val="accent4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4D4D4F"/>
                </a:solidFill>
              </a:endParaRPr>
            </a:p>
          </p:txBody>
        </p:sp>
        <p:pic>
          <p:nvPicPr>
            <p:cNvPr id="13" name="Picture 2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0494" y="680609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24930" y="897798"/>
              <a:ext cx="4603241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" name="Picture 2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41153" y="1113235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" name="Picture 3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57378" y="1328671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3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73601" y="154410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789825" y="1761297"/>
              <a:ext cx="4601454" cy="3781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9" name="Picture 3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004262" y="1976733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3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20485" y="2192171"/>
              <a:ext cx="4603241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3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436709" y="2407607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3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652932" y="2624795"/>
              <a:ext cx="4601455" cy="3781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" name="Picture 3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69156" y="2840233"/>
              <a:ext cx="4601454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" name="Picture 38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85380" y="3055669"/>
              <a:ext cx="4601455" cy="3783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15144328" y="4481736"/>
            <a:ext cx="8407401" cy="5632311"/>
          </a:xfrm>
          <a:prstGeom prst="rect">
            <a:avLst/>
          </a:prstGeom>
          <a:solidFill>
            <a:srgbClr val="F8FAEB"/>
          </a:solidFill>
        </p:spPr>
        <p:txBody>
          <a:bodyPr wrap="square" rtlCol="0">
            <a:spAutoFit/>
          </a:bodyPr>
          <a:lstStyle/>
          <a:p>
            <a:pPr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AU" sz="7200" kern="1200" smtClean="0">
                <a:solidFill>
                  <a:srgbClr val="2D2D8A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How best to </a:t>
            </a:r>
            <a:r>
              <a:rPr lang="en-AU" sz="7200" kern="1200" dirty="0" smtClean="0">
                <a:solidFill>
                  <a:srgbClr val="2D2D8A">
                    <a:lumMod val="75000"/>
                  </a:srgbClr>
                </a:solidFill>
                <a:latin typeface="Calibri"/>
                <a:ea typeface="ＭＳ Ｐゴシック" charset="0"/>
                <a:cs typeface="Calibri"/>
              </a:rPr>
              <a:t>use the information provided by big data sources to support public policies in Brazil?</a:t>
            </a:r>
            <a:endParaRPr lang="en-AU" sz="7200" kern="1200" dirty="0">
              <a:solidFill>
                <a:srgbClr val="2D2D8A">
                  <a:lumMod val="75000"/>
                </a:srgbClr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23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02768" y="2393504"/>
            <a:ext cx="8064896" cy="1938992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0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Analytical scaling</a:t>
            </a: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0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from the </a:t>
            </a: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desktop </a:t>
            </a:r>
            <a:r>
              <a:rPr lang="en-US" sz="60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600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the cloud</a:t>
            </a:r>
            <a:endParaRPr lang="en-US" sz="6000" dirty="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8792" y="5345832"/>
            <a:ext cx="7920880" cy="2123658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Collaborative work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60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share </a:t>
            </a:r>
            <a:r>
              <a:rPr lang="en-US" sz="660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endParaRPr lang="en-US" sz="6600" dirty="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6784" y="8226152"/>
            <a:ext cx="7920880" cy="313932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r>
              <a:rPr lang="en-US" sz="6600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Replication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66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countries build </a:t>
            </a:r>
            <a:r>
              <a:rPr lang="en-US" sz="66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their own infrastructure.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33" y="665312"/>
            <a:ext cx="9279873" cy="110799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600" b="1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Needs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91800" y="737320"/>
            <a:ext cx="0" cy="1070925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59752" y="665312"/>
            <a:ext cx="7920880" cy="110799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600" b="1" smtClean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Design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9815736" y="5633864"/>
            <a:ext cx="1800200" cy="1440160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40">
              <a:solidFill>
                <a:srgbClr val="10383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2160" y="2537520"/>
            <a:ext cx="1991700" cy="198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384688" y="5417840"/>
            <a:ext cx="4968552" cy="1938992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Cloud computing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4008" y="8082136"/>
            <a:ext cx="5414610" cy="33505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384688" y="8298160"/>
            <a:ext cx="5040560" cy="2862322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Data cubes optimized for time series </a:t>
            </a:r>
          </a:p>
        </p:txBody>
      </p:sp>
      <p:pic>
        <p:nvPicPr>
          <p:cNvPr id="18" name="Picture 2" descr="esultado de imagem para cloud computi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0032" y="5129808"/>
            <a:ext cx="4639364" cy="27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160552" y="2753544"/>
            <a:ext cx="6760104" cy="1938992"/>
          </a:xfrm>
          <a:prstGeom prst="rect">
            <a:avLst/>
          </a:prstGeom>
          <a:solidFill>
            <a:srgbClr val="F8FAEB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266"/>
              </a:spcBef>
            </a:pPr>
            <a:r>
              <a:rPr lang="en-US" sz="6000" dirty="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Image </a:t>
            </a:r>
            <a:r>
              <a:rPr lang="en-US" sz="6000" smtClean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time series data </a:t>
            </a:r>
            <a:r>
              <a:rPr lang="en-US" sz="6000" dirty="0">
                <a:solidFill>
                  <a:srgbClr val="103832"/>
                </a:solidFill>
                <a:latin typeface="Calibri" charset="0"/>
                <a:ea typeface="Calibri" charset="0"/>
                <a:cs typeface="Calibri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82279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tenstruktur des Raum-Zeit-Würfe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880" y="2100444"/>
            <a:ext cx="11161240" cy="92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381000"/>
            <a:ext cx="12226280" cy="16524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Calibri"/>
                <a:ea typeface="ＭＳ Ｐゴシック" charset="0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3366"/>
                </a:solidFill>
                <a:latin typeface="Source Sans Pro" charset="0"/>
                <a:ea typeface="ＭＳ Ｐゴシック" charset="0"/>
                <a:cs typeface="Source Sans Pro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ZapfHumnst BT" pitchFamily="34" charset="0"/>
              </a:defRPr>
            </a:lvl9pPr>
          </a:lstStyle>
          <a:p>
            <a:pPr defTabSz="914400"/>
            <a:r>
              <a:rPr lang="en-US" sz="8000" smtClean="0"/>
              <a:t>Not all data cubes are alike!</a:t>
            </a:r>
            <a:endParaRPr lang="en-US" sz="8000" dirty="0"/>
          </a:p>
        </p:txBody>
      </p:sp>
      <p:sp>
        <p:nvSpPr>
          <p:cNvPr id="9" name="Rectangle 8"/>
          <p:cNvSpPr/>
          <p:nvPr/>
        </p:nvSpPr>
        <p:spPr>
          <a:xfrm>
            <a:off x="13128104" y="3473624"/>
            <a:ext cx="10513168" cy="6555641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i="1" dirty="0" smtClean="0">
                <a:solidFill>
                  <a:srgbClr val="800000"/>
                </a:solidFill>
                <a:latin typeface="Calibri"/>
                <a:cs typeface="Calibri"/>
              </a:rPr>
              <a:t>Google Earth Engine: </a:t>
            </a:r>
            <a:r>
              <a:rPr lang="en-US" sz="6000" dirty="0" smtClean="0">
                <a:solidFill>
                  <a:srgbClr val="DCDEE0">
                    <a:lumMod val="50000"/>
                  </a:srgbClr>
                </a:solidFill>
                <a:latin typeface="Calibri"/>
                <a:cs typeface="Calibri"/>
              </a:rPr>
              <a:t>2D images over multiple machines (good for space-first, not fit for time-first)</a:t>
            </a:r>
          </a:p>
          <a:p>
            <a:pPr algn="l"/>
            <a:endParaRPr lang="en-US" sz="6000" i="1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algn="l"/>
            <a:r>
              <a:rPr lang="en-US" sz="6000" i="1" dirty="0" smtClean="0">
                <a:solidFill>
                  <a:srgbClr val="800000"/>
                </a:solidFill>
                <a:latin typeface="Calibri"/>
                <a:cs typeface="Calibri"/>
              </a:rPr>
              <a:t>INPE’s </a:t>
            </a:r>
            <a:r>
              <a:rPr lang="en-US" sz="6000" i="1" dirty="0">
                <a:solidFill>
                  <a:srgbClr val="800000"/>
                </a:solidFill>
                <a:latin typeface="Calibri"/>
                <a:cs typeface="Calibri"/>
              </a:rPr>
              <a:t>Data Cube</a:t>
            </a:r>
            <a:r>
              <a:rPr lang="en-US" sz="6000" dirty="0" smtClean="0">
                <a:solidFill>
                  <a:srgbClr val="C00000"/>
                </a:solidFill>
                <a:latin typeface="Calibri"/>
                <a:cs typeface="Calibri"/>
              </a:rPr>
              <a:t>: </a:t>
            </a:r>
            <a:r>
              <a:rPr lang="en-US" sz="6000" dirty="0" smtClean="0">
                <a:solidFill>
                  <a:srgbClr val="DCDEE0">
                    <a:lumMod val="50000"/>
                  </a:srgbClr>
                </a:solidFill>
                <a:latin typeface="Calibri"/>
                <a:cs typeface="Calibri"/>
              </a:rPr>
              <a:t>temporal bricks (good for time-first, not so good for space-first)</a:t>
            </a:r>
          </a:p>
        </p:txBody>
      </p:sp>
    </p:spTree>
    <p:extLst>
      <p:ext uri="{BB962C8B-B14F-4D97-AF65-F5344CB8AC3E}">
        <p14:creationId xmlns:p14="http://schemas.microsoft.com/office/powerpoint/2010/main" val="190251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parabolicarc.com/wp-content/uploads/2011/08/INP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20" y="12186592"/>
            <a:ext cx="141655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664" y="12402616"/>
            <a:ext cx="4006930" cy="913580"/>
          </a:xfrm>
          <a:prstGeom prst="rect">
            <a:avLst/>
          </a:prstGeom>
        </p:spPr>
      </p:pic>
      <p:pic>
        <p:nvPicPr>
          <p:cNvPr id="1026" name="Picture 2" descr="ESTORE+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2720" y="12330608"/>
            <a:ext cx="5256584" cy="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8792" y="2681536"/>
            <a:ext cx="21242360" cy="8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4052" y="377280"/>
            <a:ext cx="113046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Land system </a:t>
            </a:r>
            <a:r>
              <a:rPr lang="en-US" sz="88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trajectories</a:t>
            </a: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879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580</Words>
  <Application>Microsoft Macintosh PowerPoint</Application>
  <PresentationFormat>Custom</PresentationFormat>
  <Paragraphs>69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Calibri Italic</vt:lpstr>
      <vt:lpstr>Geneva</vt:lpstr>
      <vt:lpstr>Helvetica Light</vt:lpstr>
      <vt:lpstr>Helvetica Neue</vt:lpstr>
      <vt:lpstr>ＭＳ Ｐゴシック</vt:lpstr>
      <vt:lpstr>Wingdings</vt:lpstr>
      <vt:lpstr>Arial</vt:lpstr>
      <vt:lpstr>White</vt:lpstr>
      <vt:lpstr>1_White</vt:lpstr>
      <vt:lpstr>INPE’s Data Cube: results and perspectives</vt:lpstr>
      <vt:lpstr>PowerPoint Presentation</vt:lpstr>
      <vt:lpstr>Transparency builds governance!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SITS – an R package for image time series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Gilberto Camara</cp:lastModifiedBy>
  <cp:revision>72</cp:revision>
  <cp:lastPrinted>2018-08-15T13:22:31Z</cp:lastPrinted>
  <dcterms:modified xsi:type="dcterms:W3CDTF">2018-08-15T13:53:51Z</dcterms:modified>
</cp:coreProperties>
</file>