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2"/>
  </p:notesMasterIdLst>
  <p:sldIdLst>
    <p:sldId id="256" r:id="rId2"/>
    <p:sldId id="258" r:id="rId3"/>
    <p:sldId id="298" r:id="rId4"/>
    <p:sldId id="300" r:id="rId5"/>
    <p:sldId id="299" r:id="rId6"/>
    <p:sldId id="294" r:id="rId7"/>
    <p:sldId id="296" r:id="rId8"/>
    <p:sldId id="297" r:id="rId9"/>
    <p:sldId id="293" r:id="rId10"/>
    <p:sldId id="290" r:id="rId1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2DE80-75E8-430C-BB71-B73C31F6FB4F}" type="datetimeFigureOut">
              <a:rPr kumimoji="1" lang="ja-JP" altLang="en-US" smtClean="0"/>
              <a:t>2018/4/30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7AD98-43E4-476B-AE98-04D058A142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031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6BAF722-1AF1-4F29-AE2F-A1BF2FC2874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61629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画像を小池先生からいただきました</a:t>
            </a:r>
            <a:r>
              <a:rPr kumimoji="1" lang="en-US" altLang="ja-JP" dirty="0" smtClean="0"/>
              <a:t>)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B6E0E-DC3B-4E33-B419-DD8EAA757A83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023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このスライドは小池先生からいただきました。</a:t>
            </a:r>
            <a:r>
              <a:rPr kumimoji="1" lang="en-US" altLang="ja-JP" dirty="0" smtClean="0"/>
              <a:t>)</a:t>
            </a:r>
            <a:endParaRPr kumimoji="1" lang="ja-JP" altLang="en-US" dirty="0" smtClean="0"/>
          </a:p>
          <a:p>
            <a:r>
              <a:rPr kumimoji="1" lang="en-US" altLang="ja-JP" dirty="0" smtClean="0"/>
              <a:t>&lt;Institutional Structure of the</a:t>
            </a:r>
            <a:r>
              <a:rPr kumimoji="1" lang="en-US" altLang="ja-JP" baseline="0" dirty="0" smtClean="0"/>
              <a:t> Platform on Water-related Disasters&gt;</a:t>
            </a:r>
          </a:p>
          <a:p>
            <a:r>
              <a:rPr kumimoji="1" lang="en-US" altLang="ja-JP" dirty="0" smtClean="0"/>
              <a:t>IFI(</a:t>
            </a:r>
            <a:r>
              <a:rPr kumimoji="1" lang="ja-JP" altLang="en-US" dirty="0" smtClean="0"/>
              <a:t>下記参照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でスリランカ政府として表明している</a:t>
            </a:r>
            <a:r>
              <a:rPr kumimoji="1" lang="en-US" altLang="ja-JP" dirty="0" smtClean="0"/>
              <a:t>Institutional Structure </a:t>
            </a:r>
            <a:r>
              <a:rPr kumimoji="1" lang="ja-JP" altLang="en-US" dirty="0" smtClean="0"/>
              <a:t>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この図は</a:t>
            </a:r>
            <a:r>
              <a:rPr kumimoji="1" lang="en-US" altLang="ja-JP" dirty="0" smtClean="0"/>
              <a:t>2017</a:t>
            </a:r>
            <a:r>
              <a:rPr kumimoji="1" lang="ja-JP" altLang="en-US" dirty="0" smtClean="0"/>
              <a:t>年の災害よりも前に作られていますが、たびたび起こる災害に対して、国際機関とコラボしてプラットフォームの構築の検討がされてきました。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International Flood Initiative (IFI) is a joint initiative in collaboration with such international organizations as UNESCO-IHP, WMO, UNISDR, UNU, IAHS and IAHR since 2005. ICHARM is the secretariat of IFI.</a:t>
            </a:r>
          </a:p>
          <a:p>
            <a:r>
              <a:rPr kumimoji="1" lang="en-US" altLang="ja-JP" dirty="0" smtClean="0"/>
              <a:t>http://www.ifi-home.info/</a:t>
            </a:r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B6E0E-DC3B-4E33-B419-DD8EAA757A83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99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このスライドは小池先生からいただきました。</a:t>
            </a:r>
            <a:r>
              <a:rPr kumimoji="1" lang="en-US" altLang="ja-JP" dirty="0" smtClean="0"/>
              <a:t>)</a:t>
            </a:r>
          </a:p>
          <a:p>
            <a:r>
              <a:rPr kumimoji="1" lang="en-US" altLang="ja-JP" b="0" dirty="0" smtClean="0">
                <a:latin typeface="+mn-lt"/>
              </a:rPr>
              <a:t>DIAS</a:t>
            </a:r>
            <a:r>
              <a:rPr kumimoji="1" lang="ja-JP" altLang="en-US" b="0" dirty="0" smtClean="0">
                <a:latin typeface="+mn-lt"/>
              </a:rPr>
              <a:t>は</a:t>
            </a:r>
            <a:r>
              <a:rPr kumimoji="1" lang="en-US" altLang="ja-JP" b="0" dirty="0" smtClean="0">
                <a:latin typeface="+mn-lt"/>
              </a:rPr>
              <a:t>ICHARM</a:t>
            </a:r>
            <a:r>
              <a:rPr kumimoji="1" lang="ja-JP" altLang="en-US" b="0" dirty="0" smtClean="0">
                <a:latin typeface="+mn-lt"/>
              </a:rPr>
              <a:t>とコラボし、</a:t>
            </a:r>
            <a:r>
              <a:rPr kumimoji="1" lang="ja-JP" altLang="en-US" dirty="0" smtClean="0"/>
              <a:t>前スライド下側のターゲット１に対して、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Flood Information Sharing Support 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を現在行っています。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anose="020B0600070205080204" pitchFamily="50" charset="-128"/>
              <a:cs typeface="+mn-cs"/>
            </a:endParaRPr>
          </a:p>
          <a:p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(DIAS-ICHARM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によるサポートの概要です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)</a:t>
            </a:r>
          </a:p>
          <a:p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anose="020B0600070205080204" pitchFamily="50" charset="-128"/>
              <a:cs typeface="+mn-cs"/>
            </a:endParaRPr>
          </a:p>
          <a:p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＜アニメーション＞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anose="020B0600070205080204" pitchFamily="50" charset="-128"/>
              <a:cs typeface="+mn-cs"/>
            </a:endParaRPr>
          </a:p>
          <a:p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雨量を観測し、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anose="020B0600070205080204" pitchFamily="50" charset="-128"/>
              <a:cs typeface="+mn-cs"/>
            </a:endParaRPr>
          </a:p>
          <a:p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DIAS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にリアルタイムで転送し、現地観測以外の雲や降雨等の衛星データを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DIAS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に蓄積を行ってステークホルダーにデータ提供を行います。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anose="020B0600070205080204" pitchFamily="50" charset="-128"/>
              <a:cs typeface="+mn-cs"/>
            </a:endParaRPr>
          </a:p>
          <a:p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得られたデータから降雨マップのバイアス補正を行い、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anose="020B0600070205080204" pitchFamily="50" charset="-128"/>
              <a:cs typeface="+mn-cs"/>
            </a:endParaRPr>
          </a:p>
          <a:p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現在の洪水深を計算します。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anose="020B0600070205080204" pitchFamily="50" charset="-128"/>
              <a:cs typeface="+mn-cs"/>
            </a:endParaRPr>
          </a:p>
          <a:p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降雨予測データなどから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72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時間の洪水予測を行います。</a:t>
            </a: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anose="020B0600070205080204" pitchFamily="50" charset="-128"/>
              <a:cs typeface="+mn-cs"/>
            </a:endParaRPr>
          </a:p>
          <a:p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これらの計算は全て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DIAS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panose="020B0600070205080204" pitchFamily="50" charset="-128"/>
                <a:cs typeface="+mn-cs"/>
              </a:rPr>
              <a:t>の計算機にて行われます。</a:t>
            </a:r>
            <a:endParaRPr kumimoji="1" lang="ja-JP" altLang="en-US" b="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6445" fontAlgn="base">
              <a:spcBef>
                <a:spcPct val="0"/>
              </a:spcBef>
              <a:spcAft>
                <a:spcPct val="0"/>
              </a:spcAft>
              <a:defRPr/>
            </a:pPr>
            <a:fld id="{F28B77B9-D3B7-48E5-AF11-BC7B0164924F}" type="slidenum">
              <a:rPr lang="en-US" altLang="ja-JP" sz="1100">
                <a:solidFill>
                  <a:srgbClr val="000000"/>
                </a:solidFill>
                <a:latin typeface="Arial" charset="0"/>
                <a:ea typeface="ＭＳ Ｐゴシック" pitchFamily="50" charset="-128"/>
              </a:rPr>
              <a:pPr defTabSz="906445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ja-JP" sz="1100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947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31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81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877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7363"/>
            <a:ext cx="9144000" cy="838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7291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ja-JP" smtClean="0"/>
              <a:t>2018/5/2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ja-JP" smtClean="0"/>
              <a:t>3rd GEO Data Providers Workshop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644240A-C14B-4CAE-A3B2-628F72E77B0C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7" name="Picture 7" descr="C:\Users\shimizu\Documents\lab\吉川研\project\dias\2009年度\_論文・成果発表\JpGU2010\poster\header_dias_ta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49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2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95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7363"/>
            <a:ext cx="9144000" cy="838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47800"/>
            <a:ext cx="3886200" cy="47291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47800"/>
            <a:ext cx="3886200" cy="47291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Picture 7" descr="C:\Users\shimizu\Documents\lab\吉川研\project\dias\2009年度\_論文・成果発表\JpGU2010\poster\header_dias_tat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49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62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356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18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98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43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186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4240A-C14B-4CAE-A3B2-628F72E77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55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gi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gif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621280"/>
            <a:ext cx="9144000" cy="1615440"/>
          </a:xfrm>
          <a:solidFill>
            <a:srgbClr val="92D050"/>
          </a:solidFill>
        </p:spPr>
        <p:txBody>
          <a:bodyPr anchor="ctr">
            <a:normAutofit fontScale="90000"/>
          </a:bodyPr>
          <a:lstStyle/>
          <a:p>
            <a:r>
              <a:rPr kumimoji="1" lang="en-US" altLang="ja-JP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DIAS (Data Integration and Analysis System):</a:t>
            </a:r>
            <a:br>
              <a:rPr kumimoji="1" lang="en-US" altLang="ja-JP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kumimoji="1" lang="en-US" altLang="ja-JP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Disaster Applications for International Collaboration</a:t>
            </a:r>
            <a:r>
              <a:rPr kumimoji="1" lang="en-US" altLang="ja-JP" sz="32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kumimoji="1" lang="en-US" altLang="ja-JP" sz="3200" b="1" dirty="0" smtClean="0">
                <a:solidFill>
                  <a:srgbClr val="C00000"/>
                </a:solidFill>
                <a:latin typeface="+mn-lt"/>
              </a:rPr>
            </a:br>
            <a:r>
              <a:rPr kumimoji="1" lang="en-US" altLang="ja-JP" sz="2800" dirty="0" smtClean="0">
                <a:solidFill>
                  <a:schemeClr val="bg1"/>
                </a:solidFill>
                <a:latin typeface="+mn-lt"/>
              </a:rPr>
              <a:t>Dr. </a:t>
            </a:r>
            <a:r>
              <a:rPr kumimoji="1" lang="en-US" altLang="ja-JP" sz="2800" dirty="0" err="1" smtClean="0">
                <a:solidFill>
                  <a:schemeClr val="bg1"/>
                </a:solidFill>
                <a:latin typeface="+mn-lt"/>
              </a:rPr>
              <a:t>Asanobu</a:t>
            </a:r>
            <a:r>
              <a:rPr kumimoji="1" lang="en-US" altLang="ja-JP" sz="2800" dirty="0" smtClean="0">
                <a:solidFill>
                  <a:schemeClr val="bg1"/>
                </a:solidFill>
                <a:latin typeface="+mn-lt"/>
              </a:rPr>
              <a:t> KITAMOTO, </a:t>
            </a:r>
            <a:r>
              <a:rPr lang="en-US" altLang="ja-JP" sz="2800" dirty="0" smtClean="0">
                <a:solidFill>
                  <a:schemeClr val="bg1"/>
                </a:solidFill>
                <a:latin typeface="+mn-lt"/>
              </a:rPr>
              <a:t>National Institute of Informatics, Japan</a:t>
            </a:r>
            <a:endParaRPr kumimoji="1" lang="ja-JP" alt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6212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6720"/>
            <a:ext cx="9144000" cy="2621280"/>
          </a:xfrm>
          <a:prstGeom prst="rect">
            <a:avLst/>
          </a:prstGeom>
        </p:spPr>
      </p:pic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2018/5/2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3rd GEO Data Providers Workshop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54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Visit our Website!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2018/5/2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3rd GEO Data Providers Workshop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0" y="1318846"/>
            <a:ext cx="7334240" cy="4906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446321" y="4540533"/>
            <a:ext cx="4251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C00000"/>
                </a:solidFill>
              </a:rPr>
              <a:t>http://www.diasjp.net/en/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On-site, satellites, and simulations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pSp>
        <p:nvGrpSpPr>
          <p:cNvPr id="56" name="グループ化 55"/>
          <p:cNvGrpSpPr/>
          <p:nvPr/>
        </p:nvGrpSpPr>
        <p:grpSpPr>
          <a:xfrm>
            <a:off x="526065" y="5033474"/>
            <a:ext cx="1636776" cy="1374478"/>
            <a:chOff x="455727" y="5145886"/>
            <a:chExt cx="1636776" cy="1374478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727" y="5145886"/>
              <a:ext cx="1636776" cy="9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80"/>
            <p:cNvSpPr txBox="1">
              <a:spLocks noChangeArrowheads="1"/>
            </p:cNvSpPr>
            <p:nvPr/>
          </p:nvSpPr>
          <p:spPr bwMode="auto">
            <a:xfrm>
              <a:off x="459533" y="6058699"/>
              <a:ext cx="16291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Potential of Rice Crops </a:t>
              </a:r>
            </a:p>
            <a:p>
              <a:pPr algn="ctr"/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after Climate Change 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581" y="4755078"/>
            <a:ext cx="1215261" cy="116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テキスト ボックス 85"/>
          <p:cNvSpPr txBox="1">
            <a:spLocks noChangeArrowheads="1"/>
          </p:cNvSpPr>
          <p:nvPr/>
        </p:nvSpPr>
        <p:spPr bwMode="auto">
          <a:xfrm>
            <a:off x="7228853" y="5915529"/>
            <a:ext cx="12239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Accumulated radar rainfall</a:t>
            </a:r>
            <a:endParaRPr kumimoji="1" lang="ja-JP" altLang="en-US" sz="1200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8" name="グループ化 57"/>
          <p:cNvGrpSpPr/>
          <p:nvPr/>
        </p:nvGrpSpPr>
        <p:grpSpPr>
          <a:xfrm>
            <a:off x="4872791" y="5033474"/>
            <a:ext cx="1500987" cy="1374478"/>
            <a:chOff x="5385437" y="5145886"/>
            <a:chExt cx="1500987" cy="1374478"/>
          </a:xfrm>
        </p:grpSpPr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105" y="5145886"/>
              <a:ext cx="1337650" cy="9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テキスト ボックス 89"/>
            <p:cNvSpPr txBox="1">
              <a:spLocks noChangeArrowheads="1"/>
            </p:cNvSpPr>
            <p:nvPr/>
          </p:nvSpPr>
          <p:spPr bwMode="auto">
            <a:xfrm>
              <a:off x="5385437" y="6058699"/>
              <a:ext cx="15009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Fish eggs and growth</a:t>
              </a:r>
            </a:p>
            <a:p>
              <a:pPr algn="ctr"/>
              <a:r>
                <a:rPr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 distribution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59" name="グループ化 58"/>
          <p:cNvGrpSpPr/>
          <p:nvPr/>
        </p:nvGrpSpPr>
        <p:grpSpPr>
          <a:xfrm>
            <a:off x="2702706" y="3447376"/>
            <a:ext cx="1424080" cy="1201812"/>
            <a:chOff x="2288583" y="3219821"/>
            <a:chExt cx="1424080" cy="1201812"/>
          </a:xfrm>
        </p:grpSpPr>
        <p:pic>
          <p:nvPicPr>
            <p:cNvPr id="27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583" y="3219821"/>
              <a:ext cx="1424080" cy="9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90"/>
            <p:cNvSpPr txBox="1">
              <a:spLocks noChangeArrowheads="1"/>
            </p:cNvSpPr>
            <p:nvPr/>
          </p:nvSpPr>
          <p:spPr bwMode="auto">
            <a:xfrm>
              <a:off x="2336819" y="4144634"/>
              <a:ext cx="13276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Visualization Tools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8" name="角丸四角形 1"/>
          <p:cNvSpPr>
            <a:spLocks noChangeArrowheads="1"/>
          </p:cNvSpPr>
          <p:nvPr/>
        </p:nvSpPr>
        <p:spPr bwMode="auto">
          <a:xfrm>
            <a:off x="200472" y="1294885"/>
            <a:ext cx="8513516" cy="1799168"/>
          </a:xfrm>
          <a:prstGeom prst="roundRect">
            <a:avLst>
              <a:gd name="adj" fmla="val 806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kumimoji="1" lang="ja-JP" altLang="en-US" b="1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2"/>
          <p:cNvSpPr txBox="1">
            <a:spLocks noChangeArrowheads="1"/>
          </p:cNvSpPr>
          <p:nvPr/>
        </p:nvSpPr>
        <p:spPr bwMode="auto">
          <a:xfrm>
            <a:off x="386586" y="1124451"/>
            <a:ext cx="204889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Data Dissemination</a:t>
            </a:r>
            <a:endParaRPr kumimoji="1" lang="ja-JP" altLang="en-US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1" name="グループ化 50"/>
          <p:cNvGrpSpPr/>
          <p:nvPr/>
        </p:nvGrpSpPr>
        <p:grpSpPr>
          <a:xfrm>
            <a:off x="7077801" y="1466771"/>
            <a:ext cx="1375041" cy="1627963"/>
            <a:chOff x="7565900" y="781471"/>
            <a:chExt cx="1375041" cy="1627963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900" y="781471"/>
              <a:ext cx="1375041" cy="134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テキスト ボックス 65"/>
            <p:cNvSpPr txBox="1">
              <a:spLocks noChangeArrowheads="1"/>
            </p:cNvSpPr>
            <p:nvPr/>
          </p:nvSpPr>
          <p:spPr bwMode="auto">
            <a:xfrm>
              <a:off x="7641426" y="2132435"/>
              <a:ext cx="12239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River Telemeters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386586" y="1489427"/>
            <a:ext cx="1480405" cy="1628075"/>
            <a:chOff x="635431" y="781359"/>
            <a:chExt cx="1480405" cy="1628075"/>
          </a:xfrm>
        </p:grpSpPr>
        <p:pic>
          <p:nvPicPr>
            <p:cNvPr id="13" name="Picture 3" descr="\\Jsusr12\衛星課共用\[ 班 ]運用管理班\60_広報関係\20150416_サンプルデータ公開\20150408_衛星センター提供素材\002_時間分解能比較\PNG\全球画像_カラー\７号と８号比較\20150403_030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21" y="781359"/>
              <a:ext cx="1343025" cy="134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テキスト ボックス 70"/>
            <p:cNvSpPr txBox="1">
              <a:spLocks noChangeArrowheads="1"/>
            </p:cNvSpPr>
            <p:nvPr/>
          </p:nvSpPr>
          <p:spPr bwMode="auto">
            <a:xfrm>
              <a:off x="635431" y="2132435"/>
              <a:ext cx="148040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Himawari-8 Satellite 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2455928" y="1466771"/>
            <a:ext cx="1905000" cy="1627281"/>
            <a:chOff x="2745902" y="782153"/>
            <a:chExt cx="1905000" cy="1627281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02" y="782153"/>
              <a:ext cx="1905000" cy="134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テキスト ボックス 71"/>
            <p:cNvSpPr txBox="1">
              <a:spLocks noChangeArrowheads="1"/>
            </p:cNvSpPr>
            <p:nvPr/>
          </p:nvSpPr>
          <p:spPr bwMode="auto">
            <a:xfrm>
              <a:off x="2905044" y="2132435"/>
              <a:ext cx="15867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Weathe</a:t>
              </a:r>
              <a:r>
                <a:rPr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r Forecast GPV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4949865" y="1466771"/>
            <a:ext cx="1539000" cy="1627281"/>
            <a:chOff x="5365904" y="782153"/>
            <a:chExt cx="1539000" cy="1627281"/>
          </a:xfrm>
        </p:grpSpPr>
        <p:sp>
          <p:nvSpPr>
            <p:cNvPr id="10" name="テキスト ボックス 3"/>
            <p:cNvSpPr txBox="1">
              <a:spLocks noChangeArrowheads="1"/>
            </p:cNvSpPr>
            <p:nvPr/>
          </p:nvSpPr>
          <p:spPr bwMode="auto">
            <a:xfrm>
              <a:off x="5698457" y="2132435"/>
              <a:ext cx="8738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Radar Data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30" name="Picture 2" descr="C:\Users\naoijun\Desktop\app-cband-e1432713989481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65904" y="782153"/>
              <a:ext cx="1539000" cy="1341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グループ化 56"/>
          <p:cNvGrpSpPr/>
          <p:nvPr/>
        </p:nvGrpSpPr>
        <p:grpSpPr>
          <a:xfrm>
            <a:off x="2928928" y="5033474"/>
            <a:ext cx="1643072" cy="1374478"/>
            <a:chOff x="3008784" y="5145886"/>
            <a:chExt cx="1643072" cy="1374478"/>
          </a:xfrm>
        </p:grpSpPr>
        <p:sp>
          <p:nvSpPr>
            <p:cNvPr id="22" name="テキスト ボックス 82"/>
            <p:cNvSpPr txBox="1">
              <a:spLocks noChangeArrowheads="1"/>
            </p:cNvSpPr>
            <p:nvPr/>
          </p:nvSpPr>
          <p:spPr bwMode="auto">
            <a:xfrm>
              <a:off x="3053633" y="6058699"/>
              <a:ext cx="155337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Citizen science-based </a:t>
              </a:r>
            </a:p>
            <a:p>
              <a:pPr algn="ctr"/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observations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31" name="Picture 3" descr="C:\Users\naoijun\Desktop\app-ikimoni-kuromatsunai-e1432691149991[1]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08784" y="5145886"/>
              <a:ext cx="1643072" cy="9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角丸四角形 31"/>
          <p:cNvSpPr/>
          <p:nvPr/>
        </p:nvSpPr>
        <p:spPr>
          <a:xfrm>
            <a:off x="200472" y="3269825"/>
            <a:ext cx="4306196" cy="138555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4"/>
          <p:cNvSpPr txBox="1">
            <a:spLocks noChangeArrowheads="1"/>
          </p:cNvSpPr>
          <p:nvPr/>
        </p:nvSpPr>
        <p:spPr bwMode="auto">
          <a:xfrm>
            <a:off x="486271" y="3123487"/>
            <a:ext cx="11415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kumimoji="1" lang="en-US" altLang="ja-JP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1. Climate</a:t>
            </a:r>
            <a:endParaRPr kumimoji="1" lang="ja-JP" altLang="en-US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200472" y="4837518"/>
            <a:ext cx="2235008" cy="15704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/>
          <p:cNvSpPr/>
          <p:nvPr/>
        </p:nvSpPr>
        <p:spPr>
          <a:xfrm>
            <a:off x="2615070" y="4850024"/>
            <a:ext cx="4027923" cy="155792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79"/>
          <p:cNvSpPr txBox="1">
            <a:spLocks noChangeArrowheads="1"/>
          </p:cNvSpPr>
          <p:nvPr/>
        </p:nvSpPr>
        <p:spPr bwMode="auto">
          <a:xfrm>
            <a:off x="486271" y="4689026"/>
            <a:ext cx="147572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kumimoji="1" lang="en-US" altLang="ja-JP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3. Agriculture</a:t>
            </a:r>
            <a:endParaRPr kumimoji="1" lang="ja-JP" altLang="en-US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テキスト ボックス 81"/>
          <p:cNvSpPr txBox="1">
            <a:spLocks noChangeArrowheads="1"/>
          </p:cNvSpPr>
          <p:nvPr/>
        </p:nvSpPr>
        <p:spPr bwMode="auto">
          <a:xfrm>
            <a:off x="3028890" y="4689026"/>
            <a:ext cx="154228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kumimoji="1" lang="en-US" altLang="ja-JP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4. Biodiversity</a:t>
            </a:r>
            <a:endParaRPr kumimoji="1" lang="ja-JP" altLang="en-US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7044964" y="3308433"/>
            <a:ext cx="1669023" cy="309951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角丸四角形 39"/>
          <p:cNvSpPr/>
          <p:nvPr/>
        </p:nvSpPr>
        <p:spPr>
          <a:xfrm>
            <a:off x="4572000" y="3269825"/>
            <a:ext cx="4141987" cy="137936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76"/>
          <p:cNvSpPr txBox="1">
            <a:spLocks noChangeArrowheads="1"/>
          </p:cNvSpPr>
          <p:nvPr/>
        </p:nvSpPr>
        <p:spPr bwMode="auto">
          <a:xfrm>
            <a:off x="5082958" y="3123487"/>
            <a:ext cx="100335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kumimoji="1" lang="en-US" altLang="ja-JP" b="1" dirty="0" smtClean="0">
                <a:ea typeface="Meiryo UI" panose="020B0604030504040204" pitchFamily="50" charset="-128"/>
                <a:cs typeface="Meiryo UI" panose="020B0604030504040204" pitchFamily="50" charset="-128"/>
              </a:rPr>
              <a:t>2. Water</a:t>
            </a:r>
            <a:endParaRPr kumimoji="1" lang="ja-JP" altLang="en-US" b="1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044965" y="4507185"/>
            <a:ext cx="1669022" cy="177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5" name="グループ化 54"/>
          <p:cNvGrpSpPr/>
          <p:nvPr/>
        </p:nvGrpSpPr>
        <p:grpSpPr>
          <a:xfrm>
            <a:off x="7044965" y="3453563"/>
            <a:ext cx="1552476" cy="1201812"/>
            <a:chOff x="7701211" y="3219821"/>
            <a:chExt cx="1552476" cy="1201812"/>
          </a:xfrm>
        </p:grpSpPr>
        <p:pic>
          <p:nvPicPr>
            <p:cNvPr id="44" name="Picture 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211" y="3219821"/>
              <a:ext cx="1552476" cy="9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テキスト ボックス 86"/>
            <p:cNvSpPr txBox="1">
              <a:spLocks noChangeArrowheads="1"/>
            </p:cNvSpPr>
            <p:nvPr/>
          </p:nvSpPr>
          <p:spPr bwMode="auto">
            <a:xfrm>
              <a:off x="7757477" y="4144634"/>
              <a:ext cx="14399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Water Management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60" name="グループ化 59"/>
          <p:cNvGrpSpPr/>
          <p:nvPr/>
        </p:nvGrpSpPr>
        <p:grpSpPr>
          <a:xfrm>
            <a:off x="561861" y="3447376"/>
            <a:ext cx="1686994" cy="1201812"/>
            <a:chOff x="441919" y="3219821"/>
            <a:chExt cx="1686994" cy="1201812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19" y="3219821"/>
              <a:ext cx="1686994" cy="9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75"/>
            <p:cNvSpPr txBox="1">
              <a:spLocks noChangeArrowheads="1"/>
            </p:cNvSpPr>
            <p:nvPr/>
          </p:nvSpPr>
          <p:spPr bwMode="auto">
            <a:xfrm>
              <a:off x="767486" y="4144634"/>
              <a:ext cx="10358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CMIP5 Model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54" name="グループ化 53"/>
          <p:cNvGrpSpPr/>
          <p:nvPr/>
        </p:nvGrpSpPr>
        <p:grpSpPr>
          <a:xfrm>
            <a:off x="5066658" y="3453563"/>
            <a:ext cx="1341601" cy="1201812"/>
            <a:chOff x="5722904" y="3219821"/>
            <a:chExt cx="1341601" cy="1201812"/>
          </a:xfrm>
        </p:grpSpPr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904" y="3219821"/>
              <a:ext cx="1341601" cy="9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テキスト ボックス 78"/>
            <p:cNvSpPr txBox="1">
              <a:spLocks noChangeArrowheads="1"/>
            </p:cNvSpPr>
            <p:nvPr/>
          </p:nvSpPr>
          <p:spPr bwMode="auto">
            <a:xfrm>
              <a:off x="5907385" y="4144634"/>
              <a:ext cx="9726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200" dirty="0" smtClean="0">
                  <a:ea typeface="Meiryo UI" panose="020B0604030504040204" pitchFamily="50" charset="-128"/>
                  <a:cs typeface="Meiryo UI" panose="020B0604030504040204" pitchFamily="50" charset="-128"/>
                </a:rPr>
                <a:t>Dam Control</a:t>
              </a:r>
              <a:endParaRPr kumimoji="1" lang="ja-JP" altLang="en-US" sz="1200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62" name="日付プレースホルダー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2018/5/2</a:t>
            </a:r>
            <a:endParaRPr lang="ja-JP" altLang="en-US"/>
          </a:p>
        </p:txBody>
      </p:sp>
      <p:sp>
        <p:nvSpPr>
          <p:cNvPr id="63" name="フッター プレースホルダー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3rd GEO Data Providers Workshop</a:t>
            </a:r>
            <a:endParaRPr lang="ja-JP" altLang="en-US" dirty="0"/>
          </a:p>
        </p:txBody>
      </p:sp>
      <p:sp>
        <p:nvSpPr>
          <p:cNvPr id="64" name="スライド番号プレースホルダー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65" name="角丸四角形 64"/>
          <p:cNvSpPr/>
          <p:nvPr/>
        </p:nvSpPr>
        <p:spPr>
          <a:xfrm>
            <a:off x="4872791" y="3123487"/>
            <a:ext cx="3906528" cy="163159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9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4000" dirty="0" smtClean="0"/>
              <a:t>2015 Kinugawa River dike break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en-US" sz="3200" dirty="0" smtClean="0"/>
              <a:t>(</a:t>
            </a:r>
            <a:r>
              <a:rPr lang="en-US" altLang="en-US" sz="3200" dirty="0"/>
              <a:t>D</a:t>
            </a:r>
            <a:r>
              <a:rPr lang="en-US" altLang="en-US" sz="3200" dirty="0" smtClean="0"/>
              <a:t>ike rebuilding: </a:t>
            </a:r>
            <a:r>
              <a:rPr lang="en-US" altLang="en-US" sz="3200" dirty="0"/>
              <a:t>7 </a:t>
            </a:r>
            <a:r>
              <a:rPr lang="en-US" altLang="en-US" sz="3200" dirty="0" smtClean="0"/>
              <a:t>days, </a:t>
            </a:r>
            <a:r>
              <a:rPr lang="en-US" altLang="en-US" sz="3200" dirty="0"/>
              <a:t> </a:t>
            </a:r>
            <a:r>
              <a:rPr lang="en-US" altLang="ja-JP" sz="3200" dirty="0" smtClean="0"/>
              <a:t>drainage: </a:t>
            </a:r>
            <a:r>
              <a:rPr lang="en-US" altLang="ja-JP" sz="3200" dirty="0"/>
              <a:t>10 </a:t>
            </a:r>
            <a:r>
              <a:rPr lang="en-US" altLang="ja-JP" sz="3200" dirty="0" smtClean="0"/>
              <a:t>days</a:t>
            </a:r>
            <a:r>
              <a:rPr lang="en-US" altLang="ja-JP" sz="3200" dirty="0"/>
              <a:t>)</a:t>
            </a:r>
            <a:endParaRPr lang="ja-JP" altLang="en-US" sz="3200" dirty="0"/>
          </a:p>
        </p:txBody>
      </p:sp>
      <p:cxnSp>
        <p:nvCxnSpPr>
          <p:cNvPr id="94212" name="直線矢印コネクタ 8"/>
          <p:cNvCxnSpPr>
            <a:cxnSpLocks noChangeShapeType="1"/>
          </p:cNvCxnSpPr>
          <p:nvPr/>
        </p:nvCxnSpPr>
        <p:spPr bwMode="auto">
          <a:xfrm>
            <a:off x="7804150" y="4090487"/>
            <a:ext cx="396875" cy="59055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4213" name="図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480822"/>
            <a:ext cx="6045902" cy="453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円/楕円 15"/>
          <p:cNvSpPr/>
          <p:nvPr/>
        </p:nvSpPr>
        <p:spPr>
          <a:xfrm>
            <a:off x="1641475" y="2409510"/>
            <a:ext cx="255335" cy="25533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4215" name="テキスト ボックス 16"/>
          <p:cNvSpPr txBox="1">
            <a:spLocks noChangeArrowheads="1"/>
          </p:cNvSpPr>
          <p:nvPr/>
        </p:nvSpPr>
        <p:spPr bwMode="auto">
          <a:xfrm>
            <a:off x="828675" y="2049148"/>
            <a:ext cx="14259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000" dirty="0" smtClean="0">
                <a:solidFill>
                  <a:srgbClr val="FFFF00"/>
                </a:solidFill>
              </a:rPr>
              <a:t>Break point</a:t>
            </a:r>
            <a:endParaRPr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94216" name="直線矢印コネクタ 17"/>
          <p:cNvCxnSpPr>
            <a:cxnSpLocks noChangeShapeType="1"/>
          </p:cNvCxnSpPr>
          <p:nvPr/>
        </p:nvCxnSpPr>
        <p:spPr bwMode="auto">
          <a:xfrm>
            <a:off x="1004888" y="2895285"/>
            <a:ext cx="11289" cy="857068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217" name="直線矢印コネクタ 18"/>
          <p:cNvCxnSpPr>
            <a:cxnSpLocks noChangeShapeType="1"/>
          </p:cNvCxnSpPr>
          <p:nvPr/>
        </p:nvCxnSpPr>
        <p:spPr bwMode="auto">
          <a:xfrm>
            <a:off x="3606800" y="2636523"/>
            <a:ext cx="446390" cy="666013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8" name="テキスト ボックス 19"/>
          <p:cNvSpPr txBox="1">
            <a:spLocks noChangeArrowheads="1"/>
          </p:cNvSpPr>
          <p:nvPr/>
        </p:nvSpPr>
        <p:spPr bwMode="auto">
          <a:xfrm rot="436834">
            <a:off x="497008" y="2802448"/>
            <a:ext cx="492443" cy="182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Kinugawa Riv.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94219" name="テキスト ボックス 20"/>
          <p:cNvSpPr txBox="1">
            <a:spLocks noChangeArrowheads="1"/>
          </p:cNvSpPr>
          <p:nvPr/>
        </p:nvSpPr>
        <p:spPr bwMode="auto">
          <a:xfrm rot="-2017453">
            <a:off x="3973600" y="2045517"/>
            <a:ext cx="492443" cy="173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 smtClean="0">
                <a:solidFill>
                  <a:srgbClr val="FFFFFF"/>
                </a:solidFill>
              </a:rPr>
              <a:t>Kogaigawa</a:t>
            </a:r>
            <a:r>
              <a:rPr lang="en-US" altLang="en-US" sz="2000" b="1" dirty="0" smtClean="0">
                <a:solidFill>
                  <a:srgbClr val="FFFFFF"/>
                </a:solidFill>
              </a:rPr>
              <a:t> Riv.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pic>
        <p:nvPicPr>
          <p:cNvPr id="94220" name="Picture 3" descr="\\Ktr20-gnr-fs030\災害対策情報共有\★★災害対応★★\H27年度\H27.09.08 台風17号及び18号\09 河川班\06　対策掛\1509110000　左岸上流　根固め設置\P9120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65" y="1477263"/>
            <a:ext cx="3093335" cy="215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1" name="Picture 3" descr="C:\Users\saitaikasen12\AppData\Local\Microsoft\Windows\Temporary Internet Files\Content.Outlook\ZOF6XTWL\DSC_0066a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65" y="3872884"/>
            <a:ext cx="3093335" cy="213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2" name="正方形/長方形 3"/>
          <p:cNvSpPr>
            <a:spLocks noChangeArrowheads="1"/>
          </p:cNvSpPr>
          <p:nvPr/>
        </p:nvSpPr>
        <p:spPr bwMode="auto">
          <a:xfrm>
            <a:off x="0" y="5983300"/>
            <a:ext cx="63725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dirty="0">
                <a:solidFill>
                  <a:prstClr val="black"/>
                </a:solidFill>
                <a:latin typeface="+mn-lt"/>
              </a:rPr>
              <a:t>Source: </a:t>
            </a:r>
            <a:r>
              <a:rPr lang="en-US" altLang="ja-JP" sz="1600" dirty="0" smtClean="0">
                <a:solidFill>
                  <a:prstClr val="black"/>
                </a:solidFill>
                <a:latin typeface="+mn-lt"/>
              </a:rPr>
              <a:t>MLIT., </a:t>
            </a:r>
            <a:r>
              <a:rPr lang="en-US" altLang="ja-JP" sz="1600" dirty="0" smtClean="0">
                <a:solidFill>
                  <a:srgbClr val="000000"/>
                </a:solidFill>
                <a:latin typeface="+mn-lt"/>
              </a:rPr>
              <a:t>http</a:t>
            </a:r>
            <a:r>
              <a:rPr lang="en-US" altLang="ja-JP" sz="1600" dirty="0">
                <a:solidFill>
                  <a:srgbClr val="000000"/>
                </a:solidFill>
                <a:latin typeface="+mn-lt"/>
              </a:rPr>
              <a:t>://www.mlit.go.jp/common/001105761.pdf</a:t>
            </a:r>
            <a:endParaRPr lang="ja-JP" alt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705293" y="3590427"/>
            <a:ext cx="17840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dirty="0" smtClean="0">
                <a:solidFill>
                  <a:prstClr val="black"/>
                </a:solidFill>
                <a:latin typeface="+mn-lt"/>
              </a:rPr>
              <a:t>Dike recovery work</a:t>
            </a:r>
            <a:endParaRPr lang="ja-JP" alt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659992" y="5983300"/>
            <a:ext cx="18746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600" dirty="0" smtClean="0">
                <a:solidFill>
                  <a:prstClr val="black"/>
                </a:solidFill>
                <a:latin typeface="+mn-lt"/>
              </a:rPr>
              <a:t>Drainage with pump</a:t>
            </a:r>
            <a:endParaRPr lang="ja-JP" alt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2018/5/2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3rd GEO Data Providers Workshop</a:t>
            </a:r>
            <a:endParaRPr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732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6"/>
          <p:cNvSpPr>
            <a:spLocks noChangeArrowheads="1"/>
          </p:cNvSpPr>
          <p:nvPr/>
        </p:nvSpPr>
        <p:spPr bwMode="auto">
          <a:xfrm>
            <a:off x="422032" y="2994983"/>
            <a:ext cx="8305800" cy="3429000"/>
          </a:xfrm>
          <a:prstGeom prst="rect">
            <a:avLst/>
          </a:prstGeom>
          <a:solidFill>
            <a:srgbClr val="99CCFF">
              <a:alpha val="14902"/>
            </a:srgbClr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699" name="Rectangle 68"/>
          <p:cNvSpPr>
            <a:spLocks noChangeArrowheads="1"/>
          </p:cNvSpPr>
          <p:nvPr/>
        </p:nvSpPr>
        <p:spPr bwMode="auto">
          <a:xfrm>
            <a:off x="574432" y="3375983"/>
            <a:ext cx="8077200" cy="2971800"/>
          </a:xfrm>
          <a:prstGeom prst="rect">
            <a:avLst/>
          </a:prstGeom>
          <a:solidFill>
            <a:srgbClr val="0000FF">
              <a:alpha val="5098"/>
            </a:srgbClr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700" name="Rectangle 67"/>
          <p:cNvSpPr>
            <a:spLocks noChangeArrowheads="1"/>
          </p:cNvSpPr>
          <p:nvPr/>
        </p:nvSpPr>
        <p:spPr bwMode="auto">
          <a:xfrm>
            <a:off x="6151320" y="3985583"/>
            <a:ext cx="2133600" cy="1909762"/>
          </a:xfrm>
          <a:prstGeom prst="rect">
            <a:avLst/>
          </a:prstGeom>
          <a:solidFill>
            <a:srgbClr val="FFCC99">
              <a:alpha val="59999"/>
            </a:srgbClr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Line 60"/>
          <p:cNvSpPr>
            <a:spLocks noChangeShapeType="1"/>
          </p:cNvSpPr>
          <p:nvPr/>
        </p:nvSpPr>
        <p:spPr bwMode="auto">
          <a:xfrm>
            <a:off x="4897195" y="3680783"/>
            <a:ext cx="1163637" cy="949325"/>
          </a:xfrm>
          <a:prstGeom prst="line">
            <a:avLst/>
          </a:prstGeom>
          <a:noFill/>
          <a:ln w="19050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sp>
        <p:nvSpPr>
          <p:cNvPr id="7" name="Line 53"/>
          <p:cNvSpPr>
            <a:spLocks noChangeShapeType="1"/>
          </p:cNvSpPr>
          <p:nvPr/>
        </p:nvSpPr>
        <p:spPr bwMode="auto">
          <a:xfrm flipV="1">
            <a:off x="4308232" y="3833183"/>
            <a:ext cx="0" cy="12954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sp>
        <p:nvSpPr>
          <p:cNvPr id="29703" name="Rectangle 34"/>
          <p:cNvSpPr>
            <a:spLocks noChangeArrowheads="1"/>
          </p:cNvSpPr>
          <p:nvPr/>
        </p:nvSpPr>
        <p:spPr bwMode="auto">
          <a:xfrm>
            <a:off x="3393832" y="5433383"/>
            <a:ext cx="1676400" cy="762000"/>
          </a:xfrm>
          <a:prstGeom prst="rect">
            <a:avLst/>
          </a:prstGeom>
          <a:solidFill>
            <a:srgbClr val="CC99FF"/>
          </a:solidFill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704" name="Text Box 16"/>
          <p:cNvSpPr txBox="1">
            <a:spLocks noChangeArrowheads="1"/>
          </p:cNvSpPr>
          <p:nvPr/>
        </p:nvSpPr>
        <p:spPr bwMode="auto">
          <a:xfrm>
            <a:off x="6379920" y="3833183"/>
            <a:ext cx="1676400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Prediction System</a:t>
            </a:r>
          </a:p>
        </p:txBody>
      </p:sp>
      <p:sp>
        <p:nvSpPr>
          <p:cNvPr id="10" name="Line 26"/>
          <p:cNvSpPr>
            <a:spLocks noChangeShapeType="1"/>
          </p:cNvSpPr>
          <p:nvPr/>
        </p:nvSpPr>
        <p:spPr bwMode="auto">
          <a:xfrm>
            <a:off x="4155832" y="3833183"/>
            <a:ext cx="0" cy="129540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sp>
        <p:nvSpPr>
          <p:cNvPr id="29706" name="Rectangle 28"/>
          <p:cNvSpPr>
            <a:spLocks noChangeArrowheads="1"/>
          </p:cNvSpPr>
          <p:nvPr/>
        </p:nvSpPr>
        <p:spPr bwMode="auto">
          <a:xfrm>
            <a:off x="650632" y="4904745"/>
            <a:ext cx="1752600" cy="990600"/>
          </a:xfrm>
          <a:prstGeom prst="rect">
            <a:avLst/>
          </a:prstGeom>
          <a:solidFill>
            <a:srgbClr val="CCFFFF"/>
          </a:soli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707" name="Text Box 15"/>
          <p:cNvSpPr txBox="1">
            <a:spLocks noChangeArrowheads="1"/>
          </p:cNvSpPr>
          <p:nvPr/>
        </p:nvSpPr>
        <p:spPr bwMode="auto">
          <a:xfrm>
            <a:off x="803032" y="4671383"/>
            <a:ext cx="1447800" cy="415925"/>
          </a:xfrm>
          <a:prstGeom prst="rect">
            <a:avLst/>
          </a:prstGeom>
          <a:solidFill>
            <a:schemeClr val="bg1"/>
          </a:soli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000" smtClean="0">
                <a:solidFill>
                  <a:srgbClr val="000000"/>
                </a:solidFill>
                <a:latin typeface="+mn-lt"/>
              </a:rPr>
              <a:t>WEB-DHM </a:t>
            </a:r>
            <a:br>
              <a:rPr lang="en-US" altLang="ja-JP" sz="100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1000" smtClean="0">
                <a:solidFill>
                  <a:srgbClr val="000000"/>
                </a:solidFill>
                <a:latin typeface="+mn-lt"/>
              </a:rPr>
              <a:t>(Water cycle model</a:t>
            </a:r>
            <a:r>
              <a:rPr lang="ja-JP" altLang="en-US" sz="1000" smtClean="0">
                <a:solidFill>
                  <a:srgbClr val="000000"/>
                </a:solidFill>
                <a:latin typeface="+mn-lt"/>
              </a:rPr>
              <a:t>）</a:t>
            </a:r>
            <a:endParaRPr lang="en-US" altLang="ja-JP" sz="100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999882" y="5231770"/>
            <a:ext cx="1066800" cy="568325"/>
          </a:xfrm>
          <a:prstGeom prst="rect">
            <a:avLst/>
          </a:prstGeom>
          <a:solidFill>
            <a:schemeClr val="bg1"/>
          </a:soli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Soil Moisture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River Flow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3365023" y="4214183"/>
            <a:ext cx="182768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  <a:cs typeface="Arial" charset="0"/>
              </a:rPr>
              <a:t>Spatial information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  <a:cs typeface="Arial" charset="0"/>
              </a:rPr>
              <a:t>Processing of C-band, GPV</a:t>
            </a:r>
            <a:endParaRPr lang="en-US" altLang="ja-JP" sz="120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3520832" y="5736595"/>
            <a:ext cx="1393825" cy="476250"/>
          </a:xfrm>
          <a:prstGeom prst="rect">
            <a:avLst/>
          </a:prstGeom>
          <a:solidFill>
            <a:schemeClr val="bg1"/>
          </a:solidFill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Table of Estimated Prediction Error</a:t>
            </a:r>
          </a:p>
        </p:txBody>
      </p:sp>
      <p:sp>
        <p:nvSpPr>
          <p:cNvPr id="29711" name="Text Box 32"/>
          <p:cNvSpPr txBox="1">
            <a:spLocks noChangeArrowheads="1"/>
          </p:cNvSpPr>
          <p:nvPr/>
        </p:nvSpPr>
        <p:spPr bwMode="auto">
          <a:xfrm>
            <a:off x="3622432" y="5280983"/>
            <a:ext cx="1295400" cy="476250"/>
          </a:xfrm>
          <a:prstGeom prst="rect">
            <a:avLst/>
          </a:prstGeom>
          <a:solidFill>
            <a:schemeClr val="bg1"/>
          </a:solidFill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Statistical Analysis</a:t>
            </a: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H="1">
            <a:off x="1488832" y="3604583"/>
            <a:ext cx="1828800" cy="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 flipH="1">
            <a:off x="1488832" y="3680783"/>
            <a:ext cx="0" cy="94932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836370" y="3528383"/>
            <a:ext cx="1295400" cy="50783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900" smtClean="0">
                <a:solidFill>
                  <a:srgbClr val="000000"/>
                </a:solidFill>
                <a:latin typeface="+mn-lt"/>
              </a:rPr>
              <a:t>External force of model by Spatial Information processing</a:t>
            </a:r>
          </a:p>
        </p:txBody>
      </p:sp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6227520" y="4518983"/>
            <a:ext cx="1828800" cy="287337"/>
          </a:xfrm>
          <a:prstGeom prst="rect">
            <a:avLst/>
          </a:prstGeom>
          <a:solidFill>
            <a:schemeClr val="bg1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ja-JP" altLang="en-US" sz="1200" smtClean="0">
                <a:solidFill>
                  <a:srgbClr val="000000"/>
                </a:solidFill>
                <a:latin typeface="+mn-lt"/>
              </a:rPr>
              <a:t>降水パターン</a:t>
            </a: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1</a:t>
            </a:r>
          </a:p>
        </p:txBody>
      </p:sp>
      <p:sp>
        <p:nvSpPr>
          <p:cNvPr id="21" name="Line 54"/>
          <p:cNvSpPr>
            <a:spLocks noChangeShapeType="1"/>
          </p:cNvSpPr>
          <p:nvPr/>
        </p:nvSpPr>
        <p:spPr bwMode="auto">
          <a:xfrm>
            <a:off x="4994032" y="3452183"/>
            <a:ext cx="1066800" cy="8382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sp>
        <p:nvSpPr>
          <p:cNvPr id="22" name="Line 56"/>
          <p:cNvSpPr>
            <a:spLocks noChangeShapeType="1"/>
          </p:cNvSpPr>
          <p:nvPr/>
        </p:nvSpPr>
        <p:spPr bwMode="auto">
          <a:xfrm flipV="1">
            <a:off x="2479432" y="3680783"/>
            <a:ext cx="990600" cy="1143000"/>
          </a:xfrm>
          <a:prstGeom prst="line">
            <a:avLst/>
          </a:prstGeom>
          <a:noFill/>
          <a:ln w="19050">
            <a:solidFill>
              <a:srgbClr val="CC99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sp>
        <p:nvSpPr>
          <p:cNvPr id="23" name="Text Box 59"/>
          <p:cNvSpPr txBox="1">
            <a:spLocks noChangeArrowheads="1"/>
          </p:cNvSpPr>
          <p:nvPr/>
        </p:nvSpPr>
        <p:spPr bwMode="auto">
          <a:xfrm>
            <a:off x="6303720" y="5385758"/>
            <a:ext cx="1676400" cy="287337"/>
          </a:xfrm>
          <a:prstGeom prst="rect">
            <a:avLst/>
          </a:prstGeom>
          <a:solidFill>
            <a:schemeClr val="bg1"/>
          </a:solidFill>
          <a:ln w="12700">
            <a:solidFill>
              <a:srgbClr val="CC99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ja-JP" altLang="en-US" sz="1200" smtClean="0">
                <a:solidFill>
                  <a:srgbClr val="000000"/>
                </a:solidFill>
                <a:latin typeface="+mn-lt"/>
              </a:rPr>
              <a:t>河川流量</a:t>
            </a: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1</a:t>
            </a:r>
          </a:p>
        </p:txBody>
      </p:sp>
      <p:sp>
        <p:nvSpPr>
          <p:cNvPr id="29719" name="Text Box 12"/>
          <p:cNvSpPr txBox="1">
            <a:spLocks noChangeArrowheads="1"/>
          </p:cNvSpPr>
          <p:nvPr/>
        </p:nvSpPr>
        <p:spPr bwMode="auto">
          <a:xfrm>
            <a:off x="3317632" y="3223583"/>
            <a:ext cx="2057400" cy="4953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  <a:latin typeface="+mn-lt"/>
              </a:rPr>
              <a:t>Realtime System</a:t>
            </a:r>
          </a:p>
        </p:txBody>
      </p:sp>
      <p:sp>
        <p:nvSpPr>
          <p:cNvPr id="25" name="Text Box 75"/>
          <p:cNvSpPr txBox="1">
            <a:spLocks noChangeArrowheads="1"/>
          </p:cNvSpPr>
          <p:nvPr/>
        </p:nvSpPr>
        <p:spPr bwMode="auto">
          <a:xfrm>
            <a:off x="2174632" y="4107820"/>
            <a:ext cx="1304925" cy="830997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CC99FF"/>
                </a:solidFill>
                <a:latin typeface="+mn-lt"/>
              </a:rPr>
              <a:t>Soil moisture and river flow calculated on realtime system</a:t>
            </a:r>
          </a:p>
        </p:txBody>
      </p:sp>
      <p:grpSp>
        <p:nvGrpSpPr>
          <p:cNvPr id="26" name="Group 79"/>
          <p:cNvGrpSpPr>
            <a:grpSpLocks/>
          </p:cNvGrpSpPr>
          <p:nvPr/>
        </p:nvGrpSpPr>
        <p:grpSpPr bwMode="auto">
          <a:xfrm>
            <a:off x="422032" y="632783"/>
            <a:ext cx="8305800" cy="2362200"/>
            <a:chOff x="384" y="432"/>
            <a:chExt cx="5232" cy="1536"/>
          </a:xfrm>
        </p:grpSpPr>
        <p:sp>
          <p:nvSpPr>
            <p:cNvPr id="29759" name="Rectangle 78"/>
            <p:cNvSpPr>
              <a:spLocks noChangeArrowheads="1"/>
            </p:cNvSpPr>
            <p:nvPr/>
          </p:nvSpPr>
          <p:spPr bwMode="auto">
            <a:xfrm>
              <a:off x="384" y="576"/>
              <a:ext cx="5232" cy="1392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ja-JP" altLang="en-US" sz="2400" b="1" smtClea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9760" name="Text Box 77"/>
            <p:cNvSpPr txBox="1">
              <a:spLocks noChangeArrowheads="1"/>
            </p:cNvSpPr>
            <p:nvPr/>
          </p:nvSpPr>
          <p:spPr bwMode="auto">
            <a:xfrm>
              <a:off x="1937" y="432"/>
              <a:ext cx="2112" cy="2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000" b="1" dirty="0" err="1" smtClean="0">
                  <a:solidFill>
                    <a:srgbClr val="006600"/>
                  </a:solidFill>
                  <a:latin typeface="+mn-lt"/>
                </a:rPr>
                <a:t>Realtime</a:t>
              </a:r>
              <a:r>
                <a:rPr lang="en-US" altLang="ja-JP" sz="2000" b="1" dirty="0" smtClean="0">
                  <a:solidFill>
                    <a:srgbClr val="006600"/>
                  </a:solidFill>
                  <a:latin typeface="+mn-lt"/>
                </a:rPr>
                <a:t> Data</a:t>
              </a:r>
            </a:p>
          </p:txBody>
        </p:sp>
      </p:grpSp>
      <p:sp>
        <p:nvSpPr>
          <p:cNvPr id="29722" name="Rectangle 72"/>
          <p:cNvSpPr>
            <a:spLocks noChangeArrowheads="1"/>
          </p:cNvSpPr>
          <p:nvPr/>
        </p:nvSpPr>
        <p:spPr bwMode="auto">
          <a:xfrm>
            <a:off x="3089032" y="1547183"/>
            <a:ext cx="2590800" cy="838200"/>
          </a:xfrm>
          <a:prstGeom prst="rect">
            <a:avLst/>
          </a:prstGeom>
          <a:solidFill>
            <a:srgbClr val="CC99FF">
              <a:alpha val="16078"/>
            </a:srgbClr>
          </a:solidFill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723" name="Rectangle 58"/>
          <p:cNvSpPr>
            <a:spLocks noChangeArrowheads="1"/>
          </p:cNvSpPr>
          <p:nvPr/>
        </p:nvSpPr>
        <p:spPr bwMode="auto">
          <a:xfrm>
            <a:off x="6213232" y="1470983"/>
            <a:ext cx="2419350" cy="1457325"/>
          </a:xfrm>
          <a:prstGeom prst="rect">
            <a:avLst/>
          </a:prstGeom>
          <a:solidFill>
            <a:srgbClr val="00CCFF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724" name="Rectangle 20"/>
          <p:cNvSpPr>
            <a:spLocks noChangeArrowheads="1"/>
          </p:cNvSpPr>
          <p:nvPr/>
        </p:nvSpPr>
        <p:spPr bwMode="auto">
          <a:xfrm>
            <a:off x="650632" y="1547183"/>
            <a:ext cx="2078038" cy="914400"/>
          </a:xfrm>
          <a:prstGeom prst="rect">
            <a:avLst/>
          </a:prstGeom>
          <a:solidFill>
            <a:srgbClr val="CCFFFF"/>
          </a:solidFill>
          <a:ln w="254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320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725" name="Text Box 5"/>
          <p:cNvSpPr txBox="1">
            <a:spLocks noChangeArrowheads="1"/>
          </p:cNvSpPr>
          <p:nvPr/>
        </p:nvSpPr>
        <p:spPr bwMode="auto">
          <a:xfrm>
            <a:off x="726832" y="1682120"/>
            <a:ext cx="1065213" cy="246221"/>
          </a:xfrm>
          <a:prstGeom prst="rect">
            <a:avLst/>
          </a:prstGeom>
          <a:solidFill>
            <a:schemeClr val="bg1"/>
          </a:soli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000" smtClean="0">
                <a:solidFill>
                  <a:srgbClr val="000000"/>
                </a:solidFill>
                <a:latin typeface="+mn-lt"/>
              </a:rPr>
              <a:t>Temperature</a:t>
            </a:r>
          </a:p>
        </p:txBody>
      </p:sp>
      <p:sp>
        <p:nvSpPr>
          <p:cNvPr id="29726" name="Text Box 6"/>
          <p:cNvSpPr txBox="1">
            <a:spLocks noChangeArrowheads="1"/>
          </p:cNvSpPr>
          <p:nvPr/>
        </p:nvSpPr>
        <p:spPr bwMode="auto">
          <a:xfrm>
            <a:off x="6289432" y="1547183"/>
            <a:ext cx="974725" cy="658812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River flow/water level</a:t>
            </a:r>
          </a:p>
        </p:txBody>
      </p:sp>
      <p:sp>
        <p:nvSpPr>
          <p:cNvPr id="29727" name="Text Box 7"/>
          <p:cNvSpPr txBox="1">
            <a:spLocks noChangeArrowheads="1"/>
          </p:cNvSpPr>
          <p:nvPr/>
        </p:nvSpPr>
        <p:spPr bwMode="auto">
          <a:xfrm>
            <a:off x="7408620" y="1631320"/>
            <a:ext cx="990600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Dam outflow</a:t>
            </a:r>
          </a:p>
        </p:txBody>
      </p:sp>
      <p:sp>
        <p:nvSpPr>
          <p:cNvPr id="29728" name="Text Box 8"/>
          <p:cNvSpPr txBox="1">
            <a:spLocks noChangeArrowheads="1"/>
          </p:cNvSpPr>
          <p:nvPr/>
        </p:nvSpPr>
        <p:spPr bwMode="auto">
          <a:xfrm>
            <a:off x="3089032" y="1631320"/>
            <a:ext cx="1150938" cy="658813"/>
          </a:xfrm>
          <a:prstGeom prst="rect">
            <a:avLst/>
          </a:pr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Radar Precipitation</a:t>
            </a:r>
            <a:r>
              <a:rPr lang="ja-JP" altLang="en-US" sz="120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(C-band)</a:t>
            </a:r>
          </a:p>
        </p:txBody>
      </p:sp>
      <p:sp>
        <p:nvSpPr>
          <p:cNvPr id="29729" name="Text Box 9"/>
          <p:cNvSpPr txBox="1">
            <a:spLocks noChangeArrowheads="1"/>
          </p:cNvSpPr>
          <p:nvPr/>
        </p:nvSpPr>
        <p:spPr bwMode="auto">
          <a:xfrm>
            <a:off x="4312995" y="1631320"/>
            <a:ext cx="1366837" cy="658813"/>
          </a:xfrm>
          <a:prstGeom prst="rect">
            <a:avLst/>
          </a:prstGeom>
          <a:solidFill>
            <a:schemeClr val="bg1"/>
          </a:solidFill>
          <a:ln w="19050">
            <a:solidFill>
              <a:srgbClr val="CC99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Numerical Weather prediction</a:t>
            </a:r>
            <a:r>
              <a:rPr lang="ja-JP" altLang="en-US" sz="120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(GPV)</a:t>
            </a:r>
          </a:p>
        </p:txBody>
      </p:sp>
      <p:sp>
        <p:nvSpPr>
          <p:cNvPr id="29730" name="Text Box 11"/>
          <p:cNvSpPr txBox="1">
            <a:spLocks noChangeArrowheads="1"/>
          </p:cNvSpPr>
          <p:nvPr/>
        </p:nvSpPr>
        <p:spPr bwMode="auto">
          <a:xfrm>
            <a:off x="1863482" y="1704345"/>
            <a:ext cx="762000" cy="415925"/>
          </a:xfrm>
          <a:prstGeom prst="rect">
            <a:avLst/>
          </a:prstGeom>
          <a:solidFill>
            <a:schemeClr val="bg1"/>
          </a:soli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000" smtClean="0">
                <a:solidFill>
                  <a:srgbClr val="000000"/>
                </a:solidFill>
                <a:latin typeface="+mn-lt"/>
              </a:rPr>
              <a:t>Wind Speed</a:t>
            </a:r>
          </a:p>
        </p:txBody>
      </p:sp>
      <p:sp>
        <p:nvSpPr>
          <p:cNvPr id="29731" name="Text Box 69"/>
          <p:cNvSpPr txBox="1">
            <a:spLocks noChangeArrowheads="1"/>
          </p:cNvSpPr>
          <p:nvPr/>
        </p:nvSpPr>
        <p:spPr bwMode="auto">
          <a:xfrm>
            <a:off x="574432" y="1242383"/>
            <a:ext cx="14749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smtClean="0">
                <a:solidFill>
                  <a:srgbClr val="000000"/>
                </a:solidFill>
                <a:latin typeface="+mn-lt"/>
              </a:rPr>
              <a:t>Observerd by points</a:t>
            </a:r>
          </a:p>
        </p:txBody>
      </p:sp>
      <p:sp>
        <p:nvSpPr>
          <p:cNvPr id="29732" name="Text Box 70"/>
          <p:cNvSpPr txBox="1">
            <a:spLocks noChangeArrowheads="1"/>
          </p:cNvSpPr>
          <p:nvPr/>
        </p:nvSpPr>
        <p:spPr bwMode="auto">
          <a:xfrm>
            <a:off x="3089032" y="1242383"/>
            <a:ext cx="23034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smtClean="0">
                <a:solidFill>
                  <a:srgbClr val="000000"/>
                </a:solidFill>
                <a:latin typeface="+mn-lt"/>
              </a:rPr>
              <a:t>Radar, Numerical prediction</a:t>
            </a:r>
            <a:endParaRPr lang="ja-JP" altLang="en-US" sz="1200" b="1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9733" name="Text Box 71"/>
          <p:cNvSpPr txBox="1">
            <a:spLocks noChangeArrowheads="1"/>
          </p:cNvSpPr>
          <p:nvPr/>
        </p:nvSpPr>
        <p:spPr bwMode="auto">
          <a:xfrm>
            <a:off x="6213232" y="1196345"/>
            <a:ext cx="11434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smtClean="0">
                <a:solidFill>
                  <a:srgbClr val="000000"/>
                </a:solidFill>
                <a:latin typeface="+mn-lt"/>
              </a:rPr>
              <a:t>Telemeter data</a:t>
            </a:r>
          </a:p>
        </p:txBody>
      </p:sp>
      <p:sp>
        <p:nvSpPr>
          <p:cNvPr id="42" name="Line 22"/>
          <p:cNvSpPr>
            <a:spLocks noChangeShapeType="1"/>
          </p:cNvSpPr>
          <p:nvPr/>
        </p:nvSpPr>
        <p:spPr bwMode="auto">
          <a:xfrm flipH="1" flipV="1">
            <a:off x="2022232" y="2485395"/>
            <a:ext cx="1143000" cy="72231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1869832" y="2537783"/>
            <a:ext cx="1143000" cy="73977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grpSp>
        <p:nvGrpSpPr>
          <p:cNvPr id="44" name="Group 47"/>
          <p:cNvGrpSpPr>
            <a:grpSpLocks/>
          </p:cNvGrpSpPr>
          <p:nvPr/>
        </p:nvGrpSpPr>
        <p:grpSpPr bwMode="auto">
          <a:xfrm>
            <a:off x="3546232" y="2461583"/>
            <a:ext cx="1066800" cy="609600"/>
            <a:chOff x="2352" y="1485"/>
            <a:chExt cx="672" cy="723"/>
          </a:xfrm>
        </p:grpSpPr>
        <p:sp>
          <p:nvSpPr>
            <p:cNvPr id="29757" name="Line 40"/>
            <p:cNvSpPr>
              <a:spLocks noChangeShapeType="1"/>
            </p:cNvSpPr>
            <p:nvPr/>
          </p:nvSpPr>
          <p:spPr bwMode="auto">
            <a:xfrm flipV="1">
              <a:off x="3024" y="1485"/>
              <a:ext cx="0" cy="72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758" name="Line 41"/>
            <p:cNvSpPr>
              <a:spLocks noChangeShapeType="1"/>
            </p:cNvSpPr>
            <p:nvPr/>
          </p:nvSpPr>
          <p:spPr bwMode="auto">
            <a:xfrm flipV="1">
              <a:off x="2352" y="1488"/>
              <a:ext cx="0" cy="72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47" name="Line 42"/>
          <p:cNvSpPr>
            <a:spLocks noChangeShapeType="1"/>
          </p:cNvSpPr>
          <p:nvPr/>
        </p:nvSpPr>
        <p:spPr bwMode="auto">
          <a:xfrm flipV="1">
            <a:off x="5298832" y="2512383"/>
            <a:ext cx="838200" cy="628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grpSp>
        <p:nvGrpSpPr>
          <p:cNvPr id="48" name="Group 48"/>
          <p:cNvGrpSpPr>
            <a:grpSpLocks/>
          </p:cNvGrpSpPr>
          <p:nvPr/>
        </p:nvGrpSpPr>
        <p:grpSpPr bwMode="auto">
          <a:xfrm>
            <a:off x="3927232" y="2461583"/>
            <a:ext cx="1066800" cy="685800"/>
            <a:chOff x="2592" y="1488"/>
            <a:chExt cx="672" cy="720"/>
          </a:xfrm>
        </p:grpSpPr>
        <p:sp>
          <p:nvSpPr>
            <p:cNvPr id="29755" name="Line 45"/>
            <p:cNvSpPr>
              <a:spLocks noChangeShapeType="1"/>
            </p:cNvSpPr>
            <p:nvPr/>
          </p:nvSpPr>
          <p:spPr bwMode="auto">
            <a:xfrm>
              <a:off x="2592" y="1488"/>
              <a:ext cx="0" cy="72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756" name="Line 46"/>
            <p:cNvSpPr>
              <a:spLocks noChangeShapeType="1"/>
            </p:cNvSpPr>
            <p:nvPr/>
          </p:nvSpPr>
          <p:spPr bwMode="auto">
            <a:xfrm>
              <a:off x="3264" y="1488"/>
              <a:ext cx="0" cy="720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51" name="Line 52"/>
          <p:cNvSpPr>
            <a:spLocks noChangeShapeType="1"/>
          </p:cNvSpPr>
          <p:nvPr/>
        </p:nvSpPr>
        <p:spPr bwMode="auto">
          <a:xfrm>
            <a:off x="4841632" y="2461583"/>
            <a:ext cx="0" cy="6858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sp>
        <p:nvSpPr>
          <p:cNvPr id="29740" name="Text Box 4"/>
          <p:cNvSpPr txBox="1">
            <a:spLocks noChangeArrowheads="1"/>
          </p:cNvSpPr>
          <p:nvPr/>
        </p:nvSpPr>
        <p:spPr bwMode="auto">
          <a:xfrm>
            <a:off x="712545" y="2136145"/>
            <a:ext cx="1008062" cy="246221"/>
          </a:xfrm>
          <a:prstGeom prst="rect">
            <a:avLst/>
          </a:prstGeom>
          <a:solidFill>
            <a:schemeClr val="bg1"/>
          </a:soli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000" smtClean="0">
                <a:solidFill>
                  <a:srgbClr val="000000"/>
                </a:solidFill>
                <a:latin typeface="+mn-lt"/>
              </a:rPr>
              <a:t>Precipitation</a:t>
            </a:r>
          </a:p>
        </p:txBody>
      </p:sp>
      <p:sp>
        <p:nvSpPr>
          <p:cNvPr id="29741" name="Text Box 10"/>
          <p:cNvSpPr txBox="1">
            <a:spLocks noChangeArrowheads="1"/>
          </p:cNvSpPr>
          <p:nvPr/>
        </p:nvSpPr>
        <p:spPr bwMode="auto">
          <a:xfrm>
            <a:off x="1792045" y="2136145"/>
            <a:ext cx="838200" cy="415925"/>
          </a:xfrm>
          <a:prstGeom prst="rect">
            <a:avLst/>
          </a:prstGeom>
          <a:solidFill>
            <a:schemeClr val="bg1"/>
          </a:soli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000" smtClean="0">
                <a:solidFill>
                  <a:srgbClr val="000000"/>
                </a:solidFill>
                <a:latin typeface="+mn-lt"/>
              </a:rPr>
              <a:t>Hours of sunlight</a:t>
            </a:r>
          </a:p>
        </p:txBody>
      </p:sp>
      <p:sp>
        <p:nvSpPr>
          <p:cNvPr id="29742" name="Text Box 13"/>
          <p:cNvSpPr txBox="1">
            <a:spLocks noChangeArrowheads="1"/>
          </p:cNvSpPr>
          <p:nvPr/>
        </p:nvSpPr>
        <p:spPr bwMode="auto">
          <a:xfrm>
            <a:off x="6329120" y="2279020"/>
            <a:ext cx="936625" cy="476250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Dam water level</a:t>
            </a:r>
          </a:p>
        </p:txBody>
      </p:sp>
      <p:sp>
        <p:nvSpPr>
          <p:cNvPr id="29743" name="Text Box 14"/>
          <p:cNvSpPr txBox="1">
            <a:spLocks noChangeArrowheads="1"/>
          </p:cNvSpPr>
          <p:nvPr/>
        </p:nvSpPr>
        <p:spPr bwMode="auto">
          <a:xfrm>
            <a:off x="7264157" y="2352045"/>
            <a:ext cx="1350963" cy="476250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Amount of water reserved in dam</a:t>
            </a:r>
          </a:p>
        </p:txBody>
      </p:sp>
      <p:sp>
        <p:nvSpPr>
          <p:cNvPr id="56" name="Line 98"/>
          <p:cNvSpPr>
            <a:spLocks noChangeShapeType="1"/>
          </p:cNvSpPr>
          <p:nvPr/>
        </p:nvSpPr>
        <p:spPr bwMode="auto">
          <a:xfrm>
            <a:off x="2555632" y="5204783"/>
            <a:ext cx="3505200" cy="0"/>
          </a:xfrm>
          <a:prstGeom prst="line">
            <a:avLst/>
          </a:prstGeom>
          <a:noFill/>
          <a:ln w="1905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prstClr val="black"/>
              </a:solidFill>
            </a:endParaRPr>
          </a:p>
        </p:txBody>
      </p:sp>
      <p:sp>
        <p:nvSpPr>
          <p:cNvPr id="57" name="Text Box 49"/>
          <p:cNvSpPr txBox="1">
            <a:spLocks noChangeArrowheads="1"/>
          </p:cNvSpPr>
          <p:nvPr/>
        </p:nvSpPr>
        <p:spPr bwMode="auto">
          <a:xfrm>
            <a:off x="6289432" y="4595183"/>
            <a:ext cx="1828800" cy="287337"/>
          </a:xfrm>
          <a:prstGeom prst="rect">
            <a:avLst/>
          </a:prstGeom>
          <a:solidFill>
            <a:schemeClr val="bg1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ja-JP" altLang="en-US" sz="1200" smtClean="0">
                <a:solidFill>
                  <a:srgbClr val="000000"/>
                </a:solidFill>
                <a:latin typeface="+mn-lt"/>
              </a:rPr>
              <a:t>降水パターン</a:t>
            </a: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2</a:t>
            </a:r>
          </a:p>
        </p:txBody>
      </p:sp>
      <p:sp>
        <p:nvSpPr>
          <p:cNvPr id="58" name="Text Box 49"/>
          <p:cNvSpPr txBox="1">
            <a:spLocks noChangeArrowheads="1"/>
          </p:cNvSpPr>
          <p:nvPr/>
        </p:nvSpPr>
        <p:spPr bwMode="auto">
          <a:xfrm>
            <a:off x="6365632" y="4671383"/>
            <a:ext cx="1828800" cy="287337"/>
          </a:xfrm>
          <a:prstGeom prst="rect">
            <a:avLst/>
          </a:prstGeom>
          <a:solidFill>
            <a:schemeClr val="bg1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Rainfall Pattern N</a:t>
            </a:r>
          </a:p>
        </p:txBody>
      </p:sp>
      <p:sp>
        <p:nvSpPr>
          <p:cNvPr id="59" name="Text Box 59"/>
          <p:cNvSpPr txBox="1">
            <a:spLocks noChangeArrowheads="1"/>
          </p:cNvSpPr>
          <p:nvPr/>
        </p:nvSpPr>
        <p:spPr bwMode="auto">
          <a:xfrm>
            <a:off x="6365632" y="5450845"/>
            <a:ext cx="1676400" cy="287338"/>
          </a:xfrm>
          <a:prstGeom prst="rect">
            <a:avLst/>
          </a:prstGeom>
          <a:solidFill>
            <a:schemeClr val="bg1"/>
          </a:solidFill>
          <a:ln w="12700">
            <a:solidFill>
              <a:srgbClr val="CC99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ja-JP" altLang="en-US" sz="1200" smtClean="0">
                <a:solidFill>
                  <a:srgbClr val="000000"/>
                </a:solidFill>
                <a:latin typeface="+mn-lt"/>
              </a:rPr>
              <a:t>河川流量</a:t>
            </a: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2</a:t>
            </a:r>
          </a:p>
        </p:txBody>
      </p:sp>
      <p:sp>
        <p:nvSpPr>
          <p:cNvPr id="60" name="Text Box 59"/>
          <p:cNvSpPr txBox="1">
            <a:spLocks noChangeArrowheads="1"/>
          </p:cNvSpPr>
          <p:nvPr/>
        </p:nvSpPr>
        <p:spPr bwMode="auto">
          <a:xfrm>
            <a:off x="6441832" y="5527045"/>
            <a:ext cx="1676400" cy="287338"/>
          </a:xfrm>
          <a:prstGeom prst="rect">
            <a:avLst/>
          </a:prstGeom>
          <a:solidFill>
            <a:schemeClr val="bg1"/>
          </a:solidFill>
          <a:ln w="12700">
            <a:solidFill>
              <a:srgbClr val="CC99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+mn-lt"/>
              </a:rPr>
              <a:t>River Flow N</a:t>
            </a:r>
          </a:p>
        </p:txBody>
      </p:sp>
      <p:sp>
        <p:nvSpPr>
          <p:cNvPr id="61" name="Text Box 60"/>
          <p:cNvSpPr txBox="1">
            <a:spLocks noChangeArrowheads="1"/>
          </p:cNvSpPr>
          <p:nvPr/>
        </p:nvSpPr>
        <p:spPr bwMode="auto">
          <a:xfrm>
            <a:off x="6365632" y="4214183"/>
            <a:ext cx="193675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FF6600"/>
                </a:solidFill>
                <a:latin typeface="+mn-lt"/>
              </a:rPr>
              <a:t>Ensemble rainfall prediction</a:t>
            </a:r>
            <a:endParaRPr lang="ja-JP" altLang="en-US" sz="1200" smtClean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62" name="Text Box 61"/>
          <p:cNvSpPr txBox="1">
            <a:spLocks noChangeArrowheads="1"/>
          </p:cNvSpPr>
          <p:nvPr/>
        </p:nvSpPr>
        <p:spPr bwMode="auto">
          <a:xfrm>
            <a:off x="6365632" y="5053970"/>
            <a:ext cx="1849438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CC99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6600FF"/>
                </a:solidFill>
                <a:latin typeface="+mn-lt"/>
              </a:rPr>
              <a:t>Ensemble Flood prediction</a:t>
            </a:r>
            <a:endParaRPr lang="ja-JP" altLang="en-US" sz="1200" smtClean="0">
              <a:solidFill>
                <a:srgbClr val="6600FF"/>
              </a:solidFill>
              <a:latin typeface="+mn-lt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2018/5/2</a:t>
            </a:r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3rd GEO Data Providers Workshop</a:t>
            </a: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5B1685-8F4F-43C8-9412-60CD98E4BCF5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8402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smtClean="0"/>
              <a:t>Simulator of Dam Operations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87" y="1252725"/>
            <a:ext cx="6403425" cy="511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2018/5/2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3rd GEO Data Providers Workshop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2" name="円/楕円 1"/>
          <p:cNvSpPr/>
          <p:nvPr/>
        </p:nvSpPr>
        <p:spPr>
          <a:xfrm>
            <a:off x="2121877" y="3024420"/>
            <a:ext cx="832339" cy="3927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4337538" y="4290513"/>
            <a:ext cx="832339" cy="3927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3446584" y="4050124"/>
            <a:ext cx="832339" cy="3927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33733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F5BB2083-2E58-4B60-BD11-C6BD5DBC6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24963" r="-1465" b="102"/>
          <a:stretch/>
        </p:blipFill>
        <p:spPr>
          <a:xfrm>
            <a:off x="-612576" y="0"/>
            <a:ext cx="10158611" cy="428198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71F2F77A-25E1-4562-9EDF-31EB979E887E}"/>
              </a:ext>
            </a:extLst>
          </p:cNvPr>
          <p:cNvSpPr txBox="1"/>
          <p:nvPr/>
        </p:nvSpPr>
        <p:spPr>
          <a:xfrm>
            <a:off x="6805938" y="194947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08:00, 26May</a:t>
            </a:r>
            <a:r>
              <a:rPr kumimoji="1" lang="ja-JP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ja-JP" sz="2000" dirty="0">
                <a:solidFill>
                  <a:srgbClr val="FF0000"/>
                </a:solidFill>
              </a:rPr>
              <a:t>2017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xmlns="" id="{84E99755-6927-4F97-B5BF-EAB412A7C7A4}"/>
              </a:ext>
            </a:extLst>
          </p:cNvPr>
          <p:cNvGrpSpPr/>
          <p:nvPr/>
        </p:nvGrpSpPr>
        <p:grpSpPr>
          <a:xfrm>
            <a:off x="-36512" y="3407885"/>
            <a:ext cx="10102786" cy="3479041"/>
            <a:chOff x="-5316" y="3407885"/>
            <a:chExt cx="10102786" cy="3479041"/>
          </a:xfrm>
        </p:grpSpPr>
        <p:pic>
          <p:nvPicPr>
            <p:cNvPr id="4" name="Content Placeholder 3">
              <a:extLst>
                <a:ext uri="{FF2B5EF4-FFF2-40B4-BE49-F238E27FC236}">
                  <a16:creationId xmlns:a16="http://schemas.microsoft.com/office/drawing/2014/main" xmlns="" id="{C20FFE6D-56BC-4DD8-B012-15CB20FBC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80" b="-1"/>
            <a:stretch/>
          </p:blipFill>
          <p:spPr>
            <a:xfrm>
              <a:off x="-5316" y="3407885"/>
              <a:ext cx="10102786" cy="3479041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xmlns="" id="{F6B526EF-031D-43C5-9026-F0E355875828}"/>
                </a:ext>
              </a:extLst>
            </p:cNvPr>
            <p:cNvSpPr txBox="1"/>
            <p:nvPr/>
          </p:nvSpPr>
          <p:spPr>
            <a:xfrm>
              <a:off x="6763436" y="3407885"/>
              <a:ext cx="23775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</a:rPr>
                <a:t>13:00, 26May</a:t>
              </a:r>
              <a:r>
                <a:rPr kumimoji="1" lang="ja-JP" altLang="en-US" sz="2000" dirty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2000" dirty="0">
                  <a:solidFill>
                    <a:srgbClr val="FF0000"/>
                  </a:solidFill>
                </a:rPr>
                <a:t>2017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0" y="56448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</a:rPr>
              <a:t>Heavy Rain and Floods in Sri Lanka</a:t>
            </a:r>
            <a:br>
              <a:rPr lang="en-US" altLang="ja-JP" sz="3200" dirty="0">
                <a:solidFill>
                  <a:schemeClr val="bg1"/>
                </a:solidFill>
              </a:rPr>
            </a:br>
            <a:r>
              <a:rPr lang="en-US" altLang="ja-JP" sz="3200" dirty="0">
                <a:solidFill>
                  <a:schemeClr val="bg1"/>
                </a:solidFill>
              </a:rPr>
              <a:t>(May 26, 2017)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4485" t="15561" r="20233" b="5481"/>
          <a:stretch/>
        </p:blipFill>
        <p:spPr>
          <a:xfrm>
            <a:off x="323528" y="89248"/>
            <a:ext cx="8424936" cy="676875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39552" y="0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Sri Lanka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67E863CC-3993-433F-BB1F-2C6C2D6C97EA}"/>
              </a:ext>
            </a:extLst>
          </p:cNvPr>
          <p:cNvSpPr txBox="1"/>
          <p:nvPr/>
        </p:nvSpPr>
        <p:spPr>
          <a:xfrm>
            <a:off x="107504" y="63524"/>
            <a:ext cx="892899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rPr>
              <a:t>DIAS-ICHARM: Flood Information Sharing Support in Sri Lanka</a:t>
            </a:r>
            <a:endParaRPr kumimoji="1" lang="ja-JP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A4065EA7-8DCA-432D-A051-8C030634FA9D}"/>
              </a:ext>
            </a:extLst>
          </p:cNvPr>
          <p:cNvSpPr/>
          <p:nvPr/>
        </p:nvSpPr>
        <p:spPr>
          <a:xfrm>
            <a:off x="2483770" y="553444"/>
            <a:ext cx="6579192" cy="46921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870AC831-A22E-486A-BB4D-FF7CEB66CB59}"/>
              </a:ext>
            </a:extLst>
          </p:cNvPr>
          <p:cNvSpPr/>
          <p:nvPr/>
        </p:nvSpPr>
        <p:spPr>
          <a:xfrm>
            <a:off x="2801182" y="2583898"/>
            <a:ext cx="6193371" cy="2542372"/>
          </a:xfrm>
          <a:prstGeom prst="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DECD2A5F-4E3B-45EA-B573-B2B20588947D}"/>
              </a:ext>
            </a:extLst>
          </p:cNvPr>
          <p:cNvSpPr txBox="1"/>
          <p:nvPr/>
        </p:nvSpPr>
        <p:spPr>
          <a:xfrm>
            <a:off x="2611739" y="1758261"/>
            <a:ext cx="130839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In-situ rain gauge data (6 numbers)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xmlns="" id="{5BAD3BB6-B70F-427E-B718-41600237B888}"/>
              </a:ext>
            </a:extLst>
          </p:cNvPr>
          <p:cNvCxnSpPr/>
          <p:nvPr/>
        </p:nvCxnSpPr>
        <p:spPr>
          <a:xfrm flipH="1" flipV="1">
            <a:off x="3572958" y="2137381"/>
            <a:ext cx="1" cy="281547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xmlns="" id="{61CBBBE3-C4AB-4EB3-8AF9-E4BCE55E1B06}"/>
              </a:ext>
            </a:extLst>
          </p:cNvPr>
          <p:cNvCxnSpPr/>
          <p:nvPr/>
        </p:nvCxnSpPr>
        <p:spPr>
          <a:xfrm flipV="1">
            <a:off x="3921198" y="2453243"/>
            <a:ext cx="654563" cy="815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xmlns="" id="{43767340-619E-42AA-B4A4-17F2A2E8A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79" t="40505" r="45574" b="47104"/>
          <a:stretch/>
        </p:blipFill>
        <p:spPr>
          <a:xfrm>
            <a:off x="3984989" y="765382"/>
            <a:ext cx="1873723" cy="9297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997E9265-28CA-4F80-8A8C-FC15E5117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89" y="1488793"/>
            <a:ext cx="676598" cy="22143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6477E294-C821-4675-9655-4E9B830536D9}"/>
              </a:ext>
            </a:extLst>
          </p:cNvPr>
          <p:cNvSpPr txBox="1"/>
          <p:nvPr/>
        </p:nvSpPr>
        <p:spPr>
          <a:xfrm>
            <a:off x="4001779" y="1729121"/>
            <a:ext cx="1885298" cy="2308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Satellite precipitation data</a:t>
            </a: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GSMaP</a:t>
            </a: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）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xmlns="" id="{FB0F30D7-1575-4D9A-BDDD-9F75625E76BE}"/>
              </a:ext>
            </a:extLst>
          </p:cNvPr>
          <p:cNvCxnSpPr/>
          <p:nvPr/>
        </p:nvCxnSpPr>
        <p:spPr>
          <a:xfrm>
            <a:off x="3041115" y="2158371"/>
            <a:ext cx="3646" cy="425527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89E98C33-C7DF-48D1-804B-4D9E4A4E71E0}"/>
              </a:ext>
            </a:extLst>
          </p:cNvPr>
          <p:cNvSpPr/>
          <p:nvPr/>
        </p:nvSpPr>
        <p:spPr>
          <a:xfrm>
            <a:off x="5770524" y="3087839"/>
            <a:ext cx="3170177" cy="1957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E32F4B7C-74C6-4A11-AE57-A1F0C1AD8107}"/>
              </a:ext>
            </a:extLst>
          </p:cNvPr>
          <p:cNvSpPr txBox="1"/>
          <p:nvPr/>
        </p:nvSpPr>
        <p:spPr>
          <a:xfrm>
            <a:off x="3018924" y="3062884"/>
            <a:ext cx="2516128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On-line Information provision on DIAS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：</a:t>
            </a: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In-situ rainfall, satellite rainfall, calibrated and forecast  rainfall, inundation simulations</a:t>
            </a: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xmlns="" id="{7D1BC3C8-C71B-4EEA-A55A-AE2A0FEB76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86" t="16084" r="60641" b="38725"/>
          <a:stretch/>
        </p:blipFill>
        <p:spPr>
          <a:xfrm>
            <a:off x="5939930" y="707176"/>
            <a:ext cx="975037" cy="88288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0561129B-6740-4E5A-9B55-90AF726154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6" t="18478" r="54629" b="74608"/>
          <a:stretch/>
        </p:blipFill>
        <p:spPr>
          <a:xfrm>
            <a:off x="2810423" y="2593074"/>
            <a:ext cx="3727981" cy="336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35E1A10B-700E-4A24-921C-C9E64AD41C80}"/>
              </a:ext>
            </a:extLst>
          </p:cNvPr>
          <p:cNvSpPr txBox="1"/>
          <p:nvPr/>
        </p:nvSpPr>
        <p:spPr>
          <a:xfrm>
            <a:off x="2483768" y="548680"/>
            <a:ext cx="4070657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Implemented by EDITORIA and ICHARM on DIAS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xmlns="" id="{222DA76C-B1C3-4171-A158-7EA08A9293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110" t="30741" r="27383" b="25741"/>
          <a:stretch/>
        </p:blipFill>
        <p:spPr>
          <a:xfrm>
            <a:off x="7114154" y="713420"/>
            <a:ext cx="711918" cy="893392"/>
          </a:xfrm>
          <a:prstGeom prst="rect">
            <a:avLst/>
          </a:prstGeom>
        </p:spPr>
      </p:pic>
      <p:pic>
        <p:nvPicPr>
          <p:cNvPr id="18" name="Picture 10" descr="ALOS2FloodMap2NilwalaRiver20170530-201SriLanka2zoom.png">
            <a:extLst>
              <a:ext uri="{FF2B5EF4-FFF2-40B4-BE49-F238E27FC236}">
                <a16:creationId xmlns:a16="http://schemas.microsoft.com/office/drawing/2014/main" xmlns="" id="{DF9BAE1D-2750-42B8-ABBB-BE0512E167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2238" r="3059" b="1852"/>
          <a:stretch/>
        </p:blipFill>
        <p:spPr>
          <a:xfrm>
            <a:off x="8131100" y="654333"/>
            <a:ext cx="823699" cy="996077"/>
          </a:xfrm>
          <a:prstGeom prst="rect">
            <a:avLst/>
          </a:prstGeom>
        </p:spPr>
      </p:pic>
      <p:sp>
        <p:nvSpPr>
          <p:cNvPr id="19" name="Rectangle 22">
            <a:extLst>
              <a:ext uri="{FF2B5EF4-FFF2-40B4-BE49-F238E27FC236}">
                <a16:creationId xmlns:a16="http://schemas.microsoft.com/office/drawing/2014/main" xmlns="" id="{73537674-9F16-4B66-BFEE-BAB950BED6F3}"/>
              </a:ext>
            </a:extLst>
          </p:cNvPr>
          <p:cNvSpPr/>
          <p:nvPr/>
        </p:nvSpPr>
        <p:spPr>
          <a:xfrm>
            <a:off x="8066939" y="1485794"/>
            <a:ext cx="124357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ALOS © JAXA (2016)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1A517BA7-540C-4886-AA96-762C76C51C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9" t="26686" r="11180" b="38906"/>
          <a:stretch/>
        </p:blipFill>
        <p:spPr>
          <a:xfrm>
            <a:off x="2589519" y="1028298"/>
            <a:ext cx="1017844" cy="705858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AE5D7FDF-11B4-46B1-92D3-C51CAD1DE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15917" r="85218" b="58780"/>
          <a:stretch/>
        </p:blipFill>
        <p:spPr bwMode="auto">
          <a:xfrm>
            <a:off x="3513968" y="1075673"/>
            <a:ext cx="316908" cy="65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xmlns="" id="{23BF5D8C-20CA-46BA-BD4F-4DE4743EBB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837" y="2591348"/>
            <a:ext cx="698721" cy="420557"/>
          </a:xfrm>
          <a:prstGeom prst="rect">
            <a:avLst/>
          </a:prstGeom>
        </p:spPr>
      </p:pic>
      <p:sp>
        <p:nvSpPr>
          <p:cNvPr id="23" name="下矢印 103">
            <a:extLst>
              <a:ext uri="{FF2B5EF4-FFF2-40B4-BE49-F238E27FC236}">
                <a16:creationId xmlns:a16="http://schemas.microsoft.com/office/drawing/2014/main" xmlns="" id="{D4A18676-4B30-4A76-9ABF-2E4224F3AC53}"/>
              </a:ext>
            </a:extLst>
          </p:cNvPr>
          <p:cNvSpPr/>
          <p:nvPr/>
        </p:nvSpPr>
        <p:spPr>
          <a:xfrm rot="16200000">
            <a:off x="8450219" y="4289736"/>
            <a:ext cx="243601" cy="314304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xmlns="" id="{AA7D04C6-DD6C-4D02-9737-C5E6C2477748}"/>
              </a:ext>
            </a:extLst>
          </p:cNvPr>
          <p:cNvPicPr/>
          <p:nvPr/>
        </p:nvPicPr>
        <p:blipFill rotWithShape="1">
          <a:blip r:embed="rId12"/>
          <a:srcRect l="2237" t="10849" r="30500" b="45340"/>
          <a:stretch/>
        </p:blipFill>
        <p:spPr>
          <a:xfrm>
            <a:off x="3027789" y="3665343"/>
            <a:ext cx="2486727" cy="1414048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xmlns="" id="{F19E4EA7-43A6-4EC8-9B7E-4EC26E9D0851}"/>
              </a:ext>
            </a:extLst>
          </p:cNvPr>
          <p:cNvCxnSpPr/>
          <p:nvPr/>
        </p:nvCxnSpPr>
        <p:spPr>
          <a:xfrm flipH="1">
            <a:off x="7427647" y="2349749"/>
            <a:ext cx="5291" cy="234149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660EA1AA-3E9D-472C-A4E7-5794A0752C6E}"/>
              </a:ext>
            </a:extLst>
          </p:cNvPr>
          <p:cNvSpPr txBox="1"/>
          <p:nvPr/>
        </p:nvSpPr>
        <p:spPr>
          <a:xfrm>
            <a:off x="5816749" y="3124337"/>
            <a:ext cx="1303510" cy="6001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Inundation analysis by using RRI in DIAS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FE906A82-006F-4C73-AEC8-840C09B937E0}"/>
              </a:ext>
            </a:extLst>
          </p:cNvPr>
          <p:cNvSpPr txBox="1"/>
          <p:nvPr/>
        </p:nvSpPr>
        <p:spPr>
          <a:xfrm>
            <a:off x="6084336" y="4215482"/>
            <a:ext cx="110838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Simulation and forecasting of river discharge, water level, inundation extent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xmlns="" id="{B8220D79-FCE3-4FDE-9D1A-BE77510C15A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50" t="19926" r="42501" b="30889"/>
          <a:stretch/>
        </p:blipFill>
        <p:spPr>
          <a:xfrm>
            <a:off x="7255113" y="4156988"/>
            <a:ext cx="1623652" cy="85973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DC918FBA-4D7A-485C-A8E7-1A788B736E8A}"/>
              </a:ext>
            </a:extLst>
          </p:cNvPr>
          <p:cNvSpPr txBox="1"/>
          <p:nvPr/>
        </p:nvSpPr>
        <p:spPr>
          <a:xfrm>
            <a:off x="7366936" y="4855761"/>
            <a:ext cx="1231005" cy="2000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Inundation analysis results</a:t>
            </a:r>
            <a:endParaRPr kumimoji="1" lang="ja-JP" alt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0" name="図 29" descr="C:\Users\ICHARM Ikeda\AppData\Local\Microsoft\Windows\INetCache\Content.Word\RRIモデル概念図 (002).jpg">
            <a:extLst>
              <a:ext uri="{FF2B5EF4-FFF2-40B4-BE49-F238E27FC236}">
                <a16:creationId xmlns:a16="http://schemas.microsoft.com/office/drawing/2014/main" xmlns="" id="{A719BB3F-4A6C-41A4-97E8-7D1C13E74287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838" y="3126789"/>
            <a:ext cx="1651203" cy="7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E017D56B-B5B1-457D-A8B0-BF22A9E10145}"/>
              </a:ext>
            </a:extLst>
          </p:cNvPr>
          <p:cNvSpPr txBox="1"/>
          <p:nvPr/>
        </p:nvSpPr>
        <p:spPr>
          <a:xfrm>
            <a:off x="7383476" y="3913926"/>
            <a:ext cx="1126736" cy="2000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9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Concept of RRI model</a:t>
            </a:r>
            <a:endParaRPr kumimoji="1" lang="ja-JP" alt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xmlns="" id="{EDC28173-7F8F-4DB5-A39F-A467030FE7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21" y="3855439"/>
            <a:ext cx="921513" cy="345568"/>
          </a:xfrm>
          <a:prstGeom prst="rect">
            <a:avLst/>
          </a:prstGeom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xmlns="" id="{8C2FE156-D247-407B-9611-12FDF4B2CA8A}"/>
              </a:ext>
            </a:extLst>
          </p:cNvPr>
          <p:cNvCxnSpPr/>
          <p:nvPr/>
        </p:nvCxnSpPr>
        <p:spPr>
          <a:xfrm flipH="1">
            <a:off x="6411105" y="2362756"/>
            <a:ext cx="5291" cy="234149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xmlns="" id="{B648D7B9-8DDE-493B-BBAA-D9085DE20A7D}"/>
              </a:ext>
            </a:extLst>
          </p:cNvPr>
          <p:cNvCxnSpPr/>
          <p:nvPr/>
        </p:nvCxnSpPr>
        <p:spPr>
          <a:xfrm flipH="1">
            <a:off x="8461171" y="2339529"/>
            <a:ext cx="5291" cy="234149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xmlns="" id="{4A9FD3FC-5627-4CF9-96A1-7122C87570CC}"/>
              </a:ext>
            </a:extLst>
          </p:cNvPr>
          <p:cNvCxnSpPr/>
          <p:nvPr/>
        </p:nvCxnSpPr>
        <p:spPr>
          <a:xfrm flipH="1">
            <a:off x="5404201" y="2344449"/>
            <a:ext cx="5291" cy="234149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xmlns="" id="{C8335DBB-282D-45F0-85E4-65317AC952AC}"/>
              </a:ext>
            </a:extLst>
          </p:cNvPr>
          <p:cNvCxnSpPr/>
          <p:nvPr/>
        </p:nvCxnSpPr>
        <p:spPr>
          <a:xfrm flipH="1">
            <a:off x="4584209" y="2334615"/>
            <a:ext cx="5291" cy="234149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xmlns="" id="{75970F38-1EBA-4513-B211-44D2D7FEE1A5}"/>
              </a:ext>
            </a:extLst>
          </p:cNvPr>
          <p:cNvSpPr txBox="1"/>
          <p:nvPr/>
        </p:nvSpPr>
        <p:spPr>
          <a:xfrm>
            <a:off x="5940357" y="1663468"/>
            <a:ext cx="1007386" cy="78483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Ensemble forecasting rainfall for the next 16 days (max)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xmlns="" id="{5FC596A3-FAD6-40C2-A248-9A70C6CB42CD}"/>
              </a:ext>
            </a:extLst>
          </p:cNvPr>
          <p:cNvSpPr/>
          <p:nvPr/>
        </p:nvSpPr>
        <p:spPr>
          <a:xfrm>
            <a:off x="7001023" y="1667877"/>
            <a:ext cx="927053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Himawari-8 cloud images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xmlns="" id="{6C6C18F0-2DDD-4301-8237-2B161A661C4D}"/>
              </a:ext>
            </a:extLst>
          </p:cNvPr>
          <p:cNvSpPr txBox="1"/>
          <p:nvPr/>
        </p:nvSpPr>
        <p:spPr>
          <a:xfrm>
            <a:off x="8046464" y="1664575"/>
            <a:ext cx="94809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Inundation map by satellite data (ALOS-2)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13FC5A2A-8E21-490B-8179-1A7FA7004B35}"/>
              </a:ext>
            </a:extLst>
          </p:cNvPr>
          <p:cNvSpPr txBox="1"/>
          <p:nvPr/>
        </p:nvSpPr>
        <p:spPr>
          <a:xfrm>
            <a:off x="4191165" y="1981399"/>
            <a:ext cx="86689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4 </a:t>
            </a:r>
            <a:r>
              <a:rPr kumimoji="1" lang="en-US" altLang="ja-JP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hr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latency data  (NRT)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xmlns="" id="{9020FB3B-9595-4A04-84CF-518CF206998D}"/>
              </a:ext>
            </a:extLst>
          </p:cNvPr>
          <p:cNvSpPr txBox="1"/>
          <p:nvPr/>
        </p:nvSpPr>
        <p:spPr>
          <a:xfrm>
            <a:off x="5029967" y="1978231"/>
            <a:ext cx="79268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sz="9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Real time  data (NOW)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xmlns="" id="{E3D752ED-C624-49E7-93F0-A544D5D8EEA6}"/>
              </a:ext>
            </a:extLst>
          </p:cNvPr>
          <p:cNvSpPr txBox="1"/>
          <p:nvPr/>
        </p:nvSpPr>
        <p:spPr>
          <a:xfrm>
            <a:off x="3214487" y="2304011"/>
            <a:ext cx="72967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Calibration</a:t>
            </a:r>
          </a:p>
        </p:txBody>
      </p:sp>
      <p:pic>
        <p:nvPicPr>
          <p:cNvPr id="47" name="Picture 16">
            <a:extLst>
              <a:ext uri="{FF2B5EF4-FFF2-40B4-BE49-F238E27FC236}">
                <a16:creationId xmlns:a16="http://schemas.microsoft.com/office/drawing/2014/main" xmlns="" id="{F0685B51-F36C-469F-BACE-7E2D4154C53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r="3678" b="8952"/>
          <a:stretch/>
        </p:blipFill>
        <p:spPr>
          <a:xfrm>
            <a:off x="166760" y="2545878"/>
            <a:ext cx="2094698" cy="1923479"/>
          </a:xfrm>
          <a:prstGeom prst="rect">
            <a:avLst/>
          </a:prstGeom>
        </p:spPr>
      </p:pic>
      <p:pic>
        <p:nvPicPr>
          <p:cNvPr id="48" name="Picture 20">
            <a:extLst>
              <a:ext uri="{FF2B5EF4-FFF2-40B4-BE49-F238E27FC236}">
                <a16:creationId xmlns:a16="http://schemas.microsoft.com/office/drawing/2014/main" xmlns="" id="{76A93A03-7FD2-4475-ACF8-222F86CB4DE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" y="548680"/>
            <a:ext cx="2328065" cy="1512168"/>
          </a:xfrm>
          <a:prstGeom prst="rect">
            <a:avLst/>
          </a:prstGeom>
        </p:spPr>
      </p:pic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xmlns="" id="{56CFB40B-9D17-45DB-9DB9-CFCDA6D8750C}"/>
              </a:ext>
            </a:extLst>
          </p:cNvPr>
          <p:cNvCxnSpPr/>
          <p:nvPr/>
        </p:nvCxnSpPr>
        <p:spPr>
          <a:xfrm>
            <a:off x="254235" y="707175"/>
            <a:ext cx="199203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xmlns="" id="{88A69AB0-42A4-41A7-A3DB-53970BB87BD3}"/>
              </a:ext>
            </a:extLst>
          </p:cNvPr>
          <p:cNvSpPr txBox="1"/>
          <p:nvPr/>
        </p:nvSpPr>
        <p:spPr>
          <a:xfrm>
            <a:off x="366484" y="72026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500mm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xmlns="" id="{02DDDD04-BCE9-46AB-800C-A9BB6B66DBD4}"/>
              </a:ext>
            </a:extLst>
          </p:cNvPr>
          <p:cNvSpPr txBox="1"/>
          <p:nvPr/>
        </p:nvSpPr>
        <p:spPr>
          <a:xfrm>
            <a:off x="19985" y="4387618"/>
            <a:ext cx="2332855" cy="481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Bias-corrected Satellite Rainfall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9" name="Picture 368">
            <a:extLst>
              <a:ext uri="{FF2B5EF4-FFF2-40B4-BE49-F238E27FC236}">
                <a16:creationId xmlns:a16="http://schemas.microsoft.com/office/drawing/2014/main" xmlns="" id="{E592757F-CA80-4502-BAC5-798E5134EF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985" y="4845672"/>
            <a:ext cx="2345971" cy="1812263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xmlns="" id="{B353FC36-F63D-4C2A-A47C-5B6044A98E47}"/>
              </a:ext>
            </a:extLst>
          </p:cNvPr>
          <p:cNvSpPr txBox="1"/>
          <p:nvPr/>
        </p:nvSpPr>
        <p:spPr>
          <a:xfrm>
            <a:off x="81039" y="2053497"/>
            <a:ext cx="2318748" cy="48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Real-time Rain Gauge Data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TextBox 370">
            <a:extLst>
              <a:ext uri="{FF2B5EF4-FFF2-40B4-BE49-F238E27FC236}">
                <a16:creationId xmlns:a16="http://schemas.microsoft.com/office/drawing/2014/main" xmlns="" id="{FDAEA4CE-0930-4779-8A36-207D3AEEC9B1}"/>
              </a:ext>
            </a:extLst>
          </p:cNvPr>
          <p:cNvSpPr txBox="1"/>
          <p:nvPr/>
        </p:nvSpPr>
        <p:spPr>
          <a:xfrm>
            <a:off x="19985" y="6519895"/>
            <a:ext cx="2345971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/>
                <a:cs typeface="+mn-cs"/>
              </a:rPr>
              <a:t>Inundation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/>
                <a:cs typeface="+mn-cs"/>
              </a:rPr>
              <a:t> </a:t>
            </a:r>
          </a:p>
        </p:txBody>
      </p:sp>
      <p:pic>
        <p:nvPicPr>
          <p:cNvPr id="62" name="Picture 4">
            <a:extLst>
              <a:ext uri="{FF2B5EF4-FFF2-40B4-BE49-F238E27FC236}">
                <a16:creationId xmlns:a16="http://schemas.microsoft.com/office/drawing/2014/main" xmlns="" id="{F69146E3-88AA-4A52-AE77-C6E110E801D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50000" r="51456"/>
          <a:stretch/>
        </p:blipFill>
        <p:spPr>
          <a:xfrm>
            <a:off x="4191165" y="5257897"/>
            <a:ext cx="2428949" cy="1591453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xmlns="" id="{6A984959-CC84-4883-A4F3-ED3D3C43A1E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1645" t="50000"/>
          <a:stretch/>
        </p:blipFill>
        <p:spPr>
          <a:xfrm>
            <a:off x="6653831" y="5282135"/>
            <a:ext cx="2382665" cy="156721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4" name="TextBox 370">
            <a:extLst>
              <a:ext uri="{FF2B5EF4-FFF2-40B4-BE49-F238E27FC236}">
                <a16:creationId xmlns:a16="http://schemas.microsoft.com/office/drawing/2014/main" xmlns="" id="{C4EFD31E-A5D8-4D23-9AAF-70956C0BA602}"/>
              </a:ext>
            </a:extLst>
          </p:cNvPr>
          <p:cNvSpPr txBox="1"/>
          <p:nvPr/>
        </p:nvSpPr>
        <p:spPr>
          <a:xfrm>
            <a:off x="2467580" y="5271925"/>
            <a:ext cx="1689868" cy="15431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/>
                <a:cs typeface="+mn-cs"/>
              </a:rPr>
              <a:t>Ensemble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dirty="0">
                <a:solidFill>
                  <a:prstClr val="black"/>
                </a:solidFill>
                <a:latin typeface="Tw Cen MT" panose="020B0602020104020603"/>
                <a:ea typeface="ＭＳ Ｐゴシック"/>
              </a:rPr>
              <a:t>Flood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/>
                <a:cs typeface="+mn-cs"/>
              </a:rPr>
              <a:t>Prediction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dirty="0">
              <a:solidFill>
                <a:prstClr val="black"/>
              </a:solidFill>
              <a:latin typeface="Tw Cen MT" panose="020B0602020104020603"/>
              <a:ea typeface="ＭＳ Ｐゴシック"/>
            </a:endParaRP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dirty="0">
                <a:solidFill>
                  <a:prstClr val="black"/>
                </a:solidFill>
                <a:latin typeface="Tw Cen MT" panose="020B0602020104020603"/>
                <a:ea typeface="ＭＳ Ｐゴシック"/>
              </a:rPr>
              <a:t>72hr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/>
                <a:cs typeface="+mn-cs"/>
              </a:rPr>
              <a:t>11ensemble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/>
                <a:cs typeface="+mn-cs"/>
              </a:rPr>
              <a:t>every 24hr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/>
                <a:cs typeface="+mn-cs"/>
              </a:rPr>
              <a:t> </a:t>
            </a:r>
          </a:p>
        </p:txBody>
      </p:sp>
      <p:sp>
        <p:nvSpPr>
          <p:cNvPr id="65" name="TextBox 370">
            <a:extLst>
              <a:ext uri="{FF2B5EF4-FFF2-40B4-BE49-F238E27FC236}">
                <a16:creationId xmlns:a16="http://schemas.microsoft.com/office/drawing/2014/main" xmlns="" id="{A9974F4F-F80F-4061-97ED-20BDABC5E0CF}"/>
              </a:ext>
            </a:extLst>
          </p:cNvPr>
          <p:cNvSpPr txBox="1"/>
          <p:nvPr/>
        </p:nvSpPr>
        <p:spPr>
          <a:xfrm>
            <a:off x="5520897" y="6272388"/>
            <a:ext cx="1067327" cy="4514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/>
                <a:cs typeface="+mn-cs"/>
              </a:rPr>
              <a:t>Issued on May 24 </a:t>
            </a:r>
          </a:p>
        </p:txBody>
      </p:sp>
      <p:sp>
        <p:nvSpPr>
          <p:cNvPr id="66" name="TextBox 370">
            <a:extLst>
              <a:ext uri="{FF2B5EF4-FFF2-40B4-BE49-F238E27FC236}">
                <a16:creationId xmlns:a16="http://schemas.microsoft.com/office/drawing/2014/main" xmlns="" id="{BD9805A2-0CA4-4189-A421-5E30C5599D7E}"/>
              </a:ext>
            </a:extLst>
          </p:cNvPr>
          <p:cNvSpPr txBox="1"/>
          <p:nvPr/>
        </p:nvSpPr>
        <p:spPr>
          <a:xfrm>
            <a:off x="7928076" y="6282311"/>
            <a:ext cx="1067327" cy="4514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/>
                <a:cs typeface="+mn-cs"/>
              </a:rPr>
              <a:t>Issued on May 25 </a:t>
            </a:r>
          </a:p>
        </p:txBody>
      </p:sp>
    </p:spTree>
    <p:extLst>
      <p:ext uri="{BB962C8B-B14F-4D97-AF65-F5344CB8AC3E}">
        <p14:creationId xmlns:p14="http://schemas.microsoft.com/office/powerpoint/2010/main" val="118240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2" grpId="0" animBg="1"/>
      <p:bldP spid="13" grpId="0" animBg="1"/>
      <p:bldP spid="16" grpId="0" animBg="1"/>
      <p:bldP spid="19" grpId="0"/>
      <p:bldP spid="23" grpId="0" animBg="1"/>
      <p:bldP spid="26" grpId="0" animBg="1"/>
      <p:bldP spid="27" grpId="0" animBg="1"/>
      <p:bldP spid="29" grpId="0" animBg="1"/>
      <p:bldP spid="31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/>
      <p:bldP spid="56" grpId="0" animBg="1"/>
      <p:bldP spid="61" grpId="0"/>
      <p:bldP spid="57" grpId="0" animBg="1"/>
      <p:bldP spid="64" grpId="0" animBg="1"/>
      <p:bldP spid="65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Strength of DIAS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rgbClr val="C00000"/>
                </a:solidFill>
              </a:rPr>
              <a:t>Data + Application</a:t>
            </a:r>
            <a:r>
              <a:rPr lang="en-US" altLang="ja-JP" sz="3200" dirty="0" smtClean="0"/>
              <a:t>: R&amp;D community allows domain scientists to collaborate with computer scientists to create applications to solve new problems. </a:t>
            </a:r>
          </a:p>
          <a:p>
            <a:r>
              <a:rPr lang="en-US" altLang="ja-JP" sz="3200" b="1" dirty="0" smtClean="0">
                <a:solidFill>
                  <a:srgbClr val="C00000"/>
                </a:solidFill>
              </a:rPr>
              <a:t>Diversity of Data</a:t>
            </a:r>
            <a:r>
              <a:rPr lang="en-US" altLang="ja-JP" sz="3200" dirty="0" smtClean="0"/>
              <a:t>: Ground observations to satellite data and simulation data are archived for data-driven decision making.</a:t>
            </a:r>
          </a:p>
          <a:p>
            <a:r>
              <a:rPr lang="en-US" altLang="ja-JP" sz="3200" b="1" dirty="0" smtClean="0">
                <a:solidFill>
                  <a:srgbClr val="C00000"/>
                </a:solidFill>
              </a:rPr>
              <a:t>Data Management</a:t>
            </a:r>
            <a:r>
              <a:rPr lang="en-US" altLang="ja-JP" sz="3200" dirty="0" smtClean="0"/>
              <a:t>: our up-to-date metadata</a:t>
            </a:r>
            <a:r>
              <a:rPr lang="en-US" altLang="ja-JP" sz="3200" dirty="0"/>
              <a:t> </a:t>
            </a:r>
            <a:r>
              <a:rPr lang="en-US" altLang="ja-JP" sz="3200" dirty="0" smtClean="0"/>
              <a:t>and data quality </a:t>
            </a:r>
            <a:r>
              <a:rPr lang="en-US" altLang="ja-JP" sz="3200" smtClean="0"/>
              <a:t>control lead </a:t>
            </a:r>
            <a:r>
              <a:rPr lang="en-US" altLang="ja-JP" sz="3200" dirty="0" smtClean="0"/>
              <a:t>to FAIR data. </a:t>
            </a:r>
            <a:endParaRPr kumimoji="1" lang="ja-JP" altLang="en-US" sz="32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2018/5/2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3rd GEO Data Providers Workshop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240A-C14B-4CAE-A3B2-628F72E77B0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505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747</Words>
  <Application>Microsoft Office PowerPoint</Application>
  <PresentationFormat>On-screen Show (4:3)</PresentationFormat>
  <Paragraphs>147</Paragraphs>
  <Slides>10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テーマ</vt:lpstr>
      <vt:lpstr>DIAS (Data Integration and Analysis System): Disaster Applications for International Collaboration Dr. Asanobu KITAMOTO, National Institute of Informatics, Japan</vt:lpstr>
      <vt:lpstr>On-site, satellites, and simulations </vt:lpstr>
      <vt:lpstr>2015 Kinugawa River dike break (Dike rebuilding: 7 days,  drainage: 10 days)</vt:lpstr>
      <vt:lpstr>PowerPoint Presentation</vt:lpstr>
      <vt:lpstr>Simulator of Dam Operations</vt:lpstr>
      <vt:lpstr>PowerPoint Presentation</vt:lpstr>
      <vt:lpstr>PowerPoint Presentation</vt:lpstr>
      <vt:lpstr>PowerPoint Presentation</vt:lpstr>
      <vt:lpstr>Strength of DIAS</vt:lpstr>
      <vt:lpstr>Visit our Website!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2017-05-19T04:37:15Z</dcterms:created>
  <dcterms:modified xsi:type="dcterms:W3CDTF">2018-04-30T08:31:03Z</dcterms:modified>
</cp:coreProperties>
</file>