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8" r:id="rId4"/>
    <p:sldId id="281" r:id="rId5"/>
    <p:sldId id="271" r:id="rId6"/>
    <p:sldId id="279" r:id="rId7"/>
    <p:sldId id="280" r:id="rId8"/>
    <p:sldId id="262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74"/>
  </p:normalViewPr>
  <p:slideViewPr>
    <p:cSldViewPr>
      <p:cViewPr varScale="1">
        <p:scale>
          <a:sx n="50" d="100"/>
          <a:sy n="50" d="100"/>
        </p:scale>
        <p:origin x="216" y="68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763" y="1676400"/>
            <a:ext cx="22274475" cy="143718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763" y="3401616"/>
            <a:ext cx="22274475" cy="9505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38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tle slides-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874431" y="5928114"/>
            <a:ext cx="22238460" cy="210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3000" dirty="0"/>
              <a:t>Data Providers Metrics Needs</a:t>
            </a:r>
          </a:p>
        </p:txBody>
      </p:sp>
      <p:sp>
        <p:nvSpPr>
          <p:cNvPr id="124" name="Shape 124"/>
          <p:cNvSpPr/>
          <p:nvPr/>
        </p:nvSpPr>
        <p:spPr>
          <a:xfrm>
            <a:off x="1938145" y="8780100"/>
            <a:ext cx="13612701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Lionel Menard / Research Engineer / MINES ParisTech</a:t>
            </a:r>
          </a:p>
        </p:txBody>
      </p:sp>
      <p:pic>
        <p:nvPicPr>
          <p:cNvPr id="4" name="Image 3" descr="6163-Logo_MPT_Bleu_CMJN_300DPI.eps.png">
            <a:extLst>
              <a:ext uri="{FF2B5EF4-FFF2-40B4-BE49-F238E27FC236}">
                <a16:creationId xmlns:a16="http://schemas.microsoft.com/office/drawing/2014/main" id="{9A408005-09A4-EE46-8620-3F28EF917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416" y="8010128"/>
            <a:ext cx="2584978" cy="230425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E674C03-D051-0E44-BD4F-02D184267531}"/>
              </a:ext>
            </a:extLst>
          </p:cNvPr>
          <p:cNvSpPr txBox="1"/>
          <p:nvPr/>
        </p:nvSpPr>
        <p:spPr>
          <a:xfrm>
            <a:off x="861118" y="1025352"/>
            <a:ext cx="16759395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From the ”Report of the 2</a:t>
            </a:r>
            <a:r>
              <a:rPr kumimoji="0" lang="en-US" sz="50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nd</a:t>
            </a: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GEO data Providers Workshop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A1B36E-783A-CB4E-99F6-82650583B685}"/>
              </a:ext>
            </a:extLst>
          </p:cNvPr>
          <p:cNvSpPr txBox="1"/>
          <p:nvPr/>
        </p:nvSpPr>
        <p:spPr>
          <a:xfrm>
            <a:off x="861118" y="2440721"/>
            <a:ext cx="22682520" cy="9674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Report on break-out sessions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571500" lvl="1" indent="-571500" algn="l">
              <a:buFontTx/>
              <a:buChar char="-"/>
            </a:pPr>
            <a:r>
              <a:rPr lang="en-US" sz="3800" b="1" i="1" dirty="0"/>
              <a:t>Highlights the importance of statistics for providers (user contacts, search hits)</a:t>
            </a:r>
            <a:endParaRPr lang="en-GB" sz="3800" b="1" i="1" dirty="0"/>
          </a:p>
          <a:p>
            <a:pPr marL="571500" lvl="1" indent="-571500" algn="l">
              <a:buFontTx/>
              <a:buChar char="-"/>
            </a:pPr>
            <a:r>
              <a:rPr lang="en-GB" sz="3800" i="1" dirty="0"/>
              <a:t>Having global statistics on data search (data type and location)</a:t>
            </a:r>
          </a:p>
          <a:p>
            <a:pPr marL="571500" lvl="1" indent="-571500" algn="l">
              <a:buFontTx/>
              <a:buChar char="-"/>
            </a:pPr>
            <a:r>
              <a:rPr lang="en-GB" sz="3800" i="1" dirty="0"/>
              <a:t>How data was used – statistics by who, from where</a:t>
            </a:r>
            <a:endParaRPr lang="en-US" sz="3800" i="1" dirty="0"/>
          </a:p>
          <a:p>
            <a:pPr marL="571500" lvl="1" indent="-571500" algn="l">
              <a:buFontTx/>
              <a:buChar char="-"/>
            </a:pPr>
            <a:r>
              <a:rPr lang="en-GB" sz="3800" i="1" dirty="0"/>
              <a:t>Statistics about number of dataset clustered by topic/region</a:t>
            </a:r>
          </a:p>
          <a:p>
            <a:pPr marL="571500" lvl="1" indent="-571500" algn="l">
              <a:buFontTx/>
              <a:buChar char="-"/>
            </a:pPr>
            <a:r>
              <a:rPr lang="en-GB" sz="3800" i="1" dirty="0"/>
              <a:t>Usability  statistics</a:t>
            </a:r>
            <a:endParaRPr lang="fr-FR" sz="3800" i="1" dirty="0"/>
          </a:p>
          <a:p>
            <a:pPr marL="571500" lvl="1" indent="-571500" algn="l">
              <a:buFontTx/>
              <a:buChar char="-"/>
            </a:pPr>
            <a:r>
              <a:rPr lang="en-GB" sz="3800" i="1" dirty="0"/>
              <a:t>Important to have statistics and origin request</a:t>
            </a:r>
          </a:p>
          <a:p>
            <a:pPr marL="571500" lvl="1" indent="-571500" algn="l">
              <a:buFontTx/>
              <a:buChar char="-"/>
            </a:pPr>
            <a:r>
              <a:rPr lang="en-GB" sz="3800" b="1" i="1" dirty="0"/>
              <a:t>A Data providers dashboard showing statistics on my data catalogue including usage, data metadata quality metrics would be nice</a:t>
            </a:r>
          </a:p>
          <a:p>
            <a:pPr marL="571500" lvl="1" indent="-571500" algn="l">
              <a:buFontTx/>
              <a:buChar char="-"/>
            </a:pPr>
            <a:r>
              <a:rPr lang="en-GB" sz="3800" i="1" dirty="0"/>
              <a:t>Usage statistics sent via e mail to each provider including all errors regarding the datasets</a:t>
            </a:r>
            <a:endParaRPr lang="fr-FR" sz="3800" i="1" dirty="0"/>
          </a:p>
          <a:p>
            <a:pPr marL="571500" lvl="1" indent="-571500" algn="l">
              <a:buFontTx/>
              <a:buChar char="-"/>
            </a:pPr>
            <a:r>
              <a:rPr lang="en-GB" sz="3800" i="1" dirty="0"/>
              <a:t>Statistics: what type of users access which resources…</a:t>
            </a:r>
            <a:endParaRPr lang="fr-FR" sz="3800" i="1" dirty="0"/>
          </a:p>
          <a:p>
            <a:pPr marL="571500" lvl="1" indent="-571500" algn="l">
              <a:buFontTx/>
              <a:buChar char="-"/>
            </a:pPr>
            <a:r>
              <a:rPr lang="en-GB" sz="3800" i="1" dirty="0"/>
              <a:t>Statistics:  no. of users accessing a given resource? </a:t>
            </a:r>
            <a:endParaRPr lang="fr-FR" sz="3800" i="1" dirty="0"/>
          </a:p>
          <a:p>
            <a:pPr marL="571500" lvl="1" indent="-571500" algn="l">
              <a:buFontTx/>
              <a:buChar char="-"/>
            </a:pPr>
            <a:r>
              <a:rPr lang="en-GB" sz="3800" b="1" i="1" dirty="0"/>
              <a:t>Compulsory: Access to the statistics has to be in real time for the data provider and for the operations</a:t>
            </a:r>
            <a:endParaRPr lang="fr-FR" sz="3800" b="1" i="1" dirty="0"/>
          </a:p>
          <a:p>
            <a:pPr marL="571500" lvl="1" indent="-571500" algn="l">
              <a:buFontTx/>
              <a:buChar char="-"/>
            </a:pPr>
            <a:r>
              <a:rPr lang="en-GB" sz="3800" i="1" dirty="0"/>
              <a:t>Researching the statistics of using of services – feedback;</a:t>
            </a:r>
            <a:endParaRPr lang="fr-FR" sz="3800" i="1" dirty="0"/>
          </a:p>
          <a:p>
            <a:pPr marL="571500" lvl="1" indent="-571500" algn="l">
              <a:buFontTx/>
              <a:buChar char="-"/>
            </a:pP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275773848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2DC12FC-A425-584A-ACD2-FE7FE3415237}"/>
              </a:ext>
            </a:extLst>
          </p:cNvPr>
          <p:cNvSpPr txBox="1"/>
          <p:nvPr/>
        </p:nvSpPr>
        <p:spPr>
          <a:xfrm>
            <a:off x="922524" y="2033464"/>
            <a:ext cx="23461476" cy="9489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en-US" b="1" dirty="0"/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b="1" dirty="0"/>
              <a:t>GEOSS Facilitator</a:t>
            </a:r>
            <a:r>
              <a:rPr lang="en-US" dirty="0"/>
              <a:t>” (We operate for the Energy community) since 2008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Gather, spread and promote the use of </a:t>
            </a:r>
            <a:r>
              <a:rPr lang="en-US" b="1" dirty="0"/>
              <a:t>Earth observation data for Energy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 GEO VENER (GEO Vision for </a:t>
            </a:r>
            <a:r>
              <a:rPr lang="en-US" dirty="0" err="1"/>
              <a:t>ENERgy</a:t>
            </a:r>
            <a:r>
              <a:rPr lang="en-US" dirty="0"/>
              <a:t>) initiative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Network of </a:t>
            </a:r>
            <a:r>
              <a:rPr lang="en-US" b="1" dirty="0"/>
              <a:t>20 resource providers </a:t>
            </a:r>
          </a:p>
          <a:p>
            <a:pPr algn="l">
              <a:lnSpc>
                <a:spcPct val="150000"/>
              </a:lnSpc>
            </a:pPr>
            <a:r>
              <a:rPr lang="en-US" sz="4000" dirty="0"/>
              <a:t>	- Research &amp; Gov. Ag., NGO, Industries, Companies, SMEs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SDI based on </a:t>
            </a:r>
            <a:r>
              <a:rPr lang="en-US" b="1" dirty="0"/>
              <a:t>Open Standards </a:t>
            </a:r>
            <a:r>
              <a:rPr lang="en-US" dirty="0"/>
              <a:t>(OGC, ISO, INSPIRE)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dirty="0"/>
              <a:t>Link to GCI through our OGC/CSW Catalog</a:t>
            </a:r>
          </a:p>
          <a:p>
            <a:pPr algn="l"/>
            <a:r>
              <a:rPr lang="en-US" dirty="0"/>
              <a:t>	</a:t>
            </a:r>
            <a:r>
              <a:rPr lang="en-US" sz="4000" dirty="0"/>
              <a:t>	- </a:t>
            </a:r>
            <a:r>
              <a:rPr lang="en-US" sz="4000" b="1" dirty="0"/>
              <a:t>Weekly harvested by the DAB </a:t>
            </a:r>
            <a:r>
              <a:rPr lang="en-US" sz="4000" dirty="0"/>
              <a:t>-&gt; GEOSS Portal</a:t>
            </a:r>
          </a:p>
        </p:txBody>
      </p:sp>
      <p:sp>
        <p:nvSpPr>
          <p:cNvPr id="12" name="Shape 145">
            <a:extLst>
              <a:ext uri="{FF2B5EF4-FFF2-40B4-BE49-F238E27FC236}">
                <a16:creationId xmlns:a16="http://schemas.microsoft.com/office/drawing/2014/main" id="{5E804E9E-78E9-624B-A43C-D7F26C404E63}"/>
              </a:ext>
            </a:extLst>
          </p:cNvPr>
          <p:cNvSpPr/>
          <p:nvPr/>
        </p:nvSpPr>
        <p:spPr>
          <a:xfrm>
            <a:off x="922524" y="983684"/>
            <a:ext cx="865461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6000" b="1" dirty="0" err="1">
                <a:solidFill>
                  <a:schemeClr val="accent1"/>
                </a:solidFill>
              </a:rPr>
              <a:t>Webservice</a:t>
            </a:r>
            <a:r>
              <a:rPr lang="en-US" sz="6000" b="1" dirty="0">
                <a:solidFill>
                  <a:schemeClr val="accent1"/>
                </a:solidFill>
              </a:rPr>
              <a:t>-energy SDI</a:t>
            </a:r>
          </a:p>
        </p:txBody>
      </p:sp>
      <p:pic>
        <p:nvPicPr>
          <p:cNvPr id="13" name="Image 12" descr="6163-Logo_MPT_Bleu_CMJN_300DPI.eps.png">
            <a:extLst>
              <a:ext uri="{FF2B5EF4-FFF2-40B4-BE49-F238E27FC236}">
                <a16:creationId xmlns:a16="http://schemas.microsoft.com/office/drawing/2014/main" id="{6CA18399-3C2C-4B40-982C-E39BE256F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088" y="344517"/>
            <a:ext cx="2584978" cy="23042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0273251-92F4-4D4E-AFC3-340074C78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72" y="522773"/>
            <a:ext cx="1944216" cy="194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3049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DDA3263-35D2-D549-8F56-8FA7AE1AE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40" y="377280"/>
            <a:ext cx="18918166" cy="12817424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836858EE-19C3-1348-9923-2870A870ACD2}"/>
              </a:ext>
            </a:extLst>
          </p:cNvPr>
          <p:cNvGrpSpPr/>
          <p:nvPr/>
        </p:nvGrpSpPr>
        <p:grpSpPr>
          <a:xfrm>
            <a:off x="310680" y="1025355"/>
            <a:ext cx="9433048" cy="5760637"/>
            <a:chOff x="310680" y="1025355"/>
            <a:chExt cx="9433048" cy="57606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0C022E-F1BD-B040-A42F-85003B54FE69}"/>
                </a:ext>
              </a:extLst>
            </p:cNvPr>
            <p:cNvSpPr/>
            <p:nvPr/>
          </p:nvSpPr>
          <p:spPr>
            <a:xfrm>
              <a:off x="8303568" y="5849888"/>
              <a:ext cx="1440160" cy="936104"/>
            </a:xfrm>
            <a:prstGeom prst="rect">
              <a:avLst/>
            </a:prstGeom>
            <a:noFill/>
            <a:ln w="76200" cap="flat">
              <a:solidFill>
                <a:srgbClr val="FF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DF323CE-B081-2744-BB77-85EF6CACD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30" y="1432755"/>
              <a:ext cx="3492500" cy="3505200"/>
            </a:xfrm>
            <a:prstGeom prst="rect">
              <a:avLst/>
            </a:prstGeom>
          </p:spPr>
        </p:pic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DDE850F-EFB0-DB4B-9944-0A6CBD24A110}"/>
                </a:ext>
              </a:extLst>
            </p:cNvPr>
            <p:cNvSpPr/>
            <p:nvPr/>
          </p:nvSpPr>
          <p:spPr>
            <a:xfrm>
              <a:off x="310680" y="1025355"/>
              <a:ext cx="4320000" cy="4320000"/>
            </a:xfrm>
            <a:prstGeom prst="rect">
              <a:avLst/>
            </a:prstGeom>
            <a:noFill/>
            <a:ln w="76200" cap="flat">
              <a:solidFill>
                <a:srgbClr val="FF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87E39EF2-DB33-B941-B2D0-5EC753D178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30680" y="1025355"/>
              <a:ext cx="5113048" cy="4824536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BDDF857D-99FC-7B43-9D7B-3E933B7BAB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30680" y="5345355"/>
              <a:ext cx="3672888" cy="1440637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451358CC-72C3-1142-B895-54C6B7B6996E}"/>
              </a:ext>
            </a:extLst>
          </p:cNvPr>
          <p:cNvGrpSpPr/>
          <p:nvPr/>
        </p:nvGrpSpPr>
        <p:grpSpPr>
          <a:xfrm>
            <a:off x="130660" y="5526814"/>
            <a:ext cx="5040560" cy="7667890"/>
            <a:chOff x="130660" y="5526814"/>
            <a:chExt cx="5040560" cy="7667890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A3E5DA8E-88A8-A54D-96D8-DE7E90B0C110}"/>
                </a:ext>
              </a:extLst>
            </p:cNvPr>
            <p:cNvGrpSpPr/>
            <p:nvPr/>
          </p:nvGrpSpPr>
          <p:grpSpPr>
            <a:xfrm>
              <a:off x="130660" y="8087581"/>
              <a:ext cx="5040560" cy="5107123"/>
              <a:chOff x="130660" y="8370168"/>
              <a:chExt cx="5040560" cy="5107123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1015432F-3CC7-1042-9F89-560BA97870EE}"/>
                  </a:ext>
                </a:extLst>
              </p:cNvPr>
              <p:cNvSpPr/>
              <p:nvPr/>
            </p:nvSpPr>
            <p:spPr>
              <a:xfrm>
                <a:off x="130660" y="11661409"/>
                <a:ext cx="504056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 algn="l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 resource providers</a:t>
                </a:r>
              </a:p>
              <a:p>
                <a:pPr marL="685800" indent="-685800" algn="l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80 harvested end-points</a:t>
                </a:r>
              </a:p>
              <a:p>
                <a:pPr marL="685800" indent="-685800" algn="l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Over 1600 resources  WS</a:t>
                </a:r>
              </a:p>
              <a:p>
                <a:pPr marL="685800" indent="-685800" algn="l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95 % harvested</a:t>
                </a:r>
              </a:p>
            </p:txBody>
          </p:sp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035EEA66-9AE6-DC42-99A3-41AD45286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565" y="8370168"/>
                <a:ext cx="3644900" cy="3695700"/>
              </a:xfrm>
              <a:prstGeom prst="rect">
                <a:avLst/>
              </a:prstGeom>
            </p:spPr>
          </p:pic>
        </p:grp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E1D03715-FBC5-F04B-911D-D56E8DA69DF9}"/>
                </a:ext>
              </a:extLst>
            </p:cNvPr>
            <p:cNvCxnSpPr>
              <a:cxnSpLocks/>
            </p:cNvCxnSpPr>
            <p:nvPr/>
          </p:nvCxnSpPr>
          <p:spPr>
            <a:xfrm>
              <a:off x="2470680" y="5526814"/>
              <a:ext cx="0" cy="2702382"/>
            </a:xfrm>
            <a:prstGeom prst="straightConnector1">
              <a:avLst/>
            </a:prstGeom>
            <a:noFill/>
            <a:ln w="152400" cap="flat">
              <a:solidFill>
                <a:srgbClr val="0070C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5980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596C56-01E9-EB4E-9154-80116AC661BC}"/>
              </a:ext>
            </a:extLst>
          </p:cNvPr>
          <p:cNvSpPr txBox="1"/>
          <p:nvPr/>
        </p:nvSpPr>
        <p:spPr>
          <a:xfrm>
            <a:off x="742728" y="3088903"/>
            <a:ext cx="20738304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Quite good knowledge about </a:t>
            </a:r>
            <a:r>
              <a:rPr kumimoji="0" lang="en-US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webservice</a:t>
            </a: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-energy SDI metrics </a:t>
            </a:r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Internal statistical tools (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GeoNetwork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Awstats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Google Analytics)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External status </a:t>
            </a:r>
            <a:r>
              <a:rPr lang="en-US" dirty="0"/>
              <a:t>c</a:t>
            </a: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hecker (FGDC Status Checker daily report)</a:t>
            </a:r>
            <a:endParaRPr lang="en-US" dirty="0"/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GEO DAB s</a:t>
            </a:r>
            <a:r>
              <a:rPr lang="en-US" dirty="0"/>
              <a:t>tatistics “b</a:t>
            </a: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ig </a:t>
            </a:r>
            <a:r>
              <a:rPr lang="en-US" dirty="0"/>
              <a:t>p</a:t>
            </a: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icture”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859318-E335-6545-8777-3C8FDC02E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0" y="809328"/>
            <a:ext cx="2160240" cy="2164161"/>
          </a:xfrm>
          <a:prstGeom prst="rect">
            <a:avLst/>
          </a:prstGeom>
        </p:spPr>
      </p:pic>
      <p:sp>
        <p:nvSpPr>
          <p:cNvPr id="5" name="Shape 145">
            <a:extLst>
              <a:ext uri="{FF2B5EF4-FFF2-40B4-BE49-F238E27FC236}">
                <a16:creationId xmlns:a16="http://schemas.microsoft.com/office/drawing/2014/main" id="{62E87E7C-9BA2-F742-B3F0-2958A6034F69}"/>
              </a:ext>
            </a:extLst>
          </p:cNvPr>
          <p:cNvSpPr/>
          <p:nvPr/>
        </p:nvSpPr>
        <p:spPr>
          <a:xfrm>
            <a:off x="2974976" y="1455391"/>
            <a:ext cx="942726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Current status regarding metrics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5FF56B-79C1-274C-A8CC-01FAD38F86A7}"/>
              </a:ext>
            </a:extLst>
          </p:cNvPr>
          <p:cNvSpPr txBox="1"/>
          <p:nvPr/>
        </p:nvSpPr>
        <p:spPr>
          <a:xfrm>
            <a:off x="760307" y="7415460"/>
            <a:ext cx="20738304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What I don’t know from the GEOSS Platform</a:t>
            </a:r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Performance (metrics) of the information I provide or represent </a:t>
            </a:r>
            <a:r>
              <a:rPr lang="en-US" dirty="0"/>
              <a:t>?</a:t>
            </a:r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lang="en-US" dirty="0"/>
              <a:t>Performance (metrics) of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similar information (</a:t>
            </a:r>
            <a:r>
              <a:rPr kumimoji="0" lang="en-US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eg.</a:t>
            </a:r>
            <a:r>
              <a:rPr kumimoji="0" lang="en-US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Energy, solar, wind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) ?</a:t>
            </a:r>
          </a:p>
        </p:txBody>
      </p:sp>
    </p:spTree>
    <p:extLst>
      <p:ext uri="{BB962C8B-B14F-4D97-AF65-F5344CB8AC3E}">
        <p14:creationId xmlns:p14="http://schemas.microsoft.com/office/powerpoint/2010/main" val="88463314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596C56-01E9-EB4E-9154-80116AC661BC}"/>
              </a:ext>
            </a:extLst>
          </p:cNvPr>
          <p:cNvSpPr txBox="1"/>
          <p:nvPr/>
        </p:nvSpPr>
        <p:spPr>
          <a:xfrm>
            <a:off x="742728" y="3858344"/>
            <a:ext cx="21962440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For any </a:t>
            </a:r>
            <a:r>
              <a:rPr kumimoji="0" lang="en-US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GEOSS registered data providers</a:t>
            </a:r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kumimoji="0" 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Enable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access to on-demand statistics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of GEOSS Platform components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859318-E335-6545-8777-3C8FDC02E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0" y="809328"/>
            <a:ext cx="2160240" cy="2164161"/>
          </a:xfrm>
          <a:prstGeom prst="rect">
            <a:avLst/>
          </a:prstGeom>
        </p:spPr>
      </p:pic>
      <p:sp>
        <p:nvSpPr>
          <p:cNvPr id="5" name="Shape 145">
            <a:extLst>
              <a:ext uri="{FF2B5EF4-FFF2-40B4-BE49-F238E27FC236}">
                <a16:creationId xmlns:a16="http://schemas.microsoft.com/office/drawing/2014/main" id="{62E87E7C-9BA2-F742-B3F0-2958A6034F69}"/>
              </a:ext>
            </a:extLst>
          </p:cNvPr>
          <p:cNvSpPr/>
          <p:nvPr/>
        </p:nvSpPr>
        <p:spPr>
          <a:xfrm>
            <a:off x="2974976" y="1455391"/>
            <a:ext cx="921406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Data providers need for metrics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5FF56B-79C1-274C-A8CC-01FAD38F86A7}"/>
              </a:ext>
            </a:extLst>
          </p:cNvPr>
          <p:cNvSpPr txBox="1"/>
          <p:nvPr/>
        </p:nvSpPr>
        <p:spPr>
          <a:xfrm>
            <a:off x="760306" y="6646019"/>
            <a:ext cx="22304901" cy="3949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Expected benefits</a:t>
            </a: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for data providers and GEO communities</a:t>
            </a:r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Support data providers organization</a:t>
            </a:r>
            <a:r>
              <a:rPr lang="en-US" dirty="0"/>
              <a:t> DMP (Discoverability, accessibility,…)</a:t>
            </a:r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Reward data providers efforts regarding GEO recommendation on interop.</a:t>
            </a:r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lang="en-US" dirty="0"/>
              <a:t>Better fine-tune information and metadata content</a:t>
            </a:r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Improve global EO data quality</a:t>
            </a:r>
          </a:p>
        </p:txBody>
      </p:sp>
    </p:spTree>
    <p:extLst>
      <p:ext uri="{BB962C8B-B14F-4D97-AF65-F5344CB8AC3E}">
        <p14:creationId xmlns:p14="http://schemas.microsoft.com/office/powerpoint/2010/main" val="24130771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511803" y="6563660"/>
            <a:ext cx="9009572" cy="223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sp>
        <p:nvSpPr>
          <p:cNvPr id="143" name="Shape 143"/>
          <p:cNvSpPr/>
          <p:nvPr/>
        </p:nvSpPr>
        <p:spPr>
          <a:xfrm>
            <a:off x="1889869" y="9087343"/>
            <a:ext cx="18965128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dirty="0" err="1"/>
              <a:t>Lionel.menard</a:t>
            </a:r>
            <a:r>
              <a:rPr dirty="0"/>
              <a:t>@</a:t>
            </a:r>
            <a:r>
              <a:rPr lang="fr-FR" dirty="0"/>
              <a:t>mines-</a:t>
            </a:r>
            <a:r>
              <a:rPr lang="fr-FR" dirty="0" err="1"/>
              <a:t>paristech.fr</a:t>
            </a:r>
            <a:r>
              <a:rPr dirty="0"/>
              <a:t> / </a:t>
            </a:r>
            <a:r>
              <a:rPr lang="fr-FR" dirty="0" err="1"/>
              <a:t>webservice-energy.org</a:t>
            </a:r>
            <a:r>
              <a:rPr dirty="0"/>
              <a:t> / </a:t>
            </a:r>
            <a:r>
              <a:rPr lang="fr-FR" dirty="0"/>
              <a:t>@</a:t>
            </a:r>
            <a:r>
              <a:rPr lang="fr-FR" dirty="0" err="1"/>
              <a:t>OIE_MINESParis</a:t>
            </a:r>
            <a:endParaRPr dirty="0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5091</TotalTime>
  <Words>379</Words>
  <Application>Microsoft Macintosh PowerPoint</Application>
  <PresentationFormat>Personnalisé</PresentationFormat>
  <Paragraphs>49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 Light</vt:lpstr>
      <vt:lpstr>Helvetica Neue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 Salvo</dc:creator>
  <cp:lastModifiedBy>Lionel MENARD</cp:lastModifiedBy>
  <cp:revision>53</cp:revision>
  <dcterms:modified xsi:type="dcterms:W3CDTF">2018-05-03T04:29:10Z</dcterms:modified>
</cp:coreProperties>
</file>