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35" r:id="rId2"/>
    <p:sldId id="390" r:id="rId3"/>
    <p:sldId id="334" r:id="rId4"/>
    <p:sldId id="391" r:id="rId5"/>
    <p:sldId id="365" r:id="rId6"/>
    <p:sldId id="366" r:id="rId7"/>
    <p:sldId id="367" r:id="rId8"/>
    <p:sldId id="363" r:id="rId9"/>
    <p:sldId id="368" r:id="rId10"/>
    <p:sldId id="400" r:id="rId11"/>
    <p:sldId id="392" r:id="rId12"/>
    <p:sldId id="398" r:id="rId13"/>
    <p:sldId id="393" r:id="rId14"/>
    <p:sldId id="394" r:id="rId15"/>
    <p:sldId id="395" r:id="rId16"/>
    <p:sldId id="402" r:id="rId17"/>
    <p:sldId id="401" r:id="rId18"/>
    <p:sldId id="370" r:id="rId19"/>
    <p:sldId id="369" r:id="rId20"/>
    <p:sldId id="362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62" autoAdjust="0"/>
    <p:restoredTop sz="94660"/>
  </p:normalViewPr>
  <p:slideViewPr>
    <p:cSldViewPr>
      <p:cViewPr varScale="1">
        <p:scale>
          <a:sx n="58" d="100"/>
          <a:sy n="58" d="100"/>
        </p:scale>
        <p:origin x="-798" y="-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037D1D-F2A2-4CAF-A371-AB9D593D2273}" type="doc">
      <dgm:prSet loTypeId="urn:microsoft.com/office/officeart/2005/8/layout/pList2#1" loCatId="list" qsTypeId="urn:microsoft.com/office/officeart/2005/8/quickstyle/simple1" qsCatId="simple" csTypeId="urn:microsoft.com/office/officeart/2005/8/colors/colorful5" csCatId="colorful" phldr="1"/>
      <dgm:spPr/>
    </dgm:pt>
    <dgm:pt modelId="{CB25FC17-3211-4A32-833F-6F1A961A36C9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i="0" dirty="0" smtClean="0"/>
            <a:t>Adaptation to Climate Change (ACC)</a:t>
          </a:r>
          <a:endParaRPr lang="en-US" i="0" dirty="0"/>
        </a:p>
      </dgm:t>
    </dgm:pt>
    <dgm:pt modelId="{F2A288AC-D63A-4140-8D59-42ABEE268657}" type="parTrans" cxnId="{B030BCFA-4AA4-47F6-B1E6-986EA49AA7A7}">
      <dgm:prSet/>
      <dgm:spPr/>
      <dgm:t>
        <a:bodyPr/>
        <a:lstStyle/>
        <a:p>
          <a:endParaRPr lang="en-US" i="0"/>
        </a:p>
      </dgm:t>
    </dgm:pt>
    <dgm:pt modelId="{2F472B64-72BA-40DE-8C63-86EE7F1B9A9C}" type="sibTrans" cxnId="{B030BCFA-4AA4-47F6-B1E6-986EA49AA7A7}">
      <dgm:prSet/>
      <dgm:spPr/>
      <dgm:t>
        <a:bodyPr/>
        <a:lstStyle/>
        <a:p>
          <a:endParaRPr lang="en-US" i="0"/>
        </a:p>
      </dgm:t>
    </dgm:pt>
    <dgm:pt modelId="{AC5BE8B1-C942-4395-839A-A92E77804A6E}">
      <dgm:prSet phldrT="[Text]"/>
      <dgm:spPr>
        <a:solidFill>
          <a:srgbClr val="92D050"/>
        </a:solidFill>
      </dgm:spPr>
      <dgm:t>
        <a:bodyPr/>
        <a:lstStyle/>
        <a:p>
          <a:r>
            <a:rPr lang="en-US" b="1" i="0" dirty="0" smtClean="0"/>
            <a:t>Improved Food Security – Water Extremes Management (IFS-WEM)</a:t>
          </a:r>
          <a:endParaRPr lang="en-US" i="0" dirty="0"/>
        </a:p>
      </dgm:t>
    </dgm:pt>
    <dgm:pt modelId="{52A941A3-755A-4E90-A54A-A32AB0B4FCAF}" type="parTrans" cxnId="{4D822808-DCBB-476E-A499-6D0B93524887}">
      <dgm:prSet/>
      <dgm:spPr/>
      <dgm:t>
        <a:bodyPr/>
        <a:lstStyle/>
        <a:p>
          <a:endParaRPr lang="en-US" i="0"/>
        </a:p>
      </dgm:t>
    </dgm:pt>
    <dgm:pt modelId="{679CDA9C-4A66-4C73-B54F-E34D99D6161A}" type="sibTrans" cxnId="{4D822808-DCBB-476E-A499-6D0B93524887}">
      <dgm:prSet/>
      <dgm:spPr/>
      <dgm:t>
        <a:bodyPr/>
        <a:lstStyle/>
        <a:p>
          <a:endParaRPr lang="en-US" i="0"/>
        </a:p>
      </dgm:t>
    </dgm:pt>
    <dgm:pt modelId="{BCCBCEDA-29A9-494F-9064-5CF54CD357D1}">
      <dgm:prSet phldrT="[Text]"/>
      <dgm:spPr>
        <a:solidFill>
          <a:srgbClr val="B69D5E"/>
        </a:solidFill>
      </dgm:spPr>
      <dgm:t>
        <a:bodyPr/>
        <a:lstStyle/>
        <a:p>
          <a:r>
            <a:rPr lang="en-US" b="1" i="0" dirty="0" smtClean="0"/>
            <a:t>Access to Raw Materials (ARM)</a:t>
          </a:r>
          <a:endParaRPr lang="en-US" i="0" dirty="0"/>
        </a:p>
      </dgm:t>
    </dgm:pt>
    <dgm:pt modelId="{B6945B95-975C-4B8A-AAF5-61F00A05A641}" type="parTrans" cxnId="{9ED048B5-308A-4F91-BC13-B704C99C4D77}">
      <dgm:prSet/>
      <dgm:spPr/>
      <dgm:t>
        <a:bodyPr/>
        <a:lstStyle/>
        <a:p>
          <a:endParaRPr lang="en-US" i="0"/>
        </a:p>
      </dgm:t>
    </dgm:pt>
    <dgm:pt modelId="{45E096BE-7BA8-404B-8C72-1585665946FB}" type="sibTrans" cxnId="{9ED048B5-308A-4F91-BC13-B704C99C4D77}">
      <dgm:prSet/>
      <dgm:spPr/>
      <dgm:t>
        <a:bodyPr/>
        <a:lstStyle/>
        <a:p>
          <a:endParaRPr lang="en-US" i="0"/>
        </a:p>
      </dgm:t>
    </dgm:pt>
    <dgm:pt modelId="{AD99E0DD-FFD3-4A3D-BDAD-AAF7F0D32FD1}">
      <dgm:prSet phldrT="[Text]"/>
      <dgm:spPr>
        <a:solidFill>
          <a:srgbClr val="FF9900"/>
        </a:solidFill>
      </dgm:spPr>
      <dgm:t>
        <a:bodyPr/>
        <a:lstStyle/>
        <a:p>
          <a:r>
            <a:rPr lang="en-US" b="1" i="0" dirty="0" smtClean="0"/>
            <a:t>Access to Solar Energy (SENSE)</a:t>
          </a:r>
          <a:endParaRPr lang="en-US" i="0" dirty="0"/>
        </a:p>
      </dgm:t>
    </dgm:pt>
    <dgm:pt modelId="{86CCA50A-7C9D-4A24-BABD-CFB4CBE8BC1F}" type="parTrans" cxnId="{E9E34132-57FE-46B2-9989-B74F2335405A}">
      <dgm:prSet/>
      <dgm:spPr/>
      <dgm:t>
        <a:bodyPr/>
        <a:lstStyle/>
        <a:p>
          <a:endParaRPr lang="en-US" i="0"/>
        </a:p>
      </dgm:t>
    </dgm:pt>
    <dgm:pt modelId="{188D27A0-EF6D-4FE4-A4EB-09464B76119E}" type="sibTrans" cxnId="{E9E34132-57FE-46B2-9989-B74F2335405A}">
      <dgm:prSet/>
      <dgm:spPr/>
      <dgm:t>
        <a:bodyPr/>
        <a:lstStyle/>
        <a:p>
          <a:endParaRPr lang="en-US" i="0"/>
        </a:p>
      </dgm:t>
    </dgm:pt>
    <dgm:pt modelId="{4713D8C3-6B0F-4AD2-BB82-B4BC835F11B3}" type="pres">
      <dgm:prSet presAssocID="{E4037D1D-F2A2-4CAF-A371-AB9D593D2273}" presName="Name0" presStyleCnt="0">
        <dgm:presLayoutVars>
          <dgm:dir/>
          <dgm:resizeHandles val="exact"/>
        </dgm:presLayoutVars>
      </dgm:prSet>
      <dgm:spPr/>
    </dgm:pt>
    <dgm:pt modelId="{EBA8B867-2566-4734-829D-C43A5128FED4}" type="pres">
      <dgm:prSet presAssocID="{E4037D1D-F2A2-4CAF-A371-AB9D593D2273}" presName="bkgdShp" presStyleLbl="alignAccFollowNode1" presStyleIdx="0" presStyleCnt="1"/>
      <dgm:spPr/>
    </dgm:pt>
    <dgm:pt modelId="{EC8B54CD-516B-4BF3-92B9-B7E7416127AB}" type="pres">
      <dgm:prSet presAssocID="{E4037D1D-F2A2-4CAF-A371-AB9D593D2273}" presName="linComp" presStyleCnt="0"/>
      <dgm:spPr/>
    </dgm:pt>
    <dgm:pt modelId="{DB50DEE7-E7E1-4341-B023-431E56181F78}" type="pres">
      <dgm:prSet presAssocID="{CB25FC17-3211-4A32-833F-6F1A961A36C9}" presName="compNode" presStyleCnt="0"/>
      <dgm:spPr/>
    </dgm:pt>
    <dgm:pt modelId="{1D27C4DF-39CA-494B-8881-5D7A6CCA100A}" type="pres">
      <dgm:prSet presAssocID="{CB25FC17-3211-4A32-833F-6F1A961A36C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1138B-D6D6-4B5E-A587-694DC18EAFAE}" type="pres">
      <dgm:prSet presAssocID="{CB25FC17-3211-4A32-833F-6F1A961A36C9}" presName="invisiNode" presStyleLbl="node1" presStyleIdx="0" presStyleCnt="4"/>
      <dgm:spPr/>
    </dgm:pt>
    <dgm:pt modelId="{90D953B3-32DF-4BB4-B1D8-716CCD00F07C}" type="pres">
      <dgm:prSet presAssocID="{CB25FC17-3211-4A32-833F-6F1A961A36C9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DBF42748-7914-4F06-8A51-386C3C37AE09}" type="pres">
      <dgm:prSet presAssocID="{2F472B64-72BA-40DE-8C63-86EE7F1B9A9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2C22F63-97E3-4F58-87C1-6BC25E082252}" type="pres">
      <dgm:prSet presAssocID="{AC5BE8B1-C942-4395-839A-A92E77804A6E}" presName="compNode" presStyleCnt="0"/>
      <dgm:spPr/>
    </dgm:pt>
    <dgm:pt modelId="{E4093DD8-4D1A-4909-915C-14086E7F01B3}" type="pres">
      <dgm:prSet presAssocID="{AC5BE8B1-C942-4395-839A-A92E77804A6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6C8F32-A50B-4F2A-B274-412CBFD87D2E}" type="pres">
      <dgm:prSet presAssocID="{AC5BE8B1-C942-4395-839A-A92E77804A6E}" presName="invisiNode" presStyleLbl="node1" presStyleIdx="1" presStyleCnt="4"/>
      <dgm:spPr/>
    </dgm:pt>
    <dgm:pt modelId="{15FF7799-4A55-480D-ADCD-15224E29A0C1}" type="pres">
      <dgm:prSet presAssocID="{AC5BE8B1-C942-4395-839A-A92E77804A6E}" presName="imagNode" presStyleLbl="fgImgPlace1" presStyleIdx="1" presStyleCnt="4" custLinFactNeighborY="101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68289E13-8BFE-4676-B2EE-9EED06BFE7FD}" type="pres">
      <dgm:prSet presAssocID="{679CDA9C-4A66-4C73-B54F-E34D99D6161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726D8F-DE75-4495-8771-978D39AA8884}" type="pres">
      <dgm:prSet presAssocID="{BCCBCEDA-29A9-494F-9064-5CF54CD357D1}" presName="compNode" presStyleCnt="0"/>
      <dgm:spPr/>
    </dgm:pt>
    <dgm:pt modelId="{E84F514D-D73E-4CFC-A3C3-24DCFE1F37CD}" type="pres">
      <dgm:prSet presAssocID="{BCCBCEDA-29A9-494F-9064-5CF54CD357D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77835B-D50F-4AC5-B1C4-CE7BE46A81C1}" type="pres">
      <dgm:prSet presAssocID="{BCCBCEDA-29A9-494F-9064-5CF54CD357D1}" presName="invisiNode" presStyleLbl="node1" presStyleIdx="2" presStyleCnt="4"/>
      <dgm:spPr/>
    </dgm:pt>
    <dgm:pt modelId="{9524AB3E-5EC1-47B3-8528-86FF3EA61191}" type="pres">
      <dgm:prSet presAssocID="{BCCBCEDA-29A9-494F-9064-5CF54CD357D1}" presName="imagNode" presStyleLbl="fgImgPlace1" presStyleIdx="2" presStyleCnt="4" custLinFactNeighborX="-737" custLinFactNeighborY="186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ED214E60-178A-4EB6-90D7-DCA93ACA2602}" type="pres">
      <dgm:prSet presAssocID="{45E096BE-7BA8-404B-8C72-1585665946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42215D4-60DB-4842-B3A0-65846624CE87}" type="pres">
      <dgm:prSet presAssocID="{AD99E0DD-FFD3-4A3D-BDAD-AAF7F0D32FD1}" presName="compNode" presStyleCnt="0"/>
      <dgm:spPr/>
    </dgm:pt>
    <dgm:pt modelId="{ED18C681-751F-48AA-8A3E-54BF4952A1FC}" type="pres">
      <dgm:prSet presAssocID="{AD99E0DD-FFD3-4A3D-BDAD-AAF7F0D32FD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64255-67CF-4A16-96FA-7B42D85E133B}" type="pres">
      <dgm:prSet presAssocID="{AD99E0DD-FFD3-4A3D-BDAD-AAF7F0D32FD1}" presName="invisiNode" presStyleLbl="node1" presStyleIdx="3" presStyleCnt="4"/>
      <dgm:spPr/>
    </dgm:pt>
    <dgm:pt modelId="{4AB776BD-07E8-4C16-B522-3C4667A65C12}" type="pres">
      <dgm:prSet presAssocID="{AD99E0DD-FFD3-4A3D-BDAD-AAF7F0D32FD1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4D822808-DCBB-476E-A499-6D0B93524887}" srcId="{E4037D1D-F2A2-4CAF-A371-AB9D593D2273}" destId="{AC5BE8B1-C942-4395-839A-A92E77804A6E}" srcOrd="1" destOrd="0" parTransId="{52A941A3-755A-4E90-A54A-A32AB0B4FCAF}" sibTransId="{679CDA9C-4A66-4C73-B54F-E34D99D6161A}"/>
    <dgm:cxn modelId="{9AB7EDCA-741E-433B-9382-BA5593114492}" type="presOf" srcId="{E4037D1D-F2A2-4CAF-A371-AB9D593D2273}" destId="{4713D8C3-6B0F-4AD2-BB82-B4BC835F11B3}" srcOrd="0" destOrd="0" presId="urn:microsoft.com/office/officeart/2005/8/layout/pList2#1"/>
    <dgm:cxn modelId="{F1C97B2B-99A5-4D95-9DD8-D21BD4230438}" type="presOf" srcId="{AC5BE8B1-C942-4395-839A-A92E77804A6E}" destId="{E4093DD8-4D1A-4909-915C-14086E7F01B3}" srcOrd="0" destOrd="0" presId="urn:microsoft.com/office/officeart/2005/8/layout/pList2#1"/>
    <dgm:cxn modelId="{95E30D66-98F4-43B4-8820-FED8FE4AE6CE}" type="presOf" srcId="{45E096BE-7BA8-404B-8C72-1585665946FB}" destId="{ED214E60-178A-4EB6-90D7-DCA93ACA2602}" srcOrd="0" destOrd="0" presId="urn:microsoft.com/office/officeart/2005/8/layout/pList2#1"/>
    <dgm:cxn modelId="{5C93D061-4796-47DD-8018-F8FF9CF177A1}" type="presOf" srcId="{2F472B64-72BA-40DE-8C63-86EE7F1B9A9C}" destId="{DBF42748-7914-4F06-8A51-386C3C37AE09}" srcOrd="0" destOrd="0" presId="urn:microsoft.com/office/officeart/2005/8/layout/pList2#1"/>
    <dgm:cxn modelId="{416863B3-CB3B-4FA2-89D9-4ADEAFD1A923}" type="presOf" srcId="{679CDA9C-4A66-4C73-B54F-E34D99D6161A}" destId="{68289E13-8BFE-4676-B2EE-9EED06BFE7FD}" srcOrd="0" destOrd="0" presId="urn:microsoft.com/office/officeart/2005/8/layout/pList2#1"/>
    <dgm:cxn modelId="{0CD7C37A-D449-4860-9A0F-C7E3C1308B2D}" type="presOf" srcId="{AD99E0DD-FFD3-4A3D-BDAD-AAF7F0D32FD1}" destId="{ED18C681-751F-48AA-8A3E-54BF4952A1FC}" srcOrd="0" destOrd="0" presId="urn:microsoft.com/office/officeart/2005/8/layout/pList2#1"/>
    <dgm:cxn modelId="{E9E34132-57FE-46B2-9989-B74F2335405A}" srcId="{E4037D1D-F2A2-4CAF-A371-AB9D593D2273}" destId="{AD99E0DD-FFD3-4A3D-BDAD-AAF7F0D32FD1}" srcOrd="3" destOrd="0" parTransId="{86CCA50A-7C9D-4A24-BABD-CFB4CBE8BC1F}" sibTransId="{188D27A0-EF6D-4FE4-A4EB-09464B76119E}"/>
    <dgm:cxn modelId="{B030BCFA-4AA4-47F6-B1E6-986EA49AA7A7}" srcId="{E4037D1D-F2A2-4CAF-A371-AB9D593D2273}" destId="{CB25FC17-3211-4A32-833F-6F1A961A36C9}" srcOrd="0" destOrd="0" parTransId="{F2A288AC-D63A-4140-8D59-42ABEE268657}" sibTransId="{2F472B64-72BA-40DE-8C63-86EE7F1B9A9C}"/>
    <dgm:cxn modelId="{E5881D49-01A1-4E79-9111-53B0E892AADF}" type="presOf" srcId="{BCCBCEDA-29A9-494F-9064-5CF54CD357D1}" destId="{E84F514D-D73E-4CFC-A3C3-24DCFE1F37CD}" srcOrd="0" destOrd="0" presId="urn:microsoft.com/office/officeart/2005/8/layout/pList2#1"/>
    <dgm:cxn modelId="{9ED048B5-308A-4F91-BC13-B704C99C4D77}" srcId="{E4037D1D-F2A2-4CAF-A371-AB9D593D2273}" destId="{BCCBCEDA-29A9-494F-9064-5CF54CD357D1}" srcOrd="2" destOrd="0" parTransId="{B6945B95-975C-4B8A-AAF5-61F00A05A641}" sibTransId="{45E096BE-7BA8-404B-8C72-1585665946FB}"/>
    <dgm:cxn modelId="{54D4B008-005F-4070-B1E9-1054373A3DC1}" type="presOf" srcId="{CB25FC17-3211-4A32-833F-6F1A961A36C9}" destId="{1D27C4DF-39CA-494B-8881-5D7A6CCA100A}" srcOrd="0" destOrd="0" presId="urn:microsoft.com/office/officeart/2005/8/layout/pList2#1"/>
    <dgm:cxn modelId="{10E293AF-35E8-4702-8753-34B82C44AD11}" type="presParOf" srcId="{4713D8C3-6B0F-4AD2-BB82-B4BC835F11B3}" destId="{EBA8B867-2566-4734-829D-C43A5128FED4}" srcOrd="0" destOrd="0" presId="urn:microsoft.com/office/officeart/2005/8/layout/pList2#1"/>
    <dgm:cxn modelId="{3AF61201-210D-4354-B77A-7E84786295B6}" type="presParOf" srcId="{4713D8C3-6B0F-4AD2-BB82-B4BC835F11B3}" destId="{EC8B54CD-516B-4BF3-92B9-B7E7416127AB}" srcOrd="1" destOrd="0" presId="urn:microsoft.com/office/officeart/2005/8/layout/pList2#1"/>
    <dgm:cxn modelId="{0A259836-68B9-4F52-AB46-C178D2F530B7}" type="presParOf" srcId="{EC8B54CD-516B-4BF3-92B9-B7E7416127AB}" destId="{DB50DEE7-E7E1-4341-B023-431E56181F78}" srcOrd="0" destOrd="0" presId="urn:microsoft.com/office/officeart/2005/8/layout/pList2#1"/>
    <dgm:cxn modelId="{9BA01D07-F58E-46C8-8039-31B781BBE29C}" type="presParOf" srcId="{DB50DEE7-E7E1-4341-B023-431E56181F78}" destId="{1D27C4DF-39CA-494B-8881-5D7A6CCA100A}" srcOrd="0" destOrd="0" presId="urn:microsoft.com/office/officeart/2005/8/layout/pList2#1"/>
    <dgm:cxn modelId="{BD973D2C-7BD4-41E6-8663-7EDD2574E2EF}" type="presParOf" srcId="{DB50DEE7-E7E1-4341-B023-431E56181F78}" destId="{3991138B-D6D6-4B5E-A587-694DC18EAFAE}" srcOrd="1" destOrd="0" presId="urn:microsoft.com/office/officeart/2005/8/layout/pList2#1"/>
    <dgm:cxn modelId="{A3621305-2781-4973-8AAC-DBD6BCFA0277}" type="presParOf" srcId="{DB50DEE7-E7E1-4341-B023-431E56181F78}" destId="{90D953B3-32DF-4BB4-B1D8-716CCD00F07C}" srcOrd="2" destOrd="0" presId="urn:microsoft.com/office/officeart/2005/8/layout/pList2#1"/>
    <dgm:cxn modelId="{542289D9-D0C9-4BC3-BE91-8A5AAB94FC3F}" type="presParOf" srcId="{EC8B54CD-516B-4BF3-92B9-B7E7416127AB}" destId="{DBF42748-7914-4F06-8A51-386C3C37AE09}" srcOrd="1" destOrd="0" presId="urn:microsoft.com/office/officeart/2005/8/layout/pList2#1"/>
    <dgm:cxn modelId="{3A88A41F-283F-4267-96AB-853C7BD10C3B}" type="presParOf" srcId="{EC8B54CD-516B-4BF3-92B9-B7E7416127AB}" destId="{12C22F63-97E3-4F58-87C1-6BC25E082252}" srcOrd="2" destOrd="0" presId="urn:microsoft.com/office/officeart/2005/8/layout/pList2#1"/>
    <dgm:cxn modelId="{38FD54F9-4A08-4425-9305-04FE1ECC9BE3}" type="presParOf" srcId="{12C22F63-97E3-4F58-87C1-6BC25E082252}" destId="{E4093DD8-4D1A-4909-915C-14086E7F01B3}" srcOrd="0" destOrd="0" presId="urn:microsoft.com/office/officeart/2005/8/layout/pList2#1"/>
    <dgm:cxn modelId="{B445B6BF-1E57-4C34-8E40-7C9BA3E18496}" type="presParOf" srcId="{12C22F63-97E3-4F58-87C1-6BC25E082252}" destId="{606C8F32-A50B-4F2A-B274-412CBFD87D2E}" srcOrd="1" destOrd="0" presId="urn:microsoft.com/office/officeart/2005/8/layout/pList2#1"/>
    <dgm:cxn modelId="{E3693B2D-B30E-4D27-A46B-C930EF22ADD9}" type="presParOf" srcId="{12C22F63-97E3-4F58-87C1-6BC25E082252}" destId="{15FF7799-4A55-480D-ADCD-15224E29A0C1}" srcOrd="2" destOrd="0" presId="urn:microsoft.com/office/officeart/2005/8/layout/pList2#1"/>
    <dgm:cxn modelId="{26D3FDBA-AFA6-447B-A6A9-AEAFBC3A71DE}" type="presParOf" srcId="{EC8B54CD-516B-4BF3-92B9-B7E7416127AB}" destId="{68289E13-8BFE-4676-B2EE-9EED06BFE7FD}" srcOrd="3" destOrd="0" presId="urn:microsoft.com/office/officeart/2005/8/layout/pList2#1"/>
    <dgm:cxn modelId="{EEAB892F-22C3-41B0-8C4A-B10B4C54D932}" type="presParOf" srcId="{EC8B54CD-516B-4BF3-92B9-B7E7416127AB}" destId="{07726D8F-DE75-4495-8771-978D39AA8884}" srcOrd="4" destOrd="0" presId="urn:microsoft.com/office/officeart/2005/8/layout/pList2#1"/>
    <dgm:cxn modelId="{99CC06F5-E6B7-4850-B515-113218EB858C}" type="presParOf" srcId="{07726D8F-DE75-4495-8771-978D39AA8884}" destId="{E84F514D-D73E-4CFC-A3C3-24DCFE1F37CD}" srcOrd="0" destOrd="0" presId="urn:microsoft.com/office/officeart/2005/8/layout/pList2#1"/>
    <dgm:cxn modelId="{16F112FF-40C4-4209-B8E7-4AF212AB303F}" type="presParOf" srcId="{07726D8F-DE75-4495-8771-978D39AA8884}" destId="{AB77835B-D50F-4AC5-B1C4-CE7BE46A81C1}" srcOrd="1" destOrd="0" presId="urn:microsoft.com/office/officeart/2005/8/layout/pList2#1"/>
    <dgm:cxn modelId="{D726017E-CB77-4E52-A162-BC5D485327D9}" type="presParOf" srcId="{07726D8F-DE75-4495-8771-978D39AA8884}" destId="{9524AB3E-5EC1-47B3-8528-86FF3EA61191}" srcOrd="2" destOrd="0" presId="urn:microsoft.com/office/officeart/2005/8/layout/pList2#1"/>
    <dgm:cxn modelId="{CE612F8A-7317-487B-876D-220201B2515B}" type="presParOf" srcId="{EC8B54CD-516B-4BF3-92B9-B7E7416127AB}" destId="{ED214E60-178A-4EB6-90D7-DCA93ACA2602}" srcOrd="5" destOrd="0" presId="urn:microsoft.com/office/officeart/2005/8/layout/pList2#1"/>
    <dgm:cxn modelId="{5AD9B954-150B-44C2-A959-783D45CB01E7}" type="presParOf" srcId="{EC8B54CD-516B-4BF3-92B9-B7E7416127AB}" destId="{242215D4-60DB-4842-B3A0-65846624CE87}" srcOrd="6" destOrd="0" presId="urn:microsoft.com/office/officeart/2005/8/layout/pList2#1"/>
    <dgm:cxn modelId="{1D29F71D-41A1-4431-86B5-85F9F176996D}" type="presParOf" srcId="{242215D4-60DB-4842-B3A0-65846624CE87}" destId="{ED18C681-751F-48AA-8A3E-54BF4952A1FC}" srcOrd="0" destOrd="0" presId="urn:microsoft.com/office/officeart/2005/8/layout/pList2#1"/>
    <dgm:cxn modelId="{53B48277-3403-4DB8-B4CC-350BC819FF6F}" type="presParOf" srcId="{242215D4-60DB-4842-B3A0-65846624CE87}" destId="{94D64255-67CF-4A16-96FA-7B42D85E133B}" srcOrd="1" destOrd="0" presId="urn:microsoft.com/office/officeart/2005/8/layout/pList2#1"/>
    <dgm:cxn modelId="{155AD36A-ACBE-4F49-B43B-BDE79A466F6B}" type="presParOf" srcId="{242215D4-60DB-4842-B3A0-65846624CE87}" destId="{4AB776BD-07E8-4C16-B522-3C4667A65C12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A8B867-2566-4734-829D-C43A5128FED4}">
      <dsp:nvSpPr>
        <dsp:cNvPr id="0" name=""/>
        <dsp:cNvSpPr/>
      </dsp:nvSpPr>
      <dsp:spPr>
        <a:xfrm>
          <a:off x="0" y="0"/>
          <a:ext cx="21890432" cy="499015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953B3-32DF-4BB4-B1D8-716CCD00F07C}">
      <dsp:nvSpPr>
        <dsp:cNvPr id="0" name=""/>
        <dsp:cNvSpPr/>
      </dsp:nvSpPr>
      <dsp:spPr>
        <a:xfrm>
          <a:off x="662741" y="665353"/>
          <a:ext cx="4782546" cy="36594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7C4DF-39CA-494B-8881-5D7A6CCA100A}">
      <dsp:nvSpPr>
        <dsp:cNvPr id="0" name=""/>
        <dsp:cNvSpPr/>
      </dsp:nvSpPr>
      <dsp:spPr>
        <a:xfrm rot="10800000">
          <a:off x="662741" y="4990154"/>
          <a:ext cx="4782546" cy="60990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dirty="0" smtClean="0"/>
            <a:t>Adaptation to Climate Change (ACC)</a:t>
          </a:r>
          <a:endParaRPr lang="en-US" sz="4800" i="0" kern="1200" dirty="0"/>
        </a:p>
      </dsp:txBody>
      <dsp:txXfrm rot="10800000">
        <a:off x="662741" y="4990154"/>
        <a:ext cx="4782546" cy="6099077"/>
      </dsp:txXfrm>
    </dsp:sp>
    <dsp:sp modelId="{15FF7799-4A55-480D-ADCD-15224E29A0C1}">
      <dsp:nvSpPr>
        <dsp:cNvPr id="0" name=""/>
        <dsp:cNvSpPr/>
      </dsp:nvSpPr>
      <dsp:spPr>
        <a:xfrm>
          <a:off x="5923542" y="702607"/>
          <a:ext cx="4782546" cy="36594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93DD8-4D1A-4909-915C-14086E7F01B3}">
      <dsp:nvSpPr>
        <dsp:cNvPr id="0" name=""/>
        <dsp:cNvSpPr/>
      </dsp:nvSpPr>
      <dsp:spPr>
        <a:xfrm rot="10800000">
          <a:off x="5923542" y="4990154"/>
          <a:ext cx="4782546" cy="6099077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dirty="0" smtClean="0"/>
            <a:t>Improved Food Security – Water Extremes Management (IFS-WEM)</a:t>
          </a:r>
          <a:endParaRPr lang="en-US" sz="4800" i="0" kern="1200" dirty="0"/>
        </a:p>
      </dsp:txBody>
      <dsp:txXfrm rot="10800000">
        <a:off x="5923542" y="4990154"/>
        <a:ext cx="4782546" cy="6099077"/>
      </dsp:txXfrm>
    </dsp:sp>
    <dsp:sp modelId="{9524AB3E-5EC1-47B3-8528-86FF3EA61191}">
      <dsp:nvSpPr>
        <dsp:cNvPr id="0" name=""/>
        <dsp:cNvSpPr/>
      </dsp:nvSpPr>
      <dsp:spPr>
        <a:xfrm>
          <a:off x="11149095" y="733639"/>
          <a:ext cx="4782546" cy="36594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F514D-D73E-4CFC-A3C3-24DCFE1F37CD}">
      <dsp:nvSpPr>
        <dsp:cNvPr id="0" name=""/>
        <dsp:cNvSpPr/>
      </dsp:nvSpPr>
      <dsp:spPr>
        <a:xfrm rot="10800000">
          <a:off x="11184343" y="4990154"/>
          <a:ext cx="4782546" cy="6099077"/>
        </a:xfrm>
        <a:prstGeom prst="round2SameRect">
          <a:avLst>
            <a:gd name="adj1" fmla="val 10500"/>
            <a:gd name="adj2" fmla="val 0"/>
          </a:avLst>
        </a:prstGeom>
        <a:solidFill>
          <a:srgbClr val="B69D5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dirty="0" smtClean="0"/>
            <a:t>Access to Raw Materials (ARM)</a:t>
          </a:r>
          <a:endParaRPr lang="en-US" sz="4800" i="0" kern="1200" dirty="0"/>
        </a:p>
      </dsp:txBody>
      <dsp:txXfrm rot="10800000">
        <a:off x="11184343" y="4990154"/>
        <a:ext cx="4782546" cy="6099077"/>
      </dsp:txXfrm>
    </dsp:sp>
    <dsp:sp modelId="{4AB776BD-07E8-4C16-B522-3C4667A65C12}">
      <dsp:nvSpPr>
        <dsp:cNvPr id="0" name=""/>
        <dsp:cNvSpPr/>
      </dsp:nvSpPr>
      <dsp:spPr>
        <a:xfrm>
          <a:off x="16445144" y="665353"/>
          <a:ext cx="4782546" cy="36594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8C681-751F-48AA-8A3E-54BF4952A1FC}">
      <dsp:nvSpPr>
        <dsp:cNvPr id="0" name=""/>
        <dsp:cNvSpPr/>
      </dsp:nvSpPr>
      <dsp:spPr>
        <a:xfrm rot="10800000">
          <a:off x="16445144" y="4990154"/>
          <a:ext cx="4782546" cy="6099077"/>
        </a:xfrm>
        <a:prstGeom prst="round2SameRect">
          <a:avLst>
            <a:gd name="adj1" fmla="val 10500"/>
            <a:gd name="adj2" fmla="val 0"/>
          </a:avLst>
        </a:prstGeom>
        <a:solidFill>
          <a:srgbClr val="FF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kern="1200" dirty="0" smtClean="0"/>
            <a:t>Access to Solar Energy (SENSE)</a:t>
          </a:r>
          <a:endParaRPr lang="en-US" sz="4800" i="0" kern="1200" dirty="0"/>
        </a:p>
      </dsp:txBody>
      <dsp:txXfrm rot="10800000">
        <a:off x="16445144" y="4990154"/>
        <a:ext cx="4782546" cy="6099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A1B8B4B-4B87-40AF-8228-D74F92A587B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8293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iveaux de 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960000"/>
            <a:ext cx="24384000" cy="2523461"/>
          </a:xfrm>
        </p:spPr>
        <p:txBody>
          <a:bodyPr lIns="1631959" rIns="239994">
            <a:normAutofit/>
          </a:bodyPr>
          <a:lstStyle>
            <a:lvl1pPr>
              <a:defRPr sz="8000" baseline="0">
                <a:solidFill>
                  <a:srgbClr val="29A7BD"/>
                </a:solidFill>
                <a:latin typeface="verdana" charset="0"/>
              </a:defRPr>
            </a:lvl1pPr>
          </a:lstStyle>
          <a:p>
            <a:r>
              <a:rPr lang="nl-BE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3840001"/>
            <a:ext cx="24384000" cy="9881011"/>
          </a:xfrm>
        </p:spPr>
        <p:txBody>
          <a:bodyPr lIns="1631959"/>
          <a:lstStyle>
            <a:lvl1pPr>
              <a:buClr>
                <a:srgbClr val="29A7BD"/>
              </a:buClr>
              <a:defRPr>
                <a:solidFill>
                  <a:srgbClr val="174489"/>
                </a:solidFill>
                <a:latin typeface="verdana" charset="0"/>
              </a:defRPr>
            </a:lvl1pPr>
            <a:lvl2pPr marL="1737557" indent="-761981">
              <a:buClr>
                <a:srgbClr val="29A7BD"/>
              </a:buClr>
              <a:buFont typeface="Arial" charset="0"/>
              <a:buChar char="•"/>
              <a:defRPr>
                <a:solidFill>
                  <a:srgbClr val="174489"/>
                </a:solidFill>
                <a:latin typeface="verdana" charset="0"/>
              </a:defRPr>
            </a:lvl2pPr>
            <a:lvl3pPr marL="2375941">
              <a:buClr>
                <a:srgbClr val="29A7BD"/>
              </a:buClr>
              <a:defRPr>
                <a:solidFill>
                  <a:srgbClr val="174489"/>
                </a:solidFill>
                <a:latin typeface="verdana" charset="0"/>
              </a:defRPr>
            </a:lvl3pPr>
            <a:lvl4pPr marL="3052724" indent="-609585">
              <a:buClr>
                <a:srgbClr val="29A7BD"/>
              </a:buClr>
              <a:buFont typeface="Arial" charset="0"/>
              <a:buChar char="•"/>
              <a:defRPr>
                <a:solidFill>
                  <a:srgbClr val="174489"/>
                </a:solidFill>
                <a:latin typeface="verdana" charset="0"/>
              </a:defRPr>
            </a:lvl4pPr>
            <a:lvl5pPr marL="3695908" indent="-609585">
              <a:buClr>
                <a:srgbClr val="29A7BD"/>
              </a:buClr>
              <a:buFont typeface="Arial" charset="0"/>
              <a:buChar char="•"/>
              <a:defRPr sz="3700" baseline="0">
                <a:solidFill>
                  <a:srgbClr val="174489"/>
                </a:solidFill>
                <a:latin typeface="verdana" charset="0"/>
              </a:defRPr>
            </a:lvl5pPr>
          </a:lstStyle>
          <a:p>
            <a:pPr lvl="0"/>
            <a:r>
              <a:rPr lang="nl-BE" dirty="0" smtClean="0"/>
              <a:t>Title 1</a:t>
            </a:r>
          </a:p>
          <a:p>
            <a:pPr lvl="1"/>
            <a:r>
              <a:rPr lang="nl-BE" dirty="0" smtClean="0"/>
              <a:t>Title 2</a:t>
            </a:r>
          </a:p>
          <a:p>
            <a:pPr lvl="2"/>
            <a:r>
              <a:rPr lang="nl-BE" dirty="0" smtClean="0"/>
              <a:t>Title 3</a:t>
            </a:r>
          </a:p>
          <a:p>
            <a:pPr lvl="3"/>
            <a:r>
              <a:rPr lang="nl-BE" dirty="0" smtClean="0"/>
              <a:t>Title 4</a:t>
            </a:r>
          </a:p>
          <a:p>
            <a:pPr lvl="4"/>
            <a:r>
              <a:rPr lang="nl-BE" dirty="0" smtClean="0"/>
              <a:t>Title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5117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atahub.geocradle.eu/" TargetMode="Externa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hyperlink" Target="http://geocradle.e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SOLEA_IERSD\OneDrive\Projects\1_geo\GDPW3_GEOCRADLE\camsin.wm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SOLEA_IERSD\OneDrive\Projects\1_geo\GDPW3_GEOCRADLE\Greece_3_days.wmv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SOLEA_IERSD\OneDrive\Projects\1_geo\GDPW3_GEOCRADLE\Earth_1.wmv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2254896" y="4642158"/>
            <a:ext cx="22129104" cy="35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GEO-CRADLE</a:t>
            </a:r>
          </a:p>
          <a:p>
            <a:r>
              <a:rPr lang="en-US" sz="7700" dirty="0" smtClean="0"/>
              <a:t>Addressing regional needs through </a:t>
            </a:r>
            <a:r>
              <a:rPr lang="en-US" sz="7700" dirty="0" err="1" smtClean="0"/>
              <a:t>DataHub</a:t>
            </a:r>
            <a:endParaRPr sz="7700" dirty="0"/>
          </a:p>
        </p:txBody>
      </p:sp>
      <p:sp>
        <p:nvSpPr>
          <p:cNvPr id="124" name="Shape 124"/>
          <p:cNvSpPr/>
          <p:nvPr/>
        </p:nvSpPr>
        <p:spPr>
          <a:xfrm>
            <a:off x="2326904" y="10026352"/>
            <a:ext cx="15485008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Dr. </a:t>
            </a:r>
            <a:r>
              <a:rPr lang="en-US" dirty="0" err="1" smtClean="0"/>
              <a:t>Panagiotis</a:t>
            </a:r>
            <a:r>
              <a:rPr lang="en-US" dirty="0" smtClean="0"/>
              <a:t> Kosmopoulos / National Observatory of Athens</a:t>
            </a:r>
            <a:endParaRPr dirty="0"/>
          </a:p>
        </p:txBody>
      </p:sp>
      <p:pic>
        <p:nvPicPr>
          <p:cNvPr id="7" name="Picture 22" descr="imageedit_1_86293302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80632" y="9306272"/>
            <a:ext cx="2313955" cy="2276899"/>
          </a:xfrm>
          <a:prstGeom prst="rect">
            <a:avLst/>
          </a:prstGeom>
        </p:spPr>
      </p:pic>
      <p:pic>
        <p:nvPicPr>
          <p:cNvPr id="9" name="8 - Εικόνα" descr="CRADLE_Banner.png"/>
          <p:cNvPicPr>
            <a:picLocks noChangeAspect="1"/>
          </p:cNvPicPr>
          <p:nvPr/>
        </p:nvPicPr>
        <p:blipFill>
          <a:blip r:embed="rId3" cstate="print"/>
          <a:srcRect t="2956" r="75131" b="11379"/>
          <a:stretch>
            <a:fillRect/>
          </a:stretch>
        </p:blipFill>
        <p:spPr bwMode="auto">
          <a:xfrm>
            <a:off x="190416" y="0"/>
            <a:ext cx="3079024" cy="29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/>
          <p:nvPr/>
        </p:nvSpPr>
        <p:spPr>
          <a:xfrm>
            <a:off x="3238437" y="571458"/>
            <a:ext cx="14287600" cy="1723543"/>
          </a:xfrm>
          <a:prstGeom prst="rect">
            <a:avLst/>
          </a:prstGeom>
        </p:spPr>
        <p:txBody>
          <a:bodyPr wrap="square" lIns="243834" tIns="121917" rIns="243834" bIns="121917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Coordinating and </a:t>
            </a:r>
            <a:r>
              <a:rPr lang="en-US" sz="3200" dirty="0" err="1">
                <a:latin typeface="+mj-lt"/>
              </a:rPr>
              <a:t>integRating</a:t>
            </a:r>
            <a:r>
              <a:rPr lang="en-US" sz="3200" dirty="0">
                <a:latin typeface="+mj-lt"/>
              </a:rPr>
              <a:t> state-of-the-art Earth Observation Activities in the regions of North Africa, Middle East, and Balkans and Developing Links with GEO related initiatives towards GEOSS</a:t>
            </a:r>
            <a:endParaRPr lang="el-GR" sz="3200" dirty="0">
              <a:latin typeface="+mj-lt"/>
            </a:endParaRPr>
          </a:p>
        </p:txBody>
      </p:sp>
      <p:pic>
        <p:nvPicPr>
          <p:cNvPr id="12" name="8 - Εικόνα" descr="CRADLE_Banner.png"/>
          <p:cNvPicPr>
            <a:picLocks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249" t="93305" r="1968"/>
          <a:stretch>
            <a:fillRect/>
          </a:stretch>
        </p:blipFill>
        <p:spPr bwMode="auto">
          <a:xfrm>
            <a:off x="0" y="2954121"/>
            <a:ext cx="24384000" cy="28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print"/>
          <a:srcRect l="5879" r="5879"/>
          <a:stretch>
            <a:fillRect/>
          </a:stretch>
        </p:blipFill>
        <p:spPr bwMode="auto">
          <a:xfrm>
            <a:off x="1833600" y="12402616"/>
            <a:ext cx="1824997" cy="10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vignette2.wikia.nocookie.net/gtawiki/images/b/b1/Flag_of_the_European_Union.png/revision/latest?cb=201002281529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2616"/>
            <a:ext cx="1826845" cy="10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2"/>
          <p:cNvSpPr/>
          <p:nvPr/>
        </p:nvSpPr>
        <p:spPr>
          <a:xfrm>
            <a:off x="0" y="12391656"/>
            <a:ext cx="24384000" cy="1077212"/>
          </a:xfrm>
          <a:prstGeom prst="rect">
            <a:avLst/>
          </a:prstGeom>
        </p:spPr>
        <p:txBody>
          <a:bodyPr wrap="square" lIns="243834" tIns="121917" rIns="243834" bIns="121917">
            <a:spAutoFit/>
          </a:bodyPr>
          <a:lstStyle/>
          <a:p>
            <a:pPr algn="ctr"/>
            <a:r>
              <a:rPr lang="en-US" sz="2700" dirty="0"/>
              <a:t>The GEO-CRADLE project has received funding from the European Union’s Horizon 2020 research </a:t>
            </a:r>
            <a:r>
              <a:rPr lang="en-US" sz="2700" dirty="0" smtClean="0"/>
              <a:t>and</a:t>
            </a:r>
          </a:p>
          <a:p>
            <a:pPr algn="ctr"/>
            <a:r>
              <a:rPr lang="en-US" sz="2700" dirty="0" smtClean="0"/>
              <a:t>innovation program </a:t>
            </a:r>
            <a:r>
              <a:rPr lang="en-US" sz="2700" dirty="0"/>
              <a:t>under grant agreement No 690133.</a:t>
            </a:r>
            <a:endParaRPr lang="el-GR" sz="2700" dirty="0"/>
          </a:p>
        </p:txBody>
      </p:sp>
      <p:pic>
        <p:nvPicPr>
          <p:cNvPr id="15" name="Picture 6" descr="https://www.earthobservations.org/images/page-graphics/top_banner_main_l_new.png"/>
          <p:cNvPicPr>
            <a:picLocks noChangeAspect="1" noChangeArrowheads="1"/>
          </p:cNvPicPr>
          <p:nvPr/>
        </p:nvPicPr>
        <p:blipFill>
          <a:blip r:embed="rId7" cstate="print"/>
          <a:srcRect r="21829"/>
          <a:stretch>
            <a:fillRect/>
          </a:stretch>
        </p:blipFill>
        <p:spPr bwMode="auto">
          <a:xfrm>
            <a:off x="20448000" y="12606616"/>
            <a:ext cx="2133904" cy="625248"/>
          </a:xfrm>
          <a:prstGeom prst="rect">
            <a:avLst/>
          </a:prstGeom>
          <a:noFill/>
        </p:spPr>
      </p:pic>
      <p:pic>
        <p:nvPicPr>
          <p:cNvPr id="16" name="Picture 10" descr="http://www.esa.int/var/esa/storage/images/esa_multimedia/images/2013/08/copernicus_logo/12986716-3-eng-GB/Copernicus_logo_node_full_image_2.jpg"/>
          <p:cNvPicPr>
            <a:picLocks noChangeAspect="1" noChangeArrowheads="1"/>
          </p:cNvPicPr>
          <p:nvPr/>
        </p:nvPicPr>
        <p:blipFill>
          <a:blip r:embed="rId8" cstate="print"/>
          <a:srcRect t="2885" b="23802"/>
          <a:stretch>
            <a:fillRect/>
          </a:stretch>
        </p:blipFill>
        <p:spPr bwMode="auto">
          <a:xfrm>
            <a:off x="22415611" y="12558618"/>
            <a:ext cx="1968389" cy="810221"/>
          </a:xfrm>
          <a:prstGeom prst="rect">
            <a:avLst/>
          </a:prstGeom>
          <a:noFill/>
        </p:spPr>
      </p:pic>
      <p:pic>
        <p:nvPicPr>
          <p:cNvPr id="17" name="16 - Εικόνα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288000" y="504000"/>
            <a:ext cx="5538988" cy="1980000"/>
          </a:xfrm>
          <a:prstGeom prst="rect">
            <a:avLst/>
          </a:prstGeom>
        </p:spPr>
      </p:pic>
      <p:cxnSp>
        <p:nvCxnSpPr>
          <p:cNvPr id="26" name="25 - Ευθεία γραμμή σύνδεσης"/>
          <p:cNvCxnSpPr/>
          <p:nvPr/>
        </p:nvCxnSpPr>
        <p:spPr>
          <a:xfrm>
            <a:off x="598712" y="12132000"/>
            <a:ext cx="23256000" cy="0"/>
          </a:xfrm>
          <a:prstGeom prst="line">
            <a:avLst/>
          </a:prstGeom>
          <a:noFill/>
          <a:ln w="254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– The Solution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7" name="6 - Εικόνα" descr="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0840" y="3180147"/>
            <a:ext cx="20882320" cy="965169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6" name="5 - Εικόνα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8912" y="2648092"/>
            <a:ext cx="19586176" cy="10489617"/>
          </a:xfrm>
          <a:prstGeom prst="rect">
            <a:avLst/>
          </a:prstGeom>
        </p:spPr>
      </p:pic>
      <p:sp>
        <p:nvSpPr>
          <p:cNvPr id="8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– The Connection with GEOSS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 rot="21368747">
            <a:off x="13327841" y="6880855"/>
            <a:ext cx="9316424" cy="197137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kern="1200" dirty="0" smtClean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DAB APIs = Discovery and Access Broker Application Programming Interfaces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– The Connection with GEOSS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64" y="2465512"/>
            <a:ext cx="12025336" cy="10776679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 rot="21368747">
            <a:off x="60112" y="8334516"/>
            <a:ext cx="5433070" cy="197137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Utilizing the GEO DAB APIs and DKAN for easy access and discovery of regional EO data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3" name="Rectangle 11"/>
          <p:cNvSpPr/>
          <p:nvPr/>
        </p:nvSpPr>
        <p:spPr>
          <a:xfrm>
            <a:off x="16296456" y="6930008"/>
            <a:ext cx="7488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 smtClean="0">
                <a:solidFill>
                  <a:srgbClr val="0070C0"/>
                </a:solidFill>
              </a:rPr>
              <a:t>Stable </a:t>
            </a:r>
            <a:r>
              <a:rPr lang="en-US" sz="3300" dirty="0">
                <a:solidFill>
                  <a:srgbClr val="0070C0"/>
                </a:solidFill>
              </a:rPr>
              <a:t>service and full interoperability with GCI and GEO DAB APIs, as well </a:t>
            </a:r>
            <a:r>
              <a:rPr lang="en-US" sz="3300" dirty="0" smtClean="0">
                <a:solidFill>
                  <a:srgbClr val="0070C0"/>
                </a:solidFill>
              </a:rPr>
              <a:t>as connection </a:t>
            </a:r>
            <a:r>
              <a:rPr lang="en-US" sz="3300" dirty="0">
                <a:solidFill>
                  <a:srgbClr val="0070C0"/>
                </a:solidFill>
              </a:rPr>
              <a:t>with data available through the project pilots.</a:t>
            </a:r>
          </a:p>
        </p:txBody>
      </p:sp>
      <p:sp>
        <p:nvSpPr>
          <p:cNvPr id="14" name="Rectangle 12"/>
          <p:cNvSpPr/>
          <p:nvPr/>
        </p:nvSpPr>
        <p:spPr>
          <a:xfrm>
            <a:off x="17160552" y="3185592"/>
            <a:ext cx="596349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300" b="1" dirty="0">
                <a:hlinkClick r:id="rId5"/>
              </a:rPr>
              <a:t>http://datahub.geocradle.eu</a:t>
            </a:r>
            <a:r>
              <a:rPr lang="en-GB" sz="3300" b="1" dirty="0" smtClean="0">
                <a:hlinkClick r:id="rId5"/>
              </a:rPr>
              <a:t>/</a:t>
            </a:r>
            <a:r>
              <a:rPr lang="en-GB" sz="3300" b="1" dirty="0" smtClean="0"/>
              <a:t> </a:t>
            </a:r>
            <a:endParaRPr lang="el-GR" sz="3300" b="1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 rot="21368747">
            <a:off x="15488080" y="10121214"/>
            <a:ext cx="9316424" cy="197137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kern="1200" noProof="0" dirty="0" smtClean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GCI = GEOSS Common Infrastructure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382688" y="3473624"/>
            <a:ext cx="23618624" cy="7992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pPr marL="0" marR="0" lvl="0" indent="0" algn="just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Regional</a:t>
            </a:r>
            <a:r>
              <a:rPr kumimoji="0" lang="en-US" sz="33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</a:t>
            </a:r>
            <a:r>
              <a:rPr kumimoji="0" lang="en-US" sz="33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DataHub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 is designed to become the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ECSquareSansPro-Bold"/>
                <a:cs typeface="ECSquareSansPro-Bold"/>
                <a:sym typeface="Helvetica Light"/>
              </a:rPr>
              <a:t>focal node in the region in the context of GEOSS and Copernicus implementation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. 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0" indent="-720000" algn="just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It is an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open data web management tool / portal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(developed using web technologies such as PHP, HTML5, JavaScript, CSS, etc.)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that provides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access to region-related datasets and services, directly fed from GCI,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and at the same time being the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central gateway for regional data providers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to contribute easily and timely their products to GEOSS.</a:t>
            </a:r>
          </a:p>
          <a:p>
            <a:pPr marL="720000" marR="0" lvl="0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0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0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0" indent="-720000" algn="just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It advances the current state of the art by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integrating DKAN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, which is a complementary implementation of CKAN (Comprehensive Knowledge Archive Network) over </a:t>
            </a:r>
            <a:r>
              <a:rPr kumimoji="0" lang="en-US" sz="3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Drupal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/PHP,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with the GEO DAB APIs.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DKAN CMS (Content Management System) is an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ECSquareSansPro-Bold"/>
                <a:cs typeface="ECSquareSansPro-Bold"/>
                <a:sym typeface="Helvetica Light"/>
              </a:rPr>
              <a:t>open-source data management platform 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that treats data as content</a:t>
            </a:r>
            <a:r>
              <a:rPr kumimoji="0" lang="el-GR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,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facilitating the subsequent publication, management, and maintenance of these, no matter the administration team, its size and level of technical expertise.</a:t>
            </a:r>
            <a:r>
              <a:rPr kumimoji="0" lang="en-US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</a:t>
            </a:r>
          </a:p>
        </p:txBody>
      </p:sp>
      <p:sp>
        <p:nvSpPr>
          <p:cNvPr id="8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– The Connection with GEOSS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– The Connection with GEOSS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382688" y="3113584"/>
            <a:ext cx="23546616" cy="979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Several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achievements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were accomplished for the Regional </a:t>
            </a:r>
            <a:r>
              <a:rPr kumimoji="0" 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DataHub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for the provision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of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up</a:t>
            </a: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to-date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functionalities: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Search in multiple sources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(although by default DKAN looks up for datasets and resources in a single local database).</a:t>
            </a: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Search for datasets in remote resources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(integration of the GEO DAB APIs in the DKAN environment).</a:t>
            </a: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Display the remote datasets and resources on-the-fly and with high performance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(using a rendering cache mechanism which also implements an Adaptive Time-to-Live consistency mechanism to periodically check the consistency of the cached rendering structures with the original data to assure that users do not receive stale data).</a:t>
            </a: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Cleaning data mechanism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(cleans identical or duplicate data, discovers missing information for data, discovers URL that have changed or that are not working anymore, discards data with invalid URL schemes, etc.)</a:t>
            </a: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3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720000" marR="0" lvl="1" indent="-72000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Preview mechanism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(to preview data of various formats and services, such as CSV files, Web Map Services, Zip files, etc.)</a:t>
            </a:r>
          </a:p>
          <a:p>
            <a:pPr marL="0" marR="0" lvl="1" indent="22860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L="0" marR="0" lvl="1" indent="22860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  <a:p>
            <a:pPr marR="0" lvl="1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An integrated Search and Display mechanism that offers the users unified, centralized and user-friendly interface.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- Examples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5096" y="2249488"/>
            <a:ext cx="16336256" cy="112332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- Examples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7024" y="2753544"/>
            <a:ext cx="17568987" cy="1051054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- Examples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sp>
        <p:nvSpPr>
          <p:cNvPr id="7" name="9 - TextBox"/>
          <p:cNvSpPr txBox="1"/>
          <p:nvPr/>
        </p:nvSpPr>
        <p:spPr>
          <a:xfrm>
            <a:off x="0" y="3545632"/>
            <a:ext cx="8879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Verdana" pitchFamily="34" charset="0"/>
                <a:ea typeface="ECSquareSansPro-Bold"/>
                <a:cs typeface="ECSquareSansPro-Bold"/>
              </a:rPr>
              <a:t>SOLar Energy Applications (SOLEA)</a:t>
            </a:r>
          </a:p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Verdana" pitchFamily="34" charset="0"/>
                <a:ea typeface="ECSquareSansPro-Bold"/>
                <a:cs typeface="ECSquareSansPro-Bold"/>
              </a:rPr>
              <a:t>through GEOSS portal</a:t>
            </a:r>
            <a:endParaRPr lang="en-US" sz="3000" b="1" dirty="0">
              <a:solidFill>
                <a:schemeClr val="tx1"/>
              </a:solidFill>
              <a:latin typeface="Verdana" pitchFamily="34" charset="0"/>
              <a:ea typeface="ECSquareSansPro-Bold"/>
              <a:cs typeface="ECSquareSansPro-Bold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598712" y="6858000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/>
              <a:t>EO-based SOLEA </a:t>
            </a:r>
            <a:r>
              <a:rPr lang="en-GB" sz="3000" dirty="0" smtClean="0"/>
              <a:t>into a wider GEOSS driven system through the GEO-CRADLE project in the international scale.</a:t>
            </a:r>
            <a:endParaRPr lang="el-GR" sz="3000" dirty="0"/>
          </a:p>
        </p:txBody>
      </p:sp>
      <p:sp>
        <p:nvSpPr>
          <p:cNvPr id="9" name="Rectangle 7"/>
          <p:cNvSpPr/>
          <p:nvPr/>
        </p:nvSpPr>
        <p:spPr>
          <a:xfrm>
            <a:off x="0" y="10386392"/>
            <a:ext cx="88796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http://solea.gr/</a:t>
            </a:r>
            <a:endParaRPr lang="el-GR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SOLEA_IERSD\OneDrive\Projects\1_turkey\presentation\figs\servic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4000" y="2681536"/>
            <a:ext cx="15251257" cy="1036915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Contribution to EO market uptake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0" y="11826552"/>
            <a:ext cx="2438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C00000"/>
                </a:solidFill>
                <a:latin typeface="+mj-lt"/>
              </a:rPr>
              <a:t>Long term funding:   Science towards applications</a:t>
            </a:r>
            <a:endParaRPr lang="el-GR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58752" y="7578080"/>
            <a:ext cx="9073008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500" dirty="0" smtClean="0">
                <a:solidFill>
                  <a:srgbClr val="C00000"/>
                </a:solidFill>
              </a:rPr>
              <a:t>GEO-CRADLE will be a starting point for short future investments towards and beyond the implementation of GEO, GEOSS and Copernicus products and activities and visioning innovative high-end applications and technologies.</a:t>
            </a:r>
            <a:endParaRPr lang="en-US" sz="35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958752" y="2969568"/>
            <a:ext cx="90730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b="1" dirty="0" smtClean="0"/>
              <a:t>Submit a </a:t>
            </a:r>
            <a:r>
              <a:rPr lang="en-US" sz="3500" b="1" dirty="0"/>
              <a:t>roadmap </a:t>
            </a:r>
            <a:r>
              <a:rPr lang="en-US" sz="3500" dirty="0" smtClean="0"/>
              <a:t>together</a:t>
            </a:r>
            <a:r>
              <a:rPr lang="en-US" sz="3500" b="1" dirty="0" smtClean="0"/>
              <a:t> </a:t>
            </a:r>
            <a:r>
              <a:rPr lang="en-US" sz="3500" dirty="0" smtClean="0"/>
              <a:t>with funding priorities </a:t>
            </a:r>
            <a:r>
              <a:rPr lang="en-US" sz="3500" dirty="0"/>
              <a:t>in relation to capacity building, </a:t>
            </a:r>
            <a:r>
              <a:rPr lang="en-US" sz="3500" dirty="0" smtClean="0"/>
              <a:t>service delivery, filling </a:t>
            </a:r>
            <a:r>
              <a:rPr lang="en-US" sz="3500" dirty="0"/>
              <a:t>in gaps (networks, infrastructures, data sharing, skills), training, education, service provision, and business uptake at regional </a:t>
            </a:r>
            <a:r>
              <a:rPr lang="en-US" sz="3500" dirty="0" smtClean="0"/>
              <a:t>level.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784" y="3761656"/>
            <a:ext cx="13523611" cy="749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http://geocradle.eu/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936" y="2449618"/>
            <a:ext cx="19514168" cy="11266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The GEO-CRADLE project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6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6 - TextBox"/>
          <p:cNvSpPr txBox="1"/>
          <p:nvPr/>
        </p:nvSpPr>
        <p:spPr bwMode="auto">
          <a:xfrm>
            <a:off x="382688" y="3977680"/>
            <a:ext cx="24001312" cy="6709523"/>
          </a:xfrm>
          <a:prstGeom prst="rect">
            <a:avLst/>
          </a:prstGeom>
          <a:noFill/>
        </p:spPr>
        <p:txBody>
          <a:bodyPr wrap="square" lIns="243834" tIns="121917" rIns="243834" bIns="121917">
            <a:spAutoFit/>
          </a:bodyPr>
          <a:lstStyle/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Funded under</a:t>
            </a: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H2020 - Climate action, environment,</a:t>
            </a: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resource efficiency and raw materials </a:t>
            </a:r>
          </a:p>
          <a:p>
            <a:pPr algn="l"/>
            <a:endParaRPr lang="en-US" sz="3000" b="1" i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ACTIVITY:  Developing Comprehensive and Sustained</a:t>
            </a: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Global Environmental Observation and Information Systems</a:t>
            </a:r>
          </a:p>
          <a:p>
            <a:pPr algn="l"/>
            <a:endParaRPr lang="en-US" sz="3000" b="1" i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CALL IDENTIFIER:  H2020 SC5-18b-2015 Integrating North African,</a:t>
            </a: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Middle East and Balkan Earth Observation capacities in GEOSS  </a:t>
            </a:r>
          </a:p>
          <a:p>
            <a:pPr algn="l"/>
            <a:endParaRPr lang="en-US" sz="3000" b="1" i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Project GA number: 690133 </a:t>
            </a:r>
          </a:p>
          <a:p>
            <a:pPr algn="l"/>
            <a:endParaRPr lang="en-US" sz="3000" b="1" i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Project coordinator: </a:t>
            </a:r>
            <a:r>
              <a:rPr lang="en-US" sz="3000" b="1" i="1" dirty="0" err="1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Haris</a:t>
            </a:r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3000" b="1" i="1" dirty="0" err="1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Kontoes</a:t>
            </a:r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(NOA)</a:t>
            </a:r>
          </a:p>
          <a:p>
            <a:pPr algn="l"/>
            <a:endParaRPr lang="en-US" sz="3000" b="1" i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algn="l"/>
            <a:r>
              <a:rPr lang="en-US" sz="30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Total Budget: 2,910,800.00 €</a:t>
            </a: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endParaRPr lang="en-US" sz="30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2897560"/>
            <a:ext cx="24384000" cy="856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2000" tIns="50800" rIns="50800" bIns="50800" anchor="t">
            <a:noAutofit/>
          </a:bodyPr>
          <a:lstStyle/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… is the only EU GEO funded CSA that runs over the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diversified territories of North Africa, Middle East and Balkans;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cs typeface="Helvetica" pitchFamily="34" charset="0"/>
              <a:sym typeface="Helvetica Light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Arial Unicode MS"/>
                <a:cs typeface="Helvetica" pitchFamily="34" charset="0"/>
                <a:sym typeface="Helvetica Light"/>
              </a:rPr>
              <a:t>✔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Identifying common needs and regional priorities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; 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cs typeface="Helvetica" pitchFamily="34" charset="0"/>
              <a:sym typeface="Helvetica Light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Arial Unicode MS"/>
                <a:cs typeface="Helvetica" pitchFamily="34" charset="0"/>
                <a:sym typeface="Helvetica Light"/>
              </a:rPr>
              <a:t>✔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Fostering the regional cooperation and integration of monitoring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    capabilities and skills, and facilitating the networking of stakeholders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;  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cs typeface="Helvetica" pitchFamily="34" charset="0"/>
              <a:sym typeface="Helvetica Light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Arial Unicode MS"/>
                <a:cs typeface="Helvetica" pitchFamily="34" charset="0"/>
                <a:sym typeface="Helvetica Light"/>
              </a:rPr>
              <a:t>✔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Defining coordination and support actions that are beneficial from societal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    and market wise point of view, and also realistic and in line with the domestic priorities and user needs;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cs typeface="Helvetica" pitchFamily="34" charset="0"/>
              <a:sym typeface="Helvetica Light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ea typeface="Arial Unicode MS"/>
                <a:cs typeface="Helvetica" pitchFamily="34" charset="0"/>
                <a:sym typeface="Helvetica Light"/>
              </a:rPr>
              <a:t>✔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Proposing/setting up large scale regional initiatives in Earth Observation (space based and in-situ)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    relating to capacity building and delivery of services and innovative information in the thematic areas of the project such as: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 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cs typeface="Helvetica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Adaptation to Climate Change 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Improved Food Security – Water Extremes Management 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Access to Raw Materials</a:t>
            </a:r>
          </a:p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  <a:sym typeface="Helvetica Light"/>
              </a:rPr>
              <a:t>Access to Solar Energy</a:t>
            </a:r>
            <a:endParaRPr kumimoji="0" lang="en-GB" sz="3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itchFamily="34" charset="0"/>
              <a:cs typeface="Helvetica" pitchFamily="34" charset="0"/>
              <a:sym typeface="Helvetica Light"/>
            </a:endParaRPr>
          </a:p>
        </p:txBody>
      </p:sp>
      <p:pic>
        <p:nvPicPr>
          <p:cNvPr id="12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12 - Ορθογώνιο"/>
          <p:cNvSpPr/>
          <p:nvPr/>
        </p:nvSpPr>
        <p:spPr>
          <a:xfrm>
            <a:off x="598712" y="3041576"/>
            <a:ext cx="13465496" cy="837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Objectives</a:t>
            </a: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endParaRPr lang="en-US" sz="30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30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Promote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the uptake of EO services and data 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in</a:t>
            </a: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  response to regional needs.</a:t>
            </a: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30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30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Support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the effective integration 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of existing Earth Observation Capacities in the region.</a:t>
            </a: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endParaRPr lang="en-US" sz="30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30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Facilitate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the engagement 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of the complete ecosystem of EO stakeholders in the region.</a:t>
            </a: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30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30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marL="285750" lvl="1" indent="-2857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ü"/>
            </a:pP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Enhance the participation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in and contribution to the implementation of </a:t>
            </a:r>
            <a:r>
              <a:rPr lang="en-US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GEOSS and Copernicus in North Africa, Middle East and the Balkans</a:t>
            </a:r>
            <a:r>
              <a:rPr lang="en-US" sz="3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- Εικόνα" descr="CRADLE_Banner.png"/>
          <p:cNvPicPr>
            <a:picLocks noChangeAspect="1"/>
          </p:cNvPicPr>
          <p:nvPr/>
        </p:nvPicPr>
        <p:blipFill>
          <a:blip r:embed="rId2" cstate="print"/>
          <a:srcRect t="2956" r="75131" b="11379"/>
          <a:stretch>
            <a:fillRect/>
          </a:stretch>
        </p:blipFill>
        <p:spPr bwMode="auto">
          <a:xfrm>
            <a:off x="8447584" y="1241376"/>
            <a:ext cx="7128792" cy="71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b="22721"/>
          <a:stretch>
            <a:fillRect/>
          </a:stretch>
        </p:blipFill>
        <p:spPr bwMode="auto">
          <a:xfrm>
            <a:off x="543405" y="12567393"/>
            <a:ext cx="23266400" cy="113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35" y="8853045"/>
            <a:ext cx="24212493" cy="345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s://masterpresenting.files.wordpress.com/2014/10/groundhog-day-funny-thank-yo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47784" y="3113584"/>
            <a:ext cx="3885232" cy="37315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1" descr="http://1.bp.blogspot.com/-lk3Lp_pbvwk/VKQySKTnvcI/AAAAAAAAAOw/TqxUpq287FM/s1600/thankyou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56696" y="4625752"/>
            <a:ext cx="3625736" cy="190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s://masterpresenting.files.wordpress.com/2014/10/groundhog-day-funny-thank-yo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47784" y="3113584"/>
            <a:ext cx="3888431" cy="3744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5 - Εικόνα" descr="object251926350.png"/>
          <p:cNvPicPr>
            <a:picLocks noChangeAspect="1"/>
          </p:cNvPicPr>
          <p:nvPr/>
        </p:nvPicPr>
        <p:blipFill>
          <a:blip r:embed="rId7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20" name="19 - Εικόνα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346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9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GEO-CRALDE pilots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graphicFrame>
        <p:nvGraphicFramePr>
          <p:cNvPr id="7" name="Content Placeholder 5"/>
          <p:cNvGraphicFramePr>
            <a:graphicFrameLocks/>
          </p:cNvGraphicFramePr>
          <p:nvPr>
            <p:extLst/>
          </p:nvPr>
        </p:nvGraphicFramePr>
        <p:xfrm>
          <a:off x="1246784" y="2393504"/>
          <a:ext cx="21890432" cy="11089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21 - Εικόνα" descr="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02768" y="2321496"/>
            <a:ext cx="16129792" cy="11394504"/>
          </a:xfrm>
          <a:prstGeom prst="rect">
            <a:avLst/>
          </a:prstGeom>
        </p:spPr>
      </p:pic>
      <p:sp>
        <p:nvSpPr>
          <p:cNvPr id="23" name="Rectangle 2"/>
          <p:cNvSpPr/>
          <p:nvPr/>
        </p:nvSpPr>
        <p:spPr>
          <a:xfrm>
            <a:off x="1534816" y="5993904"/>
            <a:ext cx="151216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Purpose: 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rgbClr val="C00000"/>
                </a:solidFill>
              </a:rPr>
              <a:t>D</a:t>
            </a:r>
            <a:r>
              <a:rPr lang="en-US" sz="3000" b="1" dirty="0" smtClean="0">
                <a:solidFill>
                  <a:srgbClr val="C00000"/>
                </a:solidFill>
              </a:rPr>
              <a:t>emonstrate </a:t>
            </a:r>
            <a:r>
              <a:rPr lang="en-US" sz="3000" b="1" dirty="0">
                <a:solidFill>
                  <a:srgbClr val="C00000"/>
                </a:solidFill>
              </a:rPr>
              <a:t>ways to maximize value and benefits at the </a:t>
            </a:r>
            <a:r>
              <a:rPr lang="en-US" sz="3000" b="1" dirty="0" smtClean="0">
                <a:solidFill>
                  <a:srgbClr val="C00000"/>
                </a:solidFill>
              </a:rPr>
              <a:t>Region of Interest.</a:t>
            </a: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3000" b="1" dirty="0" smtClean="0">
                <a:solidFill>
                  <a:srgbClr val="C00000"/>
                </a:solidFill>
              </a:rPr>
              <a:t>Contribute to energy related capacity building. </a:t>
            </a:r>
            <a:endParaRPr lang="en-US" sz="3000" b="1" dirty="0">
              <a:solidFill>
                <a:srgbClr val="C00000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rgbClr val="C00000"/>
                </a:solidFill>
              </a:rPr>
              <a:t>Create synergies with public and private sector (solar plants, energy distributors, solar energy related </a:t>
            </a:r>
            <a:r>
              <a:rPr lang="en-US" sz="3000" b="1" dirty="0" smtClean="0">
                <a:solidFill>
                  <a:srgbClr val="C00000"/>
                </a:solidFill>
              </a:rPr>
              <a:t>end-users).  </a:t>
            </a:r>
            <a:endParaRPr lang="en-US" sz="30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1534816" y="9450288"/>
            <a:ext cx="149776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Provision of (tailored to end-user):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Now-casting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and forecasting of 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solar radiation and solar energy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Long term solar energy atlases for various areas with high temporal and spatial detail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Solar radiation related products (real time and forecasts) related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with: health 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(UV Index (melanoma), DNA damage, cataract, Vitamin D efficiency), agriculture (photosynthesis), scientific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3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Rectangle 7"/>
          <p:cNvSpPr/>
          <p:nvPr/>
        </p:nvSpPr>
        <p:spPr>
          <a:xfrm>
            <a:off x="1534816" y="3761656"/>
            <a:ext cx="15193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latin typeface="Helvetica" pitchFamily="34" charset="0"/>
                <a:cs typeface="Helvetica" pitchFamily="34" charset="0"/>
              </a:rPr>
              <a:t>Coordination of regional EO capacities &amp; research activities (incl. Copernicus Space &amp; Service Segment initiatives) for an operational, satellite-driven, real-time system for solar energy now-cast.</a:t>
            </a:r>
          </a:p>
        </p:txBody>
      </p:sp>
      <p:sp>
        <p:nvSpPr>
          <p:cNvPr id="27" name="9 - TextBox"/>
          <p:cNvSpPr txBox="1"/>
          <p:nvPr/>
        </p:nvSpPr>
        <p:spPr>
          <a:xfrm>
            <a:off x="1390800" y="2393504"/>
            <a:ext cx="1555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Helvetica" pitchFamily="34" charset="0"/>
                <a:ea typeface="ECSquareSansPro-Bold"/>
                <a:cs typeface="Helvetica" pitchFamily="34" charset="0"/>
              </a:rPr>
              <a:t>The Solar Energy Nowcasting SystEm (SENSE) pilot</a:t>
            </a:r>
            <a:endParaRPr lang="en-US" sz="4400" b="1" dirty="0">
              <a:solidFill>
                <a:schemeClr val="tx1"/>
              </a:solidFill>
              <a:latin typeface="Helvetica" pitchFamily="34" charset="0"/>
              <a:ea typeface="ECSquareSansPro-Bold"/>
              <a:cs typeface="Helvetica" pitchFamily="34" charset="0"/>
            </a:endParaRPr>
          </a:p>
        </p:txBody>
      </p:sp>
      <p:sp>
        <p:nvSpPr>
          <p:cNvPr id="28" name="9 - TextBox"/>
          <p:cNvSpPr txBox="1"/>
          <p:nvPr/>
        </p:nvSpPr>
        <p:spPr>
          <a:xfrm>
            <a:off x="17736616" y="10674424"/>
            <a:ext cx="4680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chemeClr val="bg1"/>
                </a:solidFill>
                <a:latin typeface="Helvetica" pitchFamily="34" charset="0"/>
                <a:ea typeface="ECSquareSansPro-Bold"/>
                <a:cs typeface="Helvetica" pitchFamily="34" charset="0"/>
              </a:rPr>
              <a:t>Showcase</a:t>
            </a:r>
            <a:endParaRPr lang="en-US" sz="7000" b="1" dirty="0">
              <a:solidFill>
                <a:schemeClr val="bg1"/>
              </a:solidFill>
              <a:latin typeface="Helvetica" pitchFamily="34" charset="0"/>
              <a:ea typeface="ECSquareSansPro-Bold"/>
              <a:cs typeface="Helvetic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/>
          <p:cNvSpPr txBox="1"/>
          <p:nvPr/>
        </p:nvSpPr>
        <p:spPr>
          <a:xfrm>
            <a:off x="-265384" y="8946232"/>
            <a:ext cx="5976664" cy="1831264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 algn="ctr"/>
            <a:r>
              <a:rPr lang="en-US" sz="3300" b="1" dirty="0" smtClean="0">
                <a:cs typeface="Times New Roman" pitchFamily="18" charset="0"/>
              </a:rPr>
              <a:t>Copernicus Atmospheric Monitoring Service </a:t>
            </a:r>
            <a:endParaRPr lang="el-GR" sz="3300" b="1" dirty="0" smtClean="0">
              <a:cs typeface="Times New Roman" pitchFamily="18" charset="0"/>
            </a:endParaRPr>
          </a:p>
          <a:p>
            <a:pPr algn="ctr"/>
            <a:endParaRPr lang="el-GR" sz="3700" b="1" dirty="0" smtClean="0">
              <a:cs typeface="Times New Roman" pitchFamily="18" charset="0"/>
            </a:endParaRPr>
          </a:p>
        </p:txBody>
      </p:sp>
      <p:pic>
        <p:nvPicPr>
          <p:cNvPr id="16" name="Picture 6" descr="http://aoss.engin.umich.edu/img/pages/rad_trans.jpg"/>
          <p:cNvPicPr>
            <a:picLocks noChangeArrowheads="1"/>
          </p:cNvPicPr>
          <p:nvPr/>
        </p:nvPicPr>
        <p:blipFill>
          <a:blip r:embed="rId3" cstate="print"/>
          <a:srcRect l="1260" t="7974" r="1260" b="1595"/>
          <a:stretch>
            <a:fillRect/>
          </a:stretch>
        </p:blipFill>
        <p:spPr bwMode="auto">
          <a:xfrm>
            <a:off x="0" y="2609528"/>
            <a:ext cx="5400000" cy="2880000"/>
          </a:xfrm>
          <a:prstGeom prst="rect">
            <a:avLst/>
          </a:prstGeom>
          <a:noFill/>
        </p:spPr>
      </p:pic>
      <p:pic>
        <p:nvPicPr>
          <p:cNvPr id="17" name="Picture 2" descr="http://1.bp.blogspot.com/-1hov3S8vOsg/Ug03L8j2EcI/AAAAAAAARY0/6CH6iiEFqf4/s1600/%25CE%2598%25CE%25B1-+%25CE%25B5%25CE%25BC%25CF%2586%25CF%2585%25CF%2584%25CE%25B5%25CF%258D%25CF%2583%25CE%25BF%25CF%2585%25CE%25BD-+%25CF%2583%25CF%2584%25CE%25BF%25CE%25BD-+%25CE%25B5%25CE%25B3%25CE%25BA%25CE%25AD%25CF%2586%25CE%25B1%25CE%25BB%25CE%25BF-+%25C2%25AB%25CE%259D%25CE%25B5%25CF%2585%25CF%2581%25CF%2589%25CE%25BD%25CE%25B9%25CE%25BA%25CE%25AE+-%25CE%25A3%25CE%25BA%25CF%258C%25CE%25BD%25CE%25B7%25C2%25BB-++%25CF%2580%25CE%25BF%25CF%2585-%25CE%25B8%25CE%25B1+-%25CF%2583%25CF%2585%25CE%25BD%25CE%25B4%25CE%25AD%25CF%2583%25CE%25B5%25CE%25B9-+%25CF%2584%25CE%25BF%25CE%25BD-+%25CE%2586%25CE%25BD%25CE%25B8%25CF%2581%25CF%2589%25CF%2580%25CE%25BF-+%25CE%25BC%25CE%25B5-+%25CE%259C%25CE%25B7%25CF%2587%25CE%25B1%25CE%25BD%25CE%25AE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16270" y="7650088"/>
            <a:ext cx="2304000" cy="1152000"/>
          </a:xfrm>
          <a:prstGeom prst="rect">
            <a:avLst/>
          </a:prstGeom>
          <a:noFill/>
        </p:spPr>
      </p:pic>
      <p:pic>
        <p:nvPicPr>
          <p:cNvPr id="18" name="Picture 6" descr="http://www.dlr.de/pa/en/Portaldata/33/Resources/images/mystic3.png"/>
          <p:cNvPicPr>
            <a:picLocks noChangeArrowheads="1"/>
          </p:cNvPicPr>
          <p:nvPr/>
        </p:nvPicPr>
        <p:blipFill>
          <a:blip r:embed="rId5" cstate="print"/>
          <a:srcRect l="2429" r="4858" b="3193"/>
          <a:stretch>
            <a:fillRect/>
          </a:stretch>
        </p:blipFill>
        <p:spPr bwMode="auto">
          <a:xfrm>
            <a:off x="5783288" y="7650088"/>
            <a:ext cx="2304000" cy="1152128"/>
          </a:xfrm>
          <a:prstGeom prst="rect">
            <a:avLst/>
          </a:prstGeom>
          <a:noFill/>
        </p:spPr>
      </p:pic>
      <p:pic>
        <p:nvPicPr>
          <p:cNvPr id="19" name="9 - Εικόνα" descr="12.png"/>
          <p:cNvPicPr>
            <a:picLocks/>
          </p:cNvPicPr>
          <p:nvPr/>
        </p:nvPicPr>
        <p:blipFill>
          <a:blip r:embed="rId6" cstate="print"/>
          <a:srcRect l="11479" r="11729" b="2659"/>
          <a:stretch>
            <a:fillRect/>
          </a:stretch>
        </p:blipFill>
        <p:spPr>
          <a:xfrm>
            <a:off x="0" y="6228144"/>
            <a:ext cx="5400000" cy="28800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920526" y="7752152"/>
            <a:ext cx="1728192" cy="892546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r>
              <a:rPr lang="en-US" sz="2100" b="1" dirty="0" smtClean="0">
                <a:cs typeface="Times New Roman" pitchFamily="18" charset="0"/>
              </a:rPr>
              <a:t>Neural</a:t>
            </a:r>
          </a:p>
          <a:p>
            <a:r>
              <a:rPr lang="en-US" sz="2100" b="1" dirty="0" smtClean="0">
                <a:cs typeface="Times New Roman" pitchFamily="18" charset="0"/>
              </a:rPr>
              <a:t>networks</a:t>
            </a:r>
            <a:endParaRPr lang="el-GR" sz="2100" b="1" dirty="0" smtClean="0">
              <a:cs typeface="Times New Roman" pitchFamily="18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1" y="5364032"/>
            <a:ext cx="5351240" cy="1323433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 algn="ctr"/>
            <a:r>
              <a:rPr lang="en-US" sz="3300" b="1" dirty="0" smtClean="0">
                <a:cs typeface="Times New Roman" pitchFamily="18" charset="0"/>
              </a:rPr>
              <a:t>Satellite Data</a:t>
            </a:r>
          </a:p>
          <a:p>
            <a:endParaRPr lang="el-GR" sz="3700" b="1" dirty="0" smtClean="0">
              <a:cs typeface="Times New Roman" pitchFamily="18" charset="0"/>
            </a:endParaRPr>
          </a:p>
        </p:txBody>
      </p:sp>
      <p:pic>
        <p:nvPicPr>
          <p:cNvPr id="25" name="6 - Εικόνα" descr="GEO-cradle-logo-01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9886" y="5921897"/>
            <a:ext cx="3072341" cy="301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6 - Δεξιό βέλος"/>
          <p:cNvSpPr/>
          <p:nvPr/>
        </p:nvSpPr>
        <p:spPr>
          <a:xfrm>
            <a:off x="14616270" y="7074024"/>
            <a:ext cx="4992555" cy="2304256"/>
          </a:xfrm>
          <a:prstGeom prst="rightArrow">
            <a:avLst/>
          </a:prstGeom>
          <a:noFill/>
          <a:ln>
            <a:solidFill>
              <a:srgbClr val="E703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l-GR"/>
          </a:p>
        </p:txBody>
      </p:sp>
      <p:sp>
        <p:nvSpPr>
          <p:cNvPr id="28" name="TextBox 2"/>
          <p:cNvSpPr txBox="1"/>
          <p:nvPr/>
        </p:nvSpPr>
        <p:spPr>
          <a:xfrm>
            <a:off x="8087545" y="7627354"/>
            <a:ext cx="1920213" cy="1215711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r>
              <a:rPr lang="en-US" sz="2100" b="1" dirty="0" smtClean="0">
                <a:cs typeface="Times New Roman" pitchFamily="18" charset="0"/>
              </a:rPr>
              <a:t>Radiative </a:t>
            </a:r>
          </a:p>
          <a:p>
            <a:r>
              <a:rPr lang="en-US" sz="2100" b="1" dirty="0" smtClean="0">
                <a:cs typeface="Times New Roman" pitchFamily="18" charset="0"/>
              </a:rPr>
              <a:t>Transfer</a:t>
            </a:r>
          </a:p>
          <a:p>
            <a:r>
              <a:rPr lang="en-US" sz="2100" b="1" dirty="0" smtClean="0">
                <a:cs typeface="Times New Roman" pitchFamily="18" charset="0"/>
              </a:rPr>
              <a:t>models</a:t>
            </a:r>
            <a:endParaRPr lang="el-GR" sz="2100" b="1" dirty="0" smtClean="0">
              <a:cs typeface="Times New Roman" pitchFamily="18" charset="0"/>
            </a:endParaRPr>
          </a:p>
        </p:txBody>
      </p:sp>
      <p:pic>
        <p:nvPicPr>
          <p:cNvPr id="31" name="Picture 4" descr="2014-07-16 12.35.46.jpg"/>
          <p:cNvPicPr>
            <a:picLocks/>
          </p:cNvPicPr>
          <p:nvPr/>
        </p:nvPicPr>
        <p:blipFill>
          <a:blip r:embed="rId8" cstate="print"/>
          <a:srcRect t="13005" b="19508"/>
          <a:stretch>
            <a:fillRect/>
          </a:stretch>
        </p:blipFill>
        <p:spPr>
          <a:xfrm>
            <a:off x="0" y="10244321"/>
            <a:ext cx="5400000" cy="2880000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-396000" y="12961953"/>
            <a:ext cx="6239339" cy="754047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 algn="ctr"/>
            <a:r>
              <a:rPr lang="en-US" sz="3300" b="1" dirty="0" err="1" smtClean="0">
                <a:cs typeface="Times New Roman" pitchFamily="18" charset="0"/>
              </a:rPr>
              <a:t>Actinometric</a:t>
            </a:r>
            <a:r>
              <a:rPr lang="en-US" sz="3300" b="1" dirty="0" smtClean="0">
                <a:cs typeface="Times New Roman" pitchFamily="18" charset="0"/>
              </a:rPr>
              <a:t> platform</a:t>
            </a:r>
            <a:endParaRPr lang="el-GR" sz="3300" b="1" dirty="0" smtClean="0">
              <a:cs typeface="Times New Roman" pitchFamily="18" charset="0"/>
            </a:endParaRPr>
          </a:p>
        </p:txBody>
      </p:sp>
      <p:pic>
        <p:nvPicPr>
          <p:cNvPr id="38" name="Picture 3" descr="C:\Users\Κοσμόπουλος\OneDrive\Downloads\01_2017\website_egypt\pmod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04035" y="9186260"/>
            <a:ext cx="2688299" cy="781752"/>
          </a:xfrm>
          <a:prstGeom prst="rect">
            <a:avLst/>
          </a:prstGeom>
          <a:noFill/>
        </p:spPr>
      </p:pic>
      <p:sp>
        <p:nvSpPr>
          <p:cNvPr id="40" name="Rectangle 22"/>
          <p:cNvSpPr/>
          <p:nvPr/>
        </p:nvSpPr>
        <p:spPr>
          <a:xfrm>
            <a:off x="5495256" y="2609528"/>
            <a:ext cx="13537504" cy="11141506"/>
          </a:xfrm>
          <a:prstGeom prst="rect">
            <a:avLst/>
          </a:prstGeom>
        </p:spPr>
        <p:txBody>
          <a:bodyPr wrap="square" lIns="243834" tIns="121917" rIns="243834" bIns="121917">
            <a:spAutoFit/>
          </a:bodyPr>
          <a:lstStyle/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Solar </a:t>
            </a:r>
            <a:r>
              <a:rPr lang="en-US" sz="2800" dirty="0">
                <a:latin typeface="+mj-lt"/>
              </a:rPr>
              <a:t>power production </a:t>
            </a:r>
            <a:r>
              <a:rPr lang="en-US" sz="2800" b="1" dirty="0" smtClean="0">
                <a:latin typeface="+mj-lt"/>
              </a:rPr>
              <a:t>now-casting and forecasts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smtClean="0">
                <a:latin typeface="+mj-lt"/>
              </a:rPr>
              <a:t>from t+0 </a:t>
            </a:r>
            <a:r>
              <a:rPr lang="en-US" sz="2800" dirty="0">
                <a:latin typeface="+mj-lt"/>
              </a:rPr>
              <a:t>min </a:t>
            </a:r>
            <a:r>
              <a:rPr lang="en-US" sz="2800" dirty="0" smtClean="0">
                <a:latin typeface="+mj-lt"/>
              </a:rPr>
              <a:t>to t+2 </a:t>
            </a:r>
            <a:r>
              <a:rPr lang="en-US" sz="2800" dirty="0">
                <a:latin typeface="+mj-lt"/>
              </a:rPr>
              <a:t>hours ahead, with </a:t>
            </a:r>
            <a:r>
              <a:rPr lang="en-US" sz="2800" dirty="0" smtClean="0">
                <a:latin typeface="+mj-lt"/>
              </a:rPr>
              <a:t>a time </a:t>
            </a:r>
            <a:r>
              <a:rPr lang="en-US" sz="2800" dirty="0">
                <a:latin typeface="+mj-lt"/>
              </a:rPr>
              <a:t>resolution </a:t>
            </a:r>
            <a:r>
              <a:rPr lang="en-US" sz="2800" dirty="0" smtClean="0">
                <a:latin typeface="+mj-lt"/>
              </a:rPr>
              <a:t>from 5 minutes</a:t>
            </a: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+mj-lt"/>
              </a:rPr>
              <a:t>Nowcasts</a:t>
            </a:r>
            <a:r>
              <a:rPr lang="en-US" sz="2800" dirty="0" smtClean="0">
                <a:latin typeface="+mj-lt"/>
              </a:rPr>
              <a:t> and forecasts </a:t>
            </a:r>
            <a:r>
              <a:rPr lang="en-US" sz="2800" dirty="0">
                <a:latin typeface="+mj-lt"/>
              </a:rPr>
              <a:t>on different spatial </a:t>
            </a:r>
            <a:r>
              <a:rPr lang="en-US" sz="2800" dirty="0" smtClean="0">
                <a:latin typeface="+mj-lt"/>
              </a:rPr>
              <a:t>horizons: from </a:t>
            </a:r>
            <a:r>
              <a:rPr lang="en-US" sz="2800" dirty="0">
                <a:latin typeface="+mj-lt"/>
              </a:rPr>
              <a:t>the </a:t>
            </a:r>
            <a:r>
              <a:rPr lang="en-US" sz="2800" b="1" dirty="0">
                <a:latin typeface="+mj-lt"/>
              </a:rPr>
              <a:t>local plant production to the </a:t>
            </a:r>
            <a:r>
              <a:rPr lang="en-US" sz="2800" b="1" dirty="0" smtClean="0">
                <a:latin typeface="+mj-lt"/>
              </a:rPr>
              <a:t>country scale</a:t>
            </a: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+mj-lt"/>
              </a:rPr>
              <a:t>integration </a:t>
            </a:r>
            <a:r>
              <a:rPr lang="en-US" sz="2800" dirty="0">
                <a:latin typeface="+mj-lt"/>
              </a:rPr>
              <a:t>in any already </a:t>
            </a:r>
            <a:r>
              <a:rPr lang="en-US" sz="2800" dirty="0" smtClean="0">
                <a:latin typeface="+mj-lt"/>
              </a:rPr>
              <a:t>existing Information </a:t>
            </a:r>
            <a:r>
              <a:rPr lang="en-US" sz="2800" dirty="0">
                <a:latin typeface="+mj-lt"/>
              </a:rPr>
              <a:t>System. </a:t>
            </a:r>
            <a:r>
              <a:rPr lang="en-GB" sz="2800" dirty="0" smtClean="0">
                <a:latin typeface="+mj-lt"/>
              </a:rPr>
              <a:t>Possibility </a:t>
            </a:r>
            <a:r>
              <a:rPr lang="en-GB" sz="2800" dirty="0">
                <a:latin typeface="+mj-lt"/>
              </a:rPr>
              <a:t>to add meteorological </a:t>
            </a:r>
            <a:r>
              <a:rPr lang="en-GB" sz="2800" dirty="0" smtClean="0">
                <a:latin typeface="+mj-lt"/>
              </a:rPr>
              <a:t>sensors on-site </a:t>
            </a:r>
            <a:r>
              <a:rPr lang="en-GB" sz="2800" dirty="0">
                <a:latin typeface="+mj-lt"/>
              </a:rPr>
              <a:t>to </a:t>
            </a:r>
            <a:r>
              <a:rPr lang="en-GB" sz="2800" b="1" dirty="0">
                <a:latin typeface="+mj-lt"/>
              </a:rPr>
              <a:t>optimize </a:t>
            </a:r>
            <a:r>
              <a:rPr lang="en-GB" sz="2800" b="1" dirty="0" smtClean="0">
                <a:latin typeface="+mj-lt"/>
              </a:rPr>
              <a:t>forecasts</a:t>
            </a: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GB" sz="30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</a:pPr>
            <a:endParaRPr lang="en-GB" sz="5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GB" sz="30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GB" sz="30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GB" sz="30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GB" sz="30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GB" sz="30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</a:pPr>
            <a:endParaRPr lang="en-GB" sz="3000" b="1" dirty="0" smtClean="0">
              <a:latin typeface="+mj-lt"/>
            </a:endParaRPr>
          </a:p>
          <a:p>
            <a:pPr marL="457189" indent="-457189" algn="just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+mj-lt"/>
              </a:rPr>
              <a:t>Use of solar irradiance spectra for: </a:t>
            </a:r>
            <a:r>
              <a:rPr lang="en-GB" sz="2800" b="1" dirty="0" smtClean="0">
                <a:latin typeface="+mj-lt"/>
              </a:rPr>
              <a:t>Agricultural, health, biological </a:t>
            </a:r>
            <a:r>
              <a:rPr lang="en-GB" sz="2800" dirty="0" smtClean="0">
                <a:latin typeface="+mj-lt"/>
              </a:rPr>
              <a:t>and scientific application and studies </a:t>
            </a:r>
            <a:endParaRPr lang="en-US" sz="2800" dirty="0" smtClean="0">
              <a:latin typeface="+mj-lt"/>
            </a:endParaRPr>
          </a:p>
          <a:p>
            <a:pPr algn="just">
              <a:spcBef>
                <a:spcPts val="1600"/>
              </a:spcBef>
            </a:pPr>
            <a:r>
              <a:rPr lang="en-US" sz="2800" b="1" dirty="0" smtClean="0">
                <a:latin typeface="+mj-lt"/>
              </a:rPr>
              <a:t>Users</a:t>
            </a:r>
            <a:r>
              <a:rPr lang="en-US" sz="2800" dirty="0" smtClean="0">
                <a:latin typeface="+mj-lt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Municipalities, private and government based Energy transmission operators, solar farms, renewable energy planning, smart phone apps, health and agricultural sectors, scientific community </a:t>
            </a:r>
            <a:endParaRPr lang="en-GB" sz="2800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9" name="Picture 2" descr="C:\Users\Κοσμόπουλος\OneDrive\Downloads\01_2017\Logo_noa_ourania_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99779" y="8802216"/>
            <a:ext cx="1756320" cy="1728192"/>
          </a:xfrm>
          <a:prstGeom prst="rect">
            <a:avLst/>
          </a:prstGeom>
          <a:noFill/>
        </p:spPr>
      </p:pic>
      <p:pic>
        <p:nvPicPr>
          <p:cNvPr id="29" name="5 - Εικόνα" descr="object251926350.png"/>
          <p:cNvPicPr>
            <a:picLocks noChangeAspect="1"/>
          </p:cNvPicPr>
          <p:nvPr/>
        </p:nvPicPr>
        <p:blipFill>
          <a:blip r:embed="rId11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30" name="29 - Εικόνα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sp>
        <p:nvSpPr>
          <p:cNvPr id="26" name="25 - Δεξιό βέλος"/>
          <p:cNvSpPr/>
          <p:nvPr/>
        </p:nvSpPr>
        <p:spPr>
          <a:xfrm>
            <a:off x="5783288" y="7074024"/>
            <a:ext cx="4992555" cy="2304256"/>
          </a:xfrm>
          <a:prstGeom prst="rightArrow">
            <a:avLst/>
          </a:prstGeom>
          <a:noFill/>
          <a:ln>
            <a:solidFill>
              <a:srgbClr val="E703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34" tIns="121917" rIns="243834" bIns="121917" rtlCol="0" anchor="ctr"/>
          <a:lstStyle/>
          <a:p>
            <a:pPr algn="ctr"/>
            <a:endParaRPr lang="el-GR"/>
          </a:p>
        </p:txBody>
      </p:sp>
      <p:pic>
        <p:nvPicPr>
          <p:cNvPr id="45" name="44 - Εικόνα" descr="imageedit_3_3133397545.png"/>
          <p:cNvPicPr>
            <a:picLocks noChangeAspect="1"/>
          </p:cNvPicPr>
          <p:nvPr/>
        </p:nvPicPr>
        <p:blipFill>
          <a:blip r:embed="rId13" cstate="print"/>
          <a:srcRect r="77021"/>
          <a:stretch>
            <a:fillRect/>
          </a:stretch>
        </p:blipFill>
        <p:spPr>
          <a:xfrm>
            <a:off x="19176776" y="2753544"/>
            <a:ext cx="2566536" cy="4061460"/>
          </a:xfrm>
          <a:prstGeom prst="rect">
            <a:avLst/>
          </a:prstGeom>
        </p:spPr>
      </p:pic>
      <p:pic>
        <p:nvPicPr>
          <p:cNvPr id="46" name="45 - Εικόνα" descr="imageedit_3_3133397545.png"/>
          <p:cNvPicPr>
            <a:picLocks noChangeAspect="1"/>
          </p:cNvPicPr>
          <p:nvPr/>
        </p:nvPicPr>
        <p:blipFill>
          <a:blip r:embed="rId13" cstate="print"/>
          <a:srcRect l="75732"/>
          <a:stretch>
            <a:fillRect/>
          </a:stretch>
        </p:blipFill>
        <p:spPr>
          <a:xfrm>
            <a:off x="21673371" y="2825552"/>
            <a:ext cx="2710629" cy="4061460"/>
          </a:xfrm>
          <a:prstGeom prst="rect">
            <a:avLst/>
          </a:prstGeom>
        </p:spPr>
      </p:pic>
      <p:pic>
        <p:nvPicPr>
          <p:cNvPr id="47" name="46 - Εικόνα" descr="imageedit_3_3133397545.png"/>
          <p:cNvPicPr>
            <a:picLocks noChangeAspect="1"/>
          </p:cNvPicPr>
          <p:nvPr/>
        </p:nvPicPr>
        <p:blipFill>
          <a:blip r:embed="rId13" cstate="print"/>
          <a:srcRect l="27715" r="54785"/>
          <a:stretch>
            <a:fillRect/>
          </a:stretch>
        </p:blipFill>
        <p:spPr>
          <a:xfrm>
            <a:off x="19608824" y="9378280"/>
            <a:ext cx="1954716" cy="4061460"/>
          </a:xfrm>
          <a:prstGeom prst="rect">
            <a:avLst/>
          </a:prstGeom>
        </p:spPr>
      </p:pic>
      <p:pic>
        <p:nvPicPr>
          <p:cNvPr id="48" name="47 - Εικόνα" descr="imageedit_3_3133397545.png"/>
          <p:cNvPicPr>
            <a:picLocks noChangeAspect="1"/>
          </p:cNvPicPr>
          <p:nvPr/>
        </p:nvPicPr>
        <p:blipFill>
          <a:blip r:embed="rId13" cstate="print"/>
          <a:srcRect l="50273" r="25459"/>
          <a:stretch>
            <a:fillRect/>
          </a:stretch>
        </p:blipFill>
        <p:spPr>
          <a:xfrm>
            <a:off x="21673479" y="9378280"/>
            <a:ext cx="2710521" cy="4061460"/>
          </a:xfrm>
          <a:prstGeom prst="rect">
            <a:avLst/>
          </a:prstGeom>
        </p:spPr>
      </p:pic>
      <p:sp>
        <p:nvSpPr>
          <p:cNvPr id="49" name="TextBox 2"/>
          <p:cNvSpPr txBox="1"/>
          <p:nvPr/>
        </p:nvSpPr>
        <p:spPr>
          <a:xfrm>
            <a:off x="19680832" y="7722096"/>
            <a:ext cx="4464496" cy="1323433"/>
          </a:xfrm>
          <a:prstGeom prst="rect">
            <a:avLst/>
          </a:prstGeom>
          <a:noFill/>
        </p:spPr>
        <p:txBody>
          <a:bodyPr wrap="square" lIns="243834" tIns="121917" rIns="243834" bIns="121917" rtlCol="0">
            <a:spAutoFit/>
          </a:bodyPr>
          <a:lstStyle/>
          <a:p>
            <a:pPr algn="ctr"/>
            <a:r>
              <a:rPr lang="en-US" sz="3300" b="1" dirty="0" smtClean="0">
                <a:cs typeface="Times New Roman" pitchFamily="18" charset="0"/>
              </a:rPr>
              <a:t>End-users</a:t>
            </a:r>
          </a:p>
          <a:p>
            <a:endParaRPr lang="el-GR" sz="3700" b="1" dirty="0" smtClean="0">
              <a:cs typeface="Times New Roman" pitchFamily="18" charset="0"/>
            </a:endParaRPr>
          </a:p>
        </p:txBody>
      </p:sp>
      <p:sp>
        <p:nvSpPr>
          <p:cNvPr id="50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The SENSE pilot</a:t>
            </a:r>
            <a:endParaRPr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987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SENSE’s data provision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3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28" name="27 - Εικόνα" descr="imageedit_4_63808362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68864" y="2609528"/>
            <a:ext cx="4783793" cy="4752528"/>
          </a:xfrm>
          <a:prstGeom prst="rect">
            <a:avLst/>
          </a:prstGeom>
        </p:spPr>
      </p:pic>
      <p:pic>
        <p:nvPicPr>
          <p:cNvPr id="32" name="Picture 5" descr="C:\Users\Κοσμόπουλος\OneDrive\Downloads\02_2017\atlas_on_ministry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672" y="3113584"/>
            <a:ext cx="9247323" cy="9505056"/>
          </a:xfrm>
          <a:prstGeom prst="rect">
            <a:avLst/>
          </a:prstGeom>
          <a:noFill/>
        </p:spPr>
      </p:pic>
      <p:pic>
        <p:nvPicPr>
          <p:cNvPr id="33" name="Picture 4" descr="C:\Users\Κοσμόπουλος\OneDrive\Downloads\01_2017\website_egypt\PRESENTATION_FIG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71720" y="3905672"/>
            <a:ext cx="10826718" cy="5328592"/>
          </a:xfrm>
          <a:prstGeom prst="rect">
            <a:avLst/>
          </a:prstGeom>
          <a:noFill/>
        </p:spPr>
      </p:pic>
      <p:sp>
        <p:nvSpPr>
          <p:cNvPr id="35" name="34 - TextBox"/>
          <p:cNvSpPr txBox="1"/>
          <p:nvPr/>
        </p:nvSpPr>
        <p:spPr>
          <a:xfrm>
            <a:off x="9455696" y="2825552"/>
            <a:ext cx="11089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Real-time &amp; solar atlas services</a:t>
            </a:r>
          </a:p>
        </p:txBody>
      </p:sp>
      <p:pic>
        <p:nvPicPr>
          <p:cNvPr id="36" name="camsi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7520592" y="7794104"/>
            <a:ext cx="6528724" cy="4896544"/>
          </a:xfrm>
          <a:prstGeom prst="rect">
            <a:avLst/>
          </a:prstGeom>
        </p:spPr>
      </p:pic>
      <p:pic>
        <p:nvPicPr>
          <p:cNvPr id="37" name="Picture 2" descr="C:\Users\SOLEA_IERSD\OneDrive\Downloads\2017\01_2017\website_egypt\11.png"/>
          <p:cNvPicPr>
            <a:picLocks noChangeAspect="1" noChangeArrowheads="1"/>
          </p:cNvPicPr>
          <p:nvPr/>
        </p:nvPicPr>
        <p:blipFill>
          <a:blip r:embed="rId9" cstate="print"/>
          <a:srcRect b="12713"/>
          <a:stretch>
            <a:fillRect/>
          </a:stretch>
        </p:blipFill>
        <p:spPr bwMode="auto">
          <a:xfrm>
            <a:off x="9671720" y="9522296"/>
            <a:ext cx="7632848" cy="326339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3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sp>
        <p:nvSpPr>
          <p:cNvPr id="6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SENSE’s data provision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7" name="9 - Εικόνα" descr="GREECE_MAP_2014-page-00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4696" y="2609528"/>
            <a:ext cx="8424936" cy="10890448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167664" y="12402616"/>
            <a:ext cx="10175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Control the energy </a:t>
            </a: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demands</a:t>
            </a:r>
            <a:endParaRPr kumimoji="0" lang="el-G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36 - Ορθογώνιο"/>
          <p:cNvSpPr/>
          <p:nvPr/>
        </p:nvSpPr>
        <p:spPr>
          <a:xfrm>
            <a:off x="9167664" y="11250488"/>
            <a:ext cx="15216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 IPTO is the Independent Power Transmission Operator for Greece</a:t>
            </a:r>
            <a:endParaRPr lang="el-GR" sz="4000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37 - TextBox"/>
          <p:cNvSpPr txBox="1"/>
          <p:nvPr/>
        </p:nvSpPr>
        <p:spPr>
          <a:xfrm>
            <a:off x="8879632" y="2897560"/>
            <a:ext cx="116652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Solar Energy now-casting</a:t>
            </a:r>
            <a:endParaRPr lang="el-GR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Greece_3_day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175776" y="4049688"/>
            <a:ext cx="9145016" cy="6858760"/>
          </a:xfrm>
          <a:prstGeom prst="rect">
            <a:avLst/>
          </a:prstGeom>
        </p:spPr>
      </p:pic>
      <p:pic>
        <p:nvPicPr>
          <p:cNvPr id="13" name="40 - Εικόνα" descr="IPT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52840" y="4121696"/>
            <a:ext cx="4896544" cy="471177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SENSE’s operational capabilities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3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6" name="Earth_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398912" y="2434009"/>
            <a:ext cx="19586176" cy="110172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2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6" name="planet-263812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39"/>
          <p:cNvSpPr/>
          <p:nvPr/>
        </p:nvSpPr>
        <p:spPr>
          <a:xfrm>
            <a:off x="0" y="6497960"/>
            <a:ext cx="2438400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http://datahub.geocradle.eu/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Εικόνα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02280" y="2177480"/>
            <a:ext cx="15481720" cy="10736265"/>
          </a:xfrm>
          <a:prstGeom prst="rect">
            <a:avLst/>
          </a:prstGeom>
        </p:spPr>
      </p:pic>
      <p:sp>
        <p:nvSpPr>
          <p:cNvPr id="145" name="Shape 145"/>
          <p:cNvSpPr/>
          <p:nvPr/>
        </p:nvSpPr>
        <p:spPr>
          <a:xfrm>
            <a:off x="2254896" y="854033"/>
            <a:ext cx="1627380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Regional </a:t>
            </a:r>
            <a:r>
              <a:rPr lang="en-US" dirty="0" err="1" smtClean="0">
                <a:solidFill>
                  <a:schemeClr val="accent6">
                    <a:lumOff val="-21524"/>
                  </a:schemeClr>
                </a:solidFill>
              </a:rPr>
              <a:t>DataHub</a:t>
            </a: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 – The Concept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5 - Εικόνα" descr="object251926350.png"/>
          <p:cNvPicPr>
            <a:picLocks noChangeAspect="1"/>
          </p:cNvPicPr>
          <p:nvPr/>
        </p:nvPicPr>
        <p:blipFill>
          <a:blip r:embed="rId3" cstate="print"/>
          <a:srcRect t="3435"/>
          <a:stretch>
            <a:fillRect/>
          </a:stretch>
        </p:blipFill>
        <p:spPr>
          <a:xfrm>
            <a:off x="180000" y="233264"/>
            <a:ext cx="2206891" cy="2150608"/>
          </a:xfrm>
          <a:prstGeom prst="rect">
            <a:avLst/>
          </a:prstGeom>
        </p:spPr>
      </p:pic>
      <p:pic>
        <p:nvPicPr>
          <p:cNvPr id="5" name="4 - Εικόνα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28704" y="305272"/>
            <a:ext cx="5538988" cy="1980000"/>
          </a:xfrm>
          <a:prstGeom prst="rect">
            <a:avLst/>
          </a:prstGeom>
        </p:spPr>
      </p:pic>
      <p:pic>
        <p:nvPicPr>
          <p:cNvPr id="8" name="7 - Εικόνα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290048"/>
            <a:ext cx="12118743" cy="6076935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 rot="21368747">
            <a:off x="19453872" y="11258308"/>
            <a:ext cx="4584017" cy="197137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DKAN</a:t>
            </a:r>
            <a:r>
              <a:rPr kumimoji="0" lang="en-US" altLang="ko-KR" sz="2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= Drupal-based open data portal based on CKAN, the first widely adopted open source open data portal software.</a:t>
            </a:r>
            <a:endParaRPr kumimoji="0" lang="ko-KR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1113</Words>
  <Application>Microsoft Office PowerPoint</Application>
  <PresentationFormat>Custom</PresentationFormat>
  <Paragraphs>150</Paragraphs>
  <Slides>20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SOLEA_IERSD</cp:lastModifiedBy>
  <cp:revision>78</cp:revision>
  <dcterms:modified xsi:type="dcterms:W3CDTF">2018-04-30T14:38:23Z</dcterms:modified>
</cp:coreProperties>
</file>