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7" r:id="rId4"/>
    <p:sldId id="263" r:id="rId5"/>
    <p:sldId id="268" r:id="rId6"/>
    <p:sldId id="280" r:id="rId7"/>
    <p:sldId id="261" r:id="rId8"/>
    <p:sldId id="277" r:id="rId9"/>
    <p:sldId id="275" r:id="rId10"/>
    <p:sldId id="281" r:id="rId11"/>
    <p:sldId id="279" r:id="rId12"/>
    <p:sldId id="262" r:id="rId13"/>
    <p:sldId id="25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5" autoAdjust="0"/>
    <p:restoredTop sz="94660"/>
  </p:normalViewPr>
  <p:slideViewPr>
    <p:cSldViewPr>
      <p:cViewPr>
        <p:scale>
          <a:sx n="30" d="100"/>
          <a:sy n="30" d="100"/>
        </p:scale>
        <p:origin x="-384" y="-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Which products and datasets are offered as open data? 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Tabelle1!$A$2:$A$5</c:f>
              <c:strCache>
                <c:ptCount val="4"/>
                <c:pt idx="0">
                  <c:v>All</c:v>
                </c:pt>
                <c:pt idx="1">
                  <c:v>on request</c:v>
                </c:pt>
                <c:pt idx="2">
                  <c:v>data products, only</c:v>
                </c:pt>
                <c:pt idx="3">
                  <c:v>none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1492730581176"/>
          <c:y val="0.31064192184517037"/>
          <c:w val="0.4182333300614926"/>
          <c:h val="0.62138268575737632"/>
        </c:manualLayout>
      </c:layout>
      <c:overlay val="0"/>
      <c:txPr>
        <a:bodyPr/>
        <a:lstStyle/>
        <a:p>
          <a:pPr>
            <a:defRPr sz="2800" b="1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32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Do you follow an international standard for metadata description?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Tabelle1!$A$2:$A$7</c:f>
              <c:strCache>
                <c:ptCount val="6"/>
                <c:pt idx="0">
                  <c:v>CF</c:v>
                </c:pt>
                <c:pt idx="1">
                  <c:v>SDMX</c:v>
                </c:pt>
                <c:pt idx="2">
                  <c:v>ISO19115/19139</c:v>
                </c:pt>
                <c:pt idx="3">
                  <c:v>ICSU-WDS</c:v>
                </c:pt>
                <c:pt idx="4">
                  <c:v>not yet</c:v>
                </c:pt>
                <c:pt idx="5">
                  <c:v>no/no need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848729226164415"/>
          <c:y val="0.19076751582868326"/>
          <c:w val="0.32599562519973113"/>
          <c:h val="0.76836966560839337"/>
        </c:manualLayout>
      </c:layout>
      <c:overlay val="0"/>
      <c:txPr>
        <a:bodyPr/>
        <a:lstStyle/>
        <a:p>
          <a:pPr>
            <a:defRPr sz="28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3200"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16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5.jpe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6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5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426993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>
                <a:solidFill>
                  <a:schemeClr val="accent6">
                    <a:lumOff val="-21524"/>
                  </a:schemeClr>
                </a:solidFill>
              </a:rPr>
              <a:t>Future Development 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Plans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interoperability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status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eck 1"/>
          <p:cNvSpPr/>
          <p:nvPr/>
        </p:nvSpPr>
        <p:spPr>
          <a:xfrm>
            <a:off x="1318792" y="2753544"/>
            <a:ext cx="21818424" cy="874753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7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653032"/>
              </p:ext>
            </p:extLst>
          </p:nvPr>
        </p:nvGraphicFramePr>
        <p:xfrm>
          <a:off x="2182888" y="3545632"/>
          <a:ext cx="9721080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905497"/>
              </p:ext>
            </p:extLst>
          </p:nvPr>
        </p:nvGraphicFramePr>
        <p:xfrm>
          <a:off x="11875740" y="3545632"/>
          <a:ext cx="10889640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750840" y="10378454"/>
            <a:ext cx="2081031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50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Yesterday</a:t>
            </a:r>
            <a:r>
              <a:rPr kumimoji="0" lang="de-DE" sz="50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 </a:t>
            </a:r>
            <a:r>
              <a:rPr kumimoji="0" lang="de-DE" sz="5000" b="0" i="0" u="none" strike="noStrike" cap="none" spc="0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agreement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de-DE" sz="5000" b="0" i="0" u="none" strike="noStrike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of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(</a:t>
            </a:r>
            <a:r>
              <a:rPr kumimoji="0" lang="de-DE" sz="5000" b="0" i="0" u="none" strike="noStrike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most</a:t>
            </a:r>
            <a:r>
              <a:rPr lang="de-DE" dirty="0" smtClean="0">
                <a:solidFill>
                  <a:srgbClr val="0070C0"/>
                </a:solidFill>
              </a:rPr>
              <a:t>) 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GTN-H </a:t>
            </a:r>
            <a:r>
              <a:rPr kumimoji="0" lang="de-DE" sz="5000" b="0" i="0" u="none" strike="noStrike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members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de-DE" sz="5000" b="0" i="0" u="none" strike="noStrike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de-DE" sz="5000" b="0" i="0" u="none" strike="noStrike" cap="none" spc="0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register</a:t>
            </a:r>
            <a:r>
              <a:rPr kumimoji="0" lang="de-DE" sz="5000" b="0" i="0" u="none" strike="noStrike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at GEOSS! </a:t>
            </a:r>
            <a:endParaRPr kumimoji="0" lang="de-DE" sz="50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3062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890147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err="1">
                <a:solidFill>
                  <a:schemeClr val="accent6">
                    <a:lumOff val="-21524"/>
                  </a:schemeClr>
                </a:solidFill>
              </a:rPr>
              <a:t>Synergies</a:t>
            </a:r>
            <a:r>
              <a:rPr lang="de-DE" dirty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lang="de-DE" dirty="0">
                <a:solidFill>
                  <a:srgbClr val="A6AAA9"/>
                </a:solidFill>
              </a:rPr>
              <a:t>/</a:t>
            </a:r>
            <a:r>
              <a:rPr lang="de-DE" dirty="0"/>
              <a:t> </a:t>
            </a:r>
            <a:r>
              <a:rPr lang="de-DE" dirty="0">
                <a:solidFill>
                  <a:schemeClr val="accent1"/>
                </a:solidFill>
              </a:rPr>
              <a:t>GTN-H </a:t>
            </a:r>
            <a:r>
              <a:rPr lang="de-DE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&amp; </a:t>
            </a:r>
            <a:r>
              <a:rPr lang="de-DE" dirty="0">
                <a:solidFill>
                  <a:schemeClr val="accent1"/>
                </a:solidFill>
                <a:sym typeface="Wingdings" panose="05000000000000000000" pitchFamily="2" charset="2"/>
              </a:rPr>
              <a:t>GEOSS</a:t>
            </a: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248866" y="3041576"/>
            <a:ext cx="10612760" cy="1837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7709" tIns="108855" rIns="217709" bIns="108855" rtlCol="0" anchor="ctr">
            <a:noAutofit/>
          </a:bodyPr>
          <a:lstStyle>
            <a:lvl1pPr algn="ctr" defTabSz="1088547" rtl="0" eaLnBrk="1" latinLnBrk="0" hangingPunct="1">
              <a:spcBef>
                <a:spcPct val="0"/>
              </a:spcBef>
              <a:buNone/>
              <a:defRPr sz="10500" kern="1200">
                <a:solidFill>
                  <a:srgbClr val="087A9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08854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How could GTN-H benefit from connecting  to GEOSS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1219200" y="5345832"/>
            <a:ext cx="10769600" cy="6371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7709" tIns="108855" rIns="217709" bIns="108855" rtlCol="0">
            <a:normAutofit/>
          </a:bodyPr>
          <a:lstStyle>
            <a:lvl1pPr marL="816411" indent="-816411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67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1pPr>
            <a:lvl2pPr marL="1768890" indent="-680342" algn="l" defTabSz="1088547" rtl="0" eaLnBrk="1" latinLnBrk="0" hangingPunct="1">
              <a:spcBef>
                <a:spcPct val="20000"/>
              </a:spcBef>
              <a:buFont typeface="Arial"/>
              <a:buChar char="–"/>
              <a:defRPr sz="5700" kern="1200">
                <a:solidFill>
                  <a:srgbClr val="087A99"/>
                </a:solidFill>
                <a:latin typeface="+mn-lt"/>
                <a:ea typeface="+mn-ea"/>
                <a:cs typeface="+mn-cs"/>
              </a:defRPr>
            </a:lvl2pPr>
            <a:lvl3pPr marL="2721369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rgbClr val="087A99"/>
                </a:solidFill>
                <a:latin typeface="+mn-lt"/>
                <a:ea typeface="+mn-ea"/>
                <a:cs typeface="+mn-cs"/>
              </a:defRPr>
            </a:lvl3pPr>
            <a:lvl4pPr marL="3809916" indent="-544274" algn="l" defTabSz="1088547" rtl="0" eaLnBrk="1" latinLnBrk="0" hangingPunct="1">
              <a:spcBef>
                <a:spcPct val="20000"/>
              </a:spcBef>
              <a:buFont typeface="Arial"/>
              <a:buChar char="–"/>
              <a:defRPr sz="4300" kern="1200">
                <a:solidFill>
                  <a:srgbClr val="087A99"/>
                </a:solidFill>
                <a:latin typeface="+mn-lt"/>
                <a:ea typeface="+mn-ea"/>
                <a:cs typeface="+mn-cs"/>
              </a:defRPr>
            </a:lvl4pPr>
            <a:lvl5pPr marL="4898464" indent="-544274" algn="l" defTabSz="1088547" rtl="0" eaLnBrk="1" latinLnBrk="0" hangingPunct="1">
              <a:spcBef>
                <a:spcPct val="20000"/>
              </a:spcBef>
              <a:buFont typeface="Arial"/>
              <a:buChar char="»"/>
              <a:defRPr sz="4300" kern="1200">
                <a:solidFill>
                  <a:srgbClr val="087A99"/>
                </a:solidFill>
                <a:latin typeface="+mn-lt"/>
                <a:ea typeface="+mn-ea"/>
                <a:cs typeface="+mn-cs"/>
              </a:defRPr>
            </a:lvl5pPr>
            <a:lvl6pPr marL="5987011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559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106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654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version of Community Platform</a:t>
            </a:r>
          </a:p>
          <a:p>
            <a:pPr lvl="1">
              <a:defRPr/>
            </a:pPr>
            <a:r>
              <a:rPr lang="en-US" sz="3200" dirty="0">
                <a:solidFill>
                  <a:schemeClr val="bg1"/>
                </a:solidFill>
                <a:latin typeface="Calibri"/>
              </a:rPr>
              <a:t>bringing data </a:t>
            </a:r>
            <a:r>
              <a:rPr lang="en-US" sz="3200" dirty="0" smtClean="0">
                <a:solidFill>
                  <a:schemeClr val="bg1"/>
                </a:solidFill>
                <a:latin typeface="Calibri"/>
              </a:rPr>
              <a:t>together (learning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small steps)</a:t>
            </a:r>
          </a:p>
          <a:p>
            <a:pPr marL="1768890" marR="0" lvl="1" indent="-680342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GEOSS gives outstanding support</a:t>
            </a:r>
          </a:p>
          <a:p>
            <a:pPr marL="707569" indent="-571500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</a:rPr>
              <a:t>Synergetic achievements </a:t>
            </a:r>
            <a:r>
              <a:rPr lang="en-US" sz="4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</a:rPr>
              <a:t>possible</a:t>
            </a:r>
          </a:p>
          <a:p>
            <a:pPr marL="1660048" lvl="1" indent="-571500"/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Cooperation with GCOS:, </a:t>
            </a:r>
            <a:br>
              <a:rPr lang="en-US" sz="3000" dirty="0" smtClean="0">
                <a:solidFill>
                  <a:schemeClr val="bg1"/>
                </a:solidFill>
                <a:latin typeface="Calibri"/>
              </a:rPr>
            </a:b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see e.g. Session 8 (May 2</a:t>
            </a:r>
            <a:r>
              <a:rPr lang="en-US" sz="3000" baseline="30000" dirty="0" smtClean="0">
                <a:solidFill>
                  <a:schemeClr val="bg1"/>
                </a:solidFill>
                <a:latin typeface="Calibri"/>
              </a:rPr>
              <a:t>nd</a:t>
            </a:r>
            <a:r>
              <a:rPr lang="en-US" sz="3000" dirty="0">
                <a:solidFill>
                  <a:schemeClr val="bg1"/>
                </a:solidFill>
                <a:latin typeface="Calibri"/>
              </a:rPr>
              <a:t>): “Portal functionalities </a:t>
            </a: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customization for  GCOS ECVs” by </a:t>
            </a:r>
            <a:r>
              <a:rPr lang="en-US" sz="3000" dirty="0">
                <a:solidFill>
                  <a:schemeClr val="bg1"/>
                </a:solidFill>
                <a:latin typeface="Calibri"/>
              </a:rPr>
              <a:t>Eliana </a:t>
            </a:r>
            <a:r>
              <a:rPr lang="en-US" sz="3000" dirty="0" err="1" smtClean="0">
                <a:solidFill>
                  <a:schemeClr val="bg1"/>
                </a:solidFill>
                <a:latin typeface="Calibri"/>
              </a:rPr>
              <a:t>Lisanti</a:t>
            </a: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, Valentin </a:t>
            </a:r>
            <a:r>
              <a:rPr lang="en-US" sz="3000" dirty="0" err="1" smtClean="0">
                <a:solidFill>
                  <a:schemeClr val="bg1"/>
                </a:solidFill>
                <a:latin typeface="Calibri"/>
              </a:rPr>
              <a:t>Aich</a:t>
            </a: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Calibri"/>
              </a:rPr>
              <a:t>&amp; Stephan </a:t>
            </a: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Dietrich</a:t>
            </a:r>
          </a:p>
          <a:p>
            <a:pPr marL="1660048" lvl="1" indent="-571500"/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Improving cooperation with GEO initiatives and related research programs like </a:t>
            </a:r>
            <a:r>
              <a:rPr lang="en-US" sz="3000" dirty="0" err="1" smtClean="0">
                <a:solidFill>
                  <a:schemeClr val="bg1"/>
                </a:solidFill>
                <a:latin typeface="Calibri"/>
              </a:rPr>
              <a:t>GEOessential</a:t>
            </a:r>
            <a:r>
              <a:rPr lang="en-US" sz="3000" dirty="0" smtClean="0">
                <a:solidFill>
                  <a:schemeClr val="bg1"/>
                </a:solidFill>
                <a:latin typeface="Calibri"/>
              </a:rPr>
              <a:t>, …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  <a:p>
            <a:pPr lvl="1"/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2395200" y="5345832"/>
            <a:ext cx="10769600" cy="6371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7709" tIns="108855" rIns="217709" bIns="108855" rtlCol="0">
            <a:normAutofit/>
          </a:bodyPr>
          <a:lstStyle>
            <a:lvl1pPr marL="816411" indent="-816411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67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1pPr>
            <a:lvl2pPr marL="1768890" indent="-680342" algn="l" defTabSz="1088547" rtl="0" eaLnBrk="1" latinLnBrk="0" hangingPunct="1">
              <a:spcBef>
                <a:spcPct val="20000"/>
              </a:spcBef>
              <a:buFont typeface="Arial"/>
              <a:buChar char="–"/>
              <a:defRPr sz="57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2pPr>
            <a:lvl3pPr marL="2721369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3pPr>
            <a:lvl4pPr marL="3809916" indent="-544274" algn="l" defTabSz="1088547" rtl="0" eaLnBrk="1" latinLnBrk="0" hangingPunct="1">
              <a:spcBef>
                <a:spcPct val="20000"/>
              </a:spcBef>
              <a:buFont typeface="Arial"/>
              <a:buChar char="–"/>
              <a:defRPr sz="43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4pPr>
            <a:lvl5pPr marL="4898464" indent="-544274" algn="l" defTabSz="1088547" rtl="0" eaLnBrk="1" latinLnBrk="0" hangingPunct="1">
              <a:spcBef>
                <a:spcPct val="20000"/>
              </a:spcBef>
              <a:buFont typeface="Arial"/>
              <a:buChar char="»"/>
              <a:defRPr sz="4300" kern="1200">
                <a:solidFill>
                  <a:srgbClr val="084599"/>
                </a:solidFill>
                <a:latin typeface="+mn-lt"/>
                <a:ea typeface="+mn-ea"/>
                <a:cs typeface="+mn-cs"/>
              </a:defRPr>
            </a:lvl5pPr>
            <a:lvl6pPr marL="5987011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5559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106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2654" indent="-544274" algn="l" defTabSz="1088547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GTN-H covers global data centres linking water related in-situ observations</a:t>
            </a:r>
          </a:p>
          <a:p>
            <a:pPr marL="1768890" marR="0" lvl="1" indent="-680342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 hydrological GCOS ECVs</a:t>
            </a:r>
          </a:p>
          <a:p>
            <a:pPr marL="1768890" marR="0" lvl="1" indent="-680342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well as GEO EWVs</a:t>
            </a:r>
          </a:p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GTN-H will assist in registering member data centres at GEOSS</a:t>
            </a:r>
          </a:p>
          <a:p>
            <a:pPr marL="816411" marR="0" lvl="0" indent="-816411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GTN-H collaborates with GCOS/TOPC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GEOGLOWS, IGWCO-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AQUAWATCH</a:t>
            </a:r>
          </a:p>
          <a:p>
            <a:pPr lvl="1" indent="-816411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Calibri"/>
              </a:rPr>
              <a:t>Supporting the GEOSS </a:t>
            </a:r>
            <a:r>
              <a:rPr lang="en-US" sz="3200" dirty="0">
                <a:solidFill>
                  <a:schemeClr val="bg1"/>
                </a:solidFill>
                <a:latin typeface="Calibri"/>
              </a:rPr>
              <a:t>Water Strategy</a:t>
            </a:r>
          </a:p>
          <a:p>
            <a:pPr marL="1768890" marR="0" lvl="1" indent="-680342" algn="l" defTabSz="10885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2653714" y="3041576"/>
            <a:ext cx="10612760" cy="1837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217709" tIns="108855" rIns="217709" bIns="108855" rtlCol="0" anchor="ctr">
            <a:noAutofit/>
          </a:bodyPr>
          <a:lstStyle>
            <a:lvl1pPr algn="ctr" defTabSz="1088547" rtl="0" eaLnBrk="1" latinLnBrk="0" hangingPunct="1">
              <a:spcBef>
                <a:spcPct val="0"/>
              </a:spcBef>
              <a:buNone/>
              <a:defRPr sz="10500" kern="1200">
                <a:solidFill>
                  <a:srgbClr val="087A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 smtClean="0">
                <a:solidFill>
                  <a:schemeClr val="bg1"/>
                </a:solidFill>
                <a:latin typeface="Calibri"/>
              </a:rPr>
              <a:t>How could GEOSS benefit from connecting to GTN-H</a:t>
            </a:r>
            <a:endParaRPr lang="en-US" sz="60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617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06-Ehrbstein-2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19772" r="-5371" b="2174"/>
          <a:stretch/>
        </p:blipFill>
        <p:spPr bwMode="auto">
          <a:xfrm>
            <a:off x="-49360" y="2537520"/>
            <a:ext cx="25801513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Shape 142"/>
          <p:cNvSpPr/>
          <p:nvPr/>
        </p:nvSpPr>
        <p:spPr>
          <a:xfrm>
            <a:off x="526704" y="86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8771872"/>
            <a:ext cx="1244411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b="1" dirty="0" smtClean="0"/>
              <a:t>Stephan </a:t>
            </a:r>
            <a:r>
              <a:rPr lang="de-DE" b="1" dirty="0"/>
              <a:t>Dietrich </a:t>
            </a:r>
            <a:r>
              <a:rPr lang="de-DE" b="1" dirty="0" smtClean="0"/>
              <a:t>		www.gtn-h.info</a:t>
            </a:r>
            <a:endParaRPr lang="de-DE" b="1" dirty="0" smtClean="0">
              <a:solidFill>
                <a:schemeClr val="accent1"/>
              </a:solidFill>
            </a:endParaRPr>
          </a:p>
          <a:p>
            <a:r>
              <a:rPr lang="de-DE" b="1" dirty="0">
                <a:solidFill>
                  <a:schemeClr val="accent1"/>
                </a:solidFill>
              </a:rPr>
              <a:t>dietrich@bafg.de </a:t>
            </a:r>
            <a:r>
              <a:rPr lang="de-DE" b="1" dirty="0" smtClean="0">
                <a:solidFill>
                  <a:schemeClr val="accent1"/>
                </a:solidFill>
              </a:rPr>
              <a:t>		www.waterandchange.org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Z:\IHP\Intern\Oeffentlichkeitsarbeit\Logos\__ICWRGC\ICWRGC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320" y="7789396"/>
            <a:ext cx="8496944" cy="33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451060"/>
            <a:ext cx="20487981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sz="9600" dirty="0" smtClean="0"/>
              <a:t>GTN-H: </a:t>
            </a:r>
            <a:r>
              <a:rPr lang="de-DE" sz="9600" dirty="0" err="1"/>
              <a:t>How</a:t>
            </a:r>
            <a:r>
              <a:rPr lang="de-DE" sz="9600" dirty="0"/>
              <a:t> </a:t>
            </a:r>
            <a:r>
              <a:rPr lang="en-US" sz="9600" dirty="0" smtClean="0"/>
              <a:t>we could benefit </a:t>
            </a:r>
            <a:r>
              <a:rPr lang="en-US" sz="9600" dirty="0"/>
              <a:t>of the</a:t>
            </a:r>
          </a:p>
          <a:p>
            <a:r>
              <a:rPr lang="de-DE" sz="9600" dirty="0"/>
              <a:t>GEOSS </a:t>
            </a:r>
            <a:r>
              <a:rPr lang="de-DE" sz="9600" dirty="0" err="1"/>
              <a:t>Platform</a:t>
            </a:r>
            <a:endParaRPr sz="9600" dirty="0"/>
          </a:p>
        </p:txBody>
      </p:sp>
      <p:sp>
        <p:nvSpPr>
          <p:cNvPr id="124" name="Shape 124"/>
          <p:cNvSpPr/>
          <p:nvPr/>
        </p:nvSpPr>
        <p:spPr>
          <a:xfrm>
            <a:off x="1938145" y="9262040"/>
            <a:ext cx="14931973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de-DE" dirty="0" smtClean="0"/>
              <a:t>Stephan Dietrich / GTN-H </a:t>
            </a:r>
            <a:r>
              <a:rPr lang="de-DE" dirty="0" err="1" smtClean="0"/>
              <a:t>coordinator</a:t>
            </a:r>
            <a:r>
              <a:rPr lang="de-DE" dirty="0" smtClean="0"/>
              <a:t> </a:t>
            </a:r>
            <a:r>
              <a:rPr dirty="0" smtClean="0"/>
              <a:t>/ </a:t>
            </a:r>
            <a:r>
              <a:rPr lang="de-DE" dirty="0" smtClean="0"/>
              <a:t>ICWRGC (UNESCO)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"/>
          <a:stretch/>
        </p:blipFill>
        <p:spPr>
          <a:xfrm>
            <a:off x="598712" y="449288"/>
            <a:ext cx="7660883" cy="29575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466106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err="1" smtClean="0">
                <a:solidFill>
                  <a:schemeClr val="accent6">
                    <a:lumOff val="-21524"/>
                  </a:schemeClr>
                </a:solidFill>
              </a:rPr>
              <a:t>Introduction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>
                <a:solidFill>
                  <a:schemeClr val="accent1"/>
                </a:solidFill>
              </a:rPr>
              <a:t>Global </a:t>
            </a:r>
            <a:r>
              <a:rPr lang="de-DE" dirty="0" err="1">
                <a:solidFill>
                  <a:schemeClr val="accent1"/>
                </a:solidFill>
              </a:rPr>
              <a:t>Terrestial</a:t>
            </a:r>
            <a:r>
              <a:rPr lang="de-DE" dirty="0">
                <a:solidFill>
                  <a:schemeClr val="accent1"/>
                </a:solidFill>
              </a:rPr>
              <a:t> Network - </a:t>
            </a:r>
            <a:r>
              <a:rPr lang="de-DE" dirty="0" err="1">
                <a:solidFill>
                  <a:schemeClr val="accent1"/>
                </a:solidFill>
              </a:rPr>
              <a:t>Hydrology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Picture 1" descr="Z:\IHP\Intern\Projekte\GTN_H\templates\logos\GCOS__logo,property=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92" y="10178014"/>
            <a:ext cx="5179829" cy="14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IHP\Intern\Projekte\GTN_H\templates\logos\W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9929006"/>
            <a:ext cx="5171300" cy="16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219200" y="2897560"/>
            <a:ext cx="11899392" cy="612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GTN-H</a:t>
            </a: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is a joint project of the World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Meteorological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Organization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(WMO)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and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the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Global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Climate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Observing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System (GCOS)</a:t>
            </a: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endParaRPr lang="de-DE" sz="480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is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a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federated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network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of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major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global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data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centres,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linking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water-related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observations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at a global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scale</a:t>
            </a:r>
            <a:endParaRPr lang="de-DE" sz="48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lvl="3" indent="0" algn="l" hangingPunct="1"/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	(in-situ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obs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mainly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until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de-DE" sz="4800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now</a:t>
            </a:r>
            <a:r>
              <a:rPr lang="de-DE" sz="48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)</a:t>
            </a:r>
            <a:endParaRPr lang="en-US" sz="4800" dirty="0" smtClean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660024" lvl="1" indent="-571500" algn="l" hangingPunct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  <a:p>
            <a:pPr marL="1660024" lvl="1" indent="-571500" algn="l" hangingPunct="1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943528" y="11610528"/>
            <a:ext cx="16345222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3" descr="Z:\IHP\Intern\Projekte\GTN_H\_templates\Zirkel\2018Zirk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64" y="2537520"/>
            <a:ext cx="11632043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70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61539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err="1" smtClean="0">
                <a:solidFill>
                  <a:schemeClr val="accent6">
                    <a:lumOff val="-21524"/>
                  </a:schemeClr>
                </a:solidFill>
              </a:rPr>
              <a:t>Introduction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 smtClean="0">
                <a:solidFill>
                  <a:schemeClr val="accent1"/>
                </a:solidFill>
              </a:rPr>
              <a:t>Mission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958752" y="2105472"/>
            <a:ext cx="12961440" cy="612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 hangingPunct="1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Mission</a:t>
            </a:r>
            <a:endParaRPr lang="en-US" sz="4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srgbClr val="087A99"/>
                </a:solidFill>
              </a:rPr>
              <a:t>GTN-H supports scientific advance and operational applications with regard to climate variability and change as well as water resources assessment and management.</a:t>
            </a:r>
          </a:p>
          <a:p>
            <a:pPr algn="l" hangingPunct="1"/>
            <a:endParaRPr lang="en-US" sz="40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l" hangingPunct="1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Objectives</a:t>
            </a:r>
            <a:endParaRPr lang="en-US" sz="4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srgbClr val="087A99"/>
                </a:solidFill>
              </a:rPr>
              <a:t>We support current and emerging technologies and standards, best practices and available infrastructure and develop integrated global and regional data products.</a:t>
            </a:r>
          </a:p>
          <a:p>
            <a:pPr algn="l" hangingPunct="1"/>
            <a:endParaRPr lang="en-US" sz="40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algn="l" hangingPunct="1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</a:rPr>
              <a:t>Goal</a:t>
            </a:r>
            <a:endParaRPr lang="en-US" sz="4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685800" indent="-685800" algn="l" hangingPunct="1">
              <a:buFont typeface="Arial" panose="020B0604020202020204" pitchFamily="34" charset="0"/>
              <a:buChar char="•"/>
            </a:pPr>
            <a:r>
              <a:rPr lang="en-US" sz="3600" kern="1200" dirty="0">
                <a:solidFill>
                  <a:srgbClr val="087A99"/>
                </a:solidFill>
              </a:rPr>
              <a:t>We </a:t>
            </a:r>
            <a:r>
              <a:rPr lang="en-US" sz="3600" kern="1200" dirty="0" smtClean="0">
                <a:solidFill>
                  <a:srgbClr val="087A99"/>
                </a:solidFill>
              </a:rPr>
              <a:t>generate integrative </a:t>
            </a:r>
            <a:r>
              <a:rPr lang="en-US" sz="3600" kern="1200" dirty="0">
                <a:solidFill>
                  <a:srgbClr val="087A99"/>
                </a:solidFill>
              </a:rPr>
              <a:t>data products from GCOS Essential Climate </a:t>
            </a:r>
            <a:r>
              <a:rPr lang="en-US" sz="3600" kern="1200" dirty="0" smtClean="0">
                <a:solidFill>
                  <a:srgbClr val="087A99"/>
                </a:solidFill>
              </a:rPr>
              <a:t>Variables </a:t>
            </a:r>
            <a:r>
              <a:rPr lang="en-US" sz="3600" kern="1200" dirty="0">
                <a:solidFill>
                  <a:srgbClr val="087A99"/>
                </a:solidFill>
              </a:rPr>
              <a:t>(ECVs) and GEO Essential Water Variables (EWVs</a:t>
            </a:r>
            <a:r>
              <a:rPr lang="en-US" sz="3600" kern="1200" dirty="0" smtClean="0">
                <a:solidFill>
                  <a:srgbClr val="087A99"/>
                </a:solidFill>
              </a:rPr>
              <a:t>).</a:t>
            </a:r>
            <a:endParaRPr lang="en-US" sz="3600" kern="1200" dirty="0">
              <a:solidFill>
                <a:srgbClr val="087A99"/>
              </a:solidFill>
            </a:endParaRPr>
          </a:p>
          <a:p>
            <a:pPr marL="1660024" lvl="1" indent="-571500" algn="l" hangingPunct="1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accent1"/>
              </a:solidFill>
            </a:endParaRPr>
          </a:p>
          <a:p>
            <a:pPr marL="1660024" lvl="1" indent="-571500" algn="l" hangingPunct="1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67664" y="7595379"/>
            <a:ext cx="15016286" cy="91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2" name="Picture 2" descr="\\mt2.fs.bafg.de\Fachdaten\IHP\Intern\Projekte\GTN_H\_templates\WaterCycle\GTN-H Water Cycl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272" y="2753544"/>
            <a:ext cx="9147424" cy="898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>
          <a:xfrm>
            <a:off x="14908087" y="4590950"/>
            <a:ext cx="4126625" cy="3195118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7448584" y="161256"/>
            <a:ext cx="6869967" cy="309895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1163780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err="1" smtClean="0">
                <a:solidFill>
                  <a:schemeClr val="accent6">
                    <a:lumOff val="-21524"/>
                  </a:schemeClr>
                </a:solidFill>
              </a:rPr>
              <a:t>Synergies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Further links </a:t>
            </a:r>
            <a:r>
              <a:rPr lang="en-US" dirty="0">
                <a:solidFill>
                  <a:schemeClr val="accent1"/>
                </a:solidFill>
              </a:rPr>
              <a:t>at the ICWRGC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254896" y="2607380"/>
            <a:ext cx="21674408" cy="9115242"/>
            <a:chOff x="1793865" y="2122985"/>
            <a:chExt cx="28023435" cy="11785346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8967664" y="7595379"/>
              <a:ext cx="15016286" cy="918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3983948" y="5367444"/>
              <a:ext cx="5833352" cy="3631399"/>
            </a:xfrm>
            <a:prstGeom prst="rect">
              <a:avLst/>
            </a:prstGeom>
          </p:spPr>
          <p:txBody>
            <a:bodyPr vert="horz" wrap="none" lIns="217705" tIns="108852" rIns="217705" bIns="108852" rtlCol="0" anchor="ctr">
              <a:noAutofit/>
            </a:bodyPr>
            <a:lstStyle/>
            <a:p>
              <a:pPr algn="ctr"/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 ESFRI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roadmap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</a:t>
              </a:r>
            </a:p>
            <a:p>
              <a:pPr algn="ctr"/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The international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Centre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pPr algn="ctr"/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advanced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studies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pPr algn="ctr"/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on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river-sea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systems</a:t>
              </a:r>
              <a:endPara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2326903" y="4566548"/>
              <a:ext cx="5405579" cy="2736304"/>
            </a:xfrm>
            <a:prstGeom prst="rect">
              <a:avLst/>
            </a:prstGeom>
          </p:spPr>
          <p:txBody>
            <a:bodyPr vert="horz" wrap="none" lIns="217705" tIns="108852" rIns="217705" bIns="108852" rtlCol="0" anchor="ctr">
              <a:noAutofit/>
            </a:bodyPr>
            <a:lstStyle/>
            <a:p>
              <a:pPr algn="ctr"/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IHP-WINS</a:t>
              </a:r>
            </a:p>
            <a:p>
              <a:pPr algn="ctr"/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“Water 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Information </a:t>
              </a:r>
              <a:endPara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Network 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System 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“</a:t>
              </a:r>
            </a:p>
          </p:txBody>
        </p:sp>
        <p:pic>
          <p:nvPicPr>
            <p:cNvPr id="12" name="Picture 8" descr="https://en.unesco.org/sites/default/files/styles/banner_sec_col_234x100/public/logo_ihp_unesco_en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633" y="2122985"/>
              <a:ext cx="4584937" cy="2514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Z:\IHP\Intern\Projekte\GTN_H\templates\gtn-h-network_ge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62" b="12867"/>
            <a:stretch/>
          </p:blipFill>
          <p:spPr bwMode="auto">
            <a:xfrm>
              <a:off x="9626130" y="2465512"/>
              <a:ext cx="6406298" cy="6331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1915" y="6189759"/>
              <a:ext cx="2550930" cy="25461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Pfeil nach links und rechts 14"/>
            <p:cNvSpPr/>
            <p:nvPr/>
          </p:nvSpPr>
          <p:spPr>
            <a:xfrm rot="19424715">
              <a:off x="16001602" y="2724375"/>
              <a:ext cx="1358920" cy="7991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rtlCol="0" anchor="ctr"/>
            <a:lstStyle/>
            <a:p>
              <a:pPr algn="ctr"/>
              <a:endParaRPr lang="en-US"/>
            </a:p>
          </p:txBody>
        </p:sp>
        <p:sp>
          <p:nvSpPr>
            <p:cNvPr id="16" name="Pfeil nach links und rechts 15"/>
            <p:cNvSpPr/>
            <p:nvPr/>
          </p:nvSpPr>
          <p:spPr>
            <a:xfrm rot="1641873">
              <a:off x="7838175" y="3491916"/>
              <a:ext cx="1393399" cy="79910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rtlCol="0" anchor="ctr"/>
            <a:lstStyle/>
            <a:p>
              <a:pPr algn="ctr"/>
              <a:endParaRPr lang="en-US"/>
            </a:p>
          </p:txBody>
        </p:sp>
        <p:sp>
          <p:nvSpPr>
            <p:cNvPr id="17" name="Pfeil nach links und rechts 16"/>
            <p:cNvSpPr/>
            <p:nvPr/>
          </p:nvSpPr>
          <p:spPr>
            <a:xfrm rot="19645222">
              <a:off x="8096351" y="7630850"/>
              <a:ext cx="1255154" cy="79910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uppieren 17"/>
            <p:cNvGrpSpPr/>
            <p:nvPr/>
          </p:nvGrpSpPr>
          <p:grpSpPr>
            <a:xfrm>
              <a:off x="17622877" y="9805323"/>
              <a:ext cx="3815322" cy="2892086"/>
              <a:chOff x="2428886" y="5444530"/>
              <a:chExt cx="1854722" cy="1446043"/>
            </a:xfrm>
          </p:grpSpPr>
          <p:pic>
            <p:nvPicPr>
              <p:cNvPr id="19" name="Picture 6" descr="SedNet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86" y="5444530"/>
                <a:ext cx="1049946" cy="10325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http://his.irtces.org/isi/photo/ISIworkshop2015/index1.jp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70" t="17117" r="41568" b="21734"/>
              <a:stretch/>
            </p:blipFill>
            <p:spPr bwMode="auto">
              <a:xfrm>
                <a:off x="3148992" y="5755956"/>
                <a:ext cx="1134616" cy="113461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138" y="7719101"/>
              <a:ext cx="4132734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Pfeil nach links und rechts 23"/>
            <p:cNvSpPr/>
            <p:nvPr/>
          </p:nvSpPr>
          <p:spPr>
            <a:xfrm rot="2190013">
              <a:off x="15861420" y="8512571"/>
              <a:ext cx="1255154" cy="79910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0879593" y="11935201"/>
              <a:ext cx="5405579" cy="1641998"/>
            </a:xfrm>
            <a:prstGeom prst="rect">
              <a:avLst/>
            </a:prstGeom>
          </p:spPr>
          <p:txBody>
            <a:bodyPr vert="horz" wrap="none" lIns="217705" tIns="108852" rIns="217705" bIns="108852" rtlCol="0" anchor="ctr">
              <a:noAutofit/>
            </a:bodyPr>
            <a:lstStyle/>
            <a:p>
              <a:pPr algn="ctr"/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international </a:t>
              </a:r>
              <a:b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de-DE" sz="3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sediment</a:t>
              </a:r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initiatives</a:t>
              </a:r>
              <a:endPara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793865" y="12107441"/>
              <a:ext cx="5405579" cy="1641998"/>
            </a:xfrm>
            <a:prstGeom prst="rect">
              <a:avLst/>
            </a:prstGeom>
          </p:spPr>
          <p:txBody>
            <a:bodyPr vert="horz" wrap="none" lIns="217705" tIns="108852" rIns="217705" bIns="108852" rtlCol="0" anchor="ctr">
              <a:noAutofit/>
            </a:bodyPr>
            <a:lstStyle/>
            <a:p>
              <a:pPr algn="ctr"/>
              <a:r>
                <a:rPr lang="de-DE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 Initiatives</a:t>
              </a:r>
              <a:endParaRPr lang="de-DE" sz="36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lang="de-DE" sz="3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GEO </a:t>
              </a:r>
              <a:r>
                <a:rPr lang="de-DE" sz="36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Water</a:t>
              </a:r>
              <a:r>
                <a:rPr lang="de-DE" sz="3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de-DE" sz="36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Strategy</a:t>
              </a:r>
              <a:endParaRPr lang="de-DE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7" name="Pfeil nach links und rechts 26"/>
            <p:cNvSpPr/>
            <p:nvPr/>
          </p:nvSpPr>
          <p:spPr>
            <a:xfrm rot="5400000">
              <a:off x="12251002" y="9111329"/>
              <a:ext cx="1220322" cy="82191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 descr="https://ane4bf-datap1.s3-eu-west-1.amazonaws.com/wmocms/s3fs-public/styles/featured_media_detail/public/advanced_page/featured_media/TOPC_website_logo_0.png?9Jr8SY5YtCvSjhY88tTdRwp6qg8MfVtJ&amp;itok=fu9Nrgrw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3932" y="10363235"/>
              <a:ext cx="3950739" cy="23991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hteck 28"/>
            <p:cNvSpPr/>
            <p:nvPr/>
          </p:nvSpPr>
          <p:spPr>
            <a:xfrm>
              <a:off x="9587373" y="12191548"/>
              <a:ext cx="6901627" cy="1716783"/>
            </a:xfrm>
            <a:prstGeom prst="rect">
              <a:avLst/>
            </a:prstGeom>
          </p:spPr>
          <p:txBody>
            <a:bodyPr wrap="square" lIns="217705" tIns="108852" rIns="217705" bIns="108852">
              <a:spAutoFit/>
            </a:bodyPr>
            <a:lstStyle/>
            <a:p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Terrestrial Observation Panel </a:t>
              </a:r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for 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Climate</a:t>
              </a:r>
              <a:endParaRPr lang="de-DE" sz="3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33" name="Shape 9" descr="GeoGlowsLogo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19397" y="7786068"/>
            <a:ext cx="3052469" cy="110403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3" name="Rechteck 2"/>
          <p:cNvSpPr/>
          <p:nvPr/>
        </p:nvSpPr>
        <p:spPr>
          <a:xfrm>
            <a:off x="2254896" y="9411379"/>
            <a:ext cx="3741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800" b="1" dirty="0" smtClean="0">
                <a:solidFill>
                  <a:srgbClr val="0070C0"/>
                </a:solidFill>
              </a:rPr>
              <a:t>IGWCO-</a:t>
            </a:r>
            <a:r>
              <a:rPr lang="de-DE" sz="4800" b="1" dirty="0" err="1" smtClean="0">
                <a:solidFill>
                  <a:srgbClr val="0070C0"/>
                </a:solidFill>
              </a:rPr>
              <a:t>CoP</a:t>
            </a:r>
            <a:endParaRPr lang="de-DE" sz="4800" b="1" dirty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98" y="8456890"/>
            <a:ext cx="2666667" cy="1015873"/>
          </a:xfrm>
          <a:prstGeom prst="rect">
            <a:avLst/>
          </a:prstGeom>
        </p:spPr>
      </p:pic>
      <p:pic>
        <p:nvPicPr>
          <p:cNvPr id="34" name="Picture 1" descr="Z:\IHP\Intern\Projekte\GTN_H\templates\logos\GCOS__logo,property=default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00" y="8932955"/>
            <a:ext cx="3039911" cy="8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feil nach links und rechts 35"/>
          <p:cNvSpPr/>
          <p:nvPr/>
        </p:nvSpPr>
        <p:spPr>
          <a:xfrm rot="287139">
            <a:off x="13584102" y="5693123"/>
            <a:ext cx="1051041" cy="61805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5" tIns="108852" rIns="217705" bIns="108852" rtlCol="0" anchor="ctr"/>
          <a:lstStyle/>
          <a:p>
            <a:pPr algn="ctr"/>
            <a:endParaRPr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14649263" y="1164348"/>
            <a:ext cx="6336704" cy="2741324"/>
            <a:chOff x="17736616" y="305272"/>
            <a:chExt cx="6336704" cy="2741324"/>
          </a:xfrm>
        </p:grpSpPr>
        <p:sp>
          <p:nvSpPr>
            <p:cNvPr id="5" name="Rechteck 4"/>
            <p:cNvSpPr/>
            <p:nvPr/>
          </p:nvSpPr>
          <p:spPr>
            <a:xfrm>
              <a:off x="17736616" y="305272"/>
              <a:ext cx="6336704" cy="2741324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bg1"/>
              </a:solidFill>
              <a:miter lim="400000"/>
            </a:ln>
            <a:effectLst>
              <a:outerShdw blurRad="152400" dist="762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026" name="Picture 2" descr="WHOS log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3422" y="2401139"/>
              <a:ext cx="2257425" cy="54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WHYCOS | World Hydrological Cycle Observing System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3192" y="1967751"/>
              <a:ext cx="2247900" cy="70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Z:\IHP\Intern\Projekte\GTN_H\templates\logos\WMO.jpg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5441" y="354866"/>
              <a:ext cx="5171300" cy="1678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22980847" y="1875689"/>
              <a:ext cx="1070806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4000" b="1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WIS</a:t>
              </a:r>
              <a:endParaRPr kumimoji="0" lang="de-DE" sz="40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1030" name="Picture 6" descr="European Commissi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195" y="4799236"/>
            <a:ext cx="2110663" cy="10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563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666161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 err="1" smtClean="0">
                <a:solidFill>
                  <a:schemeClr val="accent6">
                    <a:lumOff val="-21524"/>
                  </a:schemeClr>
                </a:solidFill>
              </a:rPr>
              <a:t>Synergies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 smtClean="0">
                <a:solidFill>
                  <a:schemeClr val="accent1"/>
                </a:solidFill>
              </a:rPr>
              <a:t>Essential </a:t>
            </a:r>
            <a:r>
              <a:rPr lang="de-DE" dirty="0" smtClean="0">
                <a:solidFill>
                  <a:schemeClr val="accent1"/>
                </a:solidFill>
              </a:rPr>
              <a:t>Variables: GCOS, GEO initiatives, …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98205" y="2681536"/>
            <a:ext cx="15131178" cy="8747533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5" y="2825552"/>
            <a:ext cx="14843146" cy="8556626"/>
          </a:xfrm>
          <a:prstGeom prst="rect">
            <a:avLst/>
          </a:prstGeom>
          <a:noFill/>
          <a:ln w="12700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814736" y="9986051"/>
            <a:ext cx="14473608" cy="1396127"/>
            <a:chOff x="484241" y="8310006"/>
            <a:chExt cx="14473608" cy="1396127"/>
          </a:xfrm>
        </p:grpSpPr>
        <p:sp>
          <p:nvSpPr>
            <p:cNvPr id="6" name="Rechteck 5"/>
            <p:cNvSpPr/>
            <p:nvPr/>
          </p:nvSpPr>
          <p:spPr>
            <a:xfrm>
              <a:off x="484241" y="8310006"/>
              <a:ext cx="14473608" cy="1396127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757613" y="8464330"/>
              <a:ext cx="11996079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GCOS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specifies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54 Essential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Climate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Varibales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(ECV)</a:t>
              </a:r>
              <a:b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</a:b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that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are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key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for</a:t>
              </a: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sustainable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climate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de-DE" sz="3200" b="0" i="0" u="none" strike="noStrike" cap="none" spc="0" normalizeH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observations</a:t>
              </a: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3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81" y="8523913"/>
              <a:ext cx="4464496" cy="1179197"/>
            </a:xfrm>
            <a:prstGeom prst="rect">
              <a:avLst/>
            </a:prstGeom>
          </p:spPr>
        </p:pic>
      </p:grpSp>
      <p:grpSp>
        <p:nvGrpSpPr>
          <p:cNvPr id="22" name="Gruppieren 21"/>
          <p:cNvGrpSpPr/>
          <p:nvPr/>
        </p:nvGrpSpPr>
        <p:grpSpPr>
          <a:xfrm>
            <a:off x="1966864" y="2537520"/>
            <a:ext cx="21952936" cy="8876034"/>
            <a:chOff x="1966864" y="2681536"/>
            <a:chExt cx="21952936" cy="8876034"/>
          </a:xfrm>
        </p:grpSpPr>
        <p:sp>
          <p:nvSpPr>
            <p:cNvPr id="19" name="Rechteck 18"/>
            <p:cNvSpPr/>
            <p:nvPr/>
          </p:nvSpPr>
          <p:spPr>
            <a:xfrm>
              <a:off x="15864408" y="2810037"/>
              <a:ext cx="8055392" cy="8747533"/>
            </a:xfrm>
            <a:prstGeom prst="rect">
              <a:avLst/>
            </a:prstGeom>
            <a:solidFill>
              <a:schemeClr val="bg1"/>
            </a:solidFill>
            <a:ln w="6350" cap="flat">
              <a:solidFill>
                <a:schemeClr val="accent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5" name="Picture 3" descr="Z:\IHP\Intern\Projekte\GTN_H\_templates\Zirkel\2018Zirkel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2" r="8818" b="14693"/>
            <a:stretch/>
          </p:blipFill>
          <p:spPr bwMode="auto">
            <a:xfrm>
              <a:off x="15864408" y="2681536"/>
              <a:ext cx="8055392" cy="7767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pieren 3"/>
            <p:cNvGrpSpPr/>
            <p:nvPr/>
          </p:nvGrpSpPr>
          <p:grpSpPr>
            <a:xfrm>
              <a:off x="1966864" y="2753544"/>
              <a:ext cx="13518503" cy="6879936"/>
              <a:chOff x="6090321" y="2753544"/>
              <a:chExt cx="13518503" cy="6879936"/>
            </a:xfrm>
          </p:grpSpPr>
          <p:pic>
            <p:nvPicPr>
              <p:cNvPr id="2050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1600" y="2753544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6425" y="4049688"/>
                <a:ext cx="1944216" cy="1618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0321" y="5767760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2980" y="7171994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608" y="4275832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4537" y="6055792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43035" y="8111192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20392" y="7593532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Gruppieren 23"/>
          <p:cNvGrpSpPr/>
          <p:nvPr/>
        </p:nvGrpSpPr>
        <p:grpSpPr>
          <a:xfrm>
            <a:off x="15864409" y="4193704"/>
            <a:ext cx="8055392" cy="7136149"/>
            <a:chOff x="15864409" y="4337720"/>
            <a:chExt cx="8055392" cy="7136149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17016536" y="4337720"/>
              <a:ext cx="5112568" cy="4834656"/>
              <a:chOff x="17016536" y="4337720"/>
              <a:chExt cx="5112568" cy="4834656"/>
            </a:xfrm>
          </p:grpSpPr>
          <p:pic>
            <p:nvPicPr>
              <p:cNvPr id="26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4888" y="4337720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13808" y="7650088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:\Modellclustertidegewaeser\Dietrich\Orga\Vorlagen\kringel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16536" y="4893378"/>
                <a:ext cx="1944216" cy="152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feld 30"/>
            <p:cNvSpPr txBox="1"/>
            <p:nvPr/>
          </p:nvSpPr>
          <p:spPr>
            <a:xfrm>
              <a:off x="15864409" y="10386392"/>
              <a:ext cx="8055392" cy="1087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3200" dirty="0" smtClean="0">
                  <a:solidFill>
                    <a:schemeClr val="tx1"/>
                  </a:solidFill>
                </a:rPr>
                <a:t>GTN-H also </a:t>
              </a:r>
              <a:r>
                <a:rPr lang="de-DE" sz="3200" dirty="0" err="1" smtClean="0">
                  <a:solidFill>
                    <a:schemeClr val="tx1"/>
                  </a:solidFill>
                </a:rPr>
                <a:t>adresses</a:t>
              </a:r>
              <a:r>
                <a:rPr lang="de-DE" sz="3200" dirty="0" smtClean="0">
                  <a:solidFill>
                    <a:schemeClr val="tx1"/>
                  </a:solidFill>
                </a:rPr>
                <a:t> GEO Essential </a:t>
              </a:r>
              <a:r>
                <a:rPr lang="de-DE" sz="3200" dirty="0" err="1" smtClean="0">
                  <a:solidFill>
                    <a:schemeClr val="tx1"/>
                  </a:solidFill>
                </a:rPr>
                <a:t>Water</a:t>
              </a:r>
              <a:r>
                <a:rPr lang="de-DE" sz="3200" dirty="0" smtClean="0">
                  <a:solidFill>
                    <a:schemeClr val="tx1"/>
                  </a:solidFill>
                </a:rPr>
                <a:t> </a:t>
              </a:r>
              <a:br>
                <a:rPr lang="de-DE" sz="3200" dirty="0" smtClean="0">
                  <a:solidFill>
                    <a:schemeClr val="tx1"/>
                  </a:solidFill>
                </a:rPr>
              </a:br>
              <a:r>
                <a:rPr lang="de-DE" sz="3200" dirty="0" err="1" smtClean="0">
                  <a:solidFill>
                    <a:schemeClr val="tx1"/>
                  </a:solidFill>
                </a:rPr>
                <a:t>Varibales</a:t>
              </a:r>
              <a:r>
                <a:rPr lang="de-DE" sz="3200" dirty="0" smtClean="0">
                  <a:solidFill>
                    <a:schemeClr val="tx1"/>
                  </a:solidFill>
                </a:rPr>
                <a:t> (EWV) </a:t>
              </a:r>
              <a:r>
                <a:rPr lang="de-DE" sz="32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3200" dirty="0" smtClean="0">
                  <a:solidFill>
                    <a:schemeClr val="tx1"/>
                  </a:solidFill>
                </a:rPr>
                <a:t> </a:t>
              </a:r>
              <a:r>
                <a:rPr lang="de-DE" sz="3200" dirty="0" err="1" smtClean="0">
                  <a:solidFill>
                    <a:schemeClr val="tx1"/>
                  </a:solidFill>
                </a:rPr>
                <a:t>isotopic</a:t>
              </a:r>
              <a:r>
                <a:rPr lang="de-DE" sz="3200" dirty="0" smtClean="0">
                  <a:solidFill>
                    <a:schemeClr val="tx1"/>
                  </a:solidFill>
                </a:rPr>
                <a:t> </a:t>
              </a:r>
              <a:r>
                <a:rPr lang="de-DE" sz="3200" dirty="0" err="1" smtClean="0">
                  <a:solidFill>
                    <a:schemeClr val="tx1"/>
                  </a:solidFill>
                </a:rPr>
                <a:t>composition</a:t>
              </a: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017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uppieren 3"/>
          <p:cNvGrpSpPr/>
          <p:nvPr/>
        </p:nvGrpSpPr>
        <p:grpSpPr>
          <a:xfrm>
            <a:off x="17016536" y="2809990"/>
            <a:ext cx="7164051" cy="5416162"/>
            <a:chOff x="14953762" y="6900995"/>
            <a:chExt cx="9142602" cy="5416162"/>
          </a:xfrm>
        </p:grpSpPr>
        <p:sp>
          <p:nvSpPr>
            <p:cNvPr id="7" name="Rechteck 6"/>
            <p:cNvSpPr/>
            <p:nvPr/>
          </p:nvSpPr>
          <p:spPr>
            <a:xfrm>
              <a:off x="14953762" y="6900995"/>
              <a:ext cx="9142602" cy="541616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spcCol="0" rtlCol="0" anchor="ctr"/>
            <a:lstStyle/>
            <a:p>
              <a:pPr defTabSz="1088524" hangingPunct="1"/>
              <a:endParaRPr lang="de-DE" sz="4300" kern="1200">
                <a:solidFill>
                  <a:prstClr val="white"/>
                </a:solidFill>
              </a:endParaRPr>
            </a:p>
          </p:txBody>
        </p:sp>
        <p:grpSp>
          <p:nvGrpSpPr>
            <p:cNvPr id="8" name="Gruppieren 7"/>
            <p:cNvGrpSpPr/>
            <p:nvPr/>
          </p:nvGrpSpPr>
          <p:grpSpPr>
            <a:xfrm>
              <a:off x="15179454" y="7079779"/>
              <a:ext cx="3123205" cy="2804066"/>
              <a:chOff x="323528" y="3775311"/>
              <a:chExt cx="1206897" cy="1444763"/>
            </a:xfrm>
          </p:grpSpPr>
          <p:pic>
            <p:nvPicPr>
              <p:cNvPr id="9" name="Picture 3" descr="Z:\IHP\Intern\Oeffentlichkeitsarbeit\Grafik\_ICWRGC_Manuel+Icons\__Icons\Netzwerk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775311"/>
                <a:ext cx="1206897" cy="1206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hteck 9"/>
              <p:cNvSpPr/>
              <p:nvPr/>
            </p:nvSpPr>
            <p:spPr>
              <a:xfrm>
                <a:off x="323529" y="4982206"/>
                <a:ext cx="1206896" cy="237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1088524" hangingPunct="1"/>
                <a:r>
                  <a:rPr lang="de-DE" sz="2400" b="1" kern="1200" dirty="0" err="1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stakeholder</a:t>
                </a:r>
                <a:endParaRPr lang="de-DE" sz="2400" b="1" kern="12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18468398" y="7050558"/>
              <a:ext cx="5615026" cy="5266599"/>
              <a:chOff x="6069392" y="3495073"/>
              <a:chExt cx="2696889" cy="3783961"/>
            </a:xfrm>
          </p:grpSpPr>
          <p:sp>
            <p:nvSpPr>
              <p:cNvPr id="12" name="Rechteck 11"/>
              <p:cNvSpPr/>
              <p:nvPr/>
            </p:nvSpPr>
            <p:spPr>
              <a:xfrm>
                <a:off x="6116960" y="6947336"/>
                <a:ext cx="2649321" cy="331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defTabSz="1088524" hangingPunct="1"/>
                <a:r>
                  <a:rPr lang="de-DE" sz="2400" i="1" kern="1200" dirty="0" err="1" smtClean="0">
                    <a:solidFill>
                      <a:prstClr val="black"/>
                    </a:solidFill>
                  </a:rPr>
                  <a:t>Turbidity</a:t>
                </a:r>
                <a:r>
                  <a:rPr lang="de-DE" sz="2400" i="1" kern="1200" dirty="0" smtClean="0">
                    <a:solidFill>
                      <a:prstClr val="black"/>
                    </a:solidFill>
                  </a:rPr>
                  <a:t> </a:t>
                </a:r>
                <a:r>
                  <a:rPr lang="de-DE" sz="2400" i="1" kern="1200" dirty="0" err="1" smtClean="0">
                    <a:solidFill>
                      <a:prstClr val="black"/>
                    </a:solidFill>
                  </a:rPr>
                  <a:t>indicator</a:t>
                </a:r>
                <a:r>
                  <a:rPr lang="de-DE" sz="2400" i="1" kern="1200" dirty="0" smtClean="0">
                    <a:solidFill>
                      <a:prstClr val="black"/>
                    </a:solidFill>
                  </a:rPr>
                  <a:t>, lawa.org.nz</a:t>
                </a:r>
                <a:endParaRPr lang="de-DE" sz="2400" i="1" kern="12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9392" y="3495073"/>
                <a:ext cx="2657475" cy="3371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7" name="Shape 137"/>
          <p:cNvSpPr/>
          <p:nvPr/>
        </p:nvSpPr>
        <p:spPr>
          <a:xfrm>
            <a:off x="922524" y="1060628"/>
            <a:ext cx="120978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>
                <a:solidFill>
                  <a:schemeClr val="accent6">
                    <a:lumOff val="-21524"/>
                  </a:schemeClr>
                </a:solidFill>
              </a:rPr>
              <a:t>Future Development 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Plans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data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products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8672" y="2969568"/>
            <a:ext cx="2153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1088547" hangingPunct="1">
              <a:spcBef>
                <a:spcPct val="20000"/>
              </a:spcBef>
            </a:pPr>
            <a:r>
              <a:rPr lang="en-US" sz="4800" kern="1200" dirty="0">
                <a:solidFill>
                  <a:schemeClr val="bg1"/>
                </a:solidFill>
                <a:latin typeface="Calibri"/>
              </a:rPr>
              <a:t>We develop </a:t>
            </a:r>
            <a:r>
              <a:rPr lang="en-US" sz="4800" kern="1200" dirty="0" smtClean="0">
                <a:solidFill>
                  <a:schemeClr val="bg1"/>
                </a:solidFill>
                <a:latin typeface="Calibri"/>
              </a:rPr>
              <a:t>customized </a:t>
            </a:r>
            <a:r>
              <a:rPr lang="en-US" sz="4800" kern="1200" dirty="0">
                <a:solidFill>
                  <a:schemeClr val="bg1"/>
                </a:solidFill>
                <a:latin typeface="Calibri"/>
              </a:rPr>
              <a:t>integrated data products</a:t>
            </a:r>
            <a:r>
              <a:rPr lang="de-DE" sz="4800" kern="1200" dirty="0" smtClean="0">
                <a:solidFill>
                  <a:schemeClr val="bg1"/>
                </a:solidFill>
                <a:latin typeface="Calibri"/>
              </a:rPr>
              <a:t>:</a:t>
            </a:r>
            <a:endParaRPr lang="de-DE" sz="4800" kern="12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8409308" y="5805529"/>
            <a:ext cx="11192618" cy="5825785"/>
            <a:chOff x="254002" y="6524580"/>
            <a:chExt cx="14676130" cy="5825785"/>
          </a:xfrm>
        </p:grpSpPr>
        <p:sp>
          <p:nvSpPr>
            <p:cNvPr id="16" name="Rechteck 15"/>
            <p:cNvSpPr/>
            <p:nvPr/>
          </p:nvSpPr>
          <p:spPr>
            <a:xfrm>
              <a:off x="254002" y="6524580"/>
              <a:ext cx="14590631" cy="578054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17705" tIns="108852" rIns="217705" bIns="108852" spcCol="0" rtlCol="0" anchor="ctr"/>
            <a:lstStyle/>
            <a:p>
              <a:pPr defTabSz="1088524" hangingPunct="1"/>
              <a:endParaRPr lang="de-DE" sz="4300" kern="1200">
                <a:solidFill>
                  <a:prstClr val="white"/>
                </a:solidFill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494506" y="6687157"/>
              <a:ext cx="3125967" cy="2906170"/>
              <a:chOff x="-1770793" y="4543508"/>
              <a:chExt cx="1207964" cy="1497371"/>
            </a:xfrm>
          </p:grpSpPr>
          <p:pic>
            <p:nvPicPr>
              <p:cNvPr id="22" name="Picture 2" descr="Z:\IHP\Intern\Oeffentlichkeitsarbeit\Grafik\_ICWRGC_Manuel+Icons\__Icons\Forschung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70793" y="4543508"/>
                <a:ext cx="1206897" cy="1206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chteck 22"/>
              <p:cNvSpPr/>
              <p:nvPr/>
            </p:nvSpPr>
            <p:spPr>
              <a:xfrm>
                <a:off x="-1760386" y="5803011"/>
                <a:ext cx="1197557" cy="237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1088524" hangingPunct="1"/>
                <a:r>
                  <a:rPr lang="de-DE" sz="2400" b="1" kern="1200" dirty="0" err="1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For</a:t>
                </a:r>
                <a:r>
                  <a:rPr lang="de-DE" sz="2400" b="1" kern="1200" dirty="0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 </a:t>
                </a:r>
                <a:r>
                  <a:rPr lang="de-DE" sz="2400" b="1" kern="1200" dirty="0" err="1" smtClean="0">
                    <a:solidFill>
                      <a:prstClr val="black">
                        <a:lumMod val="50000"/>
                        <a:lumOff val="50000"/>
                      </a:prstClr>
                    </a:solidFill>
                  </a:rPr>
                  <a:t>scientists</a:t>
                </a:r>
                <a:endParaRPr lang="de-DE" sz="2000" b="1" kern="1200" dirty="0">
                  <a:solidFill>
                    <a:prstClr val="black">
                      <a:lumMod val="50000"/>
                      <a:lumOff val="50000"/>
                    </a:prstClr>
                  </a:solidFill>
                </a:endParaRPr>
              </a:p>
            </p:txBody>
          </p:sp>
        </p:grpSp>
        <p:grpSp>
          <p:nvGrpSpPr>
            <p:cNvPr id="18" name="Gruppieren 17"/>
            <p:cNvGrpSpPr/>
            <p:nvPr/>
          </p:nvGrpSpPr>
          <p:grpSpPr>
            <a:xfrm>
              <a:off x="3593542" y="6524580"/>
              <a:ext cx="11251093" cy="4992984"/>
              <a:chOff x="31914" y="3573015"/>
              <a:chExt cx="3843400" cy="2274154"/>
            </a:xfrm>
          </p:grpSpPr>
          <p:pic>
            <p:nvPicPr>
              <p:cNvPr id="20" name="Picture 2" descr="Z:\M\M3\Labor\02_Schwebstoff_Teilautomatisierung\02_Analyse\sdm1.0\EMM_SSC_Qw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820"/>
              <a:stretch/>
            </p:blipFill>
            <p:spPr bwMode="auto">
              <a:xfrm>
                <a:off x="31914" y="3573016"/>
                <a:ext cx="1829544" cy="227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Z:\M\M3\Labor\02_Schwebstoff_Teilautomatisierung\02_Analyse\sdm1.0\EMM_SSC_Qw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21"/>
              <a:stretch/>
            </p:blipFill>
            <p:spPr bwMode="auto">
              <a:xfrm>
                <a:off x="1880932" y="3573015"/>
                <a:ext cx="1994382" cy="22741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Rechteck 18"/>
            <p:cNvSpPr/>
            <p:nvPr/>
          </p:nvSpPr>
          <p:spPr>
            <a:xfrm>
              <a:off x="4458637" y="11391871"/>
              <a:ext cx="10471495" cy="958494"/>
            </a:xfrm>
            <a:prstGeom prst="rect">
              <a:avLst/>
            </a:prstGeom>
          </p:spPr>
          <p:txBody>
            <a:bodyPr wrap="square" lIns="217705" tIns="108852" rIns="217705" bIns="108852">
              <a:spAutoFit/>
            </a:bodyPr>
            <a:lstStyle/>
            <a:p>
              <a:pPr algn="l" defTabSz="1088524" hangingPunct="1"/>
              <a:r>
                <a:rPr lang="de-DE" sz="2400" i="1" kern="1200" dirty="0">
                  <a:solidFill>
                    <a:prstClr val="black"/>
                  </a:solidFill>
                </a:rPr>
                <a:t>Relation </a:t>
              </a:r>
              <a:r>
                <a:rPr lang="de-DE" sz="2400" i="1" kern="1200" dirty="0" err="1">
                  <a:solidFill>
                    <a:prstClr val="black"/>
                  </a:solidFill>
                </a:rPr>
                <a:t>between</a:t>
              </a:r>
              <a:r>
                <a:rPr lang="de-DE" sz="2400" i="1" kern="1200" dirty="0">
                  <a:solidFill>
                    <a:prstClr val="black"/>
                  </a:solidFill>
                </a:rPr>
                <a:t> </a:t>
              </a:r>
              <a:r>
                <a:rPr lang="de-DE" sz="2400" i="1" kern="1200" dirty="0" err="1">
                  <a:solidFill>
                    <a:prstClr val="black"/>
                  </a:solidFill>
                </a:rPr>
                <a:t>discharge</a:t>
              </a:r>
              <a:r>
                <a:rPr lang="de-DE" sz="2400" i="1" kern="1200" dirty="0">
                  <a:solidFill>
                    <a:prstClr val="black"/>
                  </a:solidFill>
                </a:rPr>
                <a:t> </a:t>
              </a:r>
              <a:r>
                <a:rPr lang="de-DE" sz="2400" i="1" kern="1200" dirty="0" err="1">
                  <a:solidFill>
                    <a:prstClr val="black"/>
                  </a:solidFill>
                </a:rPr>
                <a:t>and</a:t>
              </a:r>
              <a:r>
                <a:rPr lang="de-DE" sz="2400" i="1" kern="1200" dirty="0">
                  <a:solidFill>
                    <a:prstClr val="black"/>
                  </a:solidFill>
                </a:rPr>
                <a:t> </a:t>
              </a:r>
              <a:r>
                <a:rPr lang="de-DE" sz="2400" i="1" kern="1200" dirty="0" err="1">
                  <a:solidFill>
                    <a:prstClr val="black"/>
                  </a:solidFill>
                </a:rPr>
                <a:t>suspended</a:t>
              </a:r>
              <a:r>
                <a:rPr lang="de-DE" sz="2400" i="1" kern="1200" dirty="0">
                  <a:solidFill>
                    <a:prstClr val="black"/>
                  </a:solidFill>
                </a:rPr>
                <a:t> </a:t>
              </a:r>
              <a:r>
                <a:rPr lang="de-DE" sz="2400" i="1" kern="1200" dirty="0" err="1">
                  <a:solidFill>
                    <a:prstClr val="black"/>
                  </a:solidFill>
                </a:rPr>
                <a:t>sediment</a:t>
              </a:r>
              <a:r>
                <a:rPr lang="de-DE" sz="2400" i="1" kern="1200" dirty="0">
                  <a:solidFill>
                    <a:prstClr val="black"/>
                  </a:solidFill>
                </a:rPr>
                <a:t> </a:t>
              </a:r>
              <a:r>
                <a:rPr lang="de-DE" sz="2400" i="1" kern="1200" dirty="0" err="1" smtClean="0">
                  <a:solidFill>
                    <a:prstClr val="black"/>
                  </a:solidFill>
                </a:rPr>
                <a:t>concentration</a:t>
              </a:r>
              <a:r>
                <a:rPr lang="de-DE" sz="2400" i="1" kern="1200" dirty="0" smtClean="0">
                  <a:solidFill>
                    <a:prstClr val="black"/>
                  </a:solidFill>
                </a:rPr>
                <a:t>., </a:t>
              </a:r>
              <a:r>
                <a:rPr lang="de-DE" sz="2400" i="1" kern="1200" dirty="0">
                  <a:solidFill>
                    <a:prstClr val="black"/>
                  </a:solidFill>
                </a:rPr>
                <a:t>River Rhine (Hoffmann et al. 2017)</a:t>
              </a:r>
            </a:p>
          </p:txBody>
        </p:sp>
      </p:grpSp>
      <p:sp>
        <p:nvSpPr>
          <p:cNvPr id="24" name="Rechteck 23"/>
          <p:cNvSpPr/>
          <p:nvPr/>
        </p:nvSpPr>
        <p:spPr>
          <a:xfrm>
            <a:off x="-769440" y="4111350"/>
            <a:ext cx="813690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8890" indent="-680342" algn="l" defTabSz="1088547" hangingPunct="1">
              <a:spcBef>
                <a:spcPct val="20000"/>
              </a:spcBef>
              <a:buFont typeface="Arial"/>
              <a:buChar char="–"/>
            </a:pPr>
            <a:r>
              <a:rPr lang="en-US" sz="4000" kern="1200" dirty="0" smtClean="0">
                <a:solidFill>
                  <a:schemeClr val="bg1"/>
                </a:solidFill>
                <a:latin typeface="Calibri"/>
              </a:rPr>
              <a:t>The </a:t>
            </a:r>
            <a:r>
              <a:rPr lang="en-US" sz="4000" kern="1200" dirty="0">
                <a:solidFill>
                  <a:schemeClr val="bg1"/>
                </a:solidFill>
                <a:latin typeface="Calibri"/>
              </a:rPr>
              <a:t>increasing importance of freshwater availability for water supply with sufficient quality,</a:t>
            </a:r>
          </a:p>
          <a:p>
            <a:pPr marL="1768890" lvl="1" indent="-680342" algn="l" defTabSz="1088547" hangingPunct="1">
              <a:spcBef>
                <a:spcPct val="20000"/>
              </a:spcBef>
              <a:buFont typeface="Arial"/>
              <a:buChar char="–"/>
            </a:pPr>
            <a:r>
              <a:rPr lang="en-US" sz="4000" kern="1200" dirty="0">
                <a:solidFill>
                  <a:schemeClr val="bg1"/>
                </a:solidFill>
                <a:latin typeface="Calibri"/>
              </a:rPr>
              <a:t>as a nucleus for a Global Water Information Centre to become a one-stop shop for data, training, capacity building </a:t>
            </a:r>
            <a:r>
              <a:rPr lang="de-DE" sz="4000" kern="1200" dirty="0" err="1">
                <a:solidFill>
                  <a:schemeClr val="bg1"/>
                </a:solidFill>
                <a:latin typeface="Calibri"/>
              </a:rPr>
              <a:t>and</a:t>
            </a:r>
            <a:r>
              <a:rPr lang="de-DE" sz="4000" kern="1200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4000" kern="1200" dirty="0" err="1">
                <a:solidFill>
                  <a:schemeClr val="bg1"/>
                </a:solidFill>
                <a:latin typeface="Calibri"/>
              </a:rPr>
              <a:t>policy</a:t>
            </a:r>
            <a:r>
              <a:rPr lang="de-DE" sz="4000" kern="1200" dirty="0">
                <a:solidFill>
                  <a:schemeClr val="bg1"/>
                </a:solidFill>
                <a:latin typeface="Calibri"/>
              </a:rPr>
              <a:t> </a:t>
            </a:r>
            <a:r>
              <a:rPr lang="de-DE" sz="4000" kern="1200" dirty="0" err="1">
                <a:solidFill>
                  <a:schemeClr val="bg1"/>
                </a:solidFill>
                <a:latin typeface="Calibri"/>
              </a:rPr>
              <a:t>advice</a:t>
            </a:r>
            <a:r>
              <a:rPr lang="de-DE" sz="4000" kern="1200" dirty="0">
                <a:solidFill>
                  <a:schemeClr val="bg1"/>
                </a:solidFill>
                <a:latin typeface="Calibri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hteck 36"/>
          <p:cNvSpPr/>
          <p:nvPr/>
        </p:nvSpPr>
        <p:spPr>
          <a:xfrm>
            <a:off x="16656496" y="2940597"/>
            <a:ext cx="7532964" cy="314668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5" tIns="108852" rIns="217705" bIns="108852" spcCol="0" rtlCol="0" anchor="ctr"/>
          <a:lstStyle/>
          <a:p>
            <a:pPr defTabSz="1088524" hangingPunct="1"/>
            <a:endParaRPr lang="de-DE" sz="4300" kern="1200">
              <a:solidFill>
                <a:prstClr val="white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238671" y="6405910"/>
            <a:ext cx="7596843" cy="510681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5" tIns="108852" rIns="217705" bIns="108852" spcCol="0" rtlCol="0" anchor="ctr"/>
          <a:lstStyle/>
          <a:p>
            <a:pPr defTabSz="1088524" hangingPunct="1"/>
            <a:endParaRPr lang="de-DE" sz="4300" kern="1200">
              <a:solidFill>
                <a:prstClr val="white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8159552" y="6373987"/>
            <a:ext cx="8119712" cy="51387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5" tIns="108852" rIns="217705" bIns="108852" spcCol="0" rtlCol="0" anchor="ctr"/>
          <a:lstStyle/>
          <a:p>
            <a:pPr defTabSz="1088524" hangingPunct="1"/>
            <a:endParaRPr lang="de-DE" sz="4300" kern="1200">
              <a:solidFill>
                <a:prstClr val="white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16656496" y="6373987"/>
            <a:ext cx="7532964" cy="51387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5" tIns="108852" rIns="217705" bIns="108852" spcCol="0" rtlCol="0" anchor="ctr"/>
          <a:lstStyle/>
          <a:p>
            <a:pPr defTabSz="1088524" hangingPunct="1"/>
            <a:endParaRPr lang="de-DE" sz="4300" kern="1200">
              <a:solidFill>
                <a:prstClr val="white"/>
              </a:solidFill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922524" y="1060628"/>
            <a:ext cx="1160093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>
                <a:solidFill>
                  <a:schemeClr val="accent6">
                    <a:lumOff val="-21524"/>
                  </a:schemeClr>
                </a:solidFill>
              </a:rPr>
              <a:t>Future Development 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Plans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pilot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studies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8672" y="2969568"/>
            <a:ext cx="2153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dirty="0" err="1">
                <a:solidFill>
                  <a:schemeClr val="bg1"/>
                </a:solidFill>
              </a:rPr>
              <a:t>Pilotstudies</a:t>
            </a:r>
            <a:r>
              <a:rPr lang="en-US" sz="4800" dirty="0">
                <a:solidFill>
                  <a:schemeClr val="bg1"/>
                </a:solidFill>
              </a:rPr>
              <a:t> are under development for</a:t>
            </a:r>
          </a:p>
        </p:txBody>
      </p:sp>
      <p:sp>
        <p:nvSpPr>
          <p:cNvPr id="24" name="Rechteck 23"/>
          <p:cNvSpPr/>
          <p:nvPr/>
        </p:nvSpPr>
        <p:spPr>
          <a:xfrm>
            <a:off x="-769441" y="4111350"/>
            <a:ext cx="17209913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8890" indent="-680342" algn="l" defTabSz="1088547" hangingPunct="1">
              <a:spcBef>
                <a:spcPct val="20000"/>
              </a:spcBef>
              <a:buFont typeface="Arial"/>
              <a:buChar char="–"/>
            </a:pPr>
            <a:r>
              <a:rPr lang="en-US" sz="3600" kern="1200" dirty="0">
                <a:solidFill>
                  <a:schemeClr val="bg1"/>
                </a:solidFill>
                <a:latin typeface="Calibri"/>
              </a:rPr>
              <a:t>products based on the analysis of precipitation-ow relationships (GPCC - GRDC),</a:t>
            </a:r>
          </a:p>
          <a:p>
            <a:pPr marL="1768890" indent="-680342" algn="l" defTabSz="1088547" hangingPunct="1">
              <a:spcBef>
                <a:spcPct val="20000"/>
              </a:spcBef>
              <a:buFont typeface="Arial"/>
              <a:buChar char="–"/>
            </a:pPr>
            <a:r>
              <a:rPr lang="en-US" sz="3600" kern="1200" dirty="0">
                <a:solidFill>
                  <a:schemeClr val="bg1"/>
                </a:solidFill>
                <a:latin typeface="Calibri"/>
              </a:rPr>
              <a:t>product to determine load rates (GEMS/Water - GRDC),</a:t>
            </a:r>
          </a:p>
          <a:p>
            <a:pPr marL="1768890" indent="-680342" algn="l" defTabSz="1088547" hangingPunct="1">
              <a:spcBef>
                <a:spcPct val="20000"/>
              </a:spcBef>
              <a:buFont typeface="Arial"/>
              <a:buChar char="–"/>
            </a:pPr>
            <a:r>
              <a:rPr lang="en-US" sz="3600" kern="1200" dirty="0">
                <a:solidFill>
                  <a:schemeClr val="bg1"/>
                </a:solidFill>
                <a:latin typeface="Calibri"/>
              </a:rPr>
              <a:t>product on drought-water quality relationships (GPCC - GRDC - GEMS/Water).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536" y="2998430"/>
            <a:ext cx="2395198" cy="220338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5772"/>
          <a:stretch/>
        </p:blipFill>
        <p:spPr>
          <a:xfrm>
            <a:off x="369148" y="6990567"/>
            <a:ext cx="7364864" cy="399064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617" y="5077609"/>
            <a:ext cx="5180465" cy="96383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4748"/>
          <a:stretch/>
        </p:blipFill>
        <p:spPr>
          <a:xfrm>
            <a:off x="8303568" y="6781014"/>
            <a:ext cx="7848456" cy="419811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512" y="6990567"/>
            <a:ext cx="7267971" cy="3633986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18528704" y="10911683"/>
            <a:ext cx="3912408" cy="589162"/>
          </a:xfrm>
          <a:prstGeom prst="rect">
            <a:avLst/>
          </a:prstGeom>
        </p:spPr>
        <p:txBody>
          <a:bodyPr wrap="none" lIns="217705" tIns="108852" rIns="217705" bIns="108852">
            <a:spAutoFit/>
          </a:bodyPr>
          <a:lstStyle/>
          <a:p>
            <a:pPr algn="l" defTabSz="1088524" hangingPunct="1"/>
            <a:r>
              <a:rPr lang="de-DE" sz="2400" i="1" kern="1200" dirty="0">
                <a:solidFill>
                  <a:schemeClr val="tx1"/>
                </a:solidFill>
              </a:rPr>
              <a:t>http:// www.nbcnews.com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119" y="3024705"/>
            <a:ext cx="2536166" cy="1551720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8430808" y="10911683"/>
            <a:ext cx="7596108" cy="589162"/>
          </a:xfrm>
          <a:prstGeom prst="rect">
            <a:avLst/>
          </a:prstGeom>
        </p:spPr>
        <p:txBody>
          <a:bodyPr wrap="none" lIns="217705" tIns="108852" rIns="217705" bIns="108852">
            <a:spAutoFit/>
          </a:bodyPr>
          <a:lstStyle/>
          <a:p>
            <a:pPr algn="l" defTabSz="1088524" hangingPunct="1"/>
            <a:r>
              <a:rPr lang="de-DE" sz="2400" i="1" kern="1200" dirty="0" err="1">
                <a:solidFill>
                  <a:schemeClr val="tx1"/>
                </a:solidFill>
              </a:rPr>
              <a:t>Maumee</a:t>
            </a:r>
            <a:r>
              <a:rPr lang="de-DE" sz="2400" i="1" kern="1200" dirty="0">
                <a:solidFill>
                  <a:schemeClr val="tx1"/>
                </a:solidFill>
              </a:rPr>
              <a:t> River in NW </a:t>
            </a:r>
            <a:r>
              <a:rPr lang="de-DE" sz="2400" i="1" kern="1200" dirty="0" smtClean="0">
                <a:solidFill>
                  <a:schemeClr val="tx1"/>
                </a:solidFill>
              </a:rPr>
              <a:t>Ohio, www.lakeeriealgae.com</a:t>
            </a:r>
            <a:r>
              <a:rPr lang="de-DE" sz="2400" i="1" kern="12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33" name="Rechteck 32"/>
          <p:cNvSpPr/>
          <p:nvPr/>
        </p:nvSpPr>
        <p:spPr>
          <a:xfrm>
            <a:off x="2410686" y="10911683"/>
            <a:ext cx="3281787" cy="589162"/>
          </a:xfrm>
          <a:prstGeom prst="rect">
            <a:avLst/>
          </a:prstGeom>
        </p:spPr>
        <p:txBody>
          <a:bodyPr wrap="none" lIns="217705" tIns="108852" rIns="217705" bIns="108852">
            <a:spAutoFit/>
          </a:bodyPr>
          <a:lstStyle/>
          <a:p>
            <a:pPr algn="l" defTabSz="1088524" hangingPunct="1"/>
            <a:r>
              <a:rPr lang="de-DE" sz="2400" i="1" kern="1200" dirty="0">
                <a:solidFill>
                  <a:schemeClr val="tx1"/>
                </a:solidFill>
              </a:rPr>
              <a:t>GPCC </a:t>
            </a:r>
            <a:r>
              <a:rPr lang="de-DE" sz="2400" i="1" kern="1200" dirty="0" err="1">
                <a:solidFill>
                  <a:schemeClr val="tx1"/>
                </a:solidFill>
              </a:rPr>
              <a:t>drought</a:t>
            </a:r>
            <a:r>
              <a:rPr lang="de-DE" sz="2400" i="1" kern="1200" dirty="0">
                <a:solidFill>
                  <a:schemeClr val="tx1"/>
                </a:solidFill>
              </a:rPr>
              <a:t> </a:t>
            </a:r>
            <a:r>
              <a:rPr lang="de-DE" sz="2400" i="1" kern="1200" dirty="0" err="1">
                <a:solidFill>
                  <a:schemeClr val="tx1"/>
                </a:solidFill>
              </a:rPr>
              <a:t>index</a:t>
            </a:r>
            <a:endParaRPr lang="de-DE" sz="2400" i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38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530226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de-DE" dirty="0">
                <a:solidFill>
                  <a:schemeClr val="accent6">
                    <a:lumOff val="-21524"/>
                  </a:schemeClr>
                </a:solidFill>
              </a:rPr>
              <a:t>Future Development </a:t>
            </a:r>
            <a:r>
              <a:rPr lang="de-DE" dirty="0" smtClean="0">
                <a:solidFill>
                  <a:schemeClr val="accent6">
                    <a:lumOff val="-21524"/>
                  </a:schemeClr>
                </a:solidFill>
              </a:rPr>
              <a:t>Plans </a:t>
            </a:r>
            <a:r>
              <a:rPr dirty="0" smtClean="0">
                <a:solidFill>
                  <a:srgbClr val="A6AAA9"/>
                </a:solidFill>
              </a:rPr>
              <a:t>/</a:t>
            </a:r>
            <a:r>
              <a:rPr dirty="0" smtClean="0"/>
              <a:t> </a:t>
            </a:r>
            <a:r>
              <a:rPr lang="de-DE" dirty="0">
                <a:solidFill>
                  <a:schemeClr val="accent1"/>
                </a:solidFill>
              </a:rPr>
              <a:t>GTN-H </a:t>
            </a:r>
            <a:r>
              <a:rPr lang="de-DE" dirty="0" err="1">
                <a:solidFill>
                  <a:schemeClr val="accent1"/>
                </a:solidFill>
              </a:rPr>
              <a:t>community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pieren 2"/>
          <p:cNvGrpSpPr/>
          <p:nvPr/>
        </p:nvGrpSpPr>
        <p:grpSpPr>
          <a:xfrm>
            <a:off x="3695056" y="2825552"/>
            <a:ext cx="16777864" cy="8747533"/>
            <a:chOff x="4487145" y="2969568"/>
            <a:chExt cx="16777864" cy="8747533"/>
          </a:xfrm>
        </p:grpSpPr>
        <p:sp>
          <p:nvSpPr>
            <p:cNvPr id="2" name="Rechteck 1"/>
            <p:cNvSpPr/>
            <p:nvPr/>
          </p:nvSpPr>
          <p:spPr>
            <a:xfrm>
              <a:off x="4487145" y="2969568"/>
              <a:ext cx="16777864" cy="8747533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1"/>
              </a:solidFill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147" y="3024295"/>
              <a:ext cx="16582853" cy="8586233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7027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Benutzerdefiniert</PresentationFormat>
  <Paragraphs>76</Paragraphs>
  <Slides>13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Dietrich</cp:lastModifiedBy>
  <cp:revision>37</cp:revision>
  <dcterms:modified xsi:type="dcterms:W3CDTF">2018-05-04T07:58:10Z</dcterms:modified>
</cp:coreProperties>
</file>