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4" r:id="rId4"/>
    <p:sldId id="265" r:id="rId5"/>
    <p:sldId id="266" r:id="rId6"/>
    <p:sldId id="273" r:id="rId7"/>
    <p:sldId id="270" r:id="rId8"/>
    <p:sldId id="271" r:id="rId9"/>
    <p:sldId id="272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/>
    <p:restoredTop sz="94674"/>
  </p:normalViewPr>
  <p:slideViewPr>
    <p:cSldViewPr snapToGrid="0" snapToObjects="1">
      <p:cViewPr>
        <p:scale>
          <a:sx n="150" d="100"/>
          <a:sy n="150" d="100"/>
        </p:scale>
        <p:origin x="1794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62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97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12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80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10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397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004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00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05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92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69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84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07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41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06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28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5840-C401-D84D-BA50-2F57DDE56DF3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CD71D-64E2-6843-820D-7D5778779E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750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(null)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observations.org/activity.php?id=121" TargetMode="External"/><Relationship Id="rId2" Type="http://schemas.openxmlformats.org/officeDocument/2006/relationships/hyperlink" Target="mailto:lionel.menard@mines-paristech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ena.org/publications/2017/Jan/REthinking-Energy-2017-Accelerating-the-global-energy-transformation" TargetMode="External"/><Relationship Id="rId4" Type="http://schemas.openxmlformats.org/officeDocument/2006/relationships/hyperlink" Target="http://www.webservice-energy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(null)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(null)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(null)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17E6D1-FDE7-994D-9618-0486DB51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375894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err="1"/>
              <a:t>Eo</a:t>
            </a:r>
            <a:r>
              <a:rPr lang="en-IE" dirty="0"/>
              <a:t> data linkages for  renewable Energy in SDG’s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9DB4440-D7B4-ED45-8968-7AD10C76B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72826"/>
            <a:ext cx="9448800" cy="685800"/>
          </a:xfrm>
        </p:spPr>
        <p:txBody>
          <a:bodyPr/>
          <a:lstStyle/>
          <a:p>
            <a:pPr algn="ctr"/>
            <a:r>
              <a:rPr lang="en-IE" b="1" dirty="0"/>
              <a:t>WEBSERVICE-ENERGY.ORG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263EBCC-5059-AF45-9714-7CD9702A3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5" y="4701462"/>
            <a:ext cx="2056080" cy="18317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CB5003E-980B-5248-A917-CABF91437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83" y="4823304"/>
            <a:ext cx="1659164" cy="16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6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9782FC-BB7F-7A4F-B90E-0A3CB896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 us…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3E8CB99-E97E-3446-88F9-D5DEBDA4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506200" cy="4024125"/>
          </a:xfrm>
        </p:spPr>
        <p:txBody>
          <a:bodyPr/>
          <a:lstStyle/>
          <a:p>
            <a:r>
              <a:rPr lang="en-US" dirty="0"/>
              <a:t>Contact: Lionel MENARD – </a:t>
            </a:r>
            <a:r>
              <a:rPr lang="en-US" dirty="0">
                <a:hlinkClick r:id="rId2"/>
              </a:rPr>
              <a:t>lionel.menard@mines-paristech.fr</a:t>
            </a:r>
            <a:endParaRPr lang="en-US" dirty="0"/>
          </a:p>
          <a:p>
            <a:endParaRPr lang="en-US" dirty="0"/>
          </a:p>
          <a:p>
            <a:r>
              <a:rPr lang="en-US" dirty="0"/>
              <a:t>GEO Vision for Energy (GEO-VENER) - </a:t>
            </a:r>
            <a:r>
              <a:rPr lang="en-US" dirty="0">
                <a:hlinkClick r:id="rId3"/>
              </a:rPr>
              <a:t>https://www.earthobservations.org/activity.php?id=121#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Webservice</a:t>
            </a:r>
            <a:r>
              <a:rPr lang="en-US" dirty="0"/>
              <a:t>-energy – </a:t>
            </a:r>
            <a:r>
              <a:rPr lang="en-US" dirty="0">
                <a:hlinkClick r:id="rId4"/>
              </a:rPr>
              <a:t>http://www.webservice-energy.org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IRENA - </a:t>
            </a:r>
            <a:r>
              <a:rPr lang="en-US" dirty="0" err="1"/>
              <a:t>REthinking</a:t>
            </a:r>
            <a:r>
              <a:rPr lang="en-US" dirty="0"/>
              <a:t> Energy 2017: Accelerating the global energy transformation - </a:t>
            </a:r>
            <a:r>
              <a:rPr lang="en-US" dirty="0">
                <a:hlinkClick r:id="rId5"/>
              </a:rPr>
              <a:t>http://www.irena.org/publications/2017/Jan/REthinking-Energy-2017-Accelerating-the-global-energy-transformation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5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xmlns="" id="{05D93717-BDBB-5C42-926E-1C6F64D6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41" y="-154622"/>
            <a:ext cx="11097986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SDG goal 7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xmlns="" id="{67794E49-B42B-6E47-8EA0-E89D01B8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43" y="1600203"/>
            <a:ext cx="8997043" cy="5110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Target 7.1</a:t>
            </a:r>
          </a:p>
          <a:p>
            <a:r>
              <a:rPr lang="en-US" dirty="0"/>
              <a:t>By 2030, ensure universal </a:t>
            </a:r>
            <a:r>
              <a:rPr lang="en-US" b="1" dirty="0"/>
              <a:t>access to affordable, reliable and modern energy</a:t>
            </a:r>
            <a:r>
              <a:rPr lang="en-US" dirty="0"/>
              <a:t> services</a:t>
            </a:r>
          </a:p>
          <a:p>
            <a:pPr marL="0" indent="0">
              <a:buNone/>
            </a:pPr>
            <a:r>
              <a:rPr lang="en-US" sz="2000" b="1" dirty="0"/>
              <a:t>Indicators</a:t>
            </a:r>
          </a:p>
          <a:p>
            <a:r>
              <a:rPr lang="en-US" sz="2000" dirty="0"/>
              <a:t>7.1.1 Proportion of population with access to electricity</a:t>
            </a:r>
          </a:p>
          <a:p>
            <a:r>
              <a:rPr lang="en-US" sz="2000" dirty="0"/>
              <a:t>7.1.2 Proportion of population with primary reliance on clean fuels and technology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/>
              <a:t>Target 7.2</a:t>
            </a:r>
          </a:p>
          <a:p>
            <a:r>
              <a:rPr lang="en-US" dirty="0"/>
              <a:t>By 2030, </a:t>
            </a:r>
            <a:r>
              <a:rPr lang="en-US" b="1" dirty="0"/>
              <a:t>increase substantially the share of renewable energy</a:t>
            </a:r>
            <a:r>
              <a:rPr lang="en-US" dirty="0"/>
              <a:t> in the global energy mix.</a:t>
            </a:r>
          </a:p>
          <a:p>
            <a:pPr marL="0" indent="0">
              <a:buNone/>
            </a:pPr>
            <a:r>
              <a:rPr lang="en-US" sz="2000" b="1" dirty="0"/>
              <a:t>Indicator </a:t>
            </a:r>
          </a:p>
          <a:p>
            <a:pPr marL="0" indent="0">
              <a:buNone/>
            </a:pPr>
            <a:r>
              <a:rPr lang="en-US" sz="2000" dirty="0"/>
              <a:t>7.2.1 Renewable energy share in the total final energy consumption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F34FC6A3-CC57-314B-8AF8-D45DB596CAD1}"/>
              </a:ext>
            </a:extLst>
          </p:cNvPr>
          <p:cNvSpPr txBox="1"/>
          <p:nvPr/>
        </p:nvSpPr>
        <p:spPr>
          <a:xfrm>
            <a:off x="126468" y="769074"/>
            <a:ext cx="12065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« Ensure access to affordable, reliable, sustainable and modern energy for all »</a:t>
            </a:r>
          </a:p>
          <a:p>
            <a:endParaRPr lang="en-US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ACE0ED4C-7817-1740-A849-65AD98AD1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402" y="2237015"/>
            <a:ext cx="3738060" cy="26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9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xmlns="" id="{05D93717-BDBB-5C42-926E-1C6F64D6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-154622"/>
            <a:ext cx="11097986" cy="129302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 SDG 7 linkages</a:t>
            </a:r>
            <a:endParaRPr lang="fr-FR" sz="2400" dirty="0"/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xmlns="" id="{67794E49-B42B-6E47-8EA0-E89D01B8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699" y="930729"/>
            <a:ext cx="4680857" cy="4618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Environmental sustainability</a:t>
            </a:r>
            <a:r>
              <a:rPr lang="fr-FR" sz="2000" b="1" dirty="0"/>
              <a:t> </a:t>
            </a:r>
            <a:r>
              <a:rPr lang="en-US" b="1" dirty="0"/>
              <a:t> </a:t>
            </a:r>
            <a:endParaRPr lang="fr-FR" b="1" dirty="0"/>
          </a:p>
          <a:p>
            <a:r>
              <a:rPr lang="en-US" dirty="0"/>
              <a:t>By mitigating the local and global</a:t>
            </a:r>
            <a:r>
              <a:rPr lang="fr-FR" dirty="0"/>
              <a:t> </a:t>
            </a:r>
            <a:r>
              <a:rPr lang="en-US" dirty="0"/>
              <a:t>environmental impacts of energy consumption</a:t>
            </a:r>
          </a:p>
          <a:p>
            <a:pPr marL="0" indent="0">
              <a:buNone/>
            </a:pPr>
            <a:r>
              <a:rPr lang="en-US" b="1" dirty="0"/>
              <a:t>Human development </a:t>
            </a:r>
          </a:p>
          <a:p>
            <a:r>
              <a:rPr lang="en-US" dirty="0"/>
              <a:t>By facilitating access to basic services improving human health and supporting income generation activities</a:t>
            </a:r>
          </a:p>
          <a:p>
            <a:pPr marL="0" indent="0">
              <a:buNone/>
            </a:pPr>
            <a:r>
              <a:rPr lang="en-US" b="1" dirty="0"/>
              <a:t>Sustainable economic growth</a:t>
            </a:r>
          </a:p>
          <a:p>
            <a:r>
              <a:rPr lang="en-US" dirty="0"/>
              <a:t>By generating economic benefits such as new jobs and industries</a:t>
            </a:r>
            <a:endParaRPr lang="en-US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DA667BB-F058-9348-9536-25894BF8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529" y="831187"/>
            <a:ext cx="8450472" cy="596149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1046EDE-B3D4-344A-9E28-EA43AC99120F}"/>
              </a:ext>
            </a:extLst>
          </p:cNvPr>
          <p:cNvSpPr txBox="1"/>
          <p:nvPr/>
        </p:nvSpPr>
        <p:spPr>
          <a:xfrm>
            <a:off x="5306785" y="6484907"/>
            <a:ext cx="7015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IRENA - </a:t>
            </a:r>
            <a:r>
              <a:rPr lang="en-US" sz="1400" dirty="0" err="1"/>
              <a:t>REthinking</a:t>
            </a:r>
            <a:r>
              <a:rPr lang="en-US" sz="1400" dirty="0"/>
              <a:t> Energy 2017: Accelerating the global energy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248839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xmlns="" id="{05D93717-BDBB-5C42-926E-1C6F64D6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-154622"/>
            <a:ext cx="11097986" cy="129302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 SDG 7 linkages</a:t>
            </a:r>
            <a:endParaRPr lang="fr-FR" sz="24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A6DC117A-4174-9545-BE6B-2F3810653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80814" cy="6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5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2388234-E0BE-0E40-8CB2-E6147B7D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92423" cy="685800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ED4BD9F3-9A51-D246-8DF5-A31EC0D77795}"/>
              </a:ext>
            </a:extLst>
          </p:cNvPr>
          <p:cNvGrpSpPr/>
          <p:nvPr/>
        </p:nvGrpSpPr>
        <p:grpSpPr>
          <a:xfrm>
            <a:off x="0" y="-1235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3894B66-9C9A-D54D-BB30-F4DA3462BAE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4E2C2A4C-2490-844B-A7F5-5248AA88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646" y="3267541"/>
              <a:ext cx="2827012" cy="2827012"/>
            </a:xfrm>
            <a:prstGeom prst="rect">
              <a:avLst/>
            </a:prstGeom>
          </p:spPr>
        </p:pic>
        <p:sp>
          <p:nvSpPr>
            <p:cNvPr id="2" name="Rectangle avec coin rogné  1">
              <a:extLst>
                <a:ext uri="{FF2B5EF4-FFF2-40B4-BE49-F238E27FC236}">
                  <a16:creationId xmlns:a16="http://schemas.microsoft.com/office/drawing/2014/main" xmlns="" id="{C3FD5672-84EF-644D-AFD0-FD39A8FC7E8A}"/>
                </a:ext>
              </a:extLst>
            </p:cNvPr>
            <p:cNvSpPr/>
            <p:nvPr/>
          </p:nvSpPr>
          <p:spPr>
            <a:xfrm>
              <a:off x="6665658" y="3267541"/>
              <a:ext cx="4638581" cy="2827012"/>
            </a:xfrm>
            <a:prstGeom prst="snip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Cities</a:t>
              </a:r>
              <a:r>
                <a:rPr lang="en-US" dirty="0"/>
                <a:t> can </a:t>
              </a:r>
              <a:r>
                <a:rPr lang="en-US" b="1" dirty="0" err="1"/>
                <a:t>decarbonise</a:t>
              </a:r>
              <a:r>
                <a:rPr lang="en-US" b="1" dirty="0"/>
                <a:t> their energy</a:t>
              </a:r>
              <a:r>
                <a:rPr lang="en-US" dirty="0"/>
                <a:t> supply and use </a:t>
              </a:r>
              <a:r>
                <a:rPr lang="en-US" b="1" dirty="0"/>
                <a:t>through renewables</a:t>
              </a:r>
              <a:r>
                <a:rPr lang="en-US" dirty="0"/>
                <a:t> notably </a:t>
              </a:r>
              <a:r>
                <a:rPr lang="en-US" b="1" dirty="0"/>
                <a:t>in buildings</a:t>
              </a:r>
              <a:r>
                <a:rPr lang="en-US" dirty="0"/>
                <a:t> (for heating cooling cooking and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84A72B5D-A9AB-874F-BAF5-079173001389}"/>
                </a:ext>
              </a:extLst>
            </p:cNvPr>
            <p:cNvCxnSpPr>
              <a:cxnSpLocks/>
            </p:cNvCxnSpPr>
            <p:nvPr/>
          </p:nvCxnSpPr>
          <p:spPr>
            <a:xfrm>
              <a:off x="879066" y="1702427"/>
              <a:ext cx="2979109" cy="160333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xmlns="" id="{EC81DBCE-400A-A64B-A759-476E2DDDD8A2}"/>
                </a:ext>
              </a:extLst>
            </p:cNvPr>
            <p:cNvCxnSpPr>
              <a:cxnSpLocks/>
            </p:cNvCxnSpPr>
            <p:nvPr/>
          </p:nvCxnSpPr>
          <p:spPr>
            <a:xfrm>
              <a:off x="310896" y="2231136"/>
              <a:ext cx="3551576" cy="386341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7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2388234-E0BE-0E40-8CB2-E6147B7D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92423" cy="6858000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1C0208E7-EEAB-CF41-B8E6-53058FC3A7D1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-3447288"/>
            <a:chExt cx="12192000" cy="685800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xmlns="" id="{5487A070-6802-0B42-A9C0-FFD8F905AE49}"/>
                </a:ext>
              </a:extLst>
            </p:cNvPr>
            <p:cNvGrpSpPr/>
            <p:nvPr/>
          </p:nvGrpSpPr>
          <p:grpSpPr>
            <a:xfrm>
              <a:off x="-1" y="-3447288"/>
              <a:ext cx="12192000" cy="6858000"/>
              <a:chOff x="0" y="0"/>
              <a:chExt cx="12192000" cy="6858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B1269C63-DCBC-7448-B4AA-CEFAA2BB6129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tx1"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avec coin rogné  16">
                <a:extLst>
                  <a:ext uri="{FF2B5EF4-FFF2-40B4-BE49-F238E27FC236}">
                    <a16:creationId xmlns:a16="http://schemas.microsoft.com/office/drawing/2014/main" xmlns="" id="{CC4005B2-B000-254E-939C-C62A65F1A93A}"/>
                  </a:ext>
                </a:extLst>
              </p:cNvPr>
              <p:cNvSpPr/>
              <p:nvPr/>
            </p:nvSpPr>
            <p:spPr>
              <a:xfrm>
                <a:off x="6657191" y="3267541"/>
                <a:ext cx="4638581" cy="2827012"/>
              </a:xfrm>
              <a:prstGeom prst="snip1Rect">
                <a:avLst/>
              </a:prstGeom>
              <a:solidFill>
                <a:schemeClr val="accent4"/>
              </a:solidFill>
              <a:ln w="9525"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Scaling up </a:t>
                </a:r>
                <a:r>
                  <a:rPr lang="en-US" b="1" dirty="0"/>
                  <a:t>renewable energy </a:t>
                </a:r>
                <a:r>
                  <a:rPr lang="en-US" dirty="0"/>
                  <a:t>coupled with energy efficiency could put the world on track to </a:t>
                </a:r>
                <a:r>
                  <a:rPr lang="en-US" b="1" dirty="0"/>
                  <a:t>keep the rise of temperatures within 2° Celsius</a:t>
                </a:r>
                <a:r>
                  <a:rPr lang="en-US" dirty="0"/>
                  <a:t> in line with the </a:t>
                </a:r>
                <a:r>
                  <a:rPr lang="en-US" b="1" dirty="0"/>
                  <a:t>Paris Agreement</a:t>
                </a:r>
                <a:r>
                  <a:rPr lang="en-US" dirty="0"/>
                  <a:t>…</a:t>
                </a:r>
                <a:endParaRPr lang="fr-FR" dirty="0"/>
              </a:p>
              <a:p>
                <a:pPr algn="ctr"/>
                <a:endParaRPr lang="en-US" dirty="0"/>
              </a:p>
            </p:txBody>
          </p: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xmlns="" id="{D82751C7-ABA6-7346-BDB4-E3D3E414F1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693" y="3118104"/>
                <a:ext cx="2996482" cy="187656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xmlns="" id="{4812DF48-868E-A643-96C1-C436CE1A88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598" y="3630168"/>
                <a:ext cx="3555874" cy="2464385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C86504EB-3E45-A042-935E-BC34B9AF8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426" y="-179747"/>
              <a:ext cx="2837933" cy="2837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884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>
            <a:extLst>
              <a:ext uri="{FF2B5EF4-FFF2-40B4-BE49-F238E27FC236}">
                <a16:creationId xmlns:a16="http://schemas.microsoft.com/office/drawing/2014/main" xmlns="" id="{7639583F-F1AD-C845-838B-3AFD99C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243" y="316071"/>
            <a:ext cx="8610600" cy="269145"/>
          </a:xfrm>
        </p:spPr>
        <p:txBody>
          <a:bodyPr>
            <a:normAutofit fontScale="90000"/>
          </a:bodyPr>
          <a:lstStyle/>
          <a:p>
            <a:r>
              <a:rPr lang="en-US" dirty="0"/>
              <a:t>EO Data and SDG 7 linkage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CF3E8AEB-FFDD-8642-BE9E-D594372D6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57" y="129987"/>
            <a:ext cx="4172628" cy="29436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869635F-7D2C-5243-8B35-6C53D2DA8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89" y="129987"/>
            <a:ext cx="1659164" cy="16651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5F211AB-2736-994B-BE59-65BA64716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53" y="681081"/>
            <a:ext cx="7721148" cy="617691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0500122-30A9-4940-848B-5CCA9C62F200}"/>
              </a:ext>
            </a:extLst>
          </p:cNvPr>
          <p:cNvSpPr txBox="1"/>
          <p:nvPr/>
        </p:nvSpPr>
        <p:spPr>
          <a:xfrm>
            <a:off x="126468" y="3259706"/>
            <a:ext cx="43443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IRENA Global Atlas for Renewable Energy is a web platform containing over 2000 maps and tools for renewable energy resources assessment across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0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>
            <a:extLst>
              <a:ext uri="{FF2B5EF4-FFF2-40B4-BE49-F238E27FC236}">
                <a16:creationId xmlns:a16="http://schemas.microsoft.com/office/drawing/2014/main" xmlns="" id="{7639583F-F1AD-C845-838B-3AFD99C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243" y="316071"/>
            <a:ext cx="8610600" cy="269145"/>
          </a:xfrm>
        </p:spPr>
        <p:txBody>
          <a:bodyPr>
            <a:normAutofit fontScale="90000"/>
          </a:bodyPr>
          <a:lstStyle/>
          <a:p>
            <a:r>
              <a:rPr lang="en-US" dirty="0"/>
              <a:t>EO Data and SDG 11 linkage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869635F-7D2C-5243-8B35-6C53D2DA8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89" y="129987"/>
            <a:ext cx="1659164" cy="166519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0500122-30A9-4940-848B-5CCA9C62F200}"/>
              </a:ext>
            </a:extLst>
          </p:cNvPr>
          <p:cNvSpPr txBox="1"/>
          <p:nvPr/>
        </p:nvSpPr>
        <p:spPr>
          <a:xfrm>
            <a:off x="126468" y="3259706"/>
            <a:ext cx="4344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InSunWeTrust</a:t>
            </a:r>
            <a:endParaRPr lang="en-US" sz="2400" b="1" dirty="0"/>
          </a:p>
          <a:p>
            <a:pPr algn="ctr"/>
            <a:r>
              <a:rPr lang="en-US" sz="2400" b="1" dirty="0"/>
              <a:t>French SME providing services for solar roof-top business potential assessment 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EB543AB-E760-EC45-B35E-6F7193B4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1" y="216952"/>
            <a:ext cx="2827012" cy="28270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E746A0F-C3E0-0844-AFCC-0617D0019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64" y="666452"/>
            <a:ext cx="7739435" cy="61915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EE20D37-5B38-C94D-8596-BCA39AA8D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63" y="666452"/>
            <a:ext cx="7739435" cy="61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>
            <a:extLst>
              <a:ext uri="{FF2B5EF4-FFF2-40B4-BE49-F238E27FC236}">
                <a16:creationId xmlns:a16="http://schemas.microsoft.com/office/drawing/2014/main" xmlns="" id="{7639583F-F1AD-C845-838B-3AFD99C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243" y="316071"/>
            <a:ext cx="8610600" cy="269145"/>
          </a:xfrm>
        </p:spPr>
        <p:txBody>
          <a:bodyPr>
            <a:normAutofit fontScale="90000"/>
          </a:bodyPr>
          <a:lstStyle/>
          <a:p>
            <a:r>
              <a:rPr lang="en-US" dirty="0"/>
              <a:t>EO Data and SDG 13 linkage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869635F-7D2C-5243-8B35-6C53D2DA8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89" y="129987"/>
            <a:ext cx="1659164" cy="166519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0500122-30A9-4940-848B-5CCA9C62F200}"/>
              </a:ext>
            </a:extLst>
          </p:cNvPr>
          <p:cNvSpPr txBox="1"/>
          <p:nvPr/>
        </p:nvSpPr>
        <p:spPr>
          <a:xfrm>
            <a:off x="126468" y="3259706"/>
            <a:ext cx="43443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IEA Task-12</a:t>
            </a:r>
            <a:endParaRPr lang="en-US" sz="2400" b="1" dirty="0"/>
          </a:p>
          <a:p>
            <a:pPr algn="ctr"/>
            <a:r>
              <a:rPr lang="en-US" sz="2400" b="1" dirty="0"/>
              <a:t>current and prospective (2050) environmental performance of the production, transportation and use of photovoltaic systems for a worldwide coverage.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CDFF03F-3107-FE47-ACC2-F997D6BDC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3" y="156546"/>
            <a:ext cx="2837933" cy="28379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755EA42-3F49-104B-86F0-AD0935908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53" y="681083"/>
            <a:ext cx="7721147" cy="617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29990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{73BCBE4F-BF6C-324A-90AB-3DC54BCFBE23}tf10001079</Template>
  <TotalTime>7634</TotalTime>
  <Words>261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Traînée de condensation</vt:lpstr>
      <vt:lpstr>Eo data linkages for  renewable Energy in SDG’s</vt:lpstr>
      <vt:lpstr>SDG goal 7</vt:lpstr>
      <vt:lpstr> SDG 7 linkages</vt:lpstr>
      <vt:lpstr> SDG 7 linkages</vt:lpstr>
      <vt:lpstr>PowerPoint Presentation</vt:lpstr>
      <vt:lpstr>PowerPoint Presentation</vt:lpstr>
      <vt:lpstr>EO Data and SDG 7 linkage</vt:lpstr>
      <vt:lpstr>EO Data and SDG 11 linkage</vt:lpstr>
      <vt:lpstr>EO Data and SDG 13 linkage</vt:lpstr>
      <vt:lpstr>Follow us…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 data 4 Energy in SDG’s</dc:title>
  <dc:creator>Lionel MENARD</dc:creator>
  <cp:lastModifiedBy>Paola De Salvo</cp:lastModifiedBy>
  <cp:revision>73</cp:revision>
  <dcterms:created xsi:type="dcterms:W3CDTF">2018-03-13T14:12:49Z</dcterms:created>
  <dcterms:modified xsi:type="dcterms:W3CDTF">2018-04-25T08:32:08Z</dcterms:modified>
</cp:coreProperties>
</file>