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16"/>
  </p:notesMasterIdLst>
  <p:handoutMasterIdLst>
    <p:handoutMasterId r:id="rId17"/>
  </p:handoutMasterIdLst>
  <p:sldIdLst>
    <p:sldId id="2461" r:id="rId2"/>
    <p:sldId id="2658" r:id="rId3"/>
    <p:sldId id="2662" r:id="rId4"/>
    <p:sldId id="2668" r:id="rId5"/>
    <p:sldId id="2669" r:id="rId6"/>
    <p:sldId id="2671" r:id="rId7"/>
    <p:sldId id="2663" r:id="rId8"/>
    <p:sldId id="2655" r:id="rId9"/>
    <p:sldId id="2674" r:id="rId10"/>
    <p:sldId id="2673" r:id="rId11"/>
    <p:sldId id="2664" r:id="rId12"/>
    <p:sldId id="2677" r:id="rId13"/>
    <p:sldId id="2675" r:id="rId14"/>
    <p:sldId id="2678" r:id="rId15"/>
  </p:sldIdLst>
  <p:sldSz cx="9144000" cy="6858000" type="screen4x3"/>
  <p:notesSz cx="7315200" cy="9601200"/>
  <p:defaultTextStyle>
    <a:defPPr>
      <a:defRPr lang="en-ZA"/>
    </a:defPPr>
    <a:lvl1pPr algn="ctr" rtl="0" fontAlgn="base">
      <a:spcBef>
        <a:spcPct val="0"/>
      </a:spcBef>
      <a:spcAft>
        <a:spcPct val="0"/>
      </a:spcAft>
      <a:defRPr sz="2000" b="1" u="sng" kern="1200">
        <a:solidFill>
          <a:schemeClr val="tx2"/>
        </a:solidFill>
        <a:latin typeface="Tahoma" pitchFamily="34" charset="0"/>
        <a:ea typeface="+mn-ea"/>
        <a:cs typeface="Arial" charset="0"/>
      </a:defRPr>
    </a:lvl1pPr>
    <a:lvl2pPr marL="457200" algn="ctr" rtl="0" fontAlgn="base">
      <a:spcBef>
        <a:spcPct val="0"/>
      </a:spcBef>
      <a:spcAft>
        <a:spcPct val="0"/>
      </a:spcAft>
      <a:defRPr sz="2000" b="1" u="sng" kern="1200">
        <a:solidFill>
          <a:schemeClr val="tx2"/>
        </a:solidFill>
        <a:latin typeface="Tahoma" pitchFamily="34" charset="0"/>
        <a:ea typeface="+mn-ea"/>
        <a:cs typeface="Arial" charset="0"/>
      </a:defRPr>
    </a:lvl2pPr>
    <a:lvl3pPr marL="914400" algn="ctr" rtl="0" fontAlgn="base">
      <a:spcBef>
        <a:spcPct val="0"/>
      </a:spcBef>
      <a:spcAft>
        <a:spcPct val="0"/>
      </a:spcAft>
      <a:defRPr sz="2000" b="1" u="sng" kern="1200">
        <a:solidFill>
          <a:schemeClr val="tx2"/>
        </a:solidFill>
        <a:latin typeface="Tahoma" pitchFamily="34" charset="0"/>
        <a:ea typeface="+mn-ea"/>
        <a:cs typeface="Arial" charset="0"/>
      </a:defRPr>
    </a:lvl3pPr>
    <a:lvl4pPr marL="1371600" algn="ctr" rtl="0" fontAlgn="base">
      <a:spcBef>
        <a:spcPct val="0"/>
      </a:spcBef>
      <a:spcAft>
        <a:spcPct val="0"/>
      </a:spcAft>
      <a:defRPr sz="2000" b="1" u="sng" kern="1200">
        <a:solidFill>
          <a:schemeClr val="tx2"/>
        </a:solidFill>
        <a:latin typeface="Tahoma" pitchFamily="34" charset="0"/>
        <a:ea typeface="+mn-ea"/>
        <a:cs typeface="Arial" charset="0"/>
      </a:defRPr>
    </a:lvl4pPr>
    <a:lvl5pPr marL="1828800" algn="ctr" rtl="0" fontAlgn="base">
      <a:spcBef>
        <a:spcPct val="0"/>
      </a:spcBef>
      <a:spcAft>
        <a:spcPct val="0"/>
      </a:spcAft>
      <a:defRPr sz="2000" b="1" u="sng" kern="1200">
        <a:solidFill>
          <a:schemeClr val="tx2"/>
        </a:solidFill>
        <a:latin typeface="Tahoma" pitchFamily="34" charset="0"/>
        <a:ea typeface="+mn-ea"/>
        <a:cs typeface="Arial" charset="0"/>
      </a:defRPr>
    </a:lvl5pPr>
    <a:lvl6pPr marL="2286000" algn="l" defTabSz="914400" rtl="0" eaLnBrk="1" latinLnBrk="0" hangingPunct="1">
      <a:defRPr sz="2000" b="1" u="sng" kern="1200">
        <a:solidFill>
          <a:schemeClr val="tx2"/>
        </a:solidFill>
        <a:latin typeface="Tahoma" pitchFamily="34" charset="0"/>
        <a:ea typeface="+mn-ea"/>
        <a:cs typeface="Arial" charset="0"/>
      </a:defRPr>
    </a:lvl6pPr>
    <a:lvl7pPr marL="2743200" algn="l" defTabSz="914400" rtl="0" eaLnBrk="1" latinLnBrk="0" hangingPunct="1">
      <a:defRPr sz="2000" b="1" u="sng" kern="1200">
        <a:solidFill>
          <a:schemeClr val="tx2"/>
        </a:solidFill>
        <a:latin typeface="Tahoma" pitchFamily="34" charset="0"/>
        <a:ea typeface="+mn-ea"/>
        <a:cs typeface="Arial" charset="0"/>
      </a:defRPr>
    </a:lvl7pPr>
    <a:lvl8pPr marL="3200400" algn="l" defTabSz="914400" rtl="0" eaLnBrk="1" latinLnBrk="0" hangingPunct="1">
      <a:defRPr sz="2000" b="1" u="sng" kern="1200">
        <a:solidFill>
          <a:schemeClr val="tx2"/>
        </a:solidFill>
        <a:latin typeface="Tahoma" pitchFamily="34" charset="0"/>
        <a:ea typeface="+mn-ea"/>
        <a:cs typeface="Arial" charset="0"/>
      </a:defRPr>
    </a:lvl8pPr>
    <a:lvl9pPr marL="3657600" algn="l" defTabSz="914400" rtl="0" eaLnBrk="1" latinLnBrk="0" hangingPunct="1">
      <a:defRPr sz="2000" b="1" u="sng" kern="1200">
        <a:solidFill>
          <a:schemeClr val="tx2"/>
        </a:solidFill>
        <a:latin typeface="Tahoma"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CC0000"/>
    <a:srgbClr val="005FAA"/>
    <a:srgbClr val="008C7D"/>
    <a:srgbClr val="000014"/>
    <a:srgbClr val="3595B7"/>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5" autoAdjust="0"/>
    <p:restoredTop sz="86430" autoAdjust="0"/>
  </p:normalViewPr>
  <p:slideViewPr>
    <p:cSldViewPr>
      <p:cViewPr varScale="1">
        <p:scale>
          <a:sx n="77" d="100"/>
          <a:sy n="77" d="100"/>
        </p:scale>
        <p:origin x="-173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9" d="100"/>
        <a:sy n="119" d="100"/>
      </p:scale>
      <p:origin x="0" y="0"/>
    </p:cViewPr>
  </p:sorterViewPr>
  <p:notesViewPr>
    <p:cSldViewPr>
      <p:cViewPr varScale="1">
        <p:scale>
          <a:sx n="148" d="100"/>
          <a:sy n="148" d="100"/>
        </p:scale>
        <p:origin x="3344"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b="0" u="none" smtClean="0">
                <a:solidFill>
                  <a:schemeClr val="tx1"/>
                </a:solidFill>
                <a:latin typeface="Arial" charset="0"/>
                <a:cs typeface="+mn-cs"/>
              </a:defRPr>
            </a:lvl1pPr>
          </a:lstStyle>
          <a:p>
            <a:pPr>
              <a:defRPr/>
            </a:pPr>
            <a:endParaRPr lang="en-ZA" dirty="0"/>
          </a:p>
        </p:txBody>
      </p:sp>
      <p:sp>
        <p:nvSpPr>
          <p:cNvPr id="101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b="0" u="none" smtClean="0">
                <a:solidFill>
                  <a:schemeClr val="tx1"/>
                </a:solidFill>
                <a:latin typeface="Arial" charset="0"/>
                <a:cs typeface="+mn-cs"/>
              </a:defRPr>
            </a:lvl1pPr>
          </a:lstStyle>
          <a:p>
            <a:pPr>
              <a:defRPr/>
            </a:pPr>
            <a:endParaRPr lang="en-ZA" dirty="0"/>
          </a:p>
        </p:txBody>
      </p:sp>
      <p:sp>
        <p:nvSpPr>
          <p:cNvPr id="101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b="0" u="none" smtClean="0">
                <a:solidFill>
                  <a:schemeClr val="tx1"/>
                </a:solidFill>
                <a:latin typeface="Arial" charset="0"/>
                <a:cs typeface="+mn-cs"/>
              </a:defRPr>
            </a:lvl1pPr>
          </a:lstStyle>
          <a:p>
            <a:pPr>
              <a:defRPr/>
            </a:pPr>
            <a:endParaRPr lang="en-ZA" dirty="0"/>
          </a:p>
        </p:txBody>
      </p:sp>
      <p:sp>
        <p:nvSpPr>
          <p:cNvPr id="101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b="0" u="none" smtClean="0">
                <a:solidFill>
                  <a:schemeClr val="tx1"/>
                </a:solidFill>
                <a:latin typeface="Arial" charset="0"/>
                <a:cs typeface="+mn-cs"/>
              </a:defRPr>
            </a:lvl1pPr>
          </a:lstStyle>
          <a:p>
            <a:pPr>
              <a:defRPr/>
            </a:pPr>
            <a:fld id="{EF5DD62F-1D59-4C56-999E-6160AB3A0753}" type="slidenum">
              <a:rPr lang="en-ZA"/>
              <a:pPr>
                <a:defRPr/>
              </a:pPr>
              <a:t>‹n.›</a:t>
            </a:fld>
            <a:endParaRPr lang="en-ZA" dirty="0"/>
          </a:p>
        </p:txBody>
      </p:sp>
    </p:spTree>
    <p:extLst>
      <p:ext uri="{BB962C8B-B14F-4D97-AF65-F5344CB8AC3E}">
        <p14:creationId xmlns:p14="http://schemas.microsoft.com/office/powerpoint/2010/main" val="540693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b="0" u="none" smtClean="0">
                <a:solidFill>
                  <a:schemeClr val="tx1"/>
                </a:solidFill>
                <a:latin typeface="Arial" charset="0"/>
                <a:cs typeface="+mn-cs"/>
              </a:defRPr>
            </a:lvl1pPr>
          </a:lstStyle>
          <a:p>
            <a:pPr>
              <a:defRPr/>
            </a:pPr>
            <a:endParaRPr lang="en-ZA" dirty="0"/>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b="0" u="none" smtClean="0">
                <a:solidFill>
                  <a:schemeClr val="tx1"/>
                </a:solidFill>
                <a:latin typeface="Arial" charset="0"/>
                <a:cs typeface="+mn-cs"/>
              </a:defRPr>
            </a:lvl1pPr>
          </a:lstStyle>
          <a:p>
            <a:pPr>
              <a:defRPr/>
            </a:pPr>
            <a:endParaRPr lang="en-ZA" dirty="0"/>
          </a:p>
        </p:txBody>
      </p:sp>
      <p:sp>
        <p:nvSpPr>
          <p:cNvPr id="1741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ZA" noProof="0" smtClean="0"/>
              <a:t>Click to edit Master text styles</a:t>
            </a:r>
          </a:p>
          <a:p>
            <a:pPr lvl="1"/>
            <a:r>
              <a:rPr lang="en-ZA" noProof="0" smtClean="0"/>
              <a:t>Second level</a:t>
            </a:r>
          </a:p>
          <a:p>
            <a:pPr lvl="2"/>
            <a:r>
              <a:rPr lang="en-ZA" noProof="0" smtClean="0"/>
              <a:t>Third level</a:t>
            </a:r>
          </a:p>
          <a:p>
            <a:pPr lvl="3"/>
            <a:r>
              <a:rPr lang="en-ZA" noProof="0" smtClean="0"/>
              <a:t>Fourth level</a:t>
            </a:r>
          </a:p>
          <a:p>
            <a:pPr lvl="4"/>
            <a:r>
              <a:rPr lang="en-ZA" noProof="0" smtClean="0"/>
              <a:t>Fifth level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b="0" u="none" smtClean="0">
                <a:solidFill>
                  <a:schemeClr val="tx1"/>
                </a:solidFill>
                <a:latin typeface="Arial" charset="0"/>
                <a:cs typeface="+mn-cs"/>
              </a:defRPr>
            </a:lvl1pPr>
          </a:lstStyle>
          <a:p>
            <a:pPr>
              <a:defRPr/>
            </a:pPr>
            <a:endParaRPr lang="en-ZA" dirty="0"/>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b="0" u="none" smtClean="0">
                <a:solidFill>
                  <a:schemeClr val="tx1"/>
                </a:solidFill>
                <a:latin typeface="Arial" charset="0"/>
                <a:cs typeface="+mn-cs"/>
              </a:defRPr>
            </a:lvl1pPr>
          </a:lstStyle>
          <a:p>
            <a:pPr>
              <a:defRPr/>
            </a:pPr>
            <a:fld id="{8EBD7EB4-BBCF-4443-A0D2-EC422F830B85}" type="slidenum">
              <a:rPr lang="en-ZA"/>
              <a:pPr>
                <a:defRPr/>
              </a:pPr>
              <a:t>‹n.›</a:t>
            </a:fld>
            <a:endParaRPr lang="en-ZA" dirty="0"/>
          </a:p>
        </p:txBody>
      </p:sp>
    </p:spTree>
    <p:extLst>
      <p:ext uri="{BB962C8B-B14F-4D97-AF65-F5344CB8AC3E}">
        <p14:creationId xmlns:p14="http://schemas.microsoft.com/office/powerpoint/2010/main" val="13998687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97013" y="1200150"/>
            <a:ext cx="4321175" cy="3240088"/>
          </a:xfrm>
        </p:spPr>
      </p:sp>
      <p:sp>
        <p:nvSpPr>
          <p:cNvPr id="3" name="Segnaposto note 2"/>
          <p:cNvSpPr>
            <a:spLocks noGrp="1"/>
          </p:cNvSpPr>
          <p:nvPr>
            <p:ph type="body" idx="1"/>
          </p:nvPr>
        </p:nvSpPr>
        <p:spPr/>
        <p:txBody>
          <a:bodyPr/>
          <a:lstStyle/>
          <a:p>
            <a:r>
              <a:rPr lang="it-IT" dirty="0" err="1" smtClean="0"/>
              <a:t>Swimlane</a:t>
            </a:r>
            <a:r>
              <a:rPr lang="it-IT" dirty="0" smtClean="0"/>
              <a:t> </a:t>
            </a:r>
            <a:r>
              <a:rPr lang="it-IT" dirty="0" err="1" smtClean="0"/>
              <a:t>diagram</a:t>
            </a:r>
            <a:endParaRPr lang="en-US" dirty="0"/>
          </a:p>
        </p:txBody>
      </p:sp>
      <p:sp>
        <p:nvSpPr>
          <p:cNvPr id="4" name="Segnaposto numero diapositiva 3"/>
          <p:cNvSpPr>
            <a:spLocks noGrp="1"/>
          </p:cNvSpPr>
          <p:nvPr>
            <p:ph type="sldNum" sz="quarter" idx="10"/>
          </p:nvPr>
        </p:nvSpPr>
        <p:spPr/>
        <p:txBody>
          <a:bodyPr/>
          <a:lstStyle/>
          <a:p>
            <a:fld id="{B0DCD274-B5C7-4938-B024-D977CC696B21}" type="slidenum">
              <a:rPr lang="en-US" smtClean="0"/>
              <a:t>8</a:t>
            </a:fld>
            <a:endParaRPr lang="en-US"/>
          </a:p>
        </p:txBody>
      </p:sp>
    </p:spTree>
    <p:extLst>
      <p:ext uri="{BB962C8B-B14F-4D97-AF65-F5344CB8AC3E}">
        <p14:creationId xmlns:p14="http://schemas.microsoft.com/office/powerpoint/2010/main" val="312741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Shape 460"/>
          <p:cNvSpPr>
            <a:spLocks noGrp="1" noRot="1" noChangeAspect="1" noTextEdit="1"/>
          </p:cNvSpPr>
          <p:nvPr>
            <p:ph type="sldImg" idx="2"/>
          </p:nvPr>
        </p:nvSpPr>
        <p:spPr bwMode="auto">
          <a:custGeom>
            <a:avLst/>
            <a:gdLst>
              <a:gd name="T0" fmla="*/ 0 w 120000"/>
              <a:gd name="T1" fmla="*/ 0 h 120000"/>
              <a:gd name="T2" fmla="*/ 141096492 w 120000"/>
              <a:gd name="T3" fmla="*/ 0 h 120000"/>
              <a:gd name="T4" fmla="*/ 141096492 w 120000"/>
              <a:gd name="T5" fmla="*/ 79366777 h 120000"/>
              <a:gd name="T6" fmla="*/ 0 w 120000"/>
              <a:gd name="T7" fmla="*/ 7936677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Shape 46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eaLnBrk="1" hangingPunct="1">
              <a:spcBef>
                <a:spcPct val="0"/>
              </a:spcBef>
            </a:pPr>
            <a:r>
              <a:rPr lang="en-US">
                <a:latin typeface="Calibri" charset="0"/>
                <a:cs typeface="Comic Sans MS" charset="0"/>
              </a:rPr>
              <a:t>ECOPOTENTIAL focuses its activities and pilot actions on a targeted set of internationally recognized Protected Areas in Europe and beyond, including mountain, arid and semiarid, and coastal and marine ecosystems that cover all the biogeographic regions of Europe (25 protected areas).</a:t>
            </a:r>
            <a:r>
              <a:rPr lang="en-GB">
                <a:latin typeface="Calibri" charset="0"/>
                <a:cs typeface="Comic Sans MS" charset="0"/>
              </a:rPr>
              <a:t> </a:t>
            </a:r>
          </a:p>
          <a:p>
            <a:pPr eaLnBrk="1" hangingPunct="1">
              <a:spcBef>
                <a:spcPct val="0"/>
              </a:spcBef>
            </a:pPr>
            <a:r>
              <a:rPr lang="en-GB">
                <a:latin typeface="Calibri" charset="0"/>
                <a:cs typeface="Comic Sans MS" charset="0"/>
              </a:rPr>
              <a:t>It is one of the largest H2020 projects, with 47 partners from research institutions, international organisations and SME. It is coordinated by the National Council of Research of Italy.</a:t>
            </a:r>
            <a:endParaRPr lang="en-US">
              <a:latin typeface="Calibri" charset="0"/>
              <a:cs typeface="Comic Sans MS" charset="0"/>
            </a:endParaRPr>
          </a:p>
          <a:p>
            <a:pPr eaLnBrk="1" hangingPunct="1">
              <a:spcBef>
                <a:spcPct val="0"/>
              </a:spcBef>
            </a:pPr>
            <a:endParaRPr lang="en-US">
              <a:latin typeface="Calibri" charset="0"/>
            </a:endParaRPr>
          </a:p>
          <a:p>
            <a:pPr eaLnBrk="1" hangingPunct="1">
              <a:spcBef>
                <a:spcPct val="0"/>
              </a:spcBef>
            </a:pPr>
            <a:r>
              <a:rPr lang="en-US">
                <a:latin typeface="Calibri" charset="0"/>
              </a:rPr>
              <a:t>The project aims to deliver products of Earth Observation data to understand, model and monitor ecosystem changes and support the effective management of these Protected Areas, also extending its finding to future protected areas. The project products will be made available for the GCI through a Virtual Laboratory Platform.</a:t>
            </a:r>
            <a:r>
              <a:rPr lang="en-GB">
                <a:latin typeface="Calibri" charset="0"/>
              </a:rPr>
              <a:t> </a:t>
            </a:r>
            <a:endParaRPr lang="it-IT">
              <a:solidFill>
                <a:srgbClr val="000000"/>
              </a:solidFill>
              <a:latin typeface="Calibri" charset="0"/>
            </a:endParaRPr>
          </a:p>
        </p:txBody>
      </p:sp>
      <p:sp>
        <p:nvSpPr>
          <p:cNvPr id="16387" name="Shape 4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charset="0"/>
                <a:ea typeface="ＭＳ Ｐゴシック" charset="0"/>
              </a:defRPr>
            </a:lvl1pPr>
            <a:lvl2pPr marL="785372" indent="-302066">
              <a:defRPr>
                <a:solidFill>
                  <a:schemeClr val="tx1"/>
                </a:solidFill>
                <a:latin typeface="Calibri" charset="0"/>
                <a:ea typeface="ＭＳ Ｐゴシック" charset="0"/>
              </a:defRPr>
            </a:lvl2pPr>
            <a:lvl3pPr marL="1208265" indent="-241653">
              <a:defRPr>
                <a:solidFill>
                  <a:schemeClr val="tx1"/>
                </a:solidFill>
                <a:latin typeface="Calibri" charset="0"/>
                <a:ea typeface="ＭＳ Ｐゴシック" charset="0"/>
              </a:defRPr>
            </a:lvl3pPr>
            <a:lvl4pPr marL="1691571" indent="-241653">
              <a:defRPr>
                <a:solidFill>
                  <a:schemeClr val="tx1"/>
                </a:solidFill>
                <a:latin typeface="Calibri" charset="0"/>
                <a:ea typeface="ＭＳ Ｐゴシック" charset="0"/>
              </a:defRPr>
            </a:lvl4pPr>
            <a:lvl5pPr marL="2174878" indent="-241653">
              <a:defRPr>
                <a:solidFill>
                  <a:schemeClr val="tx1"/>
                </a:solidFill>
                <a:latin typeface="Calibri" charset="0"/>
                <a:ea typeface="ＭＳ Ｐゴシック" charset="0"/>
              </a:defRPr>
            </a:lvl5pPr>
            <a:lvl6pPr marL="2658184" indent="-241653" eaLnBrk="0" fontAlgn="base" hangingPunct="0">
              <a:spcBef>
                <a:spcPct val="0"/>
              </a:spcBef>
              <a:spcAft>
                <a:spcPct val="0"/>
              </a:spcAft>
              <a:defRPr>
                <a:solidFill>
                  <a:schemeClr val="tx1"/>
                </a:solidFill>
                <a:latin typeface="Calibri" charset="0"/>
                <a:ea typeface="ＭＳ Ｐゴシック" charset="0"/>
              </a:defRPr>
            </a:lvl6pPr>
            <a:lvl7pPr marL="3141490" indent="-241653" eaLnBrk="0" fontAlgn="base" hangingPunct="0">
              <a:spcBef>
                <a:spcPct val="0"/>
              </a:spcBef>
              <a:spcAft>
                <a:spcPct val="0"/>
              </a:spcAft>
              <a:defRPr>
                <a:solidFill>
                  <a:schemeClr val="tx1"/>
                </a:solidFill>
                <a:latin typeface="Calibri" charset="0"/>
                <a:ea typeface="ＭＳ Ｐゴシック" charset="0"/>
              </a:defRPr>
            </a:lvl7pPr>
            <a:lvl8pPr marL="3624796" indent="-241653" eaLnBrk="0" fontAlgn="base" hangingPunct="0">
              <a:spcBef>
                <a:spcPct val="0"/>
              </a:spcBef>
              <a:spcAft>
                <a:spcPct val="0"/>
              </a:spcAft>
              <a:defRPr>
                <a:solidFill>
                  <a:schemeClr val="tx1"/>
                </a:solidFill>
                <a:latin typeface="Calibri" charset="0"/>
                <a:ea typeface="ＭＳ Ｐゴシック" charset="0"/>
              </a:defRPr>
            </a:lvl8pPr>
            <a:lvl9pPr marL="4108102" indent="-241653" eaLnBrk="0" fontAlgn="base" hangingPunct="0">
              <a:spcBef>
                <a:spcPct val="0"/>
              </a:spcBef>
              <a:spcAft>
                <a:spcPct val="0"/>
              </a:spcAft>
              <a:defRPr>
                <a:solidFill>
                  <a:schemeClr val="tx1"/>
                </a:solidFill>
                <a:latin typeface="Calibri" charset="0"/>
                <a:ea typeface="ＭＳ Ｐゴシック" charset="0"/>
              </a:defRPr>
            </a:lvl9pPr>
          </a:lstStyle>
          <a:p>
            <a:pPr>
              <a:buSzPct val="25000"/>
            </a:pPr>
            <a:fld id="{A0E44F28-5C94-B547-A2FE-E0BC1E10A74E}" type="slidenum">
              <a:rPr lang="en-GB">
                <a:solidFill>
                  <a:srgbClr val="000000"/>
                </a:solidFill>
                <a:cs typeface="Calibri" charset="0"/>
                <a:sym typeface="Calibri" charset="0"/>
              </a:rPr>
              <a:pPr>
                <a:buSzPct val="25000"/>
              </a:pPr>
              <a:t>12</a:t>
            </a:fld>
            <a:endParaRPr lang="en-GB">
              <a:solidFill>
                <a:srgbClr val="000000"/>
              </a:solidFill>
              <a:cs typeface="Calibri" charset="0"/>
              <a:sym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8382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2057400"/>
            <a:ext cx="3810000" cy="3810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2057400"/>
            <a:ext cx="3810000" cy="3810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050423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17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170622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28650" y="6356350"/>
            <a:ext cx="2057400" cy="365125"/>
          </a:xfrm>
          <a:prstGeom prst="rect">
            <a:avLst/>
          </a:prstGeom>
        </p:spPr>
        <p:txBody>
          <a:bodyPr/>
          <a:lstStyle>
            <a:lvl1pPr>
              <a:defRPr/>
            </a:lvl1pPr>
          </a:lstStyle>
          <a:p>
            <a:fld id="{98EF0A44-699D-1A45-A537-6506ECBCB7C7}" type="datetimeFigureOut">
              <a:rPr lang="en-US"/>
              <a:pPr/>
              <a:t>02/05/18</a:t>
            </a:fld>
            <a:endParaRPr lang="en-US"/>
          </a:p>
        </p:txBody>
      </p:sp>
      <p:sp>
        <p:nvSpPr>
          <p:cNvPr id="3"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endParaRPr lang="it-IT"/>
          </a:p>
        </p:txBody>
      </p:sp>
      <p:sp>
        <p:nvSpPr>
          <p:cNvPr id="4"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fld id="{5B4AFF61-EC98-5E4F-85C4-F03D6D26CFDD}" type="slidenum">
              <a:rPr lang="en-US"/>
              <a:pPr/>
              <a:t>‹n.›</a:t>
            </a:fld>
            <a:endParaRPr lang="en-US"/>
          </a:p>
        </p:txBody>
      </p:sp>
    </p:spTree>
    <p:extLst>
      <p:ext uri="{BB962C8B-B14F-4D97-AF65-F5344CB8AC3E}">
        <p14:creationId xmlns:p14="http://schemas.microsoft.com/office/powerpoint/2010/main" val="2820211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685800" y="20574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66" r:id="rId4"/>
    <p:sldLayoutId id="2147483669" r:id="rId5"/>
    <p:sldLayoutId id="2147483670" r:id="rId6"/>
    <p:sldLayoutId id="2147483671" r:id="rId7"/>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800" b="1">
          <a:solidFill>
            <a:srgbClr val="005FAA"/>
          </a:solidFill>
          <a:latin typeface="+mj-lt"/>
          <a:ea typeface="+mj-ea"/>
          <a:cs typeface="+mj-cs"/>
        </a:defRPr>
      </a:lvl1pPr>
      <a:lvl2pPr algn="l" rtl="0" eaLnBrk="0" fontAlgn="base" hangingPunct="0">
        <a:spcBef>
          <a:spcPct val="0"/>
        </a:spcBef>
        <a:spcAft>
          <a:spcPct val="0"/>
        </a:spcAft>
        <a:defRPr sz="2800" b="1">
          <a:solidFill>
            <a:srgbClr val="005FAA"/>
          </a:solidFill>
          <a:latin typeface="Arial" charset="0"/>
          <a:cs typeface="Arial" charset="0"/>
        </a:defRPr>
      </a:lvl2pPr>
      <a:lvl3pPr algn="l" rtl="0" eaLnBrk="0" fontAlgn="base" hangingPunct="0">
        <a:spcBef>
          <a:spcPct val="0"/>
        </a:spcBef>
        <a:spcAft>
          <a:spcPct val="0"/>
        </a:spcAft>
        <a:defRPr sz="2800" b="1">
          <a:solidFill>
            <a:srgbClr val="005FAA"/>
          </a:solidFill>
          <a:latin typeface="Arial" charset="0"/>
          <a:cs typeface="Arial" charset="0"/>
        </a:defRPr>
      </a:lvl3pPr>
      <a:lvl4pPr algn="l" rtl="0" eaLnBrk="0" fontAlgn="base" hangingPunct="0">
        <a:spcBef>
          <a:spcPct val="0"/>
        </a:spcBef>
        <a:spcAft>
          <a:spcPct val="0"/>
        </a:spcAft>
        <a:defRPr sz="2800" b="1">
          <a:solidFill>
            <a:srgbClr val="005FAA"/>
          </a:solidFill>
          <a:latin typeface="Arial" charset="0"/>
          <a:cs typeface="Arial" charset="0"/>
        </a:defRPr>
      </a:lvl4pPr>
      <a:lvl5pPr algn="l" rtl="0" eaLnBrk="0" fontAlgn="base" hangingPunct="0">
        <a:spcBef>
          <a:spcPct val="0"/>
        </a:spcBef>
        <a:spcAft>
          <a:spcPct val="0"/>
        </a:spcAft>
        <a:defRPr sz="2800" b="1">
          <a:solidFill>
            <a:srgbClr val="005FAA"/>
          </a:solidFill>
          <a:latin typeface="Arial" charset="0"/>
          <a:cs typeface="Arial" charset="0"/>
        </a:defRPr>
      </a:lvl5pPr>
      <a:lvl6pPr marL="457200" algn="l" rtl="0" fontAlgn="base">
        <a:spcBef>
          <a:spcPct val="0"/>
        </a:spcBef>
        <a:spcAft>
          <a:spcPct val="0"/>
        </a:spcAft>
        <a:defRPr sz="2800" b="1">
          <a:solidFill>
            <a:srgbClr val="005FAA"/>
          </a:solidFill>
          <a:latin typeface="Arial" charset="0"/>
          <a:cs typeface="Arial" charset="0"/>
        </a:defRPr>
      </a:lvl6pPr>
      <a:lvl7pPr marL="914400" algn="l" rtl="0" fontAlgn="base">
        <a:spcBef>
          <a:spcPct val="0"/>
        </a:spcBef>
        <a:spcAft>
          <a:spcPct val="0"/>
        </a:spcAft>
        <a:defRPr sz="2800" b="1">
          <a:solidFill>
            <a:srgbClr val="005FAA"/>
          </a:solidFill>
          <a:latin typeface="Arial" charset="0"/>
          <a:cs typeface="Arial" charset="0"/>
        </a:defRPr>
      </a:lvl7pPr>
      <a:lvl8pPr marL="1371600" algn="l" rtl="0" fontAlgn="base">
        <a:spcBef>
          <a:spcPct val="0"/>
        </a:spcBef>
        <a:spcAft>
          <a:spcPct val="0"/>
        </a:spcAft>
        <a:defRPr sz="2800" b="1">
          <a:solidFill>
            <a:srgbClr val="005FAA"/>
          </a:solidFill>
          <a:latin typeface="Arial" charset="0"/>
          <a:cs typeface="Arial" charset="0"/>
        </a:defRPr>
      </a:lvl8pPr>
      <a:lvl9pPr marL="1828800" algn="l" rtl="0" fontAlgn="base">
        <a:spcBef>
          <a:spcPct val="0"/>
        </a:spcBef>
        <a:spcAft>
          <a:spcPct val="0"/>
        </a:spcAft>
        <a:defRPr sz="2800" b="1">
          <a:solidFill>
            <a:srgbClr val="005FAA"/>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3.jpeg"/><Relationship Id="rId6" Type="http://schemas.openxmlformats.org/officeDocument/2006/relationships/image" Target="../media/image24.jpg"/><Relationship Id="rId7" Type="http://schemas.openxmlformats.org/officeDocument/2006/relationships/image" Target="../media/image25.jpg"/><Relationship Id="rId1" Type="http://schemas.openxmlformats.org/officeDocument/2006/relationships/slideLayout" Target="../slideLayouts/slideLayout4.xml"/><Relationship Id="rId2"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notesSlide" Target="../notesSlides/notesSlide1.xml"/><Relationship Id="rId4" Type="http://schemas.openxmlformats.org/officeDocument/2006/relationships/oleObject" Target="../embeddings/Foglio_di_lavoro_di_Excel_97_-_20041.xls"/><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514600" y="457200"/>
            <a:ext cx="6324600" cy="4038600"/>
          </a:xfrm>
        </p:spPr>
        <p:txBody>
          <a:bodyPr anchor="t"/>
          <a:lstStyle/>
          <a:p>
            <a:pPr algn="ctr"/>
            <a:r>
              <a:rPr lang="en-GB" sz="2400" dirty="0" smtClean="0">
                <a:solidFill>
                  <a:srgbClr val="0000FF"/>
                </a:solidFill>
              </a:rPr>
              <a:t>The CNR contribution to GEOSS</a:t>
            </a:r>
            <a:br>
              <a:rPr lang="en-GB" sz="2400" dirty="0" smtClean="0">
                <a:solidFill>
                  <a:srgbClr val="0000FF"/>
                </a:solidFill>
              </a:rPr>
            </a:br>
            <a:r>
              <a:rPr lang="en-GB" sz="2400" dirty="0" smtClean="0">
                <a:solidFill>
                  <a:srgbClr val="0000FF"/>
                </a:solidFill>
              </a:rPr>
              <a:t/>
            </a:r>
            <a:br>
              <a:rPr lang="en-GB" sz="2400" dirty="0" smtClean="0">
                <a:solidFill>
                  <a:srgbClr val="0000FF"/>
                </a:solidFill>
              </a:rPr>
            </a:br>
            <a:r>
              <a:rPr lang="en-GB" sz="2000" b="0" dirty="0" smtClean="0">
                <a:latin typeface="+mn-lt"/>
              </a:rPr>
              <a:t>Nicola Pirrone</a:t>
            </a:r>
            <a:br>
              <a:rPr lang="en-GB" sz="2000" b="0" dirty="0" smtClean="0">
                <a:latin typeface="+mn-lt"/>
              </a:rPr>
            </a:br>
            <a:r>
              <a:rPr lang="en-GB" sz="2000" b="0" dirty="0" smtClean="0">
                <a:latin typeface="+mn-lt"/>
              </a:rPr>
              <a:t> </a:t>
            </a:r>
            <a:br>
              <a:rPr lang="en-GB" sz="2000" b="0" dirty="0" smtClean="0">
                <a:latin typeface="+mn-lt"/>
              </a:rPr>
            </a:br>
            <a:r>
              <a:rPr lang="en-GB" sz="1400" b="0" dirty="0" smtClean="0">
                <a:latin typeface="+mn-lt"/>
              </a:rPr>
              <a:t>GEO Principal of Italy </a:t>
            </a:r>
            <a:br>
              <a:rPr lang="en-GB" sz="1400" b="0" dirty="0" smtClean="0">
                <a:latin typeface="+mn-lt"/>
              </a:rPr>
            </a:br>
            <a:r>
              <a:rPr lang="en-GB" sz="1400" b="0" dirty="0" smtClean="0"/>
              <a:t>Director</a:t>
            </a:r>
            <a:r>
              <a:rPr lang="en-GB" sz="1400" b="0" dirty="0" smtClean="0">
                <a:ea typeface="宋体" pitchFamily="2" charset="-122"/>
              </a:rPr>
              <a:t>, </a:t>
            </a:r>
            <a:r>
              <a:rPr lang="en-GB" altLang="zh-CN" sz="1400" b="0" dirty="0" smtClean="0">
                <a:ea typeface="宋体" pitchFamily="2" charset="-122"/>
              </a:rPr>
              <a:t>CNR-Institute of Atmospheric Pollution Research, Roma, Italy</a:t>
            </a:r>
            <a:br>
              <a:rPr lang="en-GB" altLang="zh-CN" sz="1400" b="0" dirty="0" smtClean="0">
                <a:ea typeface="宋体" pitchFamily="2" charset="-122"/>
              </a:rPr>
            </a:br>
            <a:r>
              <a:rPr lang="en-GB" altLang="zh-CN" sz="1400" b="0" dirty="0" smtClean="0">
                <a:solidFill>
                  <a:srgbClr val="0000FF"/>
                </a:solidFill>
                <a:effectLst>
                  <a:outerShdw blurRad="38100" dist="38100" dir="2700000" algn="tl">
                    <a:srgbClr val="000000">
                      <a:alpha val="43137"/>
                    </a:srgbClr>
                  </a:outerShdw>
                </a:effectLst>
                <a:ea typeface="宋体" pitchFamily="2" charset="-122"/>
              </a:rPr>
              <a:t/>
            </a:r>
            <a:br>
              <a:rPr lang="en-GB" altLang="zh-CN" sz="1400" b="0" dirty="0" smtClean="0">
                <a:solidFill>
                  <a:srgbClr val="0000FF"/>
                </a:solidFill>
                <a:effectLst>
                  <a:outerShdw blurRad="38100" dist="38100" dir="2700000" algn="tl">
                    <a:srgbClr val="000000">
                      <a:alpha val="43137"/>
                    </a:srgbClr>
                  </a:outerShdw>
                </a:effectLst>
                <a:ea typeface="宋体" pitchFamily="2" charset="-122"/>
              </a:rPr>
            </a:br>
            <a:r>
              <a:rPr lang="en-GB" sz="1600" b="0" dirty="0" smtClean="0">
                <a:solidFill>
                  <a:srgbClr val="0000FF"/>
                </a:solidFill>
              </a:rPr>
              <a:t>nicola.pirrone@iia.cnr.it</a:t>
            </a:r>
            <a:r>
              <a:rPr lang="en-US" sz="1600" b="0" dirty="0">
                <a:solidFill>
                  <a:srgbClr val="0000FF"/>
                </a:solidFill>
                <a:effectLst>
                  <a:outerShdw blurRad="38100" dist="38100" dir="2700000" algn="tl">
                    <a:srgbClr val="000000">
                      <a:alpha val="43137"/>
                    </a:srgbClr>
                  </a:outerShdw>
                </a:effectLst>
                <a:ea typeface="宋体" pitchFamily="2" charset="-122"/>
              </a:rPr>
              <a:t/>
            </a:r>
            <a:br>
              <a:rPr lang="en-US" sz="1600" b="0" dirty="0">
                <a:solidFill>
                  <a:srgbClr val="0000FF"/>
                </a:solidFill>
                <a:effectLst>
                  <a:outerShdw blurRad="38100" dist="38100" dir="2700000" algn="tl">
                    <a:srgbClr val="000000">
                      <a:alpha val="43137"/>
                    </a:srgbClr>
                  </a:outerShdw>
                </a:effectLst>
                <a:ea typeface="宋体" pitchFamily="2" charset="-122"/>
              </a:rPr>
            </a:br>
            <a:r>
              <a:rPr lang="en-US" altLang="zh-CN" sz="1600" b="0" dirty="0" smtClean="0">
                <a:solidFill>
                  <a:srgbClr val="0000FF"/>
                </a:solidFill>
                <a:effectLst>
                  <a:outerShdw blurRad="38100" dist="38100" dir="2700000" algn="tl">
                    <a:srgbClr val="000000">
                      <a:alpha val="43137"/>
                    </a:srgbClr>
                  </a:outerShdw>
                </a:effectLst>
                <a:ea typeface="宋体" pitchFamily="2" charset="-122"/>
              </a:rPr>
              <a:t/>
            </a:r>
            <a:br>
              <a:rPr lang="en-US" altLang="zh-CN" sz="1600" b="0" dirty="0" smtClean="0">
                <a:solidFill>
                  <a:srgbClr val="0000FF"/>
                </a:solidFill>
                <a:effectLst>
                  <a:outerShdw blurRad="38100" dist="38100" dir="2700000" algn="tl">
                    <a:srgbClr val="000000">
                      <a:alpha val="43137"/>
                    </a:srgbClr>
                  </a:outerShdw>
                </a:effectLst>
                <a:ea typeface="宋体" pitchFamily="2" charset="-122"/>
              </a:rPr>
            </a:br>
            <a:r>
              <a:rPr lang="en-US" altLang="zh-CN" sz="1600" b="0" dirty="0" smtClean="0">
                <a:solidFill>
                  <a:srgbClr val="0000FF"/>
                </a:solidFill>
                <a:effectLst>
                  <a:outerShdw blurRad="38100" dist="38100" dir="2700000" algn="tl">
                    <a:srgbClr val="000000">
                      <a:alpha val="43137"/>
                    </a:srgbClr>
                  </a:outerShdw>
                </a:effectLst>
                <a:ea typeface="宋体" pitchFamily="2" charset="-122"/>
              </a:rPr>
              <a:t/>
            </a:r>
            <a:br>
              <a:rPr lang="en-US" altLang="zh-CN" sz="1600" b="0" dirty="0" smtClean="0">
                <a:solidFill>
                  <a:srgbClr val="0000FF"/>
                </a:solidFill>
                <a:effectLst>
                  <a:outerShdw blurRad="38100" dist="38100" dir="2700000" algn="tl">
                    <a:srgbClr val="000000">
                      <a:alpha val="43137"/>
                    </a:srgbClr>
                  </a:outerShdw>
                </a:effectLst>
                <a:ea typeface="宋体" pitchFamily="2" charset="-122"/>
              </a:rPr>
            </a:br>
            <a:r>
              <a:rPr lang="en-US" altLang="zh-CN" sz="1600" b="0" dirty="0">
                <a:solidFill>
                  <a:srgbClr val="0000FF"/>
                </a:solidFill>
                <a:effectLst>
                  <a:outerShdw blurRad="38100" dist="38100" dir="2700000" algn="tl">
                    <a:srgbClr val="000000">
                      <a:alpha val="43137"/>
                    </a:srgbClr>
                  </a:outerShdw>
                </a:effectLst>
                <a:ea typeface="宋体" pitchFamily="2" charset="-122"/>
              </a:rPr>
              <a:t/>
            </a:r>
            <a:br>
              <a:rPr lang="en-US" altLang="zh-CN" sz="1600" b="0" dirty="0">
                <a:solidFill>
                  <a:srgbClr val="0000FF"/>
                </a:solidFill>
                <a:effectLst>
                  <a:outerShdw blurRad="38100" dist="38100" dir="2700000" algn="tl">
                    <a:srgbClr val="000000">
                      <a:alpha val="43137"/>
                    </a:srgbClr>
                  </a:outerShdw>
                </a:effectLst>
                <a:ea typeface="宋体" pitchFamily="2" charset="-122"/>
              </a:rPr>
            </a:br>
            <a:r>
              <a:rPr lang="en-US" altLang="zh-CN" sz="2000" b="0" dirty="0" smtClean="0">
                <a:solidFill>
                  <a:srgbClr val="0000FF"/>
                </a:solidFill>
                <a:effectLst>
                  <a:outerShdw blurRad="38100" dist="38100" dir="2700000" algn="tl">
                    <a:srgbClr val="000000">
                      <a:alpha val="43137"/>
                    </a:srgbClr>
                  </a:outerShdw>
                </a:effectLst>
                <a:ea typeface="宋体" pitchFamily="2" charset="-122"/>
              </a:rPr>
              <a:t>3</a:t>
            </a:r>
            <a:r>
              <a:rPr lang="en-US" altLang="zh-CN" sz="2000" b="0" baseline="30000" dirty="0" smtClean="0">
                <a:solidFill>
                  <a:srgbClr val="0000FF"/>
                </a:solidFill>
                <a:effectLst>
                  <a:outerShdw blurRad="38100" dist="38100" dir="2700000" algn="tl">
                    <a:srgbClr val="000000">
                      <a:alpha val="43137"/>
                    </a:srgbClr>
                  </a:outerShdw>
                </a:effectLst>
                <a:ea typeface="宋体" pitchFamily="2" charset="-122"/>
              </a:rPr>
              <a:t>rd</a:t>
            </a:r>
            <a:r>
              <a:rPr lang="en-US" altLang="zh-CN" sz="2000" b="0" dirty="0" smtClean="0">
                <a:solidFill>
                  <a:srgbClr val="0000FF"/>
                </a:solidFill>
                <a:effectLst>
                  <a:outerShdw blurRad="38100" dist="38100" dir="2700000" algn="tl">
                    <a:srgbClr val="000000">
                      <a:alpha val="43137"/>
                    </a:srgbClr>
                  </a:outerShdw>
                </a:effectLst>
                <a:ea typeface="宋体" pitchFamily="2" charset="-122"/>
              </a:rPr>
              <a:t> GEO Data Providers Workshop</a:t>
            </a:r>
            <a:br>
              <a:rPr lang="en-US" altLang="zh-CN" sz="2000" b="0" dirty="0" smtClean="0">
                <a:solidFill>
                  <a:srgbClr val="0000FF"/>
                </a:solidFill>
                <a:effectLst>
                  <a:outerShdw blurRad="38100" dist="38100" dir="2700000" algn="tl">
                    <a:srgbClr val="000000">
                      <a:alpha val="43137"/>
                    </a:srgbClr>
                  </a:outerShdw>
                </a:effectLst>
                <a:ea typeface="宋体" pitchFamily="2" charset="-122"/>
              </a:rPr>
            </a:br>
            <a:r>
              <a:rPr lang="en-US" altLang="zh-CN" sz="2000" b="0" dirty="0" smtClean="0">
                <a:solidFill>
                  <a:srgbClr val="0000FF"/>
                </a:solidFill>
                <a:effectLst>
                  <a:outerShdw blurRad="38100" dist="38100" dir="2700000" algn="tl">
                    <a:srgbClr val="000000">
                      <a:alpha val="43137"/>
                    </a:srgbClr>
                  </a:outerShdw>
                </a:effectLst>
                <a:ea typeface="宋体" pitchFamily="2" charset="-122"/>
              </a:rPr>
              <a:t>2-4 May 2018, ESA, </a:t>
            </a:r>
            <a:r>
              <a:rPr lang="en-US" altLang="zh-CN" sz="2000" b="0" dirty="0" err="1" smtClean="0">
                <a:solidFill>
                  <a:srgbClr val="0000FF"/>
                </a:solidFill>
                <a:effectLst>
                  <a:outerShdw blurRad="38100" dist="38100" dir="2700000" algn="tl">
                    <a:srgbClr val="000000">
                      <a:alpha val="43137"/>
                    </a:srgbClr>
                  </a:outerShdw>
                </a:effectLst>
                <a:ea typeface="宋体" pitchFamily="2" charset="-122"/>
              </a:rPr>
              <a:t>Frascati</a:t>
            </a:r>
            <a:endParaRPr lang="en-US" altLang="zh-CN" sz="1600" dirty="0" smtClean="0">
              <a:solidFill>
                <a:srgbClr val="FF0000"/>
              </a:solidFill>
              <a:ea typeface="宋体" pitchFamily="2" charset="-122"/>
            </a:endParaRPr>
          </a:p>
        </p:txBody>
      </p:sp>
      <p:grpSp>
        <p:nvGrpSpPr>
          <p:cNvPr id="9" name="Gruppo 10"/>
          <p:cNvGrpSpPr>
            <a:grpSpLocks/>
          </p:cNvGrpSpPr>
          <p:nvPr/>
        </p:nvGrpSpPr>
        <p:grpSpPr bwMode="auto">
          <a:xfrm>
            <a:off x="0" y="6400800"/>
            <a:ext cx="9144000" cy="426854"/>
            <a:chOff x="0" y="6400800"/>
            <a:chExt cx="9144000" cy="426854"/>
          </a:xfrm>
        </p:grpSpPr>
        <p:sp>
          <p:nvSpPr>
            <p:cNvPr id="10"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11" name="Gruppo 10"/>
            <p:cNvGrpSpPr>
              <a:grpSpLocks/>
            </p:cNvGrpSpPr>
            <p:nvPr/>
          </p:nvGrpSpPr>
          <p:grpSpPr bwMode="auto">
            <a:xfrm>
              <a:off x="38421" y="6419850"/>
              <a:ext cx="5447979" cy="407804"/>
              <a:chOff x="38421" y="6248832"/>
              <a:chExt cx="5447979" cy="407804"/>
            </a:xfrm>
          </p:grpSpPr>
          <p:sp>
            <p:nvSpPr>
              <p:cNvPr id="12"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GB" sz="900" b="0" u="none" dirty="0" smtClean="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en-GB" sz="900" b="0" u="none" dirty="0" smtClean="0">
                    <a:solidFill>
                      <a:srgbClr val="000099"/>
                    </a:solidFill>
                    <a:effectLst>
                      <a:outerShdw blurRad="38100" dist="38100" dir="2700000" algn="tl">
                        <a:srgbClr val="C0C0C0"/>
                      </a:outerShdw>
                    </a:effectLst>
                    <a:latin typeface="+mj-lt"/>
                  </a:rPr>
                  <a:t>http://</a:t>
                </a:r>
                <a:r>
                  <a:rPr lang="en-GB" sz="900" b="0" u="none" dirty="0" err="1" smtClean="0">
                    <a:solidFill>
                      <a:srgbClr val="000099"/>
                    </a:solidFill>
                    <a:effectLst>
                      <a:outerShdw blurRad="38100" dist="38100" dir="2700000" algn="tl">
                        <a:srgbClr val="C0C0C0"/>
                      </a:outerShdw>
                    </a:effectLst>
                    <a:latin typeface="+mj-lt"/>
                  </a:rPr>
                  <a:t>www.iia.cnr.it</a:t>
                </a:r>
                <a:endParaRPr lang="en-GB" sz="900" b="0" u="none" dirty="0">
                  <a:solidFill>
                    <a:srgbClr val="000099"/>
                  </a:solidFill>
                  <a:effectLst>
                    <a:outerShdw blurRad="38100" dist="38100" dir="2700000" algn="tl">
                      <a:srgbClr val="C0C0C0"/>
                    </a:outerShdw>
                  </a:effectLst>
                  <a:latin typeface="+mj-lt"/>
                </a:endParaRPr>
              </a:p>
            </p:txBody>
          </p:sp>
          <p:pic>
            <p:nvPicPr>
              <p:cNvPr id="13" name="Immagine 18"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pic>
        <p:nvPicPr>
          <p:cNvPr id="14" name="Picture 2"/>
          <p:cNvPicPr>
            <a:picLocks noChangeAspect="1" noChangeArrowheads="1"/>
          </p:cNvPicPr>
          <p:nvPr/>
        </p:nvPicPr>
        <p:blipFill>
          <a:blip r:embed="rId3" cstate="print"/>
          <a:srcRect/>
          <a:stretch>
            <a:fillRect/>
          </a:stretch>
        </p:blipFill>
        <p:spPr bwMode="auto">
          <a:xfrm>
            <a:off x="0" y="1981200"/>
            <a:ext cx="2362200" cy="1628775"/>
          </a:xfrm>
          <a:prstGeom prst="rect">
            <a:avLst/>
          </a:prstGeom>
          <a:noFill/>
          <a:ln w="9525">
            <a:noFill/>
            <a:round/>
            <a:headEnd/>
            <a:tailEnd/>
          </a:ln>
        </p:spPr>
      </p:pic>
      <p:pic>
        <p:nvPicPr>
          <p:cNvPr id="16" name="Picture 8"/>
          <p:cNvPicPr>
            <a:picLocks noChangeAspect="1" noChangeArrowheads="1"/>
          </p:cNvPicPr>
          <p:nvPr/>
        </p:nvPicPr>
        <p:blipFill>
          <a:blip r:embed="rId4" cstate="print"/>
          <a:srcRect/>
          <a:stretch>
            <a:fillRect/>
          </a:stretch>
        </p:blipFill>
        <p:spPr bwMode="auto">
          <a:xfrm>
            <a:off x="0" y="3657600"/>
            <a:ext cx="2362200" cy="2743200"/>
          </a:xfrm>
          <a:prstGeom prst="rect">
            <a:avLst/>
          </a:prstGeom>
          <a:noFill/>
          <a:ln w="9525">
            <a:noFill/>
            <a:miter lim="800000"/>
            <a:headEnd/>
            <a:tailEnd/>
          </a:ln>
        </p:spPr>
      </p:pic>
      <p:pic>
        <p:nvPicPr>
          <p:cNvPr id="17" name="Picture 4" descr="http://3.bp.blogspot.com/_bMLg8_Yd7xs/SGlMfiOJKtI/AAAAAAAAAF8/njlHIduHAyU/s320/pic1.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00" y="1"/>
            <a:ext cx="2275200" cy="1971839"/>
          </a:xfrm>
          <a:prstGeom prst="rect">
            <a:avLst/>
          </a:prstGeom>
          <a:noFill/>
          <a:ln w="38100">
            <a:solidFill>
              <a:srgbClr val="7030A0"/>
            </a:solidFill>
          </a:ln>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6"/>
          <a:stretch>
            <a:fillRect/>
          </a:stretch>
        </p:blipFill>
        <p:spPr>
          <a:xfrm>
            <a:off x="2438400" y="5105400"/>
            <a:ext cx="6616700" cy="58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10"/>
          <p:cNvGrpSpPr>
            <a:grpSpLocks/>
          </p:cNvGrpSpPr>
          <p:nvPr/>
        </p:nvGrpSpPr>
        <p:grpSpPr bwMode="auto">
          <a:xfrm>
            <a:off x="0" y="6400800"/>
            <a:ext cx="9144000" cy="426854"/>
            <a:chOff x="0" y="6400800"/>
            <a:chExt cx="9144000" cy="426854"/>
          </a:xfrm>
        </p:grpSpPr>
        <p:sp>
          <p:nvSpPr>
            <p:cNvPr id="5"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6" name="Gruppo 10"/>
            <p:cNvGrpSpPr>
              <a:grpSpLocks/>
            </p:cNvGrpSpPr>
            <p:nvPr/>
          </p:nvGrpSpPr>
          <p:grpSpPr bwMode="auto">
            <a:xfrm>
              <a:off x="38421" y="6419850"/>
              <a:ext cx="5447979" cy="407804"/>
              <a:chOff x="38421" y="6248832"/>
              <a:chExt cx="5447979" cy="407804"/>
            </a:xfrm>
          </p:grpSpPr>
          <p:sp>
            <p:nvSpPr>
              <p:cNvPr id="7"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8" name="Immagine 7"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pic>
        <p:nvPicPr>
          <p:cNvPr id="13" name="Immagine 12"/>
          <p:cNvPicPr>
            <a:picLocks noChangeAspect="1"/>
          </p:cNvPicPr>
          <p:nvPr/>
        </p:nvPicPr>
        <p:blipFill>
          <a:blip r:embed="rId3"/>
          <a:stretch>
            <a:fillRect/>
          </a:stretch>
        </p:blipFill>
        <p:spPr>
          <a:xfrm>
            <a:off x="152400" y="4343400"/>
            <a:ext cx="3124200" cy="1828800"/>
          </a:xfrm>
          <a:prstGeom prst="rect">
            <a:avLst/>
          </a:prstGeom>
        </p:spPr>
      </p:pic>
      <p:pic>
        <p:nvPicPr>
          <p:cNvPr id="17" name="Immagine 16" descr="rotta_NUOVA_completa_2000-2009-2010-2011-2012.jpg"/>
          <p:cNvPicPr>
            <a:picLocks noChangeAspect="1"/>
          </p:cNvPicPr>
          <p:nvPr/>
        </p:nvPicPr>
        <p:blipFill>
          <a:blip r:embed="rId4" cstate="print"/>
          <a:stretch>
            <a:fillRect/>
          </a:stretch>
        </p:blipFill>
        <p:spPr>
          <a:xfrm>
            <a:off x="152400" y="2057400"/>
            <a:ext cx="3124200" cy="2057400"/>
          </a:xfrm>
          <a:prstGeom prst="rect">
            <a:avLst/>
          </a:prstGeom>
          <a:ln>
            <a:noFill/>
          </a:ln>
          <a:effectLst>
            <a:outerShdw blurRad="292100" dist="139700" dir="2700000" algn="tl" rotWithShape="0">
              <a:srgbClr val="333333">
                <a:alpha val="65000"/>
              </a:srgbClr>
            </a:outerShdw>
          </a:effectLst>
        </p:spPr>
      </p:pic>
      <p:pic>
        <p:nvPicPr>
          <p:cNvPr id="18" name="Immagin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76200"/>
            <a:ext cx="3352800" cy="2135980"/>
          </a:xfrm>
          <a:prstGeom prst="rect">
            <a:avLst/>
          </a:prstGeom>
          <a:noFill/>
        </p:spPr>
      </p:pic>
      <p:pic>
        <p:nvPicPr>
          <p:cNvPr id="19" name="Immagine 18"/>
          <p:cNvPicPr>
            <a:picLocks noChangeAspect="1"/>
          </p:cNvPicPr>
          <p:nvPr/>
        </p:nvPicPr>
        <p:blipFill>
          <a:blip r:embed="rId6"/>
          <a:stretch>
            <a:fillRect/>
          </a:stretch>
        </p:blipFill>
        <p:spPr>
          <a:xfrm>
            <a:off x="152400" y="0"/>
            <a:ext cx="3124200" cy="1986140"/>
          </a:xfrm>
          <a:prstGeom prst="rect">
            <a:avLst/>
          </a:prstGeom>
        </p:spPr>
      </p:pic>
      <p:sp>
        <p:nvSpPr>
          <p:cNvPr id="21" name="Freccia destra 20"/>
          <p:cNvSpPr/>
          <p:nvPr/>
        </p:nvSpPr>
        <p:spPr bwMode="auto">
          <a:xfrm>
            <a:off x="3581400" y="762000"/>
            <a:ext cx="1219200" cy="457200"/>
          </a:xfrm>
          <a:prstGeom prst="rightArrow">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1" i="0" u="sng" strike="noStrike" cap="none" normalizeH="0" baseline="0" smtClean="0">
              <a:ln>
                <a:noFill/>
              </a:ln>
              <a:solidFill>
                <a:schemeClr val="tx2"/>
              </a:solidFill>
              <a:effectLst/>
              <a:latin typeface="Tahoma" pitchFamily="34" charset="0"/>
            </a:endParaRPr>
          </a:p>
        </p:txBody>
      </p:sp>
      <p:sp>
        <p:nvSpPr>
          <p:cNvPr id="22" name="Freccia destra 21"/>
          <p:cNvSpPr/>
          <p:nvPr/>
        </p:nvSpPr>
        <p:spPr bwMode="auto">
          <a:xfrm rot="5400000">
            <a:off x="6515100" y="2019300"/>
            <a:ext cx="533400" cy="457200"/>
          </a:xfrm>
          <a:prstGeom prst="rightArrow">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1" i="0" u="sng" strike="noStrike" cap="none" normalizeH="0" baseline="0" smtClean="0">
              <a:ln>
                <a:noFill/>
              </a:ln>
              <a:solidFill>
                <a:schemeClr val="tx2"/>
              </a:solidFill>
              <a:effectLst/>
              <a:latin typeface="Tahoma" pitchFamily="34" charset="0"/>
            </a:endParaRPr>
          </a:p>
        </p:txBody>
      </p:sp>
      <p:sp>
        <p:nvSpPr>
          <p:cNvPr id="23" name="Rettangolo arrotondato 22"/>
          <p:cNvSpPr/>
          <p:nvPr/>
        </p:nvSpPr>
        <p:spPr bwMode="auto">
          <a:xfrm>
            <a:off x="5638800" y="2590800"/>
            <a:ext cx="2362200" cy="1066800"/>
          </a:xfrm>
          <a:prstGeom prst="roundRect">
            <a:avLst/>
          </a:prstGeom>
          <a:solidFill>
            <a:schemeClr val="accent1">
              <a:lumMod val="90000"/>
            </a:schemeClr>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u="none" dirty="0" smtClean="0"/>
              <a:t>Global </a:t>
            </a:r>
            <a:r>
              <a:rPr lang="it-IT" u="none" dirty="0" err="1" smtClean="0"/>
              <a:t>Monitoring</a:t>
            </a:r>
            <a:r>
              <a:rPr lang="it-IT" u="none" dirty="0" smtClean="0"/>
              <a:t> Plan</a:t>
            </a:r>
            <a:endParaRPr kumimoji="0" lang="it-IT" sz="2000" b="1" i="0" u="none" strike="noStrike" cap="none" normalizeH="0" baseline="0" dirty="0" smtClean="0">
              <a:ln>
                <a:noFill/>
              </a:ln>
              <a:solidFill>
                <a:schemeClr val="tx2"/>
              </a:solidFill>
              <a:effectLst/>
            </a:endParaRPr>
          </a:p>
        </p:txBody>
      </p:sp>
      <p:sp>
        <p:nvSpPr>
          <p:cNvPr id="25" name="Rettangolo arrotondato 24"/>
          <p:cNvSpPr/>
          <p:nvPr/>
        </p:nvSpPr>
        <p:spPr bwMode="auto">
          <a:xfrm>
            <a:off x="3733800" y="2133600"/>
            <a:ext cx="1600200" cy="533400"/>
          </a:xfrm>
          <a:prstGeom prst="roundRect">
            <a:avLst/>
          </a:prstGeom>
          <a:no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u="none" dirty="0" smtClean="0"/>
              <a:t>UNEP</a:t>
            </a:r>
            <a:endParaRPr kumimoji="0" lang="it-IT" sz="2000" b="1" i="0" u="none" strike="noStrike" cap="none" normalizeH="0" baseline="0" dirty="0" smtClean="0">
              <a:ln>
                <a:noFill/>
              </a:ln>
              <a:solidFill>
                <a:schemeClr val="tx2"/>
              </a:solidFill>
              <a:effectLst/>
            </a:endParaRPr>
          </a:p>
        </p:txBody>
      </p:sp>
      <p:sp>
        <p:nvSpPr>
          <p:cNvPr id="27" name="Rettangolo arrotondato 26"/>
          <p:cNvSpPr/>
          <p:nvPr/>
        </p:nvSpPr>
        <p:spPr bwMode="auto">
          <a:xfrm>
            <a:off x="3733800" y="2743200"/>
            <a:ext cx="1600200" cy="533400"/>
          </a:xfrm>
          <a:prstGeom prst="roundRect">
            <a:avLst/>
          </a:prstGeom>
          <a:no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u="none" dirty="0" smtClean="0"/>
              <a:t>WHO</a:t>
            </a:r>
            <a:endParaRPr kumimoji="0" lang="it-IT" sz="2000" b="1" i="0" u="none" strike="noStrike" cap="none" normalizeH="0" baseline="0" dirty="0" smtClean="0">
              <a:ln>
                <a:noFill/>
              </a:ln>
              <a:solidFill>
                <a:schemeClr val="tx2"/>
              </a:solidFill>
              <a:effectLst/>
            </a:endParaRPr>
          </a:p>
        </p:txBody>
      </p:sp>
      <p:sp>
        <p:nvSpPr>
          <p:cNvPr id="28" name="Rettangolo arrotondato 27"/>
          <p:cNvSpPr/>
          <p:nvPr/>
        </p:nvSpPr>
        <p:spPr bwMode="auto">
          <a:xfrm>
            <a:off x="3733800" y="3352800"/>
            <a:ext cx="1600200" cy="533400"/>
          </a:xfrm>
          <a:prstGeom prst="roundRect">
            <a:avLst/>
          </a:prstGeom>
          <a:no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smtClean="0">
                <a:ln>
                  <a:noFill/>
                </a:ln>
                <a:solidFill>
                  <a:schemeClr val="tx2"/>
                </a:solidFill>
                <a:effectLst/>
              </a:rPr>
              <a:t>CNR</a:t>
            </a:r>
          </a:p>
        </p:txBody>
      </p:sp>
      <p:sp>
        <p:nvSpPr>
          <p:cNvPr id="29" name="Rettangolo arrotondato 28"/>
          <p:cNvSpPr/>
          <p:nvPr/>
        </p:nvSpPr>
        <p:spPr bwMode="auto">
          <a:xfrm>
            <a:off x="3733800" y="3962400"/>
            <a:ext cx="1600200" cy="533400"/>
          </a:xfrm>
          <a:prstGeom prst="roundRect">
            <a:avLst/>
          </a:prstGeom>
          <a:no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u="none" dirty="0" smtClean="0"/>
              <a:t>BRI</a:t>
            </a:r>
            <a:endParaRPr kumimoji="0" lang="it-IT" sz="2000" b="1" i="0" u="none" strike="noStrike" cap="none" normalizeH="0" baseline="0" dirty="0" smtClean="0">
              <a:ln>
                <a:noFill/>
              </a:ln>
              <a:solidFill>
                <a:schemeClr val="tx2"/>
              </a:solidFill>
              <a:effectLst/>
            </a:endParaRPr>
          </a:p>
        </p:txBody>
      </p:sp>
      <p:sp>
        <p:nvSpPr>
          <p:cNvPr id="30" name="Rettangolo arrotondato 29"/>
          <p:cNvSpPr/>
          <p:nvPr/>
        </p:nvSpPr>
        <p:spPr bwMode="auto">
          <a:xfrm>
            <a:off x="3733800" y="4572000"/>
            <a:ext cx="1600200" cy="533400"/>
          </a:xfrm>
          <a:prstGeom prst="roundRect">
            <a:avLst/>
          </a:prstGeom>
          <a:no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u="none" dirty="0" smtClean="0"/>
              <a:t>Nations </a:t>
            </a:r>
            <a:endParaRPr kumimoji="0" lang="it-IT" sz="2000" b="1" i="0" u="none" strike="noStrike" cap="none" normalizeH="0" baseline="0" dirty="0" smtClean="0">
              <a:ln>
                <a:noFill/>
              </a:ln>
              <a:solidFill>
                <a:schemeClr val="tx2"/>
              </a:solidFill>
              <a:effectLst/>
            </a:endParaRPr>
          </a:p>
        </p:txBody>
      </p:sp>
      <p:sp>
        <p:nvSpPr>
          <p:cNvPr id="31" name="Rettangolo 30"/>
          <p:cNvSpPr/>
          <p:nvPr/>
        </p:nvSpPr>
        <p:spPr bwMode="auto">
          <a:xfrm>
            <a:off x="3581400" y="1981200"/>
            <a:ext cx="1981200" cy="3276600"/>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1" i="0" u="sng" strike="noStrike" cap="none" normalizeH="0" baseline="0" smtClean="0">
              <a:ln>
                <a:noFill/>
              </a:ln>
              <a:solidFill>
                <a:schemeClr val="tx2"/>
              </a:solidFill>
              <a:effectLst/>
              <a:latin typeface="Tahoma" pitchFamily="34" charset="0"/>
            </a:endParaRPr>
          </a:p>
        </p:txBody>
      </p:sp>
      <p:sp>
        <p:nvSpPr>
          <p:cNvPr id="33" name="Freccia angolare in su 32"/>
          <p:cNvSpPr/>
          <p:nvPr/>
        </p:nvSpPr>
        <p:spPr bwMode="auto">
          <a:xfrm>
            <a:off x="5638800" y="3733800"/>
            <a:ext cx="914400" cy="762000"/>
          </a:xfrm>
          <a:prstGeom prst="bentUpArrow">
            <a:avLst/>
          </a:prstGeom>
          <a:solidFill>
            <a:schemeClr val="accent2">
              <a:lumMod val="60000"/>
              <a:lumOff val="40000"/>
            </a:schemeClr>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1" i="0" u="sng" strike="noStrike" cap="none" normalizeH="0" baseline="0" smtClean="0">
              <a:ln>
                <a:noFill/>
              </a:ln>
              <a:solidFill>
                <a:schemeClr val="tx2"/>
              </a:solidFill>
              <a:effectLst/>
              <a:latin typeface="Tahoma" pitchFamily="34" charset="0"/>
            </a:endParaRPr>
          </a:p>
        </p:txBody>
      </p:sp>
      <p:sp>
        <p:nvSpPr>
          <p:cNvPr id="34" name="Rettangolo arrotondato 33"/>
          <p:cNvSpPr/>
          <p:nvPr/>
        </p:nvSpPr>
        <p:spPr bwMode="auto">
          <a:xfrm>
            <a:off x="6172200" y="5181600"/>
            <a:ext cx="2438400" cy="685800"/>
          </a:xfrm>
          <a:prstGeom prst="roundRect">
            <a:avLst/>
          </a:prstGeom>
          <a:solidFill>
            <a:schemeClr val="accent1">
              <a:lumMod val="90000"/>
            </a:schemeClr>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u="none" dirty="0" smtClean="0"/>
              <a:t>COP-2 </a:t>
            </a:r>
          </a:p>
          <a:p>
            <a:pPr marL="0" marR="0" indent="0" algn="ctr" defTabSz="914400" rtl="0" eaLnBrk="1" fontAlgn="base" latinLnBrk="0" hangingPunct="1">
              <a:lnSpc>
                <a:spcPct val="100000"/>
              </a:lnSpc>
              <a:spcBef>
                <a:spcPct val="0"/>
              </a:spcBef>
              <a:spcAft>
                <a:spcPct val="0"/>
              </a:spcAft>
              <a:buClrTx/>
              <a:buSzTx/>
              <a:buFontTx/>
              <a:buNone/>
              <a:tabLst/>
            </a:pPr>
            <a:r>
              <a:rPr lang="it-IT" sz="1600" b="0" u="none" dirty="0" smtClean="0">
                <a:solidFill>
                  <a:srgbClr val="FF0000"/>
                </a:solidFill>
              </a:rPr>
              <a:t>(</a:t>
            </a:r>
            <a:r>
              <a:rPr lang="it-IT" sz="1600" b="0" u="none" dirty="0" err="1" smtClean="0">
                <a:solidFill>
                  <a:srgbClr val="FF0000"/>
                </a:solidFill>
              </a:rPr>
              <a:t>Nov</a:t>
            </a:r>
            <a:r>
              <a:rPr lang="it-IT" sz="1600" b="0" u="none" dirty="0" smtClean="0">
                <a:solidFill>
                  <a:srgbClr val="FF0000"/>
                </a:solidFill>
              </a:rPr>
              <a:t>. 2018)</a:t>
            </a:r>
            <a:endParaRPr kumimoji="0" lang="it-IT" sz="1600" b="0" i="0" u="none" strike="noStrike" cap="none" normalizeH="0" baseline="0" dirty="0" smtClean="0">
              <a:ln>
                <a:noFill/>
              </a:ln>
              <a:solidFill>
                <a:srgbClr val="FF0000"/>
              </a:solidFill>
              <a:effectLst/>
            </a:endParaRPr>
          </a:p>
        </p:txBody>
      </p:sp>
      <p:sp>
        <p:nvSpPr>
          <p:cNvPr id="41" name="Freccia giù 40"/>
          <p:cNvSpPr/>
          <p:nvPr/>
        </p:nvSpPr>
        <p:spPr bwMode="auto">
          <a:xfrm>
            <a:off x="7162800" y="3733800"/>
            <a:ext cx="457200" cy="1371600"/>
          </a:xfrm>
          <a:prstGeom prst="downArrow">
            <a:avLst/>
          </a:prstGeom>
          <a:solidFill>
            <a:srgbClr val="9C9CDF"/>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1" i="0" u="sng" strike="noStrike" cap="none" normalizeH="0" baseline="0" smtClean="0">
              <a:ln>
                <a:noFill/>
              </a:ln>
              <a:solidFill>
                <a:schemeClr val="tx2"/>
              </a:solidFill>
              <a:effectLst/>
              <a:latin typeface="Tahoma" pitchFamily="34" charset="0"/>
            </a:endParaRPr>
          </a:p>
        </p:txBody>
      </p:sp>
    </p:spTree>
    <p:extLst>
      <p:ext uri="{BB962C8B-B14F-4D97-AF65-F5344CB8AC3E}">
        <p14:creationId xmlns:p14="http://schemas.microsoft.com/office/powerpoint/2010/main" val="5757312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95288" y="4365625"/>
            <a:ext cx="8294687" cy="1784350"/>
          </a:xfrm>
          <a:prstGeom prst="rect">
            <a:avLst/>
          </a:prstGeom>
          <a:noFill/>
        </p:spPr>
        <p:txBody>
          <a:bodyPr>
            <a:spAutoFit/>
          </a:bodyPr>
          <a:lstStyle/>
          <a:p>
            <a:pPr>
              <a:spcAft>
                <a:spcPts val="1200"/>
              </a:spcAft>
              <a:defRPr/>
            </a:pPr>
            <a:endParaRPr lang="en-US" sz="2000" b="1" i="1" dirty="0">
              <a:solidFill>
                <a:srgbClr val="002060"/>
              </a:solidFill>
            </a:endParaRPr>
          </a:p>
          <a:p>
            <a:pPr>
              <a:spcAft>
                <a:spcPts val="1200"/>
              </a:spcAft>
              <a:defRPr/>
            </a:pPr>
            <a:endParaRPr lang="en-US" sz="2000" b="1" i="1" dirty="0">
              <a:solidFill>
                <a:srgbClr val="002060"/>
              </a:solidFill>
            </a:endParaRPr>
          </a:p>
          <a:p>
            <a:pPr>
              <a:spcAft>
                <a:spcPts val="1200"/>
              </a:spcAft>
              <a:defRPr/>
            </a:pPr>
            <a:endParaRPr lang="en-US" sz="2000" b="1" i="1" dirty="0">
              <a:solidFill>
                <a:srgbClr val="002060"/>
              </a:solidFill>
            </a:endParaRPr>
          </a:p>
          <a:p>
            <a:pPr>
              <a:spcAft>
                <a:spcPts val="1200"/>
              </a:spcAft>
              <a:defRPr/>
            </a:pPr>
            <a:endParaRPr lang="en-US" sz="2000" b="1" i="1" dirty="0">
              <a:solidFill>
                <a:srgbClr val="002060"/>
              </a:solidFill>
            </a:endParaRPr>
          </a:p>
        </p:txBody>
      </p:sp>
      <p:pic>
        <p:nvPicPr>
          <p:cNvPr id="24580"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376062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magine 16" descr="Schermata 2017-09-19 alle 15.45.4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495800"/>
            <a:ext cx="684053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po 14"/>
          <p:cNvGrpSpPr>
            <a:grpSpLocks/>
          </p:cNvGrpSpPr>
          <p:nvPr/>
        </p:nvGrpSpPr>
        <p:grpSpPr bwMode="auto">
          <a:xfrm>
            <a:off x="0" y="6400800"/>
            <a:ext cx="9144000" cy="426854"/>
            <a:chOff x="0" y="6400800"/>
            <a:chExt cx="9144000" cy="426854"/>
          </a:xfrm>
        </p:grpSpPr>
        <p:sp>
          <p:nvSpPr>
            <p:cNvPr id="16"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endParaRPr lang="it-IT" sz="900" b="0">
                <a:latin typeface="+mj-lt"/>
              </a:endParaRPr>
            </a:p>
          </p:txBody>
        </p:sp>
        <p:grpSp>
          <p:nvGrpSpPr>
            <p:cNvPr id="17" name="Gruppo 16"/>
            <p:cNvGrpSpPr>
              <a:grpSpLocks/>
            </p:cNvGrpSpPr>
            <p:nvPr/>
          </p:nvGrpSpPr>
          <p:grpSpPr bwMode="auto">
            <a:xfrm>
              <a:off x="38421" y="6419850"/>
              <a:ext cx="5447979" cy="407804"/>
              <a:chOff x="38421" y="6248832"/>
              <a:chExt cx="5447979" cy="407804"/>
            </a:xfrm>
          </p:grpSpPr>
          <p:sp>
            <p:nvSpPr>
              <p:cNvPr id="18"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19" name="Immagine 18" descr="logo_arial.gif"/>
              <p:cNvPicPr>
                <a:picLocks noChangeAspect="1"/>
              </p:cNvPicPr>
              <p:nvPr/>
            </p:nvPicPr>
            <p:blipFill>
              <a:blip r:embed="rId4" cstate="print"/>
              <a:srcRect/>
              <a:stretch>
                <a:fillRect/>
              </a:stretch>
            </p:blipFill>
            <p:spPr bwMode="auto">
              <a:xfrm>
                <a:off x="38421" y="6279636"/>
                <a:ext cx="421401" cy="360000"/>
              </a:xfrm>
              <a:prstGeom prst="rect">
                <a:avLst/>
              </a:prstGeom>
              <a:noFill/>
              <a:ln w="9525">
                <a:noFill/>
                <a:miter lim="800000"/>
                <a:headEnd/>
                <a:tailEnd/>
              </a:ln>
            </p:spPr>
          </p:pic>
        </p:grpSp>
      </p:grpSp>
      <p:pic>
        <p:nvPicPr>
          <p:cNvPr id="21" name="Picture 2" descr="era-planet-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1845781" cy="7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Connettore 1 21"/>
          <p:cNvCxnSpPr/>
          <p:nvPr/>
        </p:nvCxnSpPr>
        <p:spPr>
          <a:xfrm>
            <a:off x="1845784" y="708947"/>
            <a:ext cx="7248606" cy="0"/>
          </a:xfrm>
          <a:prstGeom prst="line">
            <a:avLst/>
          </a:prstGeom>
          <a:ln w="28575" cmpd="sng">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23" name="CasellaDiTesto 22"/>
          <p:cNvSpPr txBox="1"/>
          <p:nvPr/>
        </p:nvSpPr>
        <p:spPr>
          <a:xfrm>
            <a:off x="1488927" y="86380"/>
            <a:ext cx="7197873" cy="523220"/>
          </a:xfrm>
          <a:prstGeom prst="rect">
            <a:avLst/>
          </a:prstGeom>
          <a:noFill/>
        </p:spPr>
        <p:txBody>
          <a:bodyPr wrap="square" rtlCol="0">
            <a:spAutoFit/>
          </a:bodyPr>
          <a:lstStyle/>
          <a:p>
            <a:pPr algn="ctr"/>
            <a:r>
              <a:rPr lang="en-GB" sz="2800" b="1" u="none" dirty="0" smtClean="0">
                <a:solidFill>
                  <a:srgbClr val="000090"/>
                </a:solidFill>
                <a:latin typeface="Arial"/>
                <a:cs typeface="Arial"/>
              </a:rPr>
              <a:t>CNR coordinates ERA-PLANET</a:t>
            </a:r>
            <a:endParaRPr lang="en-GB" sz="2800" b="1" u="none" dirty="0">
              <a:solidFill>
                <a:srgbClr val="000090"/>
              </a:solidFill>
              <a:latin typeface="Arial"/>
              <a:cs typeface="Arial"/>
            </a:endParaRPr>
          </a:p>
        </p:txBody>
      </p:sp>
      <p:pic>
        <p:nvPicPr>
          <p:cNvPr id="24" name="Immagine 23" descr="horizon20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9076" y="6405082"/>
            <a:ext cx="1335437" cy="467999"/>
          </a:xfrm>
          <a:prstGeom prst="rect">
            <a:avLst/>
          </a:prstGeom>
        </p:spPr>
      </p:pic>
      <p:pic>
        <p:nvPicPr>
          <p:cNvPr id="20" name="Immagine 19" descr="flag_yellow_low.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5507" y="6409415"/>
            <a:ext cx="700241" cy="467995"/>
          </a:xfrm>
          <a:prstGeom prst="rect">
            <a:avLst/>
          </a:prstGeom>
        </p:spPr>
      </p:pic>
      <p:sp>
        <p:nvSpPr>
          <p:cNvPr id="5" name="Freccia curva 4"/>
          <p:cNvSpPr/>
          <p:nvPr/>
        </p:nvSpPr>
        <p:spPr bwMode="auto">
          <a:xfrm rot="5400000">
            <a:off x="4343400" y="1981200"/>
            <a:ext cx="3657600" cy="1676400"/>
          </a:xfrm>
          <a:prstGeom prst="bentArrow">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1" i="0" u="sng" strike="noStrike" cap="none" normalizeH="0" baseline="0" smtClean="0">
              <a:ln>
                <a:solidFill>
                  <a:srgbClr val="000090"/>
                </a:solidFill>
              </a:ln>
              <a:solidFill>
                <a:schemeClr val="tx2"/>
              </a:solidFill>
              <a:effectLst/>
              <a:latin typeface="Tahoma" pitchFamily="34" charset="0"/>
            </a:endParaRPr>
          </a:p>
        </p:txBody>
      </p:sp>
      <p:sp>
        <p:nvSpPr>
          <p:cNvPr id="7" name="Freccia curva 6"/>
          <p:cNvSpPr/>
          <p:nvPr/>
        </p:nvSpPr>
        <p:spPr bwMode="auto">
          <a:xfrm rot="5400000">
            <a:off x="3981450" y="2571750"/>
            <a:ext cx="2247900" cy="1524000"/>
          </a:xfrm>
          <a:prstGeom prst="bentArrow">
            <a:avLst/>
          </a:prstGeom>
          <a:solidFill>
            <a:srgbClr val="005FAA"/>
          </a:solidFill>
          <a:ln w="9525" cap="flat" cmpd="sng" algn="ctr">
            <a:solidFill>
              <a:srgbClr val="005F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1" i="0" u="sng" strike="noStrike" cap="none" normalizeH="0" baseline="0" smtClean="0">
              <a:ln>
                <a:noFill/>
              </a:ln>
              <a:solidFill>
                <a:schemeClr val="tx2"/>
              </a:solidFill>
              <a:effectLst/>
              <a:latin typeface="Tahoma" pitchFamily="34" charset="0"/>
            </a:endParaRPr>
          </a:p>
        </p:txBody>
      </p:sp>
      <p:sp>
        <p:nvSpPr>
          <p:cNvPr id="8" name="CasellaDiTesto 7"/>
          <p:cNvSpPr txBox="1"/>
          <p:nvPr/>
        </p:nvSpPr>
        <p:spPr>
          <a:xfrm>
            <a:off x="5029200" y="1219200"/>
            <a:ext cx="3352800" cy="523220"/>
          </a:xfrm>
          <a:prstGeom prst="rect">
            <a:avLst/>
          </a:prstGeom>
          <a:noFill/>
        </p:spPr>
        <p:txBody>
          <a:bodyPr wrap="square" rtlCol="0">
            <a:spAutoFit/>
          </a:bodyPr>
          <a:lstStyle/>
          <a:p>
            <a:r>
              <a:rPr lang="it-IT" sz="2800" u="none" dirty="0" err="1" smtClean="0">
                <a:solidFill>
                  <a:srgbClr val="0000FF"/>
                </a:solidFill>
                <a:latin typeface="+mn-lt"/>
              </a:rPr>
              <a:t>www.era-planet.eu</a:t>
            </a:r>
            <a:endParaRPr lang="it-IT" sz="2800" u="none" dirty="0">
              <a:solidFill>
                <a:srgbClr val="0000FF"/>
              </a:solidFill>
              <a:latin typeface="+mn-lt"/>
            </a:endParaRPr>
          </a:p>
        </p:txBody>
      </p:sp>
    </p:spTree>
    <p:extLst>
      <p:ext uri="{BB962C8B-B14F-4D97-AF65-F5344CB8AC3E}">
        <p14:creationId xmlns:p14="http://schemas.microsoft.com/office/powerpoint/2010/main" val="29767217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1"/>
          <p:cNvGrpSpPr>
            <a:grpSpLocks/>
          </p:cNvGrpSpPr>
          <p:nvPr/>
        </p:nvGrpSpPr>
        <p:grpSpPr bwMode="auto">
          <a:xfrm>
            <a:off x="0" y="0"/>
            <a:ext cx="9175750" cy="1219200"/>
            <a:chOff x="-1" y="823902"/>
            <a:chExt cx="9175120" cy="1225676"/>
          </a:xfrm>
        </p:grpSpPr>
        <p:grpSp>
          <p:nvGrpSpPr>
            <p:cNvPr id="15367" name="Group 26"/>
            <p:cNvGrpSpPr>
              <a:grpSpLocks/>
            </p:cNvGrpSpPr>
            <p:nvPr/>
          </p:nvGrpSpPr>
          <p:grpSpPr bwMode="auto">
            <a:xfrm>
              <a:off x="-1" y="823902"/>
              <a:ext cx="9175120" cy="796861"/>
              <a:chOff x="-1" y="-31030"/>
              <a:chExt cx="9175120" cy="796861"/>
            </a:xfrm>
          </p:grpSpPr>
          <p:sp>
            <p:nvSpPr>
              <p:cNvPr id="15370" name="Shape 234"/>
              <p:cNvSpPr>
                <a:spLocks noChangeArrowheads="1"/>
              </p:cNvSpPr>
              <p:nvPr/>
            </p:nvSpPr>
            <p:spPr bwMode="auto">
              <a:xfrm>
                <a:off x="-1" y="-19832"/>
                <a:ext cx="9144001" cy="785663"/>
              </a:xfrm>
              <a:prstGeom prst="rect">
                <a:avLst/>
              </a:prstGeom>
              <a:solidFill>
                <a:srgbClr val="82B3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ctr"/>
              <a:lstStyle/>
              <a:p>
                <a:pPr algn="ctr" eaLnBrk="1" hangingPunct="1"/>
                <a:endParaRPr lang="it-IT" sz="1800" u="none">
                  <a:solidFill>
                    <a:srgbClr val="FFFFFF"/>
                  </a:solidFill>
                  <a:latin typeface="+mn-lt"/>
                  <a:cs typeface="Calibri" charset="0"/>
                  <a:sym typeface="Calibri" charset="0"/>
                </a:endParaRPr>
              </a:p>
            </p:txBody>
          </p:sp>
          <p:pic>
            <p:nvPicPr>
              <p:cNvPr id="15371" name="Shape 2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030"/>
                <a:ext cx="1259825" cy="79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Shape 242"/>
              <p:cNvSpPr txBox="1">
                <a:spLocks noChangeArrowheads="1"/>
              </p:cNvSpPr>
              <p:nvPr/>
            </p:nvSpPr>
            <p:spPr bwMode="auto">
              <a:xfrm>
                <a:off x="1353182" y="-25400"/>
                <a:ext cx="7821937" cy="78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ct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l" eaLnBrk="1" hangingPunct="1">
                  <a:buSzPct val="25000"/>
                </a:pPr>
                <a:r>
                  <a:rPr lang="en-GB" sz="3000" b="1" u="none" dirty="0">
                    <a:solidFill>
                      <a:srgbClr val="2764C0"/>
                    </a:solidFill>
                    <a:latin typeface="+mn-lt"/>
                    <a:cs typeface="Calibri" charset="0"/>
                    <a:sym typeface="Calibri" charset="0"/>
                  </a:rPr>
                  <a:t>CNR coordinates ECOPOTENTIAL</a:t>
                </a:r>
              </a:p>
            </p:txBody>
          </p:sp>
        </p:grpSp>
        <p:pic>
          <p:nvPicPr>
            <p:cNvPr id="15368" name="Shape 20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312" y="835100"/>
              <a:ext cx="1139688" cy="78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Shape 208"/>
            <p:cNvSpPr txBox="1">
              <a:spLocks noChangeArrowheads="1"/>
            </p:cNvSpPr>
            <p:nvPr/>
          </p:nvSpPr>
          <p:spPr bwMode="auto">
            <a:xfrm>
              <a:off x="5264150" y="1635480"/>
              <a:ext cx="3756459" cy="4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36000" rIns="121900" bIns="36000"/>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r" eaLnBrk="1" hangingPunct="1">
                <a:buSzPct val="25000"/>
              </a:pPr>
              <a:r>
                <a:rPr lang="en-GB" sz="1100" u="none">
                  <a:solidFill>
                    <a:srgbClr val="013299"/>
                  </a:solidFill>
                  <a:latin typeface="+mn-lt"/>
                  <a:cs typeface="Calibri" charset="0"/>
                  <a:sym typeface="Calibri" charset="0"/>
                </a:rPr>
                <a:t>Funded by the European Union H2020 programme</a:t>
              </a:r>
              <a:r>
                <a:rPr lang="en-GB" sz="1100" i="1" u="none">
                  <a:solidFill>
                    <a:srgbClr val="013299"/>
                  </a:solidFill>
                  <a:latin typeface="+mn-lt"/>
                  <a:cs typeface="Calibri" charset="0"/>
                  <a:sym typeface="Calibri" charset="0"/>
                </a:rPr>
                <a:t> </a:t>
              </a:r>
              <a:r>
                <a:rPr lang="en-GB" sz="1100" u="none">
                  <a:solidFill>
                    <a:srgbClr val="013299"/>
                  </a:solidFill>
                  <a:latin typeface="+mn-lt"/>
                  <a:cs typeface="Calibri" charset="0"/>
                  <a:sym typeface="Calibri" charset="0"/>
                </a:rPr>
                <a:t>under grant agreement No 641762</a:t>
              </a:r>
            </a:p>
          </p:txBody>
        </p:sp>
      </p:grpSp>
      <p:pic>
        <p:nvPicPr>
          <p:cNvPr id="1536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0275" y="3273425"/>
            <a:ext cx="4059238"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425" y="811213"/>
            <a:ext cx="378142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5"/>
          <p:cNvSpPr>
            <a:spLocks noChangeArrowheads="1"/>
          </p:cNvSpPr>
          <p:nvPr/>
        </p:nvSpPr>
        <p:spPr bwMode="auto">
          <a:xfrm>
            <a:off x="4495800" y="1143000"/>
            <a:ext cx="44958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l" eaLnBrk="1" hangingPunct="1">
              <a:lnSpc>
                <a:spcPct val="110000"/>
              </a:lnSpc>
              <a:buFont typeface="Wingdings" charset="2"/>
              <a:buChar char="§"/>
            </a:pPr>
            <a:r>
              <a:rPr lang="en-US" sz="1800" b="1" u="none" dirty="0">
                <a:solidFill>
                  <a:srgbClr val="002060"/>
                </a:solidFill>
                <a:latin typeface="+mn-lt"/>
                <a:cs typeface="Comic Sans MS" charset="0"/>
              </a:rPr>
              <a:t>Coordinator: </a:t>
            </a:r>
            <a:r>
              <a:rPr lang="en-US" sz="1800" b="1" u="none" dirty="0" err="1">
                <a:solidFill>
                  <a:srgbClr val="002060"/>
                </a:solidFill>
                <a:latin typeface="+mn-lt"/>
                <a:cs typeface="Comic Sans MS" charset="0"/>
              </a:rPr>
              <a:t>Antonello</a:t>
            </a:r>
            <a:r>
              <a:rPr lang="en-US" sz="1800" b="1" u="none" dirty="0">
                <a:solidFill>
                  <a:srgbClr val="002060"/>
                </a:solidFill>
                <a:latin typeface="+mn-lt"/>
                <a:cs typeface="Comic Sans MS" charset="0"/>
              </a:rPr>
              <a:t> </a:t>
            </a:r>
            <a:r>
              <a:rPr lang="en-US" sz="1800" b="1" u="none" dirty="0" err="1">
                <a:solidFill>
                  <a:srgbClr val="002060"/>
                </a:solidFill>
                <a:latin typeface="+mn-lt"/>
                <a:cs typeface="Comic Sans MS" charset="0"/>
              </a:rPr>
              <a:t>Provenzale</a:t>
            </a:r>
            <a:endParaRPr lang="en-US" sz="1800" b="1" u="none" dirty="0">
              <a:solidFill>
                <a:srgbClr val="002060"/>
              </a:solidFill>
              <a:latin typeface="+mn-lt"/>
              <a:cs typeface="Comic Sans MS" charset="0"/>
            </a:endParaRPr>
          </a:p>
          <a:p>
            <a:pPr marL="285750" indent="-285750" algn="l" eaLnBrk="1" hangingPunct="1">
              <a:lnSpc>
                <a:spcPct val="110000"/>
              </a:lnSpc>
              <a:buFont typeface="Wingdings" charset="2"/>
              <a:buChar char="§"/>
            </a:pPr>
            <a:r>
              <a:rPr lang="en-US" sz="1800" b="0" u="none" dirty="0">
                <a:solidFill>
                  <a:srgbClr val="002060"/>
                </a:solidFill>
                <a:latin typeface="+mn-lt"/>
                <a:cs typeface="Comic Sans MS" charset="0"/>
              </a:rPr>
              <a:t>2015-2019 -  47 partners</a:t>
            </a:r>
          </a:p>
          <a:p>
            <a:pPr marL="285750" indent="-285750" algn="l" eaLnBrk="1" hangingPunct="1">
              <a:lnSpc>
                <a:spcPct val="110000"/>
              </a:lnSpc>
              <a:buFont typeface="Wingdings" charset="2"/>
              <a:buChar char="§"/>
            </a:pPr>
            <a:r>
              <a:rPr lang="en-US" sz="1800" b="0" u="none" dirty="0">
                <a:solidFill>
                  <a:srgbClr val="002060"/>
                </a:solidFill>
                <a:latin typeface="+mn-lt"/>
                <a:cs typeface="Comic Sans MS" charset="0"/>
              </a:rPr>
              <a:t>Focus on 25 targeted set of Protected Areas in Europe and beyond</a:t>
            </a:r>
          </a:p>
          <a:p>
            <a:pPr marL="285750" indent="-285750" algn="l" eaLnBrk="1" hangingPunct="1">
              <a:buFont typeface="Wingdings" charset="2"/>
              <a:buChar char="§"/>
            </a:pPr>
            <a:r>
              <a:rPr lang="en-US" sz="1800" b="0" u="none" dirty="0">
                <a:solidFill>
                  <a:srgbClr val="002060"/>
                </a:solidFill>
                <a:latin typeface="+mn-lt"/>
                <a:cs typeface="Comic Sans MS" charset="0"/>
              </a:rPr>
              <a:t>Mountain, arid and semiarid, coastal and marine ecosystems</a:t>
            </a:r>
          </a:p>
        </p:txBody>
      </p:sp>
      <p:sp>
        <p:nvSpPr>
          <p:cNvPr id="15365" name="Rectangle 7"/>
          <p:cNvSpPr>
            <a:spLocks noChangeArrowheads="1"/>
          </p:cNvSpPr>
          <p:nvPr/>
        </p:nvSpPr>
        <p:spPr bwMode="auto">
          <a:xfrm>
            <a:off x="103188" y="3332163"/>
            <a:ext cx="46370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eaLnBrk="1" hangingPunct="1">
              <a:buFont typeface="Wingdings" charset="2"/>
              <a:buChar char="ü"/>
            </a:pPr>
            <a:r>
              <a:rPr lang="en-US" sz="1800" b="1" u="none" dirty="0">
                <a:solidFill>
                  <a:srgbClr val="002060"/>
                </a:solidFill>
                <a:latin typeface="+mn-lt"/>
              </a:rPr>
              <a:t>Uses EO </a:t>
            </a:r>
            <a:r>
              <a:rPr lang="en-US" sz="1800" b="0" u="none" dirty="0">
                <a:solidFill>
                  <a:srgbClr val="002060"/>
                </a:solidFill>
                <a:latin typeface="+mn-lt"/>
              </a:rPr>
              <a:t>data for understanding ecosystems </a:t>
            </a:r>
            <a:r>
              <a:rPr lang="en-US" sz="1800" b="0" u="none" dirty="0" smtClean="0">
                <a:solidFill>
                  <a:srgbClr val="002060"/>
                </a:solidFill>
                <a:latin typeface="+mn-lt"/>
              </a:rPr>
              <a:t>structure</a:t>
            </a:r>
            <a:endParaRPr lang="en-US" sz="1800" b="0" u="none" dirty="0">
              <a:solidFill>
                <a:srgbClr val="002060"/>
              </a:solidFill>
              <a:latin typeface="+mn-lt"/>
            </a:endParaRPr>
          </a:p>
          <a:p>
            <a:pPr marL="285750" indent="-285750" algn="l" eaLnBrk="1" hangingPunct="1">
              <a:buFont typeface="Wingdings" charset="2"/>
              <a:buChar char="ü"/>
            </a:pPr>
            <a:r>
              <a:rPr lang="en-US" sz="1800" b="1" u="none" dirty="0">
                <a:solidFill>
                  <a:srgbClr val="002060"/>
                </a:solidFill>
                <a:latin typeface="+mn-lt"/>
              </a:rPr>
              <a:t>Delivers EO data products</a:t>
            </a:r>
            <a:r>
              <a:rPr lang="en-US" sz="1800" u="none" dirty="0">
                <a:solidFill>
                  <a:srgbClr val="002060"/>
                </a:solidFill>
                <a:latin typeface="+mn-lt"/>
              </a:rPr>
              <a:t> </a:t>
            </a:r>
            <a:r>
              <a:rPr lang="en-US" sz="1800" b="0" u="none" dirty="0">
                <a:solidFill>
                  <a:srgbClr val="002060"/>
                </a:solidFill>
                <a:latin typeface="+mn-lt"/>
              </a:rPr>
              <a:t>to understand, model and monitor ecosystem changes and support the effective management of  Protected </a:t>
            </a:r>
            <a:r>
              <a:rPr lang="en-US" sz="1800" b="0" u="none" dirty="0" smtClean="0">
                <a:solidFill>
                  <a:srgbClr val="002060"/>
                </a:solidFill>
                <a:latin typeface="+mn-lt"/>
              </a:rPr>
              <a:t>Areas</a:t>
            </a:r>
            <a:endParaRPr lang="en-US" sz="1800" b="0" u="none" dirty="0">
              <a:solidFill>
                <a:srgbClr val="002060"/>
              </a:solidFill>
              <a:latin typeface="+mn-lt"/>
            </a:endParaRPr>
          </a:p>
          <a:p>
            <a:pPr marL="285750" indent="-285750" algn="l" eaLnBrk="1" hangingPunct="1">
              <a:buFont typeface="Wingdings" charset="2"/>
              <a:buChar char="ü"/>
            </a:pPr>
            <a:r>
              <a:rPr lang="en-US" sz="1800" b="1" u="none" dirty="0">
                <a:solidFill>
                  <a:srgbClr val="002060"/>
                </a:solidFill>
                <a:latin typeface="+mn-lt"/>
              </a:rPr>
              <a:t>Contributes to the GEOSS </a:t>
            </a:r>
            <a:r>
              <a:rPr lang="en-US" sz="1800" b="1" u="none" dirty="0" smtClean="0">
                <a:solidFill>
                  <a:srgbClr val="002060"/>
                </a:solidFill>
                <a:latin typeface="+mn-lt"/>
              </a:rPr>
              <a:t>Platform </a:t>
            </a:r>
            <a:r>
              <a:rPr lang="en-US" sz="1800" b="0" u="none" dirty="0">
                <a:solidFill>
                  <a:srgbClr val="002060"/>
                </a:solidFill>
                <a:latin typeface="+mn-lt"/>
              </a:rPr>
              <a:t>through a </a:t>
            </a:r>
            <a:r>
              <a:rPr lang="en-US" sz="1800" b="0" u="none" dirty="0" smtClean="0">
                <a:solidFill>
                  <a:srgbClr val="002060"/>
                </a:solidFill>
                <a:latin typeface="+mn-lt"/>
              </a:rPr>
              <a:t>Virtual </a:t>
            </a:r>
            <a:r>
              <a:rPr lang="en-US" sz="1800" b="0" u="none" dirty="0">
                <a:solidFill>
                  <a:srgbClr val="002060"/>
                </a:solidFill>
                <a:latin typeface="+mn-lt"/>
              </a:rPr>
              <a:t>Laboratory </a:t>
            </a:r>
            <a:r>
              <a:rPr lang="en-US" sz="1800" b="0" u="none" dirty="0" smtClean="0">
                <a:solidFill>
                  <a:srgbClr val="002060"/>
                </a:solidFill>
                <a:latin typeface="+mn-lt"/>
              </a:rPr>
              <a:t>Platform</a:t>
            </a:r>
            <a:endParaRPr lang="en-US" sz="1800" b="0" u="none" dirty="0">
              <a:solidFill>
                <a:srgbClr val="002060"/>
              </a:solidFill>
              <a:latin typeface="+mn-lt"/>
            </a:endParaRPr>
          </a:p>
          <a:p>
            <a:pPr marL="285750" indent="-285750" algn="l" eaLnBrk="1" hangingPunct="1">
              <a:buFont typeface="Wingdings" charset="2"/>
              <a:buChar char="ü"/>
            </a:pPr>
            <a:r>
              <a:rPr lang="en-US" sz="1800" b="1" u="none" dirty="0">
                <a:solidFill>
                  <a:srgbClr val="002060"/>
                </a:solidFill>
                <a:latin typeface="+mn-lt"/>
              </a:rPr>
              <a:t>Contributes</a:t>
            </a:r>
            <a:r>
              <a:rPr lang="en-US" sz="1800" u="none" dirty="0">
                <a:solidFill>
                  <a:srgbClr val="002060"/>
                </a:solidFill>
                <a:latin typeface="+mn-lt"/>
              </a:rPr>
              <a:t> to </a:t>
            </a:r>
            <a:r>
              <a:rPr lang="en-US" sz="1800" b="1" u="none" dirty="0">
                <a:solidFill>
                  <a:srgbClr val="002060"/>
                </a:solidFill>
                <a:latin typeface="+mn-lt"/>
              </a:rPr>
              <a:t>GEO ECO </a:t>
            </a:r>
            <a:r>
              <a:rPr lang="en-US" sz="1800" u="none" dirty="0">
                <a:solidFill>
                  <a:srgbClr val="002060"/>
                </a:solidFill>
                <a:latin typeface="+mn-lt"/>
              </a:rPr>
              <a:t>&amp;</a:t>
            </a:r>
            <a:r>
              <a:rPr lang="en-US" sz="1800" b="1" u="none" dirty="0">
                <a:solidFill>
                  <a:srgbClr val="002060"/>
                </a:solidFill>
                <a:latin typeface="+mn-lt"/>
              </a:rPr>
              <a:t> GEO GNOME </a:t>
            </a:r>
            <a:r>
              <a:rPr lang="en-US" sz="1800" b="0" u="none" dirty="0" smtClean="0">
                <a:solidFill>
                  <a:srgbClr val="002060"/>
                </a:solidFill>
                <a:latin typeface="+mn-lt"/>
              </a:rPr>
              <a:t>- Builds </a:t>
            </a:r>
            <a:r>
              <a:rPr lang="en-US" sz="1800" b="0" u="none" dirty="0">
                <a:solidFill>
                  <a:srgbClr val="002060"/>
                </a:solidFill>
                <a:latin typeface="+mn-lt"/>
              </a:rPr>
              <a:t>a Community of Practice</a:t>
            </a:r>
          </a:p>
        </p:txBody>
      </p:sp>
      <p:sp>
        <p:nvSpPr>
          <p:cNvPr id="15366" name="TextBox 2"/>
          <p:cNvSpPr txBox="1">
            <a:spLocks noChangeArrowheads="1"/>
          </p:cNvSpPr>
          <p:nvPr/>
        </p:nvSpPr>
        <p:spPr bwMode="auto">
          <a:xfrm>
            <a:off x="5658659" y="6426200"/>
            <a:ext cx="29701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eaLnBrk="1" hangingPunct="1"/>
            <a:r>
              <a:rPr lang="en-US" sz="1600" b="1" u="none">
                <a:solidFill>
                  <a:srgbClr val="002060"/>
                </a:solidFill>
                <a:latin typeface="+mn-lt"/>
              </a:rPr>
              <a:t>www.ecopotential-project.eu</a:t>
            </a:r>
          </a:p>
        </p:txBody>
      </p:sp>
    </p:spTree>
    <p:extLst>
      <p:ext uri="{BB962C8B-B14F-4D97-AF65-F5344CB8AC3E}">
        <p14:creationId xmlns:p14="http://schemas.microsoft.com/office/powerpoint/2010/main" val="588931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500" fill="hold"/>
                                        <p:tgtEl>
                                          <p:spTgt spid="15365"/>
                                        </p:tgtEl>
                                        <p:attrNameLst>
                                          <p:attrName>ppt_w</p:attrName>
                                        </p:attrNameLst>
                                      </p:cBhvr>
                                      <p:tavLst>
                                        <p:tav tm="0">
                                          <p:val>
                                            <p:fltVal val="0"/>
                                          </p:val>
                                        </p:tav>
                                        <p:tav tm="100000">
                                          <p:val>
                                            <p:strVal val="#ppt_w"/>
                                          </p:val>
                                        </p:tav>
                                      </p:tavLst>
                                    </p:anim>
                                    <p:anim calcmode="lin" valueType="num">
                                      <p:cBhvr>
                                        <p:cTn id="8" dur="500" fill="hold"/>
                                        <p:tgtEl>
                                          <p:spTgt spid="15365"/>
                                        </p:tgtEl>
                                        <p:attrNameLst>
                                          <p:attrName>ppt_h</p:attrName>
                                        </p:attrNameLst>
                                      </p:cBhvr>
                                      <p:tavLst>
                                        <p:tav tm="0">
                                          <p:val>
                                            <p:fltVal val="0"/>
                                          </p:val>
                                        </p:tav>
                                        <p:tav tm="100000">
                                          <p:val>
                                            <p:strVal val="#ppt_h"/>
                                          </p:val>
                                        </p:tav>
                                      </p:tavLst>
                                    </p:anim>
                                    <p:animEffect transition="in" filter="fade">
                                      <p:cBhvr>
                                        <p:cTn id="9"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 y="0"/>
            <a:ext cx="9143999" cy="6858000"/>
          </a:xfrm>
          <a:prstGeom prst="rect">
            <a:avLst/>
          </a:prstGeom>
          <a:solidFill>
            <a:srgbClr val="F3F7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asellaDiTesto 1"/>
          <p:cNvSpPr txBox="1"/>
          <p:nvPr/>
        </p:nvSpPr>
        <p:spPr>
          <a:xfrm>
            <a:off x="930275" y="8754"/>
            <a:ext cx="7442188" cy="523220"/>
          </a:xfrm>
          <a:prstGeom prst="rect">
            <a:avLst/>
          </a:prstGeom>
          <a:noFill/>
        </p:spPr>
        <p:txBody>
          <a:bodyPr wrap="square" rtlCol="0">
            <a:spAutoFit/>
          </a:bodyPr>
          <a:lstStyle/>
          <a:p>
            <a:pPr algn="ctr"/>
            <a:r>
              <a:rPr lang="en-GB" sz="2800" b="1" u="none" dirty="0" smtClean="0">
                <a:solidFill>
                  <a:srgbClr val="000090"/>
                </a:solidFill>
                <a:latin typeface="Arial"/>
                <a:cs typeface="Arial"/>
              </a:rPr>
              <a:t>CNR contribution to </a:t>
            </a:r>
            <a:r>
              <a:rPr lang="en-GB" sz="2800" b="1" u="none" dirty="0" err="1" smtClean="0">
                <a:solidFill>
                  <a:srgbClr val="000090"/>
                </a:solidFill>
                <a:latin typeface="Arial"/>
                <a:cs typeface="Arial"/>
              </a:rPr>
              <a:t>EuroGEOSS</a:t>
            </a:r>
            <a:endParaRPr lang="en-GB" sz="2800" b="1" u="none" dirty="0">
              <a:solidFill>
                <a:srgbClr val="000090"/>
              </a:solidFill>
              <a:latin typeface="Arial"/>
              <a:cs typeface="Arial"/>
            </a:endParaRPr>
          </a:p>
        </p:txBody>
      </p:sp>
      <p:sp>
        <p:nvSpPr>
          <p:cNvPr id="15" name="CasellaDiTesto 14"/>
          <p:cNvSpPr txBox="1"/>
          <p:nvPr/>
        </p:nvSpPr>
        <p:spPr>
          <a:xfrm>
            <a:off x="457200" y="533400"/>
            <a:ext cx="8112326" cy="5509200"/>
          </a:xfrm>
          <a:prstGeom prst="rect">
            <a:avLst/>
          </a:prstGeom>
          <a:noFill/>
        </p:spPr>
        <p:txBody>
          <a:bodyPr wrap="square" rtlCol="0">
            <a:spAutoFit/>
          </a:bodyPr>
          <a:lstStyle/>
          <a:p>
            <a:pPr marL="442913" indent="-442913" algn="l">
              <a:spcAft>
                <a:spcPts val="1200"/>
              </a:spcAft>
              <a:buFont typeface="Wingdings" charset="2"/>
              <a:buChar char="§"/>
            </a:pPr>
            <a:r>
              <a:rPr lang="en-US" sz="2400" u="none" dirty="0" smtClean="0">
                <a:solidFill>
                  <a:srgbClr val="000000"/>
                </a:solidFill>
                <a:latin typeface="+mn-lt"/>
                <a:cs typeface="Arial"/>
              </a:rPr>
              <a:t>Develop policy- (user-)driven show-cases and pilots </a:t>
            </a:r>
            <a:r>
              <a:rPr lang="en-US" sz="2400" b="0" u="none" dirty="0" smtClean="0">
                <a:solidFill>
                  <a:srgbClr val="000000"/>
                </a:solidFill>
                <a:latin typeface="+mn-lt"/>
                <a:cs typeface="Arial"/>
              </a:rPr>
              <a:t>to demonstrate how GEOSS may support the policy development and implementation</a:t>
            </a:r>
          </a:p>
          <a:p>
            <a:pPr marL="442913" indent="-442913" algn="l">
              <a:spcAft>
                <a:spcPts val="1200"/>
              </a:spcAft>
              <a:buFont typeface="Wingdings" charset="2"/>
              <a:buChar char="§"/>
            </a:pPr>
            <a:r>
              <a:rPr lang="en-US" sz="2400" u="none" dirty="0" smtClean="0">
                <a:solidFill>
                  <a:srgbClr val="000000"/>
                </a:solidFill>
                <a:latin typeface="+mn-lt"/>
                <a:cs typeface="Arial"/>
              </a:rPr>
              <a:t>To </a:t>
            </a:r>
            <a:r>
              <a:rPr lang="en-US" sz="2400" u="none" dirty="0">
                <a:solidFill>
                  <a:srgbClr val="000000"/>
                </a:solidFill>
                <a:latin typeface="+mn-lt"/>
                <a:cs typeface="Arial"/>
              </a:rPr>
              <a:t>push toward a full interoperability</a:t>
            </a:r>
            <a:r>
              <a:rPr lang="en-US" sz="2400" b="0" u="none" dirty="0">
                <a:solidFill>
                  <a:srgbClr val="000000"/>
                </a:solidFill>
                <a:latin typeface="+mn-lt"/>
                <a:cs typeface="Arial"/>
              </a:rPr>
              <a:t> </a:t>
            </a:r>
            <a:r>
              <a:rPr lang="en-US" sz="2400" b="0" u="none" dirty="0" smtClean="0">
                <a:solidFill>
                  <a:srgbClr val="000000"/>
                </a:solidFill>
                <a:latin typeface="+mn-lt"/>
                <a:cs typeface="Arial"/>
              </a:rPr>
              <a:t>with </a:t>
            </a:r>
            <a:r>
              <a:rPr lang="en-US" sz="2400" b="0" u="none" dirty="0">
                <a:solidFill>
                  <a:srgbClr val="000000"/>
                </a:solidFill>
                <a:latin typeface="+mn-lt"/>
                <a:cs typeface="Arial"/>
              </a:rPr>
              <a:t>GEOSS </a:t>
            </a:r>
            <a:r>
              <a:rPr lang="en-US" sz="2400" b="0" u="none" dirty="0" smtClean="0">
                <a:solidFill>
                  <a:srgbClr val="000000"/>
                </a:solidFill>
                <a:latin typeface="+mn-lt"/>
                <a:cs typeface="Arial"/>
              </a:rPr>
              <a:t> Platform and DIAS – the ongoing effort in ERA-PLANET, ECOPOTENTIAL, EOSC-Hub is a key contribution</a:t>
            </a:r>
          </a:p>
          <a:p>
            <a:pPr marL="442913" indent="-442913" algn="l">
              <a:spcAft>
                <a:spcPts val="1200"/>
              </a:spcAft>
              <a:buFont typeface="Wingdings" charset="2"/>
              <a:buChar char="§"/>
            </a:pPr>
            <a:r>
              <a:rPr lang="en-GB" sz="2400" u="none" dirty="0" smtClean="0">
                <a:latin typeface="+mn-lt"/>
              </a:rPr>
              <a:t>Leverage</a:t>
            </a:r>
            <a:r>
              <a:rPr lang="en-GB" sz="2400" b="0" u="none" dirty="0" smtClean="0">
                <a:latin typeface="+mn-lt"/>
              </a:rPr>
              <a:t> </a:t>
            </a:r>
            <a:r>
              <a:rPr lang="en-GB" sz="2400" b="0" u="none" dirty="0">
                <a:latin typeface="+mn-lt"/>
              </a:rPr>
              <a:t>and make European EO assets visible internationally</a:t>
            </a:r>
          </a:p>
          <a:p>
            <a:pPr marL="442913" indent="-442913" algn="l">
              <a:spcAft>
                <a:spcPts val="1200"/>
              </a:spcAft>
              <a:buFont typeface="Wingdings" charset="2"/>
              <a:buChar char="§"/>
            </a:pPr>
            <a:r>
              <a:rPr lang="en-US" sz="2400" u="none" dirty="0" smtClean="0">
                <a:solidFill>
                  <a:srgbClr val="000000"/>
                </a:solidFill>
                <a:latin typeface="+mn-lt"/>
                <a:cs typeface="Arial"/>
              </a:rPr>
              <a:t>Contribute</a:t>
            </a:r>
            <a:r>
              <a:rPr lang="en-US" sz="2400" b="0" u="none" dirty="0" smtClean="0">
                <a:solidFill>
                  <a:srgbClr val="000000"/>
                </a:solidFill>
                <a:latin typeface="+mn-lt"/>
                <a:cs typeface="Arial"/>
              </a:rPr>
              <a:t> to the achievement of </a:t>
            </a:r>
            <a:r>
              <a:rPr lang="en-GB" sz="2400" b="0" u="none" dirty="0" smtClean="0">
                <a:latin typeface="+mn-lt"/>
              </a:rPr>
              <a:t>Sustainable </a:t>
            </a:r>
            <a:r>
              <a:rPr lang="en-GB" sz="2400" b="0" u="none" dirty="0">
                <a:latin typeface="+mn-lt"/>
              </a:rPr>
              <a:t>Development Goals, GEO Societal Benefit Areas and GEO priorities </a:t>
            </a:r>
            <a:r>
              <a:rPr lang="en-GB" sz="2400" b="0" u="none" dirty="0" smtClean="0">
                <a:latin typeface="+mn-lt"/>
              </a:rPr>
              <a:t>having in mind the European context</a:t>
            </a:r>
          </a:p>
          <a:p>
            <a:pPr marL="442913" indent="-442913" algn="l">
              <a:spcAft>
                <a:spcPts val="1200"/>
              </a:spcAft>
              <a:buFont typeface="Wingdings" charset="2"/>
              <a:buChar char="§"/>
            </a:pPr>
            <a:r>
              <a:rPr lang="en-GB" sz="2400" u="none" dirty="0" smtClean="0">
                <a:latin typeface="+mn-lt"/>
              </a:rPr>
              <a:t>GEO Italy </a:t>
            </a:r>
            <a:r>
              <a:rPr lang="en-GB" sz="2400" b="0" u="none" dirty="0" smtClean="0">
                <a:latin typeface="+mn-lt"/>
              </a:rPr>
              <a:t>coordinates the Italian effort in </a:t>
            </a:r>
            <a:r>
              <a:rPr lang="en-GB" sz="2400" b="0" u="none" dirty="0" err="1" smtClean="0">
                <a:latin typeface="+mn-lt"/>
              </a:rPr>
              <a:t>EuroGEOSS</a:t>
            </a:r>
            <a:endParaRPr lang="en-GB" sz="2400" b="0" u="none" dirty="0" smtClean="0">
              <a:latin typeface="+mn-lt"/>
            </a:endParaRPr>
          </a:p>
        </p:txBody>
      </p:sp>
      <p:grpSp>
        <p:nvGrpSpPr>
          <p:cNvPr id="23" name="Gruppo 22"/>
          <p:cNvGrpSpPr>
            <a:grpSpLocks/>
          </p:cNvGrpSpPr>
          <p:nvPr/>
        </p:nvGrpSpPr>
        <p:grpSpPr bwMode="auto">
          <a:xfrm>
            <a:off x="0" y="6400800"/>
            <a:ext cx="9144000" cy="426854"/>
            <a:chOff x="0" y="6400800"/>
            <a:chExt cx="9144000" cy="426854"/>
          </a:xfrm>
        </p:grpSpPr>
        <p:sp>
          <p:nvSpPr>
            <p:cNvPr id="24"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endParaRPr lang="it-IT" sz="900" b="0">
                <a:latin typeface="+mj-lt"/>
              </a:endParaRPr>
            </a:p>
          </p:txBody>
        </p:sp>
        <p:grpSp>
          <p:nvGrpSpPr>
            <p:cNvPr id="25" name="Gruppo 24"/>
            <p:cNvGrpSpPr>
              <a:grpSpLocks/>
            </p:cNvGrpSpPr>
            <p:nvPr/>
          </p:nvGrpSpPr>
          <p:grpSpPr bwMode="auto">
            <a:xfrm>
              <a:off x="38421" y="6419850"/>
              <a:ext cx="5447979" cy="407804"/>
              <a:chOff x="38421" y="6248832"/>
              <a:chExt cx="5447979" cy="407804"/>
            </a:xfrm>
          </p:grpSpPr>
          <p:sp>
            <p:nvSpPr>
              <p:cNvPr id="26"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27" name="Immagine 26"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spTree>
    <p:extLst>
      <p:ext uri="{BB962C8B-B14F-4D97-AF65-F5344CB8AC3E}">
        <p14:creationId xmlns:p14="http://schemas.microsoft.com/office/powerpoint/2010/main" val="4042974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 calcmode="lin" valueType="num">
                                      <p:cBhvr>
                                        <p:cTn id="14"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 calcmode="lin" valueType="num">
                                      <p:cBhvr>
                                        <p:cTn id="28" dur="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 calcmode="lin" valueType="num">
                                      <p:cBhvr>
                                        <p:cTn id="35" dur="5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asellaDiTesto 3"/>
          <p:cNvSpPr txBox="1">
            <a:spLocks noChangeArrowheads="1"/>
          </p:cNvSpPr>
          <p:nvPr/>
        </p:nvSpPr>
        <p:spPr bwMode="auto">
          <a:xfrm>
            <a:off x="266700" y="4030663"/>
            <a:ext cx="7924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1" hangingPunct="1"/>
            <a:r>
              <a:rPr lang="it-IT" sz="4800" i="1" u="none" dirty="0" err="1">
                <a:solidFill>
                  <a:schemeClr val="bg1"/>
                </a:solidFill>
              </a:rPr>
              <a:t>Thank</a:t>
            </a:r>
            <a:r>
              <a:rPr lang="it-IT" sz="4800" i="1" u="none" dirty="0">
                <a:solidFill>
                  <a:schemeClr val="bg1"/>
                </a:solidFill>
              </a:rPr>
              <a:t> </a:t>
            </a:r>
            <a:r>
              <a:rPr lang="it-IT" sz="4800" i="1" u="none" dirty="0" err="1">
                <a:solidFill>
                  <a:schemeClr val="bg1"/>
                </a:solidFill>
              </a:rPr>
              <a:t>you</a:t>
            </a:r>
            <a:r>
              <a:rPr lang="it-IT" sz="4800" i="1" u="none" dirty="0">
                <a:solidFill>
                  <a:schemeClr val="bg1"/>
                </a:solidFill>
              </a:rPr>
              <a:t>….</a:t>
            </a:r>
          </a:p>
        </p:txBody>
      </p:sp>
      <p:sp>
        <p:nvSpPr>
          <p:cNvPr id="18435" name="TextBox 4"/>
          <p:cNvSpPr txBox="1">
            <a:spLocks noChangeArrowheads="1"/>
          </p:cNvSpPr>
          <p:nvPr/>
        </p:nvSpPr>
        <p:spPr bwMode="auto">
          <a:xfrm>
            <a:off x="3133725" y="-28575"/>
            <a:ext cx="601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eaLnBrk="1" hangingPunct="1"/>
            <a:r>
              <a:rPr lang="en-US" sz="1800" b="1" u="none" dirty="0">
                <a:solidFill>
                  <a:schemeClr val="bg1"/>
                </a:solidFill>
              </a:rPr>
              <a:t> </a:t>
            </a:r>
            <a:r>
              <a:rPr lang="en-US" sz="1400" b="1" i="1" u="none" dirty="0">
                <a:solidFill>
                  <a:schemeClr val="bg1"/>
                </a:solidFill>
              </a:rPr>
              <a:t>(Image: contains modified Copernicus Sentinel data (2016), processed by ESA)</a:t>
            </a:r>
          </a:p>
        </p:txBody>
      </p:sp>
    </p:spTree>
    <p:extLst>
      <p:ext uri="{BB962C8B-B14F-4D97-AF65-F5344CB8AC3E}">
        <p14:creationId xmlns:p14="http://schemas.microsoft.com/office/powerpoint/2010/main" val="18731877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10"/>
          <p:cNvGrpSpPr>
            <a:grpSpLocks/>
          </p:cNvGrpSpPr>
          <p:nvPr/>
        </p:nvGrpSpPr>
        <p:grpSpPr bwMode="auto">
          <a:xfrm>
            <a:off x="0" y="6400800"/>
            <a:ext cx="9144000" cy="426854"/>
            <a:chOff x="0" y="6400800"/>
            <a:chExt cx="9144000" cy="426854"/>
          </a:xfrm>
        </p:grpSpPr>
        <p:sp>
          <p:nvSpPr>
            <p:cNvPr id="5"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6" name="Gruppo 10"/>
            <p:cNvGrpSpPr>
              <a:grpSpLocks/>
            </p:cNvGrpSpPr>
            <p:nvPr/>
          </p:nvGrpSpPr>
          <p:grpSpPr bwMode="auto">
            <a:xfrm>
              <a:off x="38421" y="6419850"/>
              <a:ext cx="5447979" cy="407804"/>
              <a:chOff x="38421" y="6248832"/>
              <a:chExt cx="5447979" cy="407804"/>
            </a:xfrm>
          </p:grpSpPr>
          <p:sp>
            <p:nvSpPr>
              <p:cNvPr id="7"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8" name="Immagine 7"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sp>
        <p:nvSpPr>
          <p:cNvPr id="4" name="CasellaDiTesto 3"/>
          <p:cNvSpPr txBox="1"/>
          <p:nvPr/>
        </p:nvSpPr>
        <p:spPr>
          <a:xfrm>
            <a:off x="381000" y="533400"/>
            <a:ext cx="8305800" cy="5940088"/>
          </a:xfrm>
          <a:prstGeom prst="rect">
            <a:avLst/>
          </a:prstGeom>
          <a:noFill/>
        </p:spPr>
        <p:txBody>
          <a:bodyPr wrap="square" rtlCol="0">
            <a:spAutoFit/>
          </a:bodyPr>
          <a:lstStyle/>
          <a:p>
            <a:pPr marL="285750" indent="-285750" algn="l">
              <a:buFont typeface="Wingdings" charset="2"/>
              <a:buChar char="§"/>
            </a:pPr>
            <a:r>
              <a:rPr lang="en-GB" b="0" u="none" dirty="0" smtClean="0">
                <a:latin typeface="+mn-lt"/>
              </a:rPr>
              <a:t>In the framework of several FP7 and H2020 projects, CNR provided a substantial contribution in developing the </a:t>
            </a:r>
            <a:r>
              <a:rPr lang="en-GB" u="none" dirty="0" smtClean="0">
                <a:latin typeface="+mn-lt"/>
              </a:rPr>
              <a:t>GEOSS Platform </a:t>
            </a:r>
            <a:r>
              <a:rPr lang="en-GB" b="0" u="none" dirty="0" smtClean="0">
                <a:latin typeface="+mn-lt"/>
              </a:rPr>
              <a:t>(former GCI) – the previous workshop on Data Providers was co-organised and host by CNR in Florence</a:t>
            </a:r>
          </a:p>
          <a:p>
            <a:pPr algn="l"/>
            <a:endParaRPr lang="en-GB" b="0" u="none" dirty="0" smtClean="0">
              <a:latin typeface="+mn-lt"/>
            </a:endParaRPr>
          </a:p>
          <a:p>
            <a:pPr marL="285750" indent="-285750" algn="l">
              <a:buFont typeface="Wingdings" charset="2"/>
              <a:buChar char="§"/>
            </a:pPr>
            <a:r>
              <a:rPr lang="en-GB" b="0" u="none" dirty="0" smtClean="0">
                <a:latin typeface="+mn-lt"/>
              </a:rPr>
              <a:t>In developing the GEOSS Platform, the </a:t>
            </a:r>
            <a:r>
              <a:rPr lang="en-GB" u="none" dirty="0" smtClean="0">
                <a:latin typeface="+mn-lt"/>
              </a:rPr>
              <a:t>CNR jointly with ESA, USGS, University of Geneva, and GEO Sec </a:t>
            </a:r>
            <a:r>
              <a:rPr lang="en-GB" b="0" u="none" dirty="0" smtClean="0">
                <a:latin typeface="+mn-lt"/>
              </a:rPr>
              <a:t>have dedicated a significant effort to match the “User needs” with “Data and Information Providers”. The aim of today workshop is to discuss the </a:t>
            </a:r>
            <a:r>
              <a:rPr lang="en-GB" b="0" u="none" dirty="0" smtClean="0">
                <a:latin typeface="+mn-lt"/>
              </a:rPr>
              <a:t>outcomes, future </a:t>
            </a:r>
            <a:r>
              <a:rPr lang="en-GB" b="0" u="none" dirty="0" smtClean="0">
                <a:latin typeface="+mn-lt"/>
              </a:rPr>
              <a:t>needs and challenges. </a:t>
            </a:r>
          </a:p>
          <a:p>
            <a:pPr marL="285750" indent="-285750" algn="l">
              <a:buFont typeface="Wingdings" charset="2"/>
              <a:buChar char="§"/>
            </a:pPr>
            <a:endParaRPr lang="en-GB" b="0" u="none" dirty="0">
              <a:latin typeface="+mn-lt"/>
            </a:endParaRPr>
          </a:p>
          <a:p>
            <a:pPr marL="285750" indent="-285750" algn="l">
              <a:buFont typeface="Wingdings" charset="2"/>
              <a:buChar char="§"/>
            </a:pPr>
            <a:r>
              <a:rPr lang="en-GB" b="0" u="none" dirty="0" smtClean="0">
                <a:latin typeface="+mn-lt"/>
              </a:rPr>
              <a:t>The great and mutual beneficial </a:t>
            </a:r>
            <a:r>
              <a:rPr lang="en-GB" u="none" dirty="0" smtClean="0">
                <a:latin typeface="+mn-lt"/>
              </a:rPr>
              <a:t>cooperation with ESA-ESRIN </a:t>
            </a:r>
            <a:r>
              <a:rPr lang="en-GB" b="0" u="none" dirty="0" smtClean="0">
                <a:latin typeface="+mn-lt"/>
              </a:rPr>
              <a:t>has led to the </a:t>
            </a:r>
            <a:r>
              <a:rPr lang="en-GB" u="none" dirty="0" smtClean="0">
                <a:latin typeface="+mn-lt"/>
              </a:rPr>
              <a:t>EDGE (H2020) project </a:t>
            </a:r>
            <a:r>
              <a:rPr lang="en-GB" b="0" u="none" dirty="0" smtClean="0">
                <a:latin typeface="+mn-lt"/>
              </a:rPr>
              <a:t>which is aimed to improve the GEOSS Platform having in mind the “Needs” and “Contributions” of Users. </a:t>
            </a:r>
          </a:p>
          <a:p>
            <a:pPr algn="l"/>
            <a:endParaRPr lang="en-GB" b="0" u="none" dirty="0" smtClean="0">
              <a:latin typeface="+mn-lt"/>
            </a:endParaRPr>
          </a:p>
          <a:p>
            <a:pPr marL="285750" indent="-285750" algn="l">
              <a:buFont typeface="Wingdings" charset="2"/>
              <a:buChar char="§"/>
            </a:pPr>
            <a:r>
              <a:rPr lang="en-GB" u="none" dirty="0">
                <a:latin typeface="+mn-lt"/>
              </a:rPr>
              <a:t>CNR coordinates GEO Italy</a:t>
            </a:r>
            <a:r>
              <a:rPr lang="en-GB" b="0" u="none" dirty="0">
                <a:latin typeface="+mn-lt"/>
              </a:rPr>
              <a:t> (</a:t>
            </a:r>
            <a:r>
              <a:rPr lang="en-GB" b="0" u="none" dirty="0" err="1">
                <a:solidFill>
                  <a:srgbClr val="0000FF"/>
                </a:solidFill>
                <a:latin typeface="+mn-lt"/>
              </a:rPr>
              <a:t>www.geoitaly.org</a:t>
            </a:r>
            <a:r>
              <a:rPr lang="en-GB" b="0" u="none" dirty="0">
                <a:latin typeface="+mn-lt"/>
              </a:rPr>
              <a:t>) that involves the national scientific and data providers communities. </a:t>
            </a:r>
          </a:p>
          <a:p>
            <a:pPr marL="285750" indent="-285750" algn="l">
              <a:buFont typeface="Wingdings" charset="2"/>
              <a:buChar char="§"/>
            </a:pPr>
            <a:endParaRPr lang="en-GB" b="0" u="none" dirty="0">
              <a:latin typeface="+mn-lt"/>
            </a:endParaRPr>
          </a:p>
        </p:txBody>
      </p:sp>
      <p:sp>
        <p:nvSpPr>
          <p:cNvPr id="9" name="CasellaDiTesto 8"/>
          <p:cNvSpPr txBox="1"/>
          <p:nvPr/>
        </p:nvSpPr>
        <p:spPr>
          <a:xfrm>
            <a:off x="609600" y="0"/>
            <a:ext cx="7772400" cy="523220"/>
          </a:xfrm>
          <a:prstGeom prst="rect">
            <a:avLst/>
          </a:prstGeom>
          <a:noFill/>
        </p:spPr>
        <p:txBody>
          <a:bodyPr wrap="square" rtlCol="0">
            <a:spAutoFit/>
          </a:bodyPr>
          <a:lstStyle/>
          <a:p>
            <a:r>
              <a:rPr lang="en-GB" sz="2800" u="none" dirty="0" smtClean="0">
                <a:solidFill>
                  <a:srgbClr val="000090"/>
                </a:solidFill>
                <a:latin typeface="+mn-lt"/>
              </a:rPr>
              <a:t>The CNR Contribution to GEOSS</a:t>
            </a:r>
            <a:endParaRPr lang="en-GB" sz="2800" u="none" dirty="0">
              <a:solidFill>
                <a:srgbClr val="000090"/>
              </a:solidFill>
              <a:latin typeface="+mn-lt"/>
            </a:endParaRPr>
          </a:p>
        </p:txBody>
      </p:sp>
    </p:spTree>
    <p:extLst>
      <p:ext uri="{BB962C8B-B14F-4D97-AF65-F5344CB8AC3E}">
        <p14:creationId xmlns:p14="http://schemas.microsoft.com/office/powerpoint/2010/main" val="1988688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10"/>
          <p:cNvGrpSpPr>
            <a:grpSpLocks/>
          </p:cNvGrpSpPr>
          <p:nvPr/>
        </p:nvGrpSpPr>
        <p:grpSpPr bwMode="auto">
          <a:xfrm>
            <a:off x="0" y="6400800"/>
            <a:ext cx="9144000" cy="426854"/>
            <a:chOff x="0" y="6400800"/>
            <a:chExt cx="9144000" cy="426854"/>
          </a:xfrm>
        </p:grpSpPr>
        <p:sp>
          <p:nvSpPr>
            <p:cNvPr id="5"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6" name="Gruppo 10"/>
            <p:cNvGrpSpPr>
              <a:grpSpLocks/>
            </p:cNvGrpSpPr>
            <p:nvPr/>
          </p:nvGrpSpPr>
          <p:grpSpPr bwMode="auto">
            <a:xfrm>
              <a:off x="38421" y="6419850"/>
              <a:ext cx="5447979" cy="407804"/>
              <a:chOff x="38421" y="6248832"/>
              <a:chExt cx="5447979" cy="407804"/>
            </a:xfrm>
          </p:grpSpPr>
          <p:sp>
            <p:nvSpPr>
              <p:cNvPr id="7"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8" name="Immagine 7"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sp>
        <p:nvSpPr>
          <p:cNvPr id="9" name="CasellaDiTesto 8"/>
          <p:cNvSpPr txBox="1"/>
          <p:nvPr/>
        </p:nvSpPr>
        <p:spPr>
          <a:xfrm>
            <a:off x="609600" y="0"/>
            <a:ext cx="7772400" cy="523220"/>
          </a:xfrm>
          <a:prstGeom prst="rect">
            <a:avLst/>
          </a:prstGeom>
          <a:noFill/>
        </p:spPr>
        <p:txBody>
          <a:bodyPr wrap="square" rtlCol="0">
            <a:spAutoFit/>
          </a:bodyPr>
          <a:lstStyle/>
          <a:p>
            <a:r>
              <a:rPr lang="en-GB" sz="2800" u="none" smtClean="0">
                <a:solidFill>
                  <a:srgbClr val="000090"/>
                </a:solidFill>
                <a:latin typeface="+mn-lt"/>
              </a:rPr>
              <a:t>The CNR Contribution to GEOSS</a:t>
            </a:r>
            <a:endParaRPr lang="en-GB" sz="2800" u="none">
              <a:solidFill>
                <a:srgbClr val="000090"/>
              </a:solidFill>
              <a:latin typeface="+mn-lt"/>
            </a:endParaRPr>
          </a:p>
        </p:txBody>
      </p:sp>
      <p:sp>
        <p:nvSpPr>
          <p:cNvPr id="4" name="CasellaDiTesto 3"/>
          <p:cNvSpPr txBox="1"/>
          <p:nvPr/>
        </p:nvSpPr>
        <p:spPr>
          <a:xfrm>
            <a:off x="304800" y="602932"/>
            <a:ext cx="8382000" cy="5940088"/>
          </a:xfrm>
          <a:prstGeom prst="rect">
            <a:avLst/>
          </a:prstGeom>
          <a:noFill/>
        </p:spPr>
        <p:txBody>
          <a:bodyPr wrap="square" rtlCol="0">
            <a:spAutoFit/>
          </a:bodyPr>
          <a:lstStyle/>
          <a:p>
            <a:pPr marL="342900" indent="-342900" algn="l">
              <a:spcAft>
                <a:spcPts val="1200"/>
              </a:spcAft>
              <a:buFont typeface="Wingdings" charset="2"/>
              <a:buChar char="§"/>
            </a:pPr>
            <a:r>
              <a:rPr lang="en-GB" b="0" u="none" dirty="0" smtClean="0">
                <a:latin typeface="+mn-lt"/>
              </a:rPr>
              <a:t>The aim of CNR is </a:t>
            </a:r>
            <a:r>
              <a:rPr lang="en-GB" u="none" dirty="0" smtClean="0">
                <a:latin typeface="+mn-lt"/>
              </a:rPr>
              <a:t>to provide logistic models to gain knowledge </a:t>
            </a:r>
            <a:r>
              <a:rPr lang="en-GB" b="0" u="none" dirty="0" smtClean="0">
                <a:latin typeface="+mn-lt"/>
              </a:rPr>
              <a:t>from Big Data that can be acquired through GEOSS.</a:t>
            </a:r>
          </a:p>
          <a:p>
            <a:pPr marL="342900" indent="-342900" algn="l">
              <a:spcAft>
                <a:spcPts val="1200"/>
              </a:spcAft>
              <a:buFont typeface="Wingdings" charset="2"/>
              <a:buChar char="§"/>
            </a:pPr>
            <a:r>
              <a:rPr lang="en-GB" b="0" u="none" dirty="0" smtClean="0">
                <a:latin typeface="+mn-lt"/>
              </a:rPr>
              <a:t>The CNR effort is supporting GEO in </a:t>
            </a:r>
            <a:r>
              <a:rPr lang="en-GB" u="none" dirty="0" smtClean="0">
                <a:latin typeface="+mn-lt"/>
              </a:rPr>
              <a:t>the implementation of the UN 2030 Agenda on SD</a:t>
            </a:r>
            <a:r>
              <a:rPr lang="en-GB" b="0" u="none" dirty="0" smtClean="0">
                <a:latin typeface="+mn-lt"/>
              </a:rPr>
              <a:t> – specifically through the participation to programs and initiatives that are strategic for GEO such as i.e., COP 21 Paris, DRR Sendai, Minamata Convention, UNECE just to cite a few.</a:t>
            </a:r>
          </a:p>
          <a:p>
            <a:pPr marL="342900" indent="-342900" algn="l">
              <a:spcAft>
                <a:spcPts val="1200"/>
              </a:spcAft>
              <a:buFont typeface="Wingdings" charset="2"/>
              <a:buChar char="§"/>
            </a:pPr>
            <a:r>
              <a:rPr lang="en-GB" b="0" u="none" dirty="0">
                <a:latin typeface="+mn-lt"/>
              </a:rPr>
              <a:t>CNR e GEO Italy </a:t>
            </a:r>
            <a:r>
              <a:rPr lang="en-GB" u="none" dirty="0" smtClean="0">
                <a:latin typeface="+mn-lt"/>
              </a:rPr>
              <a:t>support </a:t>
            </a:r>
            <a:r>
              <a:rPr lang="en-GB" u="none" dirty="0">
                <a:latin typeface="+mn-lt"/>
              </a:rPr>
              <a:t>since the beginning the </a:t>
            </a:r>
            <a:r>
              <a:rPr lang="en-GB" u="none" dirty="0" err="1">
                <a:latin typeface="+mn-lt"/>
              </a:rPr>
              <a:t>EuroGEOSS</a:t>
            </a:r>
            <a:r>
              <a:rPr lang="en-GB" u="none" dirty="0">
                <a:latin typeface="+mn-lt"/>
              </a:rPr>
              <a:t> </a:t>
            </a:r>
            <a:r>
              <a:rPr lang="en-GB" b="0" u="none" dirty="0">
                <a:latin typeface="+mn-lt"/>
              </a:rPr>
              <a:t>initiative aiming to reinforce GEOSS by advocating GEOSS and engaging the relevant regional and national organizations, understating their needs and possible contributions.</a:t>
            </a:r>
          </a:p>
          <a:p>
            <a:pPr marL="342900" indent="-342900" algn="l">
              <a:spcAft>
                <a:spcPts val="1200"/>
              </a:spcAft>
              <a:buFont typeface="Wingdings" charset="2"/>
              <a:buChar char="§"/>
            </a:pPr>
            <a:r>
              <a:rPr lang="en-GB" b="0" u="none" dirty="0" smtClean="0">
                <a:latin typeface="+mn-lt"/>
              </a:rPr>
              <a:t>The CNR and the larger GEO Italy’s effort  is aimed </a:t>
            </a:r>
            <a:r>
              <a:rPr lang="en-GB" u="none" dirty="0" smtClean="0">
                <a:latin typeface="+mn-lt"/>
              </a:rPr>
              <a:t>to foster data sharing and interoperability of models </a:t>
            </a:r>
            <a:r>
              <a:rPr lang="en-GB" b="0" u="none" dirty="0" smtClean="0">
                <a:latin typeface="+mn-lt"/>
              </a:rPr>
              <a:t>(including those related to Artificial Intelligence) that are needed to </a:t>
            </a:r>
            <a:r>
              <a:rPr lang="en-GB" u="none" dirty="0" smtClean="0">
                <a:latin typeface="+mn-lt"/>
              </a:rPr>
              <a:t>support Policy Makers</a:t>
            </a:r>
            <a:r>
              <a:rPr lang="en-GB" b="0" u="none" dirty="0" smtClean="0">
                <a:latin typeface="+mn-lt"/>
              </a:rPr>
              <a:t>. The great contribution of projects such as ECOPOTENTIAL, ERA-PLANET, EOSC-Hub are </a:t>
            </a:r>
            <a:r>
              <a:rPr lang="en-GB" b="0" u="none" dirty="0" smtClean="0">
                <a:latin typeface="+mn-lt"/>
              </a:rPr>
              <a:t>an </a:t>
            </a:r>
            <a:r>
              <a:rPr lang="en-GB" b="0" u="none" dirty="0" smtClean="0">
                <a:latin typeface="+mn-lt"/>
              </a:rPr>
              <a:t>example.</a:t>
            </a:r>
          </a:p>
          <a:p>
            <a:pPr marL="342900" indent="-342900" algn="l">
              <a:spcAft>
                <a:spcPts val="1200"/>
              </a:spcAft>
              <a:buFont typeface="Wingdings" charset="2"/>
              <a:buChar char="§"/>
            </a:pPr>
            <a:endParaRPr lang="en-GB" b="0" u="none" dirty="0" smtClean="0">
              <a:latin typeface="+mn-lt"/>
            </a:endParaRPr>
          </a:p>
        </p:txBody>
      </p:sp>
    </p:spTree>
    <p:extLst>
      <p:ext uri="{BB962C8B-B14F-4D97-AF65-F5344CB8AC3E}">
        <p14:creationId xmlns:p14="http://schemas.microsoft.com/office/powerpoint/2010/main" val="1881303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685800" y="0"/>
            <a:ext cx="7772400" cy="762000"/>
          </a:xfrm>
        </p:spPr>
        <p:txBody>
          <a:bodyPr/>
          <a:lstStyle/>
          <a:p>
            <a:pPr algn="ctr"/>
            <a:r>
              <a:rPr lang="en-GB" dirty="0" smtClean="0">
                <a:solidFill>
                  <a:srgbClr val="000090"/>
                </a:solidFill>
                <a:latin typeface="Arial" charset="0"/>
                <a:ea typeface="MS PGothic" charset="0"/>
              </a:rPr>
              <a:t>CNR contributes to the GEO Flagships</a:t>
            </a:r>
            <a:endParaRPr lang="en-GB" dirty="0">
              <a:solidFill>
                <a:srgbClr val="000090"/>
              </a:solidFill>
              <a:latin typeface="Arial" charset="0"/>
              <a:ea typeface="MS PGothic" charset="0"/>
            </a:endParaRPr>
          </a:p>
        </p:txBody>
      </p:sp>
      <p:sp>
        <p:nvSpPr>
          <p:cNvPr id="20482" name="Rettangolo 2"/>
          <p:cNvSpPr>
            <a:spLocks noChangeArrowheads="1"/>
          </p:cNvSpPr>
          <p:nvPr/>
        </p:nvSpPr>
        <p:spPr bwMode="auto">
          <a:xfrm>
            <a:off x="838200" y="1143000"/>
            <a:ext cx="7848600"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4025" indent="-454025" algn="l" eaLnBrk="1" hangingPunct="1">
              <a:spcAft>
                <a:spcPts val="1800"/>
              </a:spcAft>
              <a:buFont typeface="Wingdings" charset="0"/>
              <a:buChar char="Ø"/>
            </a:pPr>
            <a:r>
              <a:rPr lang="en-US" altLang="zh-CN" sz="2400" b="0" u="none" dirty="0">
                <a:solidFill>
                  <a:schemeClr val="tx1"/>
                </a:solidFill>
                <a:latin typeface="Arial" charset="0"/>
                <a:cs typeface="Tahoma" charset="0"/>
              </a:rPr>
              <a:t>Geo Biodiversity Observation Network (GEO BON)</a:t>
            </a:r>
          </a:p>
          <a:p>
            <a:pPr marL="454025" indent="-454025" algn="l" eaLnBrk="1" hangingPunct="1">
              <a:spcAft>
                <a:spcPts val="1800"/>
              </a:spcAft>
              <a:buFont typeface="Wingdings" charset="0"/>
              <a:buChar char="Ø"/>
            </a:pPr>
            <a:r>
              <a:rPr lang="en-US" altLang="zh-CN" sz="2400" b="0" u="none" dirty="0">
                <a:solidFill>
                  <a:schemeClr val="tx1"/>
                </a:solidFill>
                <a:latin typeface="Arial" charset="0"/>
                <a:cs typeface="Tahoma" charset="0"/>
              </a:rPr>
              <a:t>GEO Global Agricultural Monitoring (GEOGLAM)</a:t>
            </a:r>
          </a:p>
          <a:p>
            <a:pPr marL="454025" indent="-454025" algn="l" eaLnBrk="1" hangingPunct="1">
              <a:spcAft>
                <a:spcPts val="1800"/>
              </a:spcAft>
              <a:buFont typeface="Wingdings" charset="0"/>
              <a:buChar char="Ø"/>
            </a:pPr>
            <a:r>
              <a:rPr lang="en-US" altLang="zh-CN" sz="2400" b="0" u="none" dirty="0">
                <a:solidFill>
                  <a:schemeClr val="tx1"/>
                </a:solidFill>
                <a:latin typeface="Arial" charset="0"/>
                <a:cs typeface="Tahoma" charset="0"/>
              </a:rPr>
              <a:t>Global Forest Observation Initiative (GFOI)</a:t>
            </a:r>
          </a:p>
          <a:p>
            <a:pPr marL="454025" indent="-454025" algn="l" eaLnBrk="1" hangingPunct="1">
              <a:spcAft>
                <a:spcPts val="1800"/>
              </a:spcAft>
              <a:buFont typeface="Wingdings" charset="0"/>
              <a:buChar char="Ø"/>
            </a:pPr>
            <a:r>
              <a:rPr lang="en-US" altLang="zh-CN" sz="2400" b="0" u="none" dirty="0">
                <a:solidFill>
                  <a:schemeClr val="tx1"/>
                </a:solidFill>
                <a:latin typeface="Arial" charset="0"/>
                <a:cs typeface="Tahoma" charset="0"/>
              </a:rPr>
              <a:t>Global Observation System for Mercury (</a:t>
            </a:r>
            <a:r>
              <a:rPr lang="en-US" altLang="zh-CN" sz="2400" u="none" dirty="0">
                <a:solidFill>
                  <a:schemeClr val="tx1"/>
                </a:solidFill>
                <a:latin typeface="Arial" charset="0"/>
                <a:cs typeface="Tahoma" charset="0"/>
              </a:rPr>
              <a:t>GOS</a:t>
            </a:r>
            <a:r>
              <a:rPr lang="en-US" altLang="zh-CN" sz="2400" u="none" baseline="30000" dirty="0">
                <a:solidFill>
                  <a:schemeClr val="tx1"/>
                </a:solidFill>
                <a:latin typeface="Arial" charset="0"/>
                <a:cs typeface="Tahoma" charset="0"/>
              </a:rPr>
              <a:t>4</a:t>
            </a:r>
            <a:r>
              <a:rPr lang="en-US" altLang="zh-CN" sz="2400" u="none" dirty="0">
                <a:solidFill>
                  <a:schemeClr val="tx1"/>
                </a:solidFill>
                <a:latin typeface="Arial" charset="0"/>
                <a:cs typeface="Tahoma" charset="0"/>
              </a:rPr>
              <a:t>M</a:t>
            </a:r>
            <a:r>
              <a:rPr lang="en-US" altLang="zh-CN" sz="2400" b="0" u="none" dirty="0">
                <a:solidFill>
                  <a:schemeClr val="tx1"/>
                </a:solidFill>
                <a:latin typeface="Arial" charset="0"/>
                <a:cs typeface="Tahoma" charset="0"/>
              </a:rPr>
              <a:t>)</a:t>
            </a:r>
          </a:p>
        </p:txBody>
      </p:sp>
      <p:grpSp>
        <p:nvGrpSpPr>
          <p:cNvPr id="9" name="Gruppo 10"/>
          <p:cNvGrpSpPr>
            <a:grpSpLocks/>
          </p:cNvGrpSpPr>
          <p:nvPr/>
        </p:nvGrpSpPr>
        <p:grpSpPr bwMode="auto">
          <a:xfrm>
            <a:off x="0" y="6400800"/>
            <a:ext cx="9144000" cy="426854"/>
            <a:chOff x="0" y="6400800"/>
            <a:chExt cx="9144000" cy="426854"/>
          </a:xfrm>
        </p:grpSpPr>
        <p:sp>
          <p:nvSpPr>
            <p:cNvPr id="10"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11" name="Gruppo 10"/>
            <p:cNvGrpSpPr>
              <a:grpSpLocks/>
            </p:cNvGrpSpPr>
            <p:nvPr/>
          </p:nvGrpSpPr>
          <p:grpSpPr bwMode="auto">
            <a:xfrm>
              <a:off x="38421" y="6419850"/>
              <a:ext cx="5447979" cy="407804"/>
              <a:chOff x="38421" y="6248832"/>
              <a:chExt cx="5447979" cy="407804"/>
            </a:xfrm>
          </p:grpSpPr>
          <p:sp>
            <p:nvSpPr>
              <p:cNvPr id="12"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13" name="Immagine 12"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spTree>
    <p:extLst>
      <p:ext uri="{BB962C8B-B14F-4D97-AF65-F5344CB8AC3E}">
        <p14:creationId xmlns:p14="http://schemas.microsoft.com/office/powerpoint/2010/main" val="39353790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1"/>
          <p:cNvSpPr>
            <a:spLocks noGrp="1"/>
          </p:cNvSpPr>
          <p:nvPr>
            <p:ph type="title"/>
          </p:nvPr>
        </p:nvSpPr>
        <p:spPr>
          <a:xfrm>
            <a:off x="685800" y="0"/>
            <a:ext cx="7772400" cy="838200"/>
          </a:xfrm>
        </p:spPr>
        <p:txBody>
          <a:bodyPr/>
          <a:lstStyle/>
          <a:p>
            <a:pPr algn="ctr"/>
            <a:r>
              <a:rPr lang="en-GB" dirty="0" smtClean="0">
                <a:solidFill>
                  <a:srgbClr val="000090"/>
                </a:solidFill>
                <a:latin typeface="Arial" charset="0"/>
                <a:ea typeface="MS PGothic" charset="0"/>
              </a:rPr>
              <a:t>GEO Italy </a:t>
            </a:r>
            <a:r>
              <a:rPr lang="en-GB" dirty="0">
                <a:solidFill>
                  <a:srgbClr val="000090"/>
                </a:solidFill>
                <a:latin typeface="Arial" charset="0"/>
                <a:ea typeface="MS PGothic" charset="0"/>
              </a:rPr>
              <a:t>c</a:t>
            </a:r>
            <a:r>
              <a:rPr lang="en-GB" dirty="0" smtClean="0">
                <a:solidFill>
                  <a:srgbClr val="000090"/>
                </a:solidFill>
                <a:latin typeface="Arial" charset="0"/>
                <a:ea typeface="MS PGothic" charset="0"/>
              </a:rPr>
              <a:t>ontribution to GEO Initiatives</a:t>
            </a:r>
            <a:endParaRPr lang="en-GB" sz="1600" b="0" dirty="0">
              <a:solidFill>
                <a:srgbClr val="000090"/>
              </a:solidFill>
              <a:latin typeface="Arial" charset="0"/>
              <a:ea typeface="MS PGothic" charset="0"/>
            </a:endParaRPr>
          </a:p>
        </p:txBody>
      </p:sp>
      <p:sp>
        <p:nvSpPr>
          <p:cNvPr id="21506" name="Rettangolo 2"/>
          <p:cNvSpPr>
            <a:spLocks noChangeArrowheads="1"/>
          </p:cNvSpPr>
          <p:nvPr/>
        </p:nvSpPr>
        <p:spPr bwMode="auto">
          <a:xfrm>
            <a:off x="914400" y="926842"/>
            <a:ext cx="7543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l" eaLnBrk="1" hangingPunct="1">
              <a:spcAft>
                <a:spcPts val="1200"/>
              </a:spcAft>
              <a:buFont typeface="Wingdings" charset="2"/>
              <a:buChar char="§"/>
            </a:pPr>
            <a:r>
              <a:rPr lang="en-US" altLang="zh-CN" b="0" u="none" dirty="0" smtClean="0">
                <a:solidFill>
                  <a:srgbClr val="000000"/>
                </a:solidFill>
                <a:latin typeface="Arial" charset="0"/>
                <a:cs typeface="Tahoma" charset="0"/>
              </a:rPr>
              <a:t>Earth </a:t>
            </a:r>
            <a:r>
              <a:rPr lang="en-US" altLang="zh-CN" b="0" u="none" dirty="0">
                <a:solidFill>
                  <a:srgbClr val="000000"/>
                </a:solidFill>
                <a:latin typeface="Arial" charset="0"/>
                <a:cs typeface="Tahoma" charset="0"/>
              </a:rPr>
              <a:t>Observations for Ecosystem Accounting (EO4EA)</a:t>
            </a:r>
          </a:p>
          <a:p>
            <a:pPr marL="285750" indent="-285750" algn="l" eaLnBrk="1" hangingPunct="1">
              <a:spcAft>
                <a:spcPts val="1200"/>
              </a:spcAft>
              <a:buFont typeface="Wingdings" charset="2"/>
              <a:buChar char="§"/>
            </a:pPr>
            <a:r>
              <a:rPr lang="en-US" altLang="zh-CN" b="0" u="none" dirty="0">
                <a:solidFill>
                  <a:srgbClr val="000000"/>
                </a:solidFill>
                <a:latin typeface="Arial" charset="0"/>
                <a:cs typeface="Tahoma" charset="0"/>
              </a:rPr>
              <a:t>Earth Observations in Service of the 2030 Agenda for Sustainable Development</a:t>
            </a:r>
          </a:p>
          <a:p>
            <a:pPr marL="285750" indent="-285750" algn="l" eaLnBrk="1" hangingPunct="1">
              <a:spcAft>
                <a:spcPts val="1200"/>
              </a:spcAft>
              <a:buFont typeface="Wingdings" charset="2"/>
              <a:buChar char="§"/>
            </a:pPr>
            <a:r>
              <a:rPr lang="en-US" altLang="zh-CN" b="0" u="none" dirty="0">
                <a:solidFill>
                  <a:srgbClr val="000000"/>
                </a:solidFill>
                <a:latin typeface="Arial" charset="0"/>
                <a:cs typeface="Tahoma" charset="0"/>
              </a:rPr>
              <a:t>GEO Carbon and GHG Initiative</a:t>
            </a:r>
          </a:p>
          <a:p>
            <a:pPr marL="285750" indent="-285750" algn="l" eaLnBrk="1" hangingPunct="1">
              <a:spcAft>
                <a:spcPts val="1200"/>
              </a:spcAft>
              <a:buFont typeface="Wingdings" charset="2"/>
              <a:buChar char="§"/>
            </a:pPr>
            <a:r>
              <a:rPr lang="en-US" altLang="zh-CN" b="0" u="none" dirty="0">
                <a:solidFill>
                  <a:srgbClr val="000000"/>
                </a:solidFill>
                <a:latin typeface="Arial" charset="0"/>
                <a:cs typeface="Tahoma" charset="0"/>
              </a:rPr>
              <a:t>GEO Cold Regions Initiative (GEOCRI)</a:t>
            </a:r>
          </a:p>
          <a:p>
            <a:pPr marL="285750" indent="-285750" algn="l" eaLnBrk="1" hangingPunct="1">
              <a:spcAft>
                <a:spcPts val="1200"/>
              </a:spcAft>
              <a:buFont typeface="Wingdings" charset="2"/>
              <a:buChar char="§"/>
            </a:pPr>
            <a:r>
              <a:rPr lang="en-US" altLang="zh-CN" b="0" u="none" dirty="0">
                <a:solidFill>
                  <a:srgbClr val="000000"/>
                </a:solidFill>
                <a:latin typeface="Arial" charset="0"/>
                <a:cs typeface="Tahoma" charset="0"/>
              </a:rPr>
              <a:t>GEO </a:t>
            </a:r>
            <a:r>
              <a:rPr lang="en-US" altLang="zh-CN" b="0" u="none" dirty="0" err="1">
                <a:solidFill>
                  <a:srgbClr val="000000"/>
                </a:solidFill>
                <a:latin typeface="Arial" charset="0"/>
                <a:cs typeface="Tahoma" charset="0"/>
              </a:rPr>
              <a:t>Geohazard</a:t>
            </a:r>
            <a:r>
              <a:rPr lang="en-US" altLang="zh-CN" b="0" u="none" dirty="0">
                <a:solidFill>
                  <a:srgbClr val="000000"/>
                </a:solidFill>
                <a:latin typeface="Arial" charset="0"/>
                <a:cs typeface="Tahoma" charset="0"/>
              </a:rPr>
              <a:t> Supersites and Natural Laboratories (</a:t>
            </a:r>
            <a:r>
              <a:rPr lang="en-US" altLang="zh-CN" u="none" dirty="0">
                <a:solidFill>
                  <a:srgbClr val="000000"/>
                </a:solidFill>
                <a:latin typeface="Arial" charset="0"/>
                <a:cs typeface="Tahoma" charset="0"/>
              </a:rPr>
              <a:t>GSNL</a:t>
            </a:r>
            <a:r>
              <a:rPr lang="en-US" altLang="zh-CN" b="0" u="none" dirty="0">
                <a:solidFill>
                  <a:srgbClr val="000000"/>
                </a:solidFill>
                <a:latin typeface="Arial" charset="0"/>
                <a:cs typeface="Tahoma" charset="0"/>
              </a:rPr>
              <a:t>)</a:t>
            </a:r>
          </a:p>
          <a:p>
            <a:pPr marL="285750" indent="-285750" algn="l" eaLnBrk="1" hangingPunct="1">
              <a:spcAft>
                <a:spcPts val="1200"/>
              </a:spcAft>
              <a:buFont typeface="Wingdings" charset="2"/>
              <a:buChar char="§"/>
            </a:pPr>
            <a:r>
              <a:rPr lang="en-US" altLang="zh-CN" b="0" u="none" dirty="0">
                <a:solidFill>
                  <a:srgbClr val="000000"/>
                </a:solidFill>
                <a:latin typeface="Arial" charset="0"/>
                <a:cs typeface="Tahoma" charset="0"/>
              </a:rPr>
              <a:t>GEO Global Ecosystem Initiative (</a:t>
            </a:r>
            <a:r>
              <a:rPr lang="en-US" altLang="zh-CN" u="none" dirty="0">
                <a:solidFill>
                  <a:srgbClr val="000000"/>
                </a:solidFill>
                <a:latin typeface="Arial" charset="0"/>
                <a:cs typeface="Tahoma" charset="0"/>
              </a:rPr>
              <a:t>GEO ECO</a:t>
            </a:r>
            <a:r>
              <a:rPr lang="en-US" altLang="zh-CN" b="0" u="none" dirty="0">
                <a:solidFill>
                  <a:srgbClr val="000000"/>
                </a:solidFill>
                <a:latin typeface="Arial" charset="0"/>
                <a:cs typeface="Tahoma" charset="0"/>
              </a:rPr>
              <a:t>)</a:t>
            </a:r>
          </a:p>
          <a:p>
            <a:pPr marL="285750" indent="-285750" algn="l" eaLnBrk="1" hangingPunct="1">
              <a:spcAft>
                <a:spcPts val="1200"/>
              </a:spcAft>
              <a:buFont typeface="Wingdings" charset="2"/>
              <a:buChar char="§"/>
            </a:pPr>
            <a:r>
              <a:rPr lang="en-US" altLang="zh-CN" b="0" u="none" dirty="0">
                <a:solidFill>
                  <a:srgbClr val="000000"/>
                </a:solidFill>
                <a:latin typeface="Arial" charset="0"/>
                <a:cs typeface="Tahoma" charset="0"/>
              </a:rPr>
              <a:t>GEO Global Network for Observation and Information in Mountain Environments (</a:t>
            </a:r>
            <a:r>
              <a:rPr lang="en-US" altLang="zh-CN" u="none" dirty="0" smtClean="0">
                <a:solidFill>
                  <a:srgbClr val="000000"/>
                </a:solidFill>
                <a:latin typeface="Arial" charset="0"/>
                <a:cs typeface="Tahoma" charset="0"/>
              </a:rPr>
              <a:t>GEO GNOME</a:t>
            </a:r>
            <a:r>
              <a:rPr lang="en-US" altLang="zh-CN" b="0" u="none" dirty="0">
                <a:solidFill>
                  <a:srgbClr val="000000"/>
                </a:solidFill>
                <a:latin typeface="Arial" charset="0"/>
                <a:cs typeface="Tahoma" charset="0"/>
              </a:rPr>
              <a:t>)</a:t>
            </a:r>
          </a:p>
          <a:p>
            <a:pPr marL="285750" indent="-285750" algn="l" eaLnBrk="1" hangingPunct="1">
              <a:spcAft>
                <a:spcPts val="1200"/>
              </a:spcAft>
              <a:buFont typeface="Wingdings" charset="2"/>
              <a:buChar char="§"/>
            </a:pPr>
            <a:r>
              <a:rPr lang="en-US" altLang="zh-CN" b="0" u="none" dirty="0" smtClean="0">
                <a:solidFill>
                  <a:srgbClr val="000000"/>
                </a:solidFill>
                <a:latin typeface="Arial" charset="0"/>
                <a:cs typeface="Tahoma" charset="0"/>
              </a:rPr>
              <a:t>Global </a:t>
            </a:r>
            <a:r>
              <a:rPr lang="en-US" altLang="zh-CN" b="0" u="none" dirty="0">
                <a:solidFill>
                  <a:srgbClr val="000000"/>
                </a:solidFill>
                <a:latin typeface="Arial" charset="0"/>
                <a:cs typeface="Tahoma" charset="0"/>
              </a:rPr>
              <a:t>Observation System for Persistent Organic Pollutants (GOS</a:t>
            </a:r>
            <a:r>
              <a:rPr lang="en-US" altLang="zh-CN" b="0" u="none" baseline="30000" dirty="0">
                <a:solidFill>
                  <a:srgbClr val="000000"/>
                </a:solidFill>
                <a:latin typeface="Arial" charset="0"/>
                <a:cs typeface="Tahoma" charset="0"/>
              </a:rPr>
              <a:t>4</a:t>
            </a:r>
            <a:r>
              <a:rPr lang="en-US" altLang="zh-CN" b="0" u="none" dirty="0">
                <a:solidFill>
                  <a:srgbClr val="000000"/>
                </a:solidFill>
                <a:latin typeface="Arial" charset="0"/>
                <a:cs typeface="Tahoma" charset="0"/>
              </a:rPr>
              <a:t>POPS)</a:t>
            </a:r>
          </a:p>
          <a:p>
            <a:pPr marL="285750" indent="-285750" algn="l" eaLnBrk="1" hangingPunct="1">
              <a:spcAft>
                <a:spcPts val="1200"/>
              </a:spcAft>
              <a:buFont typeface="Wingdings" charset="2"/>
              <a:buChar char="§"/>
            </a:pPr>
            <a:r>
              <a:rPr lang="en-US" altLang="zh-CN" b="0" u="none" dirty="0" smtClean="0">
                <a:solidFill>
                  <a:srgbClr val="000000"/>
                </a:solidFill>
                <a:latin typeface="Arial" charset="0"/>
                <a:cs typeface="Tahoma" charset="0"/>
              </a:rPr>
              <a:t>Oceans </a:t>
            </a:r>
            <a:r>
              <a:rPr lang="en-US" altLang="zh-CN" b="0" u="none" dirty="0">
                <a:solidFill>
                  <a:srgbClr val="000000"/>
                </a:solidFill>
                <a:latin typeface="Arial" charset="0"/>
                <a:cs typeface="Tahoma" charset="0"/>
              </a:rPr>
              <a:t>and Society: Blue Planet</a:t>
            </a:r>
          </a:p>
        </p:txBody>
      </p:sp>
      <p:grpSp>
        <p:nvGrpSpPr>
          <p:cNvPr id="4" name="Gruppo 10"/>
          <p:cNvGrpSpPr>
            <a:grpSpLocks/>
          </p:cNvGrpSpPr>
          <p:nvPr/>
        </p:nvGrpSpPr>
        <p:grpSpPr bwMode="auto">
          <a:xfrm>
            <a:off x="0" y="6400800"/>
            <a:ext cx="9144000" cy="426854"/>
            <a:chOff x="0" y="6400800"/>
            <a:chExt cx="9144000" cy="426854"/>
          </a:xfrm>
        </p:grpSpPr>
        <p:sp>
          <p:nvSpPr>
            <p:cNvPr id="5"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6" name="Gruppo 10"/>
            <p:cNvGrpSpPr>
              <a:grpSpLocks/>
            </p:cNvGrpSpPr>
            <p:nvPr/>
          </p:nvGrpSpPr>
          <p:grpSpPr bwMode="auto">
            <a:xfrm>
              <a:off x="38421" y="6419850"/>
              <a:ext cx="5447979" cy="407804"/>
              <a:chOff x="38421" y="6248832"/>
              <a:chExt cx="5447979" cy="407804"/>
            </a:xfrm>
          </p:grpSpPr>
          <p:sp>
            <p:nvSpPr>
              <p:cNvPr id="7"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8" name="Immagine 7"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spTree>
    <p:extLst>
      <p:ext uri="{BB962C8B-B14F-4D97-AF65-F5344CB8AC3E}">
        <p14:creationId xmlns:p14="http://schemas.microsoft.com/office/powerpoint/2010/main" val="2060515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1"/>
          <p:cNvSpPr>
            <a:spLocks noGrp="1"/>
          </p:cNvSpPr>
          <p:nvPr>
            <p:ph type="title"/>
          </p:nvPr>
        </p:nvSpPr>
        <p:spPr>
          <a:xfrm>
            <a:off x="685800" y="0"/>
            <a:ext cx="7772400" cy="609600"/>
          </a:xfrm>
        </p:spPr>
        <p:txBody>
          <a:bodyPr/>
          <a:lstStyle/>
          <a:p>
            <a:pPr algn="ctr"/>
            <a:r>
              <a:rPr lang="en-GB" smtClean="0">
                <a:solidFill>
                  <a:srgbClr val="000090"/>
                </a:solidFill>
                <a:latin typeface="Arial" charset="0"/>
                <a:ea typeface="MS PGothic" charset="0"/>
              </a:rPr>
              <a:t>GEO Fundational </a:t>
            </a:r>
            <a:r>
              <a:rPr lang="en-GB">
                <a:solidFill>
                  <a:srgbClr val="000090"/>
                </a:solidFill>
                <a:latin typeface="Arial" charset="0"/>
                <a:ea typeface="MS PGothic" charset="0"/>
              </a:rPr>
              <a:t>Tasks</a:t>
            </a:r>
          </a:p>
        </p:txBody>
      </p:sp>
      <p:sp>
        <p:nvSpPr>
          <p:cNvPr id="15363" name="Rettangolo 2"/>
          <p:cNvSpPr>
            <a:spLocks noChangeArrowheads="1"/>
          </p:cNvSpPr>
          <p:nvPr/>
        </p:nvSpPr>
        <p:spPr bwMode="auto">
          <a:xfrm>
            <a:off x="990600" y="772955"/>
            <a:ext cx="7848600" cy="517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defRPr/>
            </a:pPr>
            <a:r>
              <a:rPr lang="en-US" altLang="zh-CN" sz="2200" u="none" dirty="0" smtClean="0">
                <a:solidFill>
                  <a:srgbClr val="000000"/>
                </a:solidFill>
                <a:latin typeface="Arial" charset="0"/>
                <a:cs typeface="Tahoma" charset="0"/>
              </a:rPr>
              <a:t>GEOSS Platform (GCI) </a:t>
            </a:r>
            <a:r>
              <a:rPr lang="en-US" altLang="zh-CN" sz="2200" u="none" dirty="0">
                <a:solidFill>
                  <a:srgbClr val="000000"/>
                </a:solidFill>
                <a:latin typeface="Arial" charset="0"/>
                <a:cs typeface="Tahoma" charset="0"/>
              </a:rPr>
              <a:t>Development </a:t>
            </a:r>
            <a:r>
              <a:rPr lang="en-US" altLang="zh-CN" sz="2200" u="none" dirty="0" smtClean="0">
                <a:solidFill>
                  <a:srgbClr val="000000"/>
                </a:solidFill>
                <a:latin typeface="Arial" charset="0"/>
                <a:cs typeface="Tahoma" charset="0"/>
              </a:rPr>
              <a:t> &amp; Operations</a:t>
            </a:r>
            <a:endParaRPr lang="en-US" altLang="zh-CN" sz="2200" u="none" dirty="0">
              <a:solidFill>
                <a:srgbClr val="000000"/>
              </a:solidFill>
              <a:latin typeface="Arial" charset="0"/>
              <a:cs typeface="Tahoma" charset="0"/>
            </a:endParaRP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Advancing GEOSS Data Sharing Principles</a:t>
            </a: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GEOSS </a:t>
            </a:r>
            <a:r>
              <a:rPr lang="en-US" altLang="zh-CN" sz="2200" b="0" u="none" dirty="0" smtClean="0">
                <a:solidFill>
                  <a:srgbClr val="000000"/>
                </a:solidFill>
                <a:latin typeface="Arial" charset="0"/>
                <a:cs typeface="Tahoma" charset="0"/>
              </a:rPr>
              <a:t>Platform Operation</a:t>
            </a:r>
            <a:endParaRPr lang="en-US" altLang="zh-CN" sz="2200" b="0" u="none" dirty="0">
              <a:solidFill>
                <a:srgbClr val="000000"/>
              </a:solidFill>
              <a:latin typeface="Arial" charset="0"/>
              <a:cs typeface="Tahoma" charset="0"/>
            </a:endParaRP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GEOSS In-Situ Earth Observation Resources</a:t>
            </a: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GEOSS Satellite Earth Observation Resources</a:t>
            </a:r>
          </a:p>
          <a:p>
            <a:pPr marL="342900" indent="-342900" algn="l" eaLnBrk="1" hangingPunct="1">
              <a:buFont typeface="Wingdings" charset="2"/>
              <a:buChar char="§"/>
              <a:defRPr/>
            </a:pPr>
            <a:r>
              <a:rPr lang="en-US" altLang="zh-CN" sz="2200" b="0" u="none" dirty="0" err="1">
                <a:solidFill>
                  <a:srgbClr val="000000"/>
                </a:solidFill>
                <a:latin typeface="Arial" charset="0"/>
                <a:cs typeface="Tahoma" charset="0"/>
              </a:rPr>
              <a:t>GEONETCast</a:t>
            </a:r>
            <a:r>
              <a:rPr lang="en-US" altLang="zh-CN" sz="2200" b="0" u="none" dirty="0">
                <a:solidFill>
                  <a:srgbClr val="000000"/>
                </a:solidFill>
                <a:latin typeface="Arial" charset="0"/>
                <a:cs typeface="Tahoma" charset="0"/>
              </a:rPr>
              <a:t> Development and Operations</a:t>
            </a: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User Needs and Gap Analysis</a:t>
            </a:r>
          </a:p>
          <a:p>
            <a:pPr algn="l" eaLnBrk="1" hangingPunct="1">
              <a:buFontTx/>
              <a:buChar char="•"/>
              <a:defRPr/>
            </a:pPr>
            <a:endParaRPr lang="en-US" altLang="zh-CN" sz="2200" b="0" u="none" dirty="0">
              <a:solidFill>
                <a:srgbClr val="000000"/>
              </a:solidFill>
              <a:latin typeface="Arial" charset="0"/>
              <a:cs typeface="Tahoma" charset="0"/>
            </a:endParaRPr>
          </a:p>
          <a:p>
            <a:pPr algn="l" eaLnBrk="1" hangingPunct="1">
              <a:defRPr/>
            </a:pPr>
            <a:r>
              <a:rPr lang="en-US" altLang="zh-CN" sz="2200" u="none" dirty="0">
                <a:solidFill>
                  <a:srgbClr val="000000"/>
                </a:solidFill>
                <a:latin typeface="Arial" charset="0"/>
                <a:cs typeface="Tahoma" charset="0"/>
              </a:rPr>
              <a:t>Community Development</a:t>
            </a: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Capacity Building Coordination</a:t>
            </a:r>
          </a:p>
          <a:p>
            <a:pPr algn="l" eaLnBrk="1" hangingPunct="1">
              <a:buFontTx/>
              <a:buChar char="•"/>
              <a:defRPr/>
            </a:pPr>
            <a:endParaRPr lang="en-US" altLang="zh-CN" sz="2200" b="0" u="none" dirty="0">
              <a:solidFill>
                <a:srgbClr val="000000"/>
              </a:solidFill>
              <a:latin typeface="Arial" charset="0"/>
              <a:cs typeface="Tahoma" charset="0"/>
            </a:endParaRPr>
          </a:p>
          <a:p>
            <a:pPr algn="l" eaLnBrk="1" hangingPunct="1">
              <a:defRPr/>
            </a:pPr>
            <a:r>
              <a:rPr lang="en-US" altLang="zh-CN" sz="2200" u="none" dirty="0">
                <a:solidFill>
                  <a:srgbClr val="000000"/>
                </a:solidFill>
                <a:latin typeface="Arial" charset="0"/>
                <a:cs typeface="Tahoma" charset="0"/>
              </a:rPr>
              <a:t>Secretariat Operations</a:t>
            </a: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Management and Support</a:t>
            </a: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Communication and Engagement</a:t>
            </a:r>
          </a:p>
          <a:p>
            <a:pPr marL="342900" indent="-342900" algn="l" eaLnBrk="1" hangingPunct="1">
              <a:buFont typeface="Wingdings" charset="2"/>
              <a:buChar char="§"/>
              <a:defRPr/>
            </a:pPr>
            <a:r>
              <a:rPr lang="en-US" altLang="zh-CN" sz="2200" b="0" u="none" dirty="0">
                <a:solidFill>
                  <a:srgbClr val="000000"/>
                </a:solidFill>
                <a:latin typeface="Arial" charset="0"/>
                <a:cs typeface="Tahoma" charset="0"/>
              </a:rPr>
              <a:t>Monitoring and Evaluation</a:t>
            </a:r>
          </a:p>
        </p:txBody>
      </p:sp>
      <p:grpSp>
        <p:nvGrpSpPr>
          <p:cNvPr id="4" name="Gruppo 10"/>
          <p:cNvGrpSpPr>
            <a:grpSpLocks/>
          </p:cNvGrpSpPr>
          <p:nvPr/>
        </p:nvGrpSpPr>
        <p:grpSpPr bwMode="auto">
          <a:xfrm>
            <a:off x="0" y="6400800"/>
            <a:ext cx="9144000" cy="426854"/>
            <a:chOff x="0" y="6400800"/>
            <a:chExt cx="9144000" cy="426854"/>
          </a:xfrm>
        </p:grpSpPr>
        <p:sp>
          <p:nvSpPr>
            <p:cNvPr id="5"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6" name="Gruppo 10"/>
            <p:cNvGrpSpPr>
              <a:grpSpLocks/>
            </p:cNvGrpSpPr>
            <p:nvPr/>
          </p:nvGrpSpPr>
          <p:grpSpPr bwMode="auto">
            <a:xfrm>
              <a:off x="38421" y="6419850"/>
              <a:ext cx="5447979" cy="407804"/>
              <a:chOff x="38421" y="6248832"/>
              <a:chExt cx="5447979" cy="407804"/>
            </a:xfrm>
          </p:grpSpPr>
          <p:sp>
            <p:nvSpPr>
              <p:cNvPr id="7"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8" name="Immagine 7"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spTree>
    <p:extLst>
      <p:ext uri="{BB962C8B-B14F-4D97-AF65-F5344CB8AC3E}">
        <p14:creationId xmlns:p14="http://schemas.microsoft.com/office/powerpoint/2010/main" val="10946193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10"/>
          <p:cNvGrpSpPr>
            <a:grpSpLocks/>
          </p:cNvGrpSpPr>
          <p:nvPr/>
        </p:nvGrpSpPr>
        <p:grpSpPr bwMode="auto">
          <a:xfrm>
            <a:off x="0" y="6400800"/>
            <a:ext cx="9144000" cy="426854"/>
            <a:chOff x="0" y="6400800"/>
            <a:chExt cx="9144000" cy="426854"/>
          </a:xfrm>
        </p:grpSpPr>
        <p:sp>
          <p:nvSpPr>
            <p:cNvPr id="5"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6" name="Gruppo 10"/>
            <p:cNvGrpSpPr>
              <a:grpSpLocks/>
            </p:cNvGrpSpPr>
            <p:nvPr/>
          </p:nvGrpSpPr>
          <p:grpSpPr bwMode="auto">
            <a:xfrm>
              <a:off x="38421" y="6419850"/>
              <a:ext cx="5447979" cy="407804"/>
              <a:chOff x="38421" y="6248832"/>
              <a:chExt cx="5447979" cy="407804"/>
            </a:xfrm>
          </p:grpSpPr>
          <p:sp>
            <p:nvSpPr>
              <p:cNvPr id="7"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8" name="Immagine 7"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sp>
        <p:nvSpPr>
          <p:cNvPr id="9" name="CasellaDiTesto 8"/>
          <p:cNvSpPr txBox="1"/>
          <p:nvPr/>
        </p:nvSpPr>
        <p:spPr>
          <a:xfrm>
            <a:off x="685800" y="1828800"/>
            <a:ext cx="7772400" cy="1257780"/>
          </a:xfrm>
          <a:prstGeom prst="rect">
            <a:avLst/>
          </a:prstGeom>
          <a:noFill/>
        </p:spPr>
        <p:txBody>
          <a:bodyPr wrap="square" rtlCol="0">
            <a:spAutoFit/>
          </a:bodyPr>
          <a:lstStyle/>
          <a:p>
            <a:pPr>
              <a:lnSpc>
                <a:spcPct val="120000"/>
              </a:lnSpc>
            </a:pPr>
            <a:r>
              <a:rPr lang="en-GB" sz="3200" u="none" dirty="0" smtClean="0">
                <a:solidFill>
                  <a:srgbClr val="000090"/>
                </a:solidFill>
                <a:latin typeface="+mn-lt"/>
              </a:rPr>
              <a:t>From Data to Knowledge to support Policy Makers</a:t>
            </a:r>
            <a:endParaRPr lang="en-GB" sz="3200" u="none" dirty="0">
              <a:solidFill>
                <a:srgbClr val="000090"/>
              </a:solidFill>
              <a:latin typeface="+mn-lt"/>
            </a:endParaRPr>
          </a:p>
        </p:txBody>
      </p:sp>
    </p:spTree>
    <p:extLst>
      <p:ext uri="{BB962C8B-B14F-4D97-AF65-F5344CB8AC3E}">
        <p14:creationId xmlns:p14="http://schemas.microsoft.com/office/powerpoint/2010/main" val="40849087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ttangolo 51"/>
          <p:cNvSpPr/>
          <p:nvPr/>
        </p:nvSpPr>
        <p:spPr>
          <a:xfrm rot="16200000">
            <a:off x="5395913" y="3109915"/>
            <a:ext cx="6858000" cy="638175"/>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u="none" dirty="0">
                <a:solidFill>
                  <a:schemeClr val="accent1">
                    <a:lumMod val="20000"/>
                    <a:lumOff val="80000"/>
                  </a:schemeClr>
                </a:solidFill>
              </a:rPr>
              <a:t>Inter</a:t>
            </a:r>
            <a:endParaRPr lang="en-US" sz="2400" b="1" u="none" dirty="0">
              <a:solidFill>
                <a:srgbClr val="92D050"/>
              </a:solidFill>
            </a:endParaRPr>
          </a:p>
        </p:txBody>
      </p:sp>
      <p:graphicFrame>
        <p:nvGraphicFramePr>
          <p:cNvPr id="27651" name="Grafico 14"/>
          <p:cNvGraphicFramePr>
            <a:graphicFrameLocks noChangeAspect="1"/>
          </p:cNvGraphicFramePr>
          <p:nvPr>
            <p:extLst>
              <p:ext uri="{D42A27DB-BD31-4B8C-83A1-F6EECF244321}">
                <p14:modId xmlns:p14="http://schemas.microsoft.com/office/powerpoint/2010/main" val="4139924514"/>
              </p:ext>
            </p:extLst>
          </p:nvPr>
        </p:nvGraphicFramePr>
        <p:xfrm>
          <a:off x="266702" y="-50800"/>
          <a:ext cx="8601075" cy="6483351"/>
        </p:xfrm>
        <a:graphic>
          <a:graphicData uri="http://schemas.openxmlformats.org/presentationml/2006/ole">
            <mc:AlternateContent xmlns:mc="http://schemas.openxmlformats.org/markup-compatibility/2006">
              <mc:Choice xmlns:v="urn:schemas-microsoft-com:vml" Requires="v">
                <p:oleObj spid="_x0000_s1117" name="Foglio di lavoro" r:id="rId4" imgW="8608298" imgH="6492803" progId="Excel.Sheet.8">
                  <p:embed/>
                </p:oleObj>
              </mc:Choice>
              <mc:Fallback>
                <p:oleObj name="Foglio di lavoro" r:id="rId4" imgW="8608298" imgH="6492803"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2" y="-50800"/>
                        <a:ext cx="8601075" cy="6483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2" name="Connettore 1 21"/>
          <p:cNvCxnSpPr>
            <a:cxnSpLocks noChangeAspect="1"/>
          </p:cNvCxnSpPr>
          <p:nvPr/>
        </p:nvCxnSpPr>
        <p:spPr>
          <a:xfrm>
            <a:off x="960441" y="3803650"/>
            <a:ext cx="7813675" cy="190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Connettore 1 22"/>
          <p:cNvCxnSpPr>
            <a:cxnSpLocks noChangeAspect="1"/>
          </p:cNvCxnSpPr>
          <p:nvPr/>
        </p:nvCxnSpPr>
        <p:spPr>
          <a:xfrm>
            <a:off x="915991" y="5075238"/>
            <a:ext cx="7858125" cy="190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Connettore 1 25"/>
          <p:cNvCxnSpPr>
            <a:cxnSpLocks noChangeAspect="1"/>
          </p:cNvCxnSpPr>
          <p:nvPr/>
        </p:nvCxnSpPr>
        <p:spPr>
          <a:xfrm flipH="1">
            <a:off x="2719388" y="692153"/>
            <a:ext cx="25400" cy="5197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ttore 1 27"/>
          <p:cNvCxnSpPr>
            <a:cxnSpLocks noChangeAspect="1"/>
          </p:cNvCxnSpPr>
          <p:nvPr/>
        </p:nvCxnSpPr>
        <p:spPr>
          <a:xfrm flipH="1">
            <a:off x="4700588" y="692153"/>
            <a:ext cx="25400" cy="5197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ttore 1 29"/>
          <p:cNvCxnSpPr>
            <a:cxnSpLocks noChangeAspect="1"/>
          </p:cNvCxnSpPr>
          <p:nvPr/>
        </p:nvCxnSpPr>
        <p:spPr>
          <a:xfrm flipH="1">
            <a:off x="6697663" y="703266"/>
            <a:ext cx="25400" cy="5197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rotWithShape="1">
          <a:blip r:embed="rId6">
            <a:clrChange>
              <a:clrFrom>
                <a:srgbClr val="000000"/>
              </a:clrFrom>
              <a:clrTo>
                <a:srgbClr val="000000">
                  <a:alpha val="0"/>
                </a:srgbClr>
              </a:clrTo>
            </a:clrChange>
            <a:lum bright="70000" contrast="-70000"/>
          </a:blip>
          <a:srcRect l="46661" r="13834" b="7889"/>
          <a:stretch/>
        </p:blipFill>
        <p:spPr>
          <a:xfrm>
            <a:off x="1029350" y="5084112"/>
            <a:ext cx="274067" cy="479275"/>
          </a:xfrm>
          <a:prstGeom prst="rect">
            <a:avLst/>
          </a:prstGeom>
        </p:spPr>
      </p:pic>
      <p:sp>
        <p:nvSpPr>
          <p:cNvPr id="11" name="Cilindro 10"/>
          <p:cNvSpPr>
            <a:spLocks noChangeAspect="1"/>
          </p:cNvSpPr>
          <p:nvPr/>
        </p:nvSpPr>
        <p:spPr>
          <a:xfrm>
            <a:off x="1454153" y="4562478"/>
            <a:ext cx="1020763" cy="1230313"/>
          </a:xfrm>
          <a:prstGeom prst="can">
            <a:avLst>
              <a:gd name="adj" fmla="val 55328"/>
            </a:avLst>
          </a:prstGeom>
          <a:solidFill>
            <a:srgbClr val="337DB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u="none"/>
          </a:p>
        </p:txBody>
      </p:sp>
      <p:sp>
        <p:nvSpPr>
          <p:cNvPr id="16" name="Rettangolo 15"/>
          <p:cNvSpPr/>
          <p:nvPr/>
        </p:nvSpPr>
        <p:spPr>
          <a:xfrm>
            <a:off x="0" y="6021391"/>
            <a:ext cx="9144000" cy="858837"/>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u="none" dirty="0">
                <a:solidFill>
                  <a:schemeClr val="accent1">
                    <a:lumMod val="20000"/>
                    <a:lumOff val="80000"/>
                  </a:schemeClr>
                </a:solidFill>
              </a:rPr>
              <a:t/>
            </a:r>
            <a:br>
              <a:rPr lang="en-US" sz="2400" b="1" u="none" dirty="0">
                <a:solidFill>
                  <a:schemeClr val="accent1">
                    <a:lumMod val="20000"/>
                    <a:lumOff val="80000"/>
                  </a:schemeClr>
                </a:solidFill>
              </a:rPr>
            </a:br>
            <a:endParaRPr lang="en-US" sz="2400" b="1" u="none" dirty="0">
              <a:solidFill>
                <a:schemeClr val="accent1">
                  <a:lumMod val="20000"/>
                  <a:lumOff val="80000"/>
                </a:schemeClr>
              </a:solidFill>
            </a:endParaRPr>
          </a:p>
        </p:txBody>
      </p:sp>
      <p:grpSp>
        <p:nvGrpSpPr>
          <p:cNvPr id="27660" name="Gruppo 11"/>
          <p:cNvGrpSpPr>
            <a:grpSpLocks/>
          </p:cNvGrpSpPr>
          <p:nvPr/>
        </p:nvGrpSpPr>
        <p:grpSpPr bwMode="auto">
          <a:xfrm>
            <a:off x="6421443" y="9530"/>
            <a:ext cx="2228290" cy="414339"/>
            <a:chOff x="6557984" y="6370320"/>
            <a:chExt cx="2228094" cy="413609"/>
          </a:xfrm>
        </p:grpSpPr>
        <p:sp>
          <p:nvSpPr>
            <p:cNvPr id="59" name="Cilindro 58"/>
            <p:cNvSpPr>
              <a:spLocks noChangeAspect="1"/>
            </p:cNvSpPr>
            <p:nvPr/>
          </p:nvSpPr>
          <p:spPr>
            <a:xfrm>
              <a:off x="6557984" y="6457479"/>
              <a:ext cx="334933" cy="293170"/>
            </a:xfrm>
            <a:prstGeom prst="can">
              <a:avLst>
                <a:gd name="adj" fmla="val 50000"/>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u="none"/>
            </a:p>
          </p:txBody>
        </p:sp>
        <p:sp>
          <p:nvSpPr>
            <p:cNvPr id="2" name="CasellaDiTesto 1"/>
            <p:cNvSpPr txBox="1"/>
            <p:nvPr/>
          </p:nvSpPr>
          <p:spPr>
            <a:xfrm>
              <a:off x="6854290" y="6505021"/>
              <a:ext cx="1093635" cy="261149"/>
            </a:xfrm>
            <a:prstGeom prst="rect">
              <a:avLst/>
            </a:prstGeom>
            <a:noFill/>
          </p:spPr>
          <p:txBody>
            <a:bodyPr wrap="none">
              <a:spAutoFit/>
            </a:bodyPr>
            <a:lstStyle/>
            <a:p>
              <a:pPr>
                <a:defRPr/>
              </a:pPr>
              <a:r>
                <a:rPr lang="en-US" sz="1100" u="none" dirty="0">
                  <a:solidFill>
                    <a:schemeClr val="accent6">
                      <a:lumMod val="20000"/>
                      <a:lumOff val="80000"/>
                    </a:schemeClr>
                  </a:solidFill>
                </a:rPr>
                <a:t>Data Volume</a:t>
              </a:r>
            </a:p>
          </p:txBody>
        </p:sp>
        <p:pic>
          <p:nvPicPr>
            <p:cNvPr id="60" name="Immagine 59"/>
            <p:cNvPicPr>
              <a:picLocks noChangeAspect="1"/>
            </p:cNvPicPr>
            <p:nvPr/>
          </p:nvPicPr>
          <p:blipFill rotWithShape="1">
            <a:blip r:embed="rId7">
              <a:clrChange>
                <a:clrFrom>
                  <a:srgbClr val="000000"/>
                </a:clrFrom>
                <a:clrTo>
                  <a:srgbClr val="000000">
                    <a:alpha val="0"/>
                  </a:srgbClr>
                </a:clrTo>
              </a:clrChange>
              <a:duotone>
                <a:schemeClr val="accent2">
                  <a:shade val="45000"/>
                  <a:satMod val="135000"/>
                </a:schemeClr>
                <a:prstClr val="white"/>
              </a:duotone>
            </a:blip>
            <a:srcRect l="46661" r="13834" b="7889"/>
            <a:stretch/>
          </p:blipFill>
          <p:spPr>
            <a:xfrm>
              <a:off x="8028168" y="6370320"/>
              <a:ext cx="236516" cy="413609"/>
            </a:xfrm>
            <a:prstGeom prst="rect">
              <a:avLst/>
            </a:prstGeom>
          </p:spPr>
        </p:pic>
        <p:sp>
          <p:nvSpPr>
            <p:cNvPr id="61" name="CasellaDiTesto 60"/>
            <p:cNvSpPr txBox="1"/>
            <p:nvPr/>
          </p:nvSpPr>
          <p:spPr>
            <a:xfrm>
              <a:off x="8207131" y="6505021"/>
              <a:ext cx="578947" cy="261149"/>
            </a:xfrm>
            <a:prstGeom prst="rect">
              <a:avLst/>
            </a:prstGeom>
            <a:noFill/>
          </p:spPr>
          <p:txBody>
            <a:bodyPr wrap="none">
              <a:spAutoFit/>
            </a:bodyPr>
            <a:lstStyle/>
            <a:p>
              <a:pPr>
                <a:defRPr/>
              </a:pPr>
              <a:r>
                <a:rPr lang="en-US" sz="1100" u="none" dirty="0">
                  <a:solidFill>
                    <a:schemeClr val="accent6">
                      <a:lumMod val="20000"/>
                      <a:lumOff val="80000"/>
                    </a:schemeClr>
                  </a:solidFill>
                </a:rPr>
                <a:t>Users</a:t>
              </a:r>
            </a:p>
          </p:txBody>
        </p:sp>
      </p:grpSp>
      <p:sp>
        <p:nvSpPr>
          <p:cNvPr id="3" name="CasellaDiTesto 2"/>
          <p:cNvSpPr txBox="1">
            <a:spLocks noChangeArrowheads="1"/>
          </p:cNvSpPr>
          <p:nvPr/>
        </p:nvSpPr>
        <p:spPr bwMode="auto">
          <a:xfrm rot="20465291">
            <a:off x="1831862" y="3001933"/>
            <a:ext cx="835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u="none">
                <a:solidFill>
                  <a:schemeClr val="bg1"/>
                </a:solidFill>
              </a:rPr>
              <a:t>Today</a:t>
            </a:r>
          </a:p>
        </p:txBody>
      </p:sp>
      <p:sp>
        <p:nvSpPr>
          <p:cNvPr id="62" name="CasellaDiTesto 61"/>
          <p:cNvSpPr txBox="1">
            <a:spLocks noChangeArrowheads="1"/>
          </p:cNvSpPr>
          <p:nvPr/>
        </p:nvSpPr>
        <p:spPr bwMode="auto">
          <a:xfrm rot="20465291">
            <a:off x="3636807" y="2367726"/>
            <a:ext cx="13131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u="none" dirty="0">
                <a:solidFill>
                  <a:schemeClr val="bg1"/>
                </a:solidFill>
              </a:rPr>
              <a:t>Tomorrow</a:t>
            </a:r>
          </a:p>
        </p:txBody>
      </p:sp>
      <p:sp>
        <p:nvSpPr>
          <p:cNvPr id="27663" name="CasellaDiTesto 63"/>
          <p:cNvSpPr txBox="1">
            <a:spLocks noChangeAspect="1"/>
          </p:cNvSpPr>
          <p:nvPr/>
        </p:nvSpPr>
        <p:spPr bwMode="auto">
          <a:xfrm>
            <a:off x="1084781" y="5986466"/>
            <a:ext cx="11721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u="none" dirty="0">
                <a:solidFill>
                  <a:schemeClr val="bg1"/>
                </a:solidFill>
              </a:rPr>
              <a:t>Observations</a:t>
            </a:r>
          </a:p>
        </p:txBody>
      </p:sp>
      <p:sp>
        <p:nvSpPr>
          <p:cNvPr id="24" name="Ovale 23"/>
          <p:cNvSpPr>
            <a:spLocks noChangeAspect="1"/>
          </p:cNvSpPr>
          <p:nvPr/>
        </p:nvSpPr>
        <p:spPr>
          <a:xfrm>
            <a:off x="2228853" y="4238628"/>
            <a:ext cx="182563" cy="182563"/>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none"/>
          </a:p>
        </p:txBody>
      </p:sp>
      <p:pic>
        <p:nvPicPr>
          <p:cNvPr id="29" name="Immagine 2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927" y="3352801"/>
            <a:ext cx="768351"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ttangolo 67"/>
          <p:cNvSpPr/>
          <p:nvPr/>
        </p:nvSpPr>
        <p:spPr>
          <a:xfrm rot="16200000">
            <a:off x="-3022601" y="3022599"/>
            <a:ext cx="6872289" cy="827088"/>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u="none" dirty="0">
              <a:solidFill>
                <a:schemeClr val="accent1">
                  <a:lumMod val="20000"/>
                  <a:lumOff val="80000"/>
                </a:schemeClr>
              </a:solidFill>
            </a:endParaRPr>
          </a:p>
        </p:txBody>
      </p:sp>
      <p:cxnSp>
        <p:nvCxnSpPr>
          <p:cNvPr id="17" name="Connettore 1 16"/>
          <p:cNvCxnSpPr>
            <a:cxnSpLocks noChangeAspect="1"/>
          </p:cNvCxnSpPr>
          <p:nvPr/>
        </p:nvCxnSpPr>
        <p:spPr>
          <a:xfrm flipH="1">
            <a:off x="827091" y="447675"/>
            <a:ext cx="9525" cy="5435600"/>
          </a:xfrm>
          <a:prstGeom prst="line">
            <a:avLst/>
          </a:prstGeom>
        </p:spPr>
        <p:style>
          <a:lnRef idx="1">
            <a:schemeClr val="accent1"/>
          </a:lnRef>
          <a:fillRef idx="0">
            <a:schemeClr val="accent1"/>
          </a:fillRef>
          <a:effectRef idx="0">
            <a:schemeClr val="accent1"/>
          </a:effectRef>
          <a:fontRef idx="minor">
            <a:schemeClr val="tx1"/>
          </a:fontRef>
        </p:style>
      </p:cxnSp>
      <p:sp>
        <p:nvSpPr>
          <p:cNvPr id="27668" name="CasellaDiTesto 17"/>
          <p:cNvSpPr txBox="1">
            <a:spLocks noChangeAspect="1"/>
          </p:cNvSpPr>
          <p:nvPr/>
        </p:nvSpPr>
        <p:spPr bwMode="auto">
          <a:xfrm rot="16200000">
            <a:off x="176031" y="5499997"/>
            <a:ext cx="8258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u="none">
                <a:solidFill>
                  <a:srgbClr val="92D050"/>
                </a:solidFill>
              </a:rPr>
              <a:t>Discover</a:t>
            </a:r>
          </a:p>
        </p:txBody>
      </p:sp>
      <p:sp>
        <p:nvSpPr>
          <p:cNvPr id="27669" name="CasellaDiTesto 18"/>
          <p:cNvSpPr txBox="1">
            <a:spLocks noChangeAspect="1"/>
          </p:cNvSpPr>
          <p:nvPr/>
        </p:nvSpPr>
        <p:spPr bwMode="auto">
          <a:xfrm rot="16200000">
            <a:off x="240149" y="4177609"/>
            <a:ext cx="69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u="none" dirty="0">
                <a:solidFill>
                  <a:srgbClr val="92D050"/>
                </a:solidFill>
              </a:rPr>
              <a:t>Access</a:t>
            </a:r>
          </a:p>
        </p:txBody>
      </p:sp>
      <p:sp>
        <p:nvSpPr>
          <p:cNvPr id="27670" name="CasellaDiTesto 19"/>
          <p:cNvSpPr txBox="1">
            <a:spLocks noChangeAspect="1"/>
          </p:cNvSpPr>
          <p:nvPr/>
        </p:nvSpPr>
        <p:spPr bwMode="auto">
          <a:xfrm rot="16200000">
            <a:off x="244249" y="2971109"/>
            <a:ext cx="6894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u="none">
                <a:solidFill>
                  <a:srgbClr val="92D050"/>
                </a:solidFill>
              </a:rPr>
              <a:t>Re-use</a:t>
            </a:r>
          </a:p>
        </p:txBody>
      </p:sp>
      <p:sp>
        <p:nvSpPr>
          <p:cNvPr id="9" name="Rettangolo 8"/>
          <p:cNvSpPr>
            <a:spLocks noChangeAspect="1"/>
          </p:cNvSpPr>
          <p:nvPr/>
        </p:nvSpPr>
        <p:spPr>
          <a:xfrm>
            <a:off x="0" y="485778"/>
            <a:ext cx="9144000" cy="1571625"/>
          </a:xfrm>
          <a:prstGeom prst="rect">
            <a:avLst/>
          </a:prstGeom>
          <a:solidFill>
            <a:schemeClr val="bg1">
              <a:lumMod val="9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none"/>
          </a:p>
        </p:txBody>
      </p:sp>
      <p:pic>
        <p:nvPicPr>
          <p:cNvPr id="27672" name="Immagin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27128" y="530226"/>
            <a:ext cx="1198563" cy="74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uppo 44"/>
          <p:cNvGrpSpPr>
            <a:grpSpLocks/>
          </p:cNvGrpSpPr>
          <p:nvPr/>
        </p:nvGrpSpPr>
        <p:grpSpPr bwMode="auto">
          <a:xfrm>
            <a:off x="6983416" y="495303"/>
            <a:ext cx="1560512" cy="3548063"/>
            <a:chOff x="6666584" y="495795"/>
            <a:chExt cx="1560354" cy="3548289"/>
          </a:xfrm>
        </p:grpSpPr>
        <p:pic>
          <p:nvPicPr>
            <p:cNvPr id="44" name="Immagine 43"/>
            <p:cNvPicPr>
              <a:picLocks noChangeAspect="1"/>
            </p:cNvPicPr>
            <p:nvPr/>
          </p:nvPicPr>
          <p:blipFill rotWithShape="1">
            <a:blip r:embed="rId6">
              <a:clrChange>
                <a:clrFrom>
                  <a:srgbClr val="000000"/>
                </a:clrFrom>
                <a:clrTo>
                  <a:srgbClr val="000000">
                    <a:alpha val="0"/>
                  </a:srgbClr>
                </a:clrTo>
              </a:clrChange>
              <a:lum bright="70000" contrast="-70000"/>
            </a:blip>
            <a:srcRect l="47494" r="13834" b="7889"/>
            <a:stretch/>
          </p:blipFill>
          <p:spPr>
            <a:xfrm>
              <a:off x="6666584" y="2042063"/>
              <a:ext cx="1120694" cy="2002021"/>
            </a:xfrm>
            <a:prstGeom prst="rect">
              <a:avLst/>
            </a:prstGeom>
          </p:spPr>
        </p:pic>
        <p:sp>
          <p:nvSpPr>
            <p:cNvPr id="58" name="Cilindro 57"/>
            <p:cNvSpPr>
              <a:spLocks noChangeAspect="1"/>
            </p:cNvSpPr>
            <p:nvPr/>
          </p:nvSpPr>
          <p:spPr>
            <a:xfrm>
              <a:off x="7626924" y="3497949"/>
              <a:ext cx="600014" cy="525495"/>
            </a:xfrm>
            <a:prstGeom prst="can">
              <a:avLst>
                <a:gd name="adj" fmla="val 50000"/>
              </a:avLst>
            </a:prstGeom>
            <a:solidFill>
              <a:srgbClr val="337DB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u="none"/>
            </a:p>
          </p:txBody>
        </p:sp>
        <p:pic>
          <p:nvPicPr>
            <p:cNvPr id="27693" name="Immagine 6"/>
            <p:cNvPicPr>
              <a:picLocks noChangeAspect="1"/>
            </p:cNvPicPr>
            <p:nvPr/>
          </p:nvPicPr>
          <p:blipFill>
            <a:blip r:embed="rId10">
              <a:extLst>
                <a:ext uri="{28A0092B-C50C-407E-A947-70E740481C1C}">
                  <a14:useLocalDpi xmlns:a14="http://schemas.microsoft.com/office/drawing/2010/main" val="0"/>
                </a:ext>
              </a:extLst>
            </a:blip>
            <a:srcRect l="16544" r="1967"/>
            <a:stretch>
              <a:fillRect/>
            </a:stretch>
          </p:blipFill>
          <p:spPr bwMode="auto">
            <a:xfrm>
              <a:off x="6808245" y="495795"/>
              <a:ext cx="1312726" cy="78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CasellaDiTesto 7"/>
            <p:cNvSpPr txBox="1">
              <a:spLocks noChangeAspect="1"/>
            </p:cNvSpPr>
            <p:nvPr/>
          </p:nvSpPr>
          <p:spPr bwMode="auto">
            <a:xfrm>
              <a:off x="6848769" y="1329842"/>
              <a:ext cx="1223288" cy="52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u="none"/>
                <a:t>Policy Makers</a:t>
              </a:r>
            </a:p>
            <a:p>
              <a:pPr algn="ctr"/>
              <a:r>
                <a:rPr lang="en-US" altLang="en-US" sz="1400" u="none"/>
                <a:t>(Citizens)</a:t>
              </a:r>
            </a:p>
          </p:txBody>
        </p:sp>
      </p:grpSp>
      <p:grpSp>
        <p:nvGrpSpPr>
          <p:cNvPr id="34" name="Gruppo 33"/>
          <p:cNvGrpSpPr>
            <a:grpSpLocks/>
          </p:cNvGrpSpPr>
          <p:nvPr/>
        </p:nvGrpSpPr>
        <p:grpSpPr bwMode="auto">
          <a:xfrm>
            <a:off x="4659316" y="498476"/>
            <a:ext cx="2046287" cy="3727451"/>
            <a:chOff x="4342152" y="498538"/>
            <a:chExt cx="2046244" cy="3727113"/>
          </a:xfrm>
        </p:grpSpPr>
        <p:pic>
          <p:nvPicPr>
            <p:cNvPr id="40" name="Immagine 39"/>
            <p:cNvPicPr>
              <a:picLocks noChangeAspect="1"/>
            </p:cNvPicPr>
            <p:nvPr/>
          </p:nvPicPr>
          <p:blipFill rotWithShape="1">
            <a:blip r:embed="rId6">
              <a:clrChange>
                <a:clrFrom>
                  <a:srgbClr val="000000"/>
                </a:clrFrom>
                <a:clrTo>
                  <a:srgbClr val="000000">
                    <a:alpha val="0"/>
                  </a:srgbClr>
                </a:clrTo>
              </a:clrChange>
              <a:lum bright="70000" contrast="-70000"/>
            </a:blip>
            <a:srcRect l="47494" r="13834" b="7889"/>
            <a:stretch/>
          </p:blipFill>
          <p:spPr>
            <a:xfrm>
              <a:off x="4582110" y="2579632"/>
              <a:ext cx="912167" cy="1629477"/>
            </a:xfrm>
            <a:prstGeom prst="rect">
              <a:avLst/>
            </a:prstGeom>
          </p:spPr>
        </p:pic>
        <p:sp>
          <p:nvSpPr>
            <p:cNvPr id="54" name="Cilindro 53"/>
            <p:cNvSpPr>
              <a:spLocks noChangeAspect="1"/>
            </p:cNvSpPr>
            <p:nvPr/>
          </p:nvSpPr>
          <p:spPr>
            <a:xfrm>
              <a:off x="5523227" y="3584359"/>
              <a:ext cx="674673" cy="641292"/>
            </a:xfrm>
            <a:prstGeom prst="can">
              <a:avLst>
                <a:gd name="adj" fmla="val 50000"/>
              </a:avLst>
            </a:prstGeom>
            <a:solidFill>
              <a:srgbClr val="337DB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u="none"/>
            </a:p>
          </p:txBody>
        </p:sp>
        <p:pic>
          <p:nvPicPr>
            <p:cNvPr id="27689" name="Immagine 5"/>
            <p:cNvPicPr>
              <a:picLocks noChangeAspect="1"/>
            </p:cNvPicPr>
            <p:nvPr/>
          </p:nvPicPr>
          <p:blipFill>
            <a:blip r:embed="rId11">
              <a:extLst>
                <a:ext uri="{28A0092B-C50C-407E-A947-70E740481C1C}">
                  <a14:useLocalDpi xmlns:a14="http://schemas.microsoft.com/office/drawing/2010/main" val="0"/>
                </a:ext>
              </a:extLst>
            </a:blip>
            <a:srcRect t="20522" b="4251"/>
            <a:stretch>
              <a:fillRect/>
            </a:stretch>
          </p:blipFill>
          <p:spPr bwMode="auto">
            <a:xfrm>
              <a:off x="4897119" y="498538"/>
              <a:ext cx="1014582" cy="76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0" name="CasellaDiTesto 20"/>
            <p:cNvSpPr txBox="1">
              <a:spLocks noChangeAspect="1"/>
            </p:cNvSpPr>
            <p:nvPr/>
          </p:nvSpPr>
          <p:spPr bwMode="auto">
            <a:xfrm>
              <a:off x="4342152" y="1345473"/>
              <a:ext cx="2046244" cy="52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u="none"/>
                <a:t>Global Change Experts</a:t>
              </a:r>
            </a:p>
            <a:p>
              <a:pPr algn="ctr"/>
              <a:r>
                <a:rPr lang="en-US" altLang="en-US" sz="1400" u="none"/>
                <a:t>(Educators)</a:t>
              </a:r>
            </a:p>
          </p:txBody>
        </p:sp>
      </p:grpSp>
      <p:grpSp>
        <p:nvGrpSpPr>
          <p:cNvPr id="33" name="Gruppo 32"/>
          <p:cNvGrpSpPr>
            <a:grpSpLocks/>
          </p:cNvGrpSpPr>
          <p:nvPr/>
        </p:nvGrpSpPr>
        <p:grpSpPr bwMode="auto">
          <a:xfrm>
            <a:off x="2806700" y="508002"/>
            <a:ext cx="2046288" cy="3978275"/>
            <a:chOff x="2488507" y="507887"/>
            <a:chExt cx="2046244" cy="3978598"/>
          </a:xfrm>
        </p:grpSpPr>
        <p:pic>
          <p:nvPicPr>
            <p:cNvPr id="38" name="Immagine 37"/>
            <p:cNvPicPr>
              <a:picLocks noChangeAspect="1"/>
            </p:cNvPicPr>
            <p:nvPr/>
          </p:nvPicPr>
          <p:blipFill rotWithShape="1">
            <a:blip r:embed="rId6">
              <a:clrChange>
                <a:clrFrom>
                  <a:srgbClr val="000000"/>
                </a:clrFrom>
                <a:clrTo>
                  <a:srgbClr val="000000">
                    <a:alpha val="0"/>
                  </a:srgbClr>
                </a:clrTo>
              </a:clrChange>
              <a:lum bright="70000" contrast="-70000"/>
            </a:blip>
            <a:srcRect l="47494" r="13834" b="7889"/>
            <a:stretch/>
          </p:blipFill>
          <p:spPr>
            <a:xfrm>
              <a:off x="2716508" y="3470581"/>
              <a:ext cx="568685" cy="1015904"/>
            </a:xfrm>
            <a:prstGeom prst="rect">
              <a:avLst/>
            </a:prstGeom>
          </p:spPr>
        </p:pic>
        <p:sp>
          <p:nvSpPr>
            <p:cNvPr id="49" name="Cilindro 48"/>
            <p:cNvSpPr>
              <a:spLocks noChangeAspect="1"/>
            </p:cNvSpPr>
            <p:nvPr/>
          </p:nvSpPr>
          <p:spPr>
            <a:xfrm>
              <a:off x="3444161" y="3665681"/>
              <a:ext cx="749284" cy="782701"/>
            </a:xfrm>
            <a:prstGeom prst="can">
              <a:avLst>
                <a:gd name="adj" fmla="val 55328"/>
              </a:avLst>
            </a:prstGeom>
            <a:solidFill>
              <a:srgbClr val="337DB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u="none"/>
            </a:p>
          </p:txBody>
        </p:sp>
        <p:pic>
          <p:nvPicPr>
            <p:cNvPr id="27685" name="Immagin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68390" y="507887"/>
              <a:ext cx="1446613" cy="78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6" name="CasellaDiTesto 24"/>
            <p:cNvSpPr txBox="1">
              <a:spLocks noChangeAspect="1"/>
            </p:cNvSpPr>
            <p:nvPr/>
          </p:nvSpPr>
          <p:spPr bwMode="auto">
            <a:xfrm>
              <a:off x="2488507" y="1332065"/>
              <a:ext cx="2046244" cy="52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u="none"/>
                <a:t>Environmental Experts</a:t>
              </a:r>
            </a:p>
            <a:p>
              <a:pPr algn="ctr"/>
              <a:r>
                <a:rPr lang="en-US" altLang="en-US" sz="1400" u="none"/>
                <a:t>(Practitioners)</a:t>
              </a:r>
            </a:p>
          </p:txBody>
        </p:sp>
      </p:grpSp>
      <p:sp>
        <p:nvSpPr>
          <p:cNvPr id="27676" name="CasellaDiTesto 26"/>
          <p:cNvSpPr txBox="1">
            <a:spLocks noChangeAspect="1"/>
          </p:cNvSpPr>
          <p:nvPr/>
        </p:nvSpPr>
        <p:spPr bwMode="auto">
          <a:xfrm>
            <a:off x="671516" y="1363663"/>
            <a:ext cx="204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u="none"/>
              <a:t>EO Data Experts</a:t>
            </a:r>
          </a:p>
          <a:p>
            <a:pPr algn="ctr"/>
            <a:r>
              <a:rPr lang="en-US" altLang="en-US" sz="1400" u="none"/>
              <a:t>(IT experts)</a:t>
            </a:r>
          </a:p>
        </p:txBody>
      </p:sp>
      <p:sp>
        <p:nvSpPr>
          <p:cNvPr id="53" name="Figura a mano libera 52"/>
          <p:cNvSpPr/>
          <p:nvPr/>
        </p:nvSpPr>
        <p:spPr>
          <a:xfrm>
            <a:off x="1069975" y="2676528"/>
            <a:ext cx="7621588" cy="3140075"/>
          </a:xfrm>
          <a:custGeom>
            <a:avLst/>
            <a:gdLst>
              <a:gd name="connsiteX0" fmla="*/ 0 w 7609840"/>
              <a:gd name="connsiteY0" fmla="*/ 3200400 h 3283937"/>
              <a:gd name="connsiteX1" fmla="*/ 1320800 w 7609840"/>
              <a:gd name="connsiteY1" fmla="*/ 3129280 h 3283937"/>
              <a:gd name="connsiteX2" fmla="*/ 2438400 w 7609840"/>
              <a:gd name="connsiteY2" fmla="*/ 1788160 h 3283937"/>
              <a:gd name="connsiteX3" fmla="*/ 4033520 w 7609840"/>
              <a:gd name="connsiteY3" fmla="*/ 548640 h 3283937"/>
              <a:gd name="connsiteX4" fmla="*/ 7609840 w 7609840"/>
              <a:gd name="connsiteY4" fmla="*/ 0 h 3283937"/>
              <a:gd name="connsiteX0" fmla="*/ 0 w 7570813"/>
              <a:gd name="connsiteY0" fmla="*/ 3342640 h 3381751"/>
              <a:gd name="connsiteX1" fmla="*/ 1281773 w 7570813"/>
              <a:gd name="connsiteY1" fmla="*/ 3129280 h 3381751"/>
              <a:gd name="connsiteX2" fmla="*/ 2399373 w 7570813"/>
              <a:gd name="connsiteY2" fmla="*/ 1788160 h 3381751"/>
              <a:gd name="connsiteX3" fmla="*/ 3994493 w 7570813"/>
              <a:gd name="connsiteY3" fmla="*/ 548640 h 3381751"/>
              <a:gd name="connsiteX4" fmla="*/ 7570813 w 7570813"/>
              <a:gd name="connsiteY4" fmla="*/ 0 h 3381751"/>
              <a:gd name="connsiteX0" fmla="*/ 0 w 7570813"/>
              <a:gd name="connsiteY0" fmla="*/ 3342640 h 3354918"/>
              <a:gd name="connsiteX1" fmla="*/ 1281773 w 7570813"/>
              <a:gd name="connsiteY1" fmla="*/ 3129280 h 3354918"/>
              <a:gd name="connsiteX2" fmla="*/ 2399373 w 7570813"/>
              <a:gd name="connsiteY2" fmla="*/ 1788160 h 3354918"/>
              <a:gd name="connsiteX3" fmla="*/ 3994493 w 7570813"/>
              <a:gd name="connsiteY3" fmla="*/ 548640 h 3354918"/>
              <a:gd name="connsiteX4" fmla="*/ 7570813 w 7570813"/>
              <a:gd name="connsiteY4" fmla="*/ 0 h 3354918"/>
              <a:gd name="connsiteX0" fmla="*/ 0 w 7570813"/>
              <a:gd name="connsiteY0" fmla="*/ 3342640 h 3354918"/>
              <a:gd name="connsiteX1" fmla="*/ 1281773 w 7570813"/>
              <a:gd name="connsiteY1" fmla="*/ 3129280 h 3354918"/>
              <a:gd name="connsiteX2" fmla="*/ 2399373 w 7570813"/>
              <a:gd name="connsiteY2" fmla="*/ 1788160 h 3354918"/>
              <a:gd name="connsiteX3" fmla="*/ 3994493 w 7570813"/>
              <a:gd name="connsiteY3" fmla="*/ 548640 h 3354918"/>
              <a:gd name="connsiteX4" fmla="*/ 7570813 w 7570813"/>
              <a:gd name="connsiteY4" fmla="*/ 0 h 3354918"/>
              <a:gd name="connsiteX0" fmla="*/ 0 w 7570813"/>
              <a:gd name="connsiteY0" fmla="*/ 3342640 h 3354918"/>
              <a:gd name="connsiteX1" fmla="*/ 1281773 w 7570813"/>
              <a:gd name="connsiteY1" fmla="*/ 3129280 h 3354918"/>
              <a:gd name="connsiteX2" fmla="*/ 2399373 w 7570813"/>
              <a:gd name="connsiteY2" fmla="*/ 1788160 h 3354918"/>
              <a:gd name="connsiteX3" fmla="*/ 3994493 w 7570813"/>
              <a:gd name="connsiteY3" fmla="*/ 548640 h 3354918"/>
              <a:gd name="connsiteX4" fmla="*/ 7570813 w 7570813"/>
              <a:gd name="connsiteY4" fmla="*/ 0 h 3354918"/>
              <a:gd name="connsiteX0" fmla="*/ 0 w 7570813"/>
              <a:gd name="connsiteY0" fmla="*/ 3342640 h 3346467"/>
              <a:gd name="connsiteX1" fmla="*/ 1221230 w 7570813"/>
              <a:gd name="connsiteY1" fmla="*/ 3042626 h 3346467"/>
              <a:gd name="connsiteX2" fmla="*/ 2399373 w 7570813"/>
              <a:gd name="connsiteY2" fmla="*/ 1788160 h 3346467"/>
              <a:gd name="connsiteX3" fmla="*/ 3994493 w 7570813"/>
              <a:gd name="connsiteY3" fmla="*/ 548640 h 3346467"/>
              <a:gd name="connsiteX4" fmla="*/ 7570813 w 7570813"/>
              <a:gd name="connsiteY4" fmla="*/ 0 h 3346467"/>
              <a:gd name="connsiteX0" fmla="*/ 0 w 7570813"/>
              <a:gd name="connsiteY0" fmla="*/ 3342640 h 3346823"/>
              <a:gd name="connsiteX1" fmla="*/ 1221230 w 7570813"/>
              <a:gd name="connsiteY1" fmla="*/ 3042626 h 3346823"/>
              <a:gd name="connsiteX2" fmla="*/ 2318649 w 7570813"/>
              <a:gd name="connsiteY2" fmla="*/ 1734002 h 3346823"/>
              <a:gd name="connsiteX3" fmla="*/ 3994493 w 7570813"/>
              <a:gd name="connsiteY3" fmla="*/ 548640 h 3346823"/>
              <a:gd name="connsiteX4" fmla="*/ 7570813 w 7570813"/>
              <a:gd name="connsiteY4" fmla="*/ 0 h 3346823"/>
              <a:gd name="connsiteX0" fmla="*/ 0 w 7570813"/>
              <a:gd name="connsiteY0" fmla="*/ 3342640 h 3346823"/>
              <a:gd name="connsiteX1" fmla="*/ 1221230 w 7570813"/>
              <a:gd name="connsiteY1" fmla="*/ 3042626 h 3346823"/>
              <a:gd name="connsiteX2" fmla="*/ 2318649 w 7570813"/>
              <a:gd name="connsiteY2" fmla="*/ 1734002 h 3346823"/>
              <a:gd name="connsiteX3" fmla="*/ 4660470 w 7570813"/>
              <a:gd name="connsiteY3" fmla="*/ 483650 h 3346823"/>
              <a:gd name="connsiteX4" fmla="*/ 7570813 w 7570813"/>
              <a:gd name="connsiteY4" fmla="*/ 0 h 3346823"/>
              <a:gd name="connsiteX0" fmla="*/ 0 w 7570813"/>
              <a:gd name="connsiteY0" fmla="*/ 3342640 h 3346823"/>
              <a:gd name="connsiteX1" fmla="*/ 1221230 w 7570813"/>
              <a:gd name="connsiteY1" fmla="*/ 3042626 h 3346823"/>
              <a:gd name="connsiteX2" fmla="*/ 2318649 w 7570813"/>
              <a:gd name="connsiteY2" fmla="*/ 1734002 h 3346823"/>
              <a:gd name="connsiteX3" fmla="*/ 4196304 w 7570813"/>
              <a:gd name="connsiteY3" fmla="*/ 570304 h 3346823"/>
              <a:gd name="connsiteX4" fmla="*/ 7570813 w 7570813"/>
              <a:gd name="connsiteY4" fmla="*/ 0 h 3346823"/>
              <a:gd name="connsiteX0" fmla="*/ 0 w 7570813"/>
              <a:gd name="connsiteY0" fmla="*/ 3342640 h 3346748"/>
              <a:gd name="connsiteX1" fmla="*/ 1221230 w 7570813"/>
              <a:gd name="connsiteY1" fmla="*/ 3042626 h 3346748"/>
              <a:gd name="connsiteX2" fmla="*/ 2459917 w 7570813"/>
              <a:gd name="connsiteY2" fmla="*/ 1744833 h 3346748"/>
              <a:gd name="connsiteX3" fmla="*/ 4196304 w 7570813"/>
              <a:gd name="connsiteY3" fmla="*/ 570304 h 3346748"/>
              <a:gd name="connsiteX4" fmla="*/ 7570813 w 7570813"/>
              <a:gd name="connsiteY4" fmla="*/ 0 h 3346748"/>
              <a:gd name="connsiteX0" fmla="*/ 0 w 7570813"/>
              <a:gd name="connsiteY0" fmla="*/ 3342640 h 3346748"/>
              <a:gd name="connsiteX1" fmla="*/ 1221230 w 7570813"/>
              <a:gd name="connsiteY1" fmla="*/ 3042626 h 3346748"/>
              <a:gd name="connsiteX2" fmla="*/ 2459917 w 7570813"/>
              <a:gd name="connsiteY2" fmla="*/ 1744833 h 3346748"/>
              <a:gd name="connsiteX3" fmla="*/ 4196304 w 7570813"/>
              <a:gd name="connsiteY3" fmla="*/ 570304 h 3346748"/>
              <a:gd name="connsiteX4" fmla="*/ 7570813 w 7570813"/>
              <a:gd name="connsiteY4" fmla="*/ 0 h 334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0813" h="3346748">
                <a:moveTo>
                  <a:pt x="0" y="3342640"/>
                </a:moveTo>
                <a:cubicBezTo>
                  <a:pt x="496227" y="3363806"/>
                  <a:pt x="811244" y="3308927"/>
                  <a:pt x="1221230" y="3042626"/>
                </a:cubicBezTo>
                <a:cubicBezTo>
                  <a:pt x="1631216" y="2776325"/>
                  <a:pt x="1984252" y="2200214"/>
                  <a:pt x="2459917" y="1744833"/>
                </a:cubicBezTo>
                <a:cubicBezTo>
                  <a:pt x="2935582" y="1289452"/>
                  <a:pt x="3334397" y="868331"/>
                  <a:pt x="4196304" y="570304"/>
                </a:cubicBezTo>
                <a:cubicBezTo>
                  <a:pt x="5058211" y="272277"/>
                  <a:pt x="6184336" y="44026"/>
                  <a:pt x="7570813" y="0"/>
                </a:cubicBezTo>
              </a:path>
            </a:pathLst>
          </a:custGeom>
          <a:ln w="209550">
            <a:solidFill>
              <a:srgbClr val="FFFF00">
                <a:alpha val="64000"/>
              </a:srgbClr>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u="none"/>
          </a:p>
        </p:txBody>
      </p:sp>
      <p:pic>
        <p:nvPicPr>
          <p:cNvPr id="69" name="Immagine 68"/>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6589" y="1441451"/>
            <a:ext cx="91916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magine 31"/>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7814" y="2655891"/>
            <a:ext cx="755651"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0" name="CasellaDiTesto 50"/>
          <p:cNvSpPr txBox="1">
            <a:spLocks noChangeAspect="1"/>
          </p:cNvSpPr>
          <p:nvPr/>
        </p:nvSpPr>
        <p:spPr bwMode="auto">
          <a:xfrm>
            <a:off x="2858631" y="6000753"/>
            <a:ext cx="15824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u="none">
                <a:solidFill>
                  <a:schemeClr val="bg1"/>
                </a:solidFill>
              </a:rPr>
              <a:t>Essential Variables</a:t>
            </a:r>
          </a:p>
        </p:txBody>
      </p:sp>
      <p:sp>
        <p:nvSpPr>
          <p:cNvPr id="27681" name="CasellaDiTesto 54"/>
          <p:cNvSpPr txBox="1">
            <a:spLocks noChangeAspect="1"/>
          </p:cNvSpPr>
          <p:nvPr/>
        </p:nvSpPr>
        <p:spPr bwMode="auto">
          <a:xfrm>
            <a:off x="5187860" y="6000753"/>
            <a:ext cx="9284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u="none">
                <a:solidFill>
                  <a:schemeClr val="bg1"/>
                </a:solidFill>
              </a:rPr>
              <a:t>Indicators</a:t>
            </a:r>
          </a:p>
        </p:txBody>
      </p:sp>
      <p:sp>
        <p:nvSpPr>
          <p:cNvPr id="27682" name="CasellaDiTesto 55"/>
          <p:cNvSpPr txBox="1">
            <a:spLocks noChangeAspect="1"/>
          </p:cNvSpPr>
          <p:nvPr/>
        </p:nvSpPr>
        <p:spPr bwMode="auto">
          <a:xfrm>
            <a:off x="6611436" y="6000753"/>
            <a:ext cx="19287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u="none">
                <a:solidFill>
                  <a:schemeClr val="bg1"/>
                </a:solidFill>
              </a:rPr>
              <a:t>(Sustainability) Indexes</a:t>
            </a:r>
          </a:p>
        </p:txBody>
      </p:sp>
      <p:sp>
        <p:nvSpPr>
          <p:cNvPr id="6" name="Rettangolo 5"/>
          <p:cNvSpPr/>
          <p:nvPr/>
        </p:nvSpPr>
        <p:spPr>
          <a:xfrm>
            <a:off x="1432243" y="6370938"/>
            <a:ext cx="7589520" cy="461665"/>
          </a:xfrm>
          <a:prstGeom prst="rect">
            <a:avLst/>
          </a:prstGeom>
        </p:spPr>
        <p:txBody>
          <a:bodyPr wrap="square">
            <a:spAutoFit/>
          </a:bodyPr>
          <a:lstStyle/>
          <a:p>
            <a:pPr lvl="0" algn="ctr">
              <a:defRPr/>
            </a:pPr>
            <a:r>
              <a:rPr lang="en-US" sz="2400" b="1" u="none" dirty="0">
                <a:solidFill>
                  <a:srgbClr val="BBE0E3">
                    <a:lumMod val="20000"/>
                    <a:lumOff val="80000"/>
                  </a:srgbClr>
                </a:solidFill>
              </a:rPr>
              <a:t>Semantic content (From Data to Knowledge )</a:t>
            </a:r>
          </a:p>
        </p:txBody>
      </p:sp>
      <p:sp>
        <p:nvSpPr>
          <p:cNvPr id="8" name="Rettangolo 7"/>
          <p:cNvSpPr/>
          <p:nvPr/>
        </p:nvSpPr>
        <p:spPr>
          <a:xfrm rot="16200000">
            <a:off x="-1712690" y="3278927"/>
            <a:ext cx="3847953" cy="461665"/>
          </a:xfrm>
          <a:prstGeom prst="rect">
            <a:avLst/>
          </a:prstGeom>
        </p:spPr>
        <p:txBody>
          <a:bodyPr wrap="square">
            <a:spAutoFit/>
          </a:bodyPr>
          <a:lstStyle/>
          <a:p>
            <a:pPr lvl="0">
              <a:defRPr/>
            </a:pPr>
            <a:r>
              <a:rPr lang="en-US" sz="2400" b="1" u="none" dirty="0">
                <a:solidFill>
                  <a:srgbClr val="92D050"/>
                </a:solidFill>
              </a:rPr>
              <a:t>Interoperability</a:t>
            </a:r>
            <a:r>
              <a:rPr lang="en-US" sz="2400" b="1" u="none" dirty="0">
                <a:solidFill>
                  <a:srgbClr val="BBE0E3">
                    <a:lumMod val="20000"/>
                    <a:lumOff val="80000"/>
                  </a:srgbClr>
                </a:solidFill>
              </a:rPr>
              <a:t> </a:t>
            </a:r>
            <a:r>
              <a:rPr lang="en-US" sz="2400" b="1" u="none" dirty="0">
                <a:solidFill>
                  <a:srgbClr val="92D050"/>
                </a:solidFill>
              </a:rPr>
              <a:t>Level</a:t>
            </a:r>
          </a:p>
        </p:txBody>
      </p:sp>
      <p:sp>
        <p:nvSpPr>
          <p:cNvPr id="13" name="Pentagono 12"/>
          <p:cNvSpPr/>
          <p:nvPr/>
        </p:nvSpPr>
        <p:spPr bwMode="auto">
          <a:xfrm flipH="1">
            <a:off x="841948" y="1891559"/>
            <a:ext cx="1596451" cy="318242"/>
          </a:xfrm>
          <a:prstGeom prst="homePlat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it-IT" sz="1600" u="none" dirty="0">
                <a:solidFill>
                  <a:schemeClr val="bg1"/>
                </a:solidFill>
                <a:latin typeface="Tahoma" pitchFamily="34" charset="0"/>
              </a:rPr>
              <a:t>IT </a:t>
            </a:r>
            <a:r>
              <a:rPr lang="it-IT" sz="1600" u="none" dirty="0" err="1">
                <a:solidFill>
                  <a:schemeClr val="bg1"/>
                </a:solidFill>
                <a:latin typeface="Tahoma" pitchFamily="34" charset="0"/>
              </a:rPr>
              <a:t>Experts</a:t>
            </a:r>
            <a:endParaRPr lang="en-US" sz="1600" u="none" dirty="0">
              <a:solidFill>
                <a:schemeClr val="bg1"/>
              </a:solidFill>
              <a:latin typeface="Tahoma" pitchFamily="34" charset="0"/>
            </a:endParaRPr>
          </a:p>
        </p:txBody>
      </p:sp>
      <p:sp>
        <p:nvSpPr>
          <p:cNvPr id="63" name="Pentagono 62"/>
          <p:cNvSpPr/>
          <p:nvPr/>
        </p:nvSpPr>
        <p:spPr bwMode="auto">
          <a:xfrm>
            <a:off x="4067498" y="1907746"/>
            <a:ext cx="3420425" cy="338644"/>
          </a:xfrm>
          <a:prstGeom prst="homePlat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it-IT" sz="1600" u="none" dirty="0">
                <a:solidFill>
                  <a:schemeClr val="bg1"/>
                </a:solidFill>
                <a:latin typeface="Tahoma" pitchFamily="34" charset="0"/>
              </a:rPr>
              <a:t>Non-IT </a:t>
            </a:r>
            <a:r>
              <a:rPr lang="it-IT" sz="1600" u="none" dirty="0" err="1">
                <a:solidFill>
                  <a:schemeClr val="bg1"/>
                </a:solidFill>
                <a:latin typeface="Tahoma" pitchFamily="34" charset="0"/>
              </a:rPr>
              <a:t>Experts</a:t>
            </a:r>
            <a:endParaRPr lang="en-US" sz="1600" u="none" dirty="0">
              <a:solidFill>
                <a:schemeClr val="bg1"/>
              </a:solidFill>
              <a:latin typeface="Tahoma" pitchFamily="34" charset="0"/>
            </a:endParaRPr>
          </a:p>
        </p:txBody>
      </p:sp>
    </p:spTree>
    <p:extLst>
      <p:ext uri="{BB962C8B-B14F-4D97-AF65-F5344CB8AC3E}">
        <p14:creationId xmlns:p14="http://schemas.microsoft.com/office/powerpoint/2010/main" val="2741236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672"/>
                                        </p:tgtEl>
                                        <p:attrNameLst>
                                          <p:attrName>style.visibility</p:attrName>
                                        </p:attrNameLst>
                                      </p:cBhvr>
                                      <p:to>
                                        <p:strVal val="visible"/>
                                      </p:to>
                                    </p:set>
                                    <p:anim calcmode="lin" valueType="num">
                                      <p:cBhvr additive="base">
                                        <p:cTn id="7" dur="500" fill="hold"/>
                                        <p:tgtEl>
                                          <p:spTgt spid="27672"/>
                                        </p:tgtEl>
                                        <p:attrNameLst>
                                          <p:attrName>ppt_x</p:attrName>
                                        </p:attrNameLst>
                                      </p:cBhvr>
                                      <p:tavLst>
                                        <p:tav tm="0">
                                          <p:val>
                                            <p:strVal val="#ppt_x"/>
                                          </p:val>
                                        </p:tav>
                                        <p:tav tm="100000">
                                          <p:val>
                                            <p:strVal val="#ppt_x"/>
                                          </p:val>
                                        </p:tav>
                                      </p:tavLst>
                                    </p:anim>
                                    <p:anim calcmode="lin" valueType="num">
                                      <p:cBhvr additive="base">
                                        <p:cTn id="8" dur="500" fill="hold"/>
                                        <p:tgtEl>
                                          <p:spTgt spid="2767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7676"/>
                                        </p:tgtEl>
                                        <p:attrNameLst>
                                          <p:attrName>style.visibility</p:attrName>
                                        </p:attrNameLst>
                                      </p:cBhvr>
                                      <p:to>
                                        <p:strVal val="visible"/>
                                      </p:to>
                                    </p:set>
                                    <p:anim calcmode="lin" valueType="num">
                                      <p:cBhvr additive="base">
                                        <p:cTn id="11" dur="500" fill="hold"/>
                                        <p:tgtEl>
                                          <p:spTgt spid="27676"/>
                                        </p:tgtEl>
                                        <p:attrNameLst>
                                          <p:attrName>ppt_x</p:attrName>
                                        </p:attrNameLst>
                                      </p:cBhvr>
                                      <p:tavLst>
                                        <p:tav tm="0">
                                          <p:val>
                                            <p:strVal val="#ppt_x"/>
                                          </p:val>
                                        </p:tav>
                                        <p:tav tm="100000">
                                          <p:val>
                                            <p:strVal val="#ppt_x"/>
                                          </p:val>
                                        </p:tav>
                                      </p:tavLst>
                                    </p:anim>
                                    <p:anim calcmode="lin" valueType="num">
                                      <p:cBhvr additive="base">
                                        <p:cTn id="12" dur="500" fill="hold"/>
                                        <p:tgtEl>
                                          <p:spTgt spid="276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fltVal val="0"/>
                                          </p:val>
                                        </p:tav>
                                        <p:tav tm="100000">
                                          <p:val>
                                            <p:strVal val="#ppt_w"/>
                                          </p:val>
                                        </p:tav>
                                      </p:tavLst>
                                    </p:anim>
                                    <p:anim calcmode="lin" valueType="num">
                                      <p:cBhvr>
                                        <p:cTn id="68" dur="500" fill="hold"/>
                                        <p:tgtEl>
                                          <p:spTgt spid="32"/>
                                        </p:tgtEl>
                                        <p:attrNameLst>
                                          <p:attrName>ppt_h</p:attrName>
                                        </p:attrNameLst>
                                      </p:cBhvr>
                                      <p:tavLst>
                                        <p:tav tm="0">
                                          <p:val>
                                            <p:fltVal val="0"/>
                                          </p:val>
                                        </p:tav>
                                        <p:tav tm="100000">
                                          <p:val>
                                            <p:strVal val="#ppt_h"/>
                                          </p:val>
                                        </p:tav>
                                      </p:tavLst>
                                    </p:anim>
                                    <p:animEffect transition="in" filter="fade">
                                      <p:cBhvr>
                                        <p:cTn id="69" dur="500"/>
                                        <p:tgtEl>
                                          <p:spTgt spid="3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p:cTn id="72" dur="500" fill="hold"/>
                                        <p:tgtEl>
                                          <p:spTgt spid="62"/>
                                        </p:tgtEl>
                                        <p:attrNameLst>
                                          <p:attrName>ppt_w</p:attrName>
                                        </p:attrNameLst>
                                      </p:cBhvr>
                                      <p:tavLst>
                                        <p:tav tm="0">
                                          <p:val>
                                            <p:fltVal val="0"/>
                                          </p:val>
                                        </p:tav>
                                        <p:tav tm="100000">
                                          <p:val>
                                            <p:strVal val="#ppt_w"/>
                                          </p:val>
                                        </p:tav>
                                      </p:tavLst>
                                    </p:anim>
                                    <p:anim calcmode="lin" valueType="num">
                                      <p:cBhvr>
                                        <p:cTn id="73" dur="500" fill="hold"/>
                                        <p:tgtEl>
                                          <p:spTgt spid="62"/>
                                        </p:tgtEl>
                                        <p:attrNameLst>
                                          <p:attrName>ppt_h</p:attrName>
                                        </p:attrNameLst>
                                      </p:cBhvr>
                                      <p:tavLst>
                                        <p:tav tm="0">
                                          <p:val>
                                            <p:fltVal val="0"/>
                                          </p:val>
                                        </p:tav>
                                        <p:tav tm="100000">
                                          <p:val>
                                            <p:strVal val="#ppt_h"/>
                                          </p:val>
                                        </p:tav>
                                      </p:tavLst>
                                    </p:anim>
                                    <p:animEffect transition="in" filter="fade">
                                      <p:cBhvr>
                                        <p:cTn id="74" dur="500"/>
                                        <p:tgtEl>
                                          <p:spTgt spid="6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p:cTn id="79" dur="500" fill="hold"/>
                                        <p:tgtEl>
                                          <p:spTgt spid="69"/>
                                        </p:tgtEl>
                                        <p:attrNameLst>
                                          <p:attrName>ppt_w</p:attrName>
                                        </p:attrNameLst>
                                      </p:cBhvr>
                                      <p:tavLst>
                                        <p:tav tm="0">
                                          <p:val>
                                            <p:fltVal val="0"/>
                                          </p:val>
                                        </p:tav>
                                        <p:tav tm="100000">
                                          <p:val>
                                            <p:strVal val="#ppt_w"/>
                                          </p:val>
                                        </p:tav>
                                      </p:tavLst>
                                    </p:anim>
                                    <p:anim calcmode="lin" valueType="num">
                                      <p:cBhvr>
                                        <p:cTn id="80" dur="500" fill="hold"/>
                                        <p:tgtEl>
                                          <p:spTgt spid="69"/>
                                        </p:tgtEl>
                                        <p:attrNameLst>
                                          <p:attrName>ppt_h</p:attrName>
                                        </p:attrNameLst>
                                      </p:cBhvr>
                                      <p:tavLst>
                                        <p:tav tm="0">
                                          <p:val>
                                            <p:fltVal val="0"/>
                                          </p:val>
                                        </p:tav>
                                        <p:tav tm="100000">
                                          <p:val>
                                            <p:strVal val="#ppt_h"/>
                                          </p:val>
                                        </p:tav>
                                      </p:tavLst>
                                    </p:anim>
                                    <p:animEffect transition="in" filter="fade">
                                      <p:cBhvr>
                                        <p:cTn id="81" dur="500"/>
                                        <p:tgtEl>
                                          <p:spTgt spid="69"/>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p:cTn id="86" dur="500" fill="hold"/>
                                        <p:tgtEl>
                                          <p:spTgt spid="13"/>
                                        </p:tgtEl>
                                        <p:attrNameLst>
                                          <p:attrName>ppt_w</p:attrName>
                                        </p:attrNameLst>
                                      </p:cBhvr>
                                      <p:tavLst>
                                        <p:tav tm="0">
                                          <p:val>
                                            <p:fltVal val="0"/>
                                          </p:val>
                                        </p:tav>
                                        <p:tav tm="100000">
                                          <p:val>
                                            <p:strVal val="#ppt_w"/>
                                          </p:val>
                                        </p:tav>
                                      </p:tavLst>
                                    </p:anim>
                                    <p:anim calcmode="lin" valueType="num">
                                      <p:cBhvr>
                                        <p:cTn id="87" dur="500" fill="hold"/>
                                        <p:tgtEl>
                                          <p:spTgt spid="13"/>
                                        </p:tgtEl>
                                        <p:attrNameLst>
                                          <p:attrName>ppt_h</p:attrName>
                                        </p:attrNameLst>
                                      </p:cBhvr>
                                      <p:tavLst>
                                        <p:tav tm="0">
                                          <p:val>
                                            <p:fltVal val="0"/>
                                          </p:val>
                                        </p:tav>
                                        <p:tav tm="100000">
                                          <p:val>
                                            <p:strVal val="#ppt_h"/>
                                          </p:val>
                                        </p:tav>
                                      </p:tavLst>
                                    </p:anim>
                                    <p:animEffect transition="in" filter="fade">
                                      <p:cBhvr>
                                        <p:cTn id="88" dur="500"/>
                                        <p:tgtEl>
                                          <p:spTgt spid="13"/>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p:cTn id="91" dur="500" fill="hold"/>
                                        <p:tgtEl>
                                          <p:spTgt spid="63"/>
                                        </p:tgtEl>
                                        <p:attrNameLst>
                                          <p:attrName>ppt_w</p:attrName>
                                        </p:attrNameLst>
                                      </p:cBhvr>
                                      <p:tavLst>
                                        <p:tav tm="0">
                                          <p:val>
                                            <p:fltVal val="0"/>
                                          </p:val>
                                        </p:tav>
                                        <p:tav tm="100000">
                                          <p:val>
                                            <p:strVal val="#ppt_w"/>
                                          </p:val>
                                        </p:tav>
                                      </p:tavLst>
                                    </p:anim>
                                    <p:anim calcmode="lin" valueType="num">
                                      <p:cBhvr>
                                        <p:cTn id="92" dur="500" fill="hold"/>
                                        <p:tgtEl>
                                          <p:spTgt spid="63"/>
                                        </p:tgtEl>
                                        <p:attrNameLst>
                                          <p:attrName>ppt_h</p:attrName>
                                        </p:attrNameLst>
                                      </p:cBhvr>
                                      <p:tavLst>
                                        <p:tav tm="0">
                                          <p:val>
                                            <p:fltVal val="0"/>
                                          </p:val>
                                        </p:tav>
                                        <p:tav tm="100000">
                                          <p:val>
                                            <p:strVal val="#ppt_h"/>
                                          </p:val>
                                        </p:tav>
                                      </p:tavLst>
                                    </p:anim>
                                    <p:animEffect transition="in" filter="fade">
                                      <p:cBhvr>
                                        <p:cTn id="9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62" grpId="0"/>
      <p:bldP spid="24" grpId="0" animBg="1"/>
      <p:bldP spid="27676" grpId="0"/>
      <p:bldP spid="13"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228600" y="152400"/>
            <a:ext cx="8534400" cy="762000"/>
          </a:xfrm>
        </p:spPr>
        <p:txBody>
          <a:bodyPr/>
          <a:lstStyle/>
          <a:p>
            <a:pPr algn="ctr"/>
            <a:r>
              <a:rPr lang="en-GB" dirty="0" smtClean="0">
                <a:solidFill>
                  <a:srgbClr val="000090"/>
                </a:solidFill>
                <a:latin typeface="Arial" charset="0"/>
                <a:ea typeface="MS PGothic" charset="0"/>
              </a:rPr>
              <a:t>CNR coordinates the GEO Flagship on </a:t>
            </a:r>
            <a:br>
              <a:rPr lang="en-GB" dirty="0" smtClean="0">
                <a:solidFill>
                  <a:srgbClr val="000090"/>
                </a:solidFill>
                <a:latin typeface="Arial" charset="0"/>
                <a:ea typeface="MS PGothic" charset="0"/>
              </a:rPr>
            </a:br>
            <a:r>
              <a:rPr lang="en-GB" dirty="0" smtClean="0">
                <a:solidFill>
                  <a:srgbClr val="000090"/>
                </a:solidFill>
                <a:latin typeface="Arial" charset="0"/>
                <a:ea typeface="MS PGothic" charset="0"/>
              </a:rPr>
              <a:t>Global Observing System for Mercury  (GOS4M)</a:t>
            </a:r>
            <a:endParaRPr lang="en-GB" dirty="0">
              <a:solidFill>
                <a:srgbClr val="000090"/>
              </a:solidFill>
              <a:latin typeface="Arial" charset="0"/>
              <a:ea typeface="MS PGothic" charset="0"/>
            </a:endParaRPr>
          </a:p>
        </p:txBody>
      </p:sp>
      <p:grpSp>
        <p:nvGrpSpPr>
          <p:cNvPr id="9" name="Gruppo 10"/>
          <p:cNvGrpSpPr>
            <a:grpSpLocks/>
          </p:cNvGrpSpPr>
          <p:nvPr/>
        </p:nvGrpSpPr>
        <p:grpSpPr bwMode="auto">
          <a:xfrm>
            <a:off x="0" y="6400800"/>
            <a:ext cx="9144000" cy="426854"/>
            <a:chOff x="0" y="6400800"/>
            <a:chExt cx="9144000" cy="426854"/>
          </a:xfrm>
        </p:grpSpPr>
        <p:sp>
          <p:nvSpPr>
            <p:cNvPr id="10" name="Line 9"/>
            <p:cNvSpPr>
              <a:spLocks noChangeShapeType="1"/>
            </p:cNvSpPr>
            <p:nvPr/>
          </p:nvSpPr>
          <p:spPr bwMode="auto">
            <a:xfrm>
              <a:off x="0" y="6400800"/>
              <a:ext cx="9144000" cy="0"/>
            </a:xfrm>
            <a:prstGeom prst="line">
              <a:avLst/>
            </a:prstGeom>
            <a:noFill/>
            <a:ln w="25400" cmpd="thinThick">
              <a:solidFill>
                <a:srgbClr val="000099"/>
              </a:solidFill>
              <a:round/>
              <a:headEnd/>
              <a:tailEnd/>
            </a:ln>
          </p:spPr>
          <p:txBody>
            <a:bodyPr/>
            <a:lstStyle/>
            <a:p>
              <a:pPr algn="l"/>
              <a:endParaRPr lang="it-IT" sz="900" b="0" u="none">
                <a:latin typeface="+mj-lt"/>
              </a:endParaRPr>
            </a:p>
          </p:txBody>
        </p:sp>
        <p:grpSp>
          <p:nvGrpSpPr>
            <p:cNvPr id="11" name="Gruppo 10"/>
            <p:cNvGrpSpPr>
              <a:grpSpLocks/>
            </p:cNvGrpSpPr>
            <p:nvPr/>
          </p:nvGrpSpPr>
          <p:grpSpPr bwMode="auto">
            <a:xfrm>
              <a:off x="38421" y="6419850"/>
              <a:ext cx="5447979" cy="407804"/>
              <a:chOff x="38421" y="6248832"/>
              <a:chExt cx="5447979" cy="407804"/>
            </a:xfrm>
          </p:grpSpPr>
          <p:sp>
            <p:nvSpPr>
              <p:cNvPr id="12" name="Text Box 7"/>
              <p:cNvSpPr txBox="1">
                <a:spLocks noChangeArrowheads="1"/>
              </p:cNvSpPr>
              <p:nvPr/>
            </p:nvSpPr>
            <p:spPr bwMode="auto">
              <a:xfrm>
                <a:off x="446088" y="6248832"/>
                <a:ext cx="5040312" cy="407804"/>
              </a:xfrm>
              <a:prstGeom prst="rect">
                <a:avLst/>
              </a:prstGeom>
              <a:noFill/>
              <a:ln w="9525">
                <a:noFill/>
                <a:miter lim="800000"/>
                <a:headEnd/>
                <a:tailEnd/>
              </a:ln>
              <a:effectLst/>
            </p:spPr>
            <p:txBody>
              <a:bodyPr>
                <a:spAutoFit/>
              </a:bodyPr>
              <a:lstStyle/>
              <a:p>
                <a:pPr algn="l">
                  <a:spcBef>
                    <a:spcPct val="50000"/>
                  </a:spcBef>
                  <a:defRPr/>
                </a:pPr>
                <a:r>
                  <a:rPr lang="en-US" sz="900" b="0" u="none" dirty="0">
                    <a:solidFill>
                      <a:srgbClr val="000099"/>
                    </a:solidFill>
                    <a:effectLst>
                      <a:outerShdw blurRad="38100" dist="38100" dir="2700000" algn="tl">
                        <a:srgbClr val="C0C0C0"/>
                      </a:outerShdw>
                    </a:effectLst>
                    <a:latin typeface="+mj-lt"/>
                  </a:rPr>
                  <a:t>CNR – Institute of Atmospheric Pollution Research, Rome, Italy</a:t>
                </a:r>
              </a:p>
              <a:p>
                <a:pPr algn="l">
                  <a:spcBef>
                    <a:spcPts val="300"/>
                  </a:spcBef>
                  <a:defRPr/>
                </a:pPr>
                <a:r>
                  <a:rPr lang="it-IT" sz="900" b="0" u="none" dirty="0">
                    <a:solidFill>
                      <a:srgbClr val="000099"/>
                    </a:solidFill>
                    <a:effectLst>
                      <a:outerShdw blurRad="38100" dist="38100" dir="2700000" algn="tl">
                        <a:srgbClr val="C0C0C0"/>
                      </a:outerShdw>
                    </a:effectLst>
                    <a:latin typeface="+mj-lt"/>
                  </a:rPr>
                  <a:t>http://www.iia.cnr.it</a:t>
                </a:r>
              </a:p>
            </p:txBody>
          </p:sp>
          <p:pic>
            <p:nvPicPr>
              <p:cNvPr id="13" name="Immagine 12" descr="logo_arial.gif"/>
              <p:cNvPicPr>
                <a:picLocks noChangeAspect="1"/>
              </p:cNvPicPr>
              <p:nvPr/>
            </p:nvPicPr>
            <p:blipFill>
              <a:blip r:embed="rId2" cstate="print"/>
              <a:srcRect/>
              <a:stretch>
                <a:fillRect/>
              </a:stretch>
            </p:blipFill>
            <p:spPr bwMode="auto">
              <a:xfrm>
                <a:off x="38421" y="6279636"/>
                <a:ext cx="421401" cy="360000"/>
              </a:xfrm>
              <a:prstGeom prst="rect">
                <a:avLst/>
              </a:prstGeom>
              <a:noFill/>
              <a:ln w="9525">
                <a:noFill/>
                <a:miter lim="800000"/>
                <a:headEnd/>
                <a:tailEnd/>
              </a:ln>
            </p:spPr>
          </p:pic>
        </p:grpSp>
      </p:grpSp>
      <p:pic>
        <p:nvPicPr>
          <p:cNvPr id="14" name="Immagine 13" descr="Schermata 2018-04-27 alle 10.14.2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295400"/>
            <a:ext cx="6361042" cy="4876800"/>
          </a:xfrm>
          <a:prstGeom prst="rect">
            <a:avLst/>
          </a:prstGeom>
        </p:spPr>
      </p:pic>
    </p:spTree>
    <p:extLst>
      <p:ext uri="{BB962C8B-B14F-4D97-AF65-F5344CB8AC3E}">
        <p14:creationId xmlns:p14="http://schemas.microsoft.com/office/powerpoint/2010/main" val="11922037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2000" b="1" i="0" u="sng" strike="noStrike" cap="none" normalizeH="0" baseline="0" smtClean="0">
            <a:ln>
              <a:noFill/>
            </a:ln>
            <a:solidFill>
              <a:schemeClr val="tx2"/>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2000" b="1" i="0" u="sng" strike="noStrike" cap="none" normalizeH="0" baseline="0" smtClean="0">
            <a:ln>
              <a:noFill/>
            </a:ln>
            <a:solidFill>
              <a:schemeClr val="tx2"/>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19017</TotalTime>
  <Words>1117</Words>
  <Application>Microsoft Macintosh PowerPoint</Application>
  <PresentationFormat>Presentazione su schermo (4:3)</PresentationFormat>
  <Paragraphs>132</Paragraphs>
  <Slides>14</Slides>
  <Notes>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14</vt:i4>
      </vt:variant>
    </vt:vector>
  </HeadingPairs>
  <TitlesOfParts>
    <vt:vector size="16" baseType="lpstr">
      <vt:lpstr>Blank Presentation</vt:lpstr>
      <vt:lpstr>Foglio di lavoro</vt:lpstr>
      <vt:lpstr>The CNR contribution to GEOSS  Nicola Pirrone   GEO Principal of Italy  Director, CNR-Institute of Atmospheric Pollution Research, Roma, Italy  nicola.pirrone@iia.cnr.it    3rd GEO Data Providers Workshop 2-4 May 2018, ESA, Frascati</vt:lpstr>
      <vt:lpstr>Presentazione di PowerPoint</vt:lpstr>
      <vt:lpstr>Presentazione di PowerPoint</vt:lpstr>
      <vt:lpstr>CNR contributes to the GEO Flagships</vt:lpstr>
      <vt:lpstr>GEO Italy contribution to GEO Initiatives</vt:lpstr>
      <vt:lpstr>GEO Fundational Tasks</vt:lpstr>
      <vt:lpstr>Presentazione di PowerPoint</vt:lpstr>
      <vt:lpstr>Presentazione di PowerPoint</vt:lpstr>
      <vt:lpstr>CNR coordinates the GEO Flagship on  Global Observing System for Mercury  (GOS4M)</vt:lpstr>
      <vt:lpstr>Presentazione di PowerPoint</vt:lpstr>
      <vt:lpstr>Presentazione di PowerPoint</vt:lpstr>
      <vt:lpstr>Presentazione di PowerPoint</vt:lpstr>
      <vt:lpstr>Presentazione di PowerPoint</vt:lpstr>
      <vt:lpstr>Presentazione di PowerPoint</vt:lpstr>
    </vt:vector>
  </TitlesOfParts>
  <Company>dst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 X Exibition</dc:title>
  <dc:creator>SerCin</dc:creator>
  <cp:lastModifiedBy>Nicola Pirrone</cp:lastModifiedBy>
  <cp:revision>1480</cp:revision>
  <dcterms:created xsi:type="dcterms:W3CDTF">2006-04-30T14:15:52Z</dcterms:created>
  <dcterms:modified xsi:type="dcterms:W3CDTF">2018-05-02T05:23:53Z</dcterms:modified>
</cp:coreProperties>
</file>