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3" r:id="rId4"/>
    <p:sldId id="272" r:id="rId5"/>
    <p:sldId id="261" r:id="rId6"/>
    <p:sldId id="264" r:id="rId7"/>
    <p:sldId id="273" r:id="rId8"/>
    <p:sldId id="268" r:id="rId9"/>
    <p:sldId id="269" r:id="rId10"/>
    <p:sldId id="257" r:id="rId11"/>
    <p:sldId id="262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0"/>
    <p:restoredTop sz="65714"/>
  </p:normalViewPr>
  <p:slideViewPr>
    <p:cSldViewPr>
      <p:cViewPr>
        <p:scale>
          <a:sx n="72" d="100"/>
          <a:sy n="72" d="100"/>
        </p:scale>
        <p:origin x="-1288" y="-2424"/>
      </p:cViewPr>
      <p:guideLst>
        <p:guide orient="horz" pos="4320"/>
        <p:guide pos="7680"/>
      </p:guideLst>
    </p:cSldViewPr>
  </p:slid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Fistable</a:t>
            </a:r>
            <a:r>
              <a:rPr lang="fr-FR" dirty="0" smtClean="0"/>
              <a:t> i </a:t>
            </a:r>
            <a:r>
              <a:rPr lang="fr-FR" dirty="0" err="1" smtClean="0"/>
              <a:t>you'll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give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special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thanks</a:t>
            </a:r>
            <a:r>
              <a:rPr lang="fr-FR" baseline="0" dirty="0" smtClean="0"/>
              <a:t> to Paola de </a:t>
            </a:r>
            <a:r>
              <a:rPr lang="fr-FR" baseline="0" dirty="0" err="1" smtClean="0"/>
              <a:t>Salvo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who</a:t>
            </a:r>
            <a:r>
              <a:rPr lang="fr-FR" baseline="0" dirty="0" smtClean="0"/>
              <a:t> gave me the </a:t>
            </a:r>
            <a:r>
              <a:rPr lang="fr-FR" baseline="0" dirty="0" err="1" smtClean="0"/>
              <a:t>opportunity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meet</a:t>
            </a:r>
            <a:r>
              <a:rPr lang="fr-FR" baseline="0" dirty="0" smtClean="0"/>
              <a:t> people as </a:t>
            </a:r>
            <a:r>
              <a:rPr lang="fr-FR" baseline="0" dirty="0" err="1" smtClean="0"/>
              <a:t>brilliant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are. It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honnor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829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 </a:t>
            </a:r>
            <a:r>
              <a:rPr lang="fr-FR" dirty="0" err="1" smtClean="0"/>
              <a:t>conclued</a:t>
            </a:r>
            <a:r>
              <a:rPr lang="fr-FR" dirty="0" smtClean="0"/>
              <a:t> I </a:t>
            </a:r>
            <a:r>
              <a:rPr lang="fr-FR" dirty="0" err="1" smtClean="0"/>
              <a:t>would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like</a:t>
            </a:r>
            <a:r>
              <a:rPr lang="fr-FR" dirty="0" smtClean="0"/>
              <a:t> to </a:t>
            </a:r>
            <a:r>
              <a:rPr lang="fr-FR" dirty="0" err="1" smtClean="0"/>
              <a:t>said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painig</a:t>
            </a:r>
            <a:r>
              <a:rPr lang="fr-FR" baseline="0" dirty="0" smtClean="0"/>
              <a:t> attention to Small Island </a:t>
            </a:r>
            <a:r>
              <a:rPr lang="fr-FR" baseline="0" dirty="0" err="1" smtClean="0"/>
              <a:t>Developping</a:t>
            </a:r>
            <a:r>
              <a:rPr lang="fr-FR" baseline="0" dirty="0" smtClean="0"/>
              <a:t> States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step</a:t>
            </a:r>
            <a:r>
              <a:rPr lang="fr-FR" baseline="0" dirty="0" smtClean="0"/>
              <a:t> to (un pas vers) </a:t>
            </a:r>
            <a:r>
              <a:rPr lang="fr-FR" baseline="0" dirty="0" err="1" smtClean="0"/>
              <a:t>equity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disaster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risks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disturbe</a:t>
            </a:r>
            <a:r>
              <a:rPr lang="fr-FR" baseline="0" dirty="0" smtClean="0"/>
              <a:t> water </a:t>
            </a:r>
            <a:r>
              <a:rPr lang="fr-FR" baseline="0" dirty="0" err="1" smtClean="0"/>
              <a:t>sanitation</a:t>
            </a:r>
            <a:r>
              <a:rPr lang="fr-FR" baseline="0" dirty="0" smtClean="0"/>
              <a:t> and water </a:t>
            </a:r>
            <a:r>
              <a:rPr lang="fr-FR" baseline="0" dirty="0" err="1" smtClean="0"/>
              <a:t>supply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kind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studies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link</a:t>
            </a:r>
            <a:r>
              <a:rPr lang="fr-FR" baseline="0" dirty="0" smtClean="0"/>
              <a:t> to the </a:t>
            </a:r>
            <a:r>
              <a:rPr lang="fr-FR" baseline="0" dirty="0" err="1" smtClean="0"/>
              <a:t>sustainable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developpment</a:t>
            </a:r>
            <a:r>
              <a:rPr lang="fr-FR" baseline="0" dirty="0" smtClean="0"/>
              <a:t> goal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6: « </a:t>
            </a:r>
            <a:r>
              <a:rPr lang="fr-FR" baseline="0" dirty="0" err="1" smtClean="0"/>
              <a:t>cleaar</a:t>
            </a:r>
            <a:r>
              <a:rPr lang="fr-FR" baseline="0" dirty="0" smtClean="0"/>
              <a:t> water and </a:t>
            </a:r>
            <a:r>
              <a:rPr lang="fr-FR" baseline="0" dirty="0" err="1" smtClean="0"/>
              <a:t>sanitation</a:t>
            </a:r>
            <a:r>
              <a:rPr lang="fr-FR" baseline="0" dirty="0" smtClean="0"/>
              <a:t> ». </a:t>
            </a:r>
            <a:r>
              <a:rPr lang="fr-FR" baseline="0" dirty="0" err="1" smtClean="0"/>
              <a:t>Finaly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provied</a:t>
            </a:r>
            <a:r>
              <a:rPr lang="fr-FR" baseline="0" dirty="0" smtClean="0"/>
              <a:t> data </a:t>
            </a:r>
            <a:r>
              <a:rPr lang="fr-FR" baseline="0" dirty="0" err="1" smtClean="0"/>
              <a:t>wich</a:t>
            </a:r>
            <a:r>
              <a:rPr lang="fr-FR" baseline="0" dirty="0" smtClean="0"/>
              <a:t> are able to express the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people </a:t>
            </a:r>
            <a:r>
              <a:rPr lang="fr-FR" baseline="0" dirty="0" err="1" smtClean="0"/>
              <a:t>poptentially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exposed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coastal</a:t>
            </a:r>
            <a:r>
              <a:rPr lang="fr-FR" baseline="0" dirty="0" smtClean="0"/>
              <a:t> flood at the international </a:t>
            </a:r>
            <a:r>
              <a:rPr lang="fr-FR" baseline="0" dirty="0" err="1" smtClean="0"/>
              <a:t>level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challange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reguire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partnership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all have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agree</a:t>
            </a:r>
            <a:r>
              <a:rPr lang="fr-FR" baseline="0" dirty="0" smtClean="0"/>
              <a:t> on one </a:t>
            </a:r>
            <a:r>
              <a:rPr lang="fr-FR" baseline="0" dirty="0" err="1" smtClean="0"/>
              <a:t>methodoloy</a:t>
            </a:r>
            <a:r>
              <a:rPr lang="fr-FR" baseline="0" dirty="0" smtClean="0"/>
              <a:t>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8819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4362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 err="1" smtClean="0"/>
              <a:t>Here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an</a:t>
            </a:r>
            <a:r>
              <a:rPr lang="fr-CH" baseline="0" dirty="0" smtClean="0"/>
              <a:t> </a:t>
            </a:r>
            <a:r>
              <a:rPr lang="fr-CH" baseline="0" dirty="0" err="1" smtClean="0"/>
              <a:t>extract</a:t>
            </a:r>
            <a:r>
              <a:rPr lang="fr-CH" baseline="0" dirty="0" smtClean="0"/>
              <a:t> </a:t>
            </a:r>
            <a:r>
              <a:rPr lang="fr-CH" dirty="0" smtClean="0"/>
              <a:t>of the </a:t>
            </a:r>
            <a:r>
              <a:rPr lang="fr-CH" dirty="0" err="1" smtClean="0"/>
              <a:t>disaster</a:t>
            </a:r>
            <a:r>
              <a:rPr lang="fr-CH" dirty="0" smtClean="0"/>
              <a:t> </a:t>
            </a:r>
            <a:r>
              <a:rPr lang="fr-CH" dirty="0" err="1" smtClean="0"/>
              <a:t>risk</a:t>
            </a:r>
            <a:r>
              <a:rPr lang="fr-CH" dirty="0" smtClean="0"/>
              <a:t> </a:t>
            </a:r>
            <a:r>
              <a:rPr lang="fr-CH" dirty="0" err="1" smtClean="0"/>
              <a:t>ranking</a:t>
            </a:r>
            <a:r>
              <a:rPr lang="fr-CH" baseline="0" dirty="0" smtClean="0"/>
              <a:t> </a:t>
            </a:r>
            <a:r>
              <a:rPr lang="fr-CH" baseline="0" dirty="0" err="1" smtClean="0"/>
              <a:t>provided</a:t>
            </a:r>
            <a:r>
              <a:rPr lang="fr-CH" baseline="0" dirty="0" smtClean="0"/>
              <a:t> in the </a:t>
            </a:r>
            <a:r>
              <a:rPr lang="fr-CH" baseline="0" dirty="0" err="1" smtClean="0"/>
              <a:t>disaster</a:t>
            </a:r>
            <a:r>
              <a:rPr lang="fr-CH" baseline="0" dirty="0" smtClean="0"/>
              <a:t> </a:t>
            </a:r>
            <a:r>
              <a:rPr lang="fr-CH" baseline="0" dirty="0" err="1" smtClean="0"/>
              <a:t>risk</a:t>
            </a:r>
            <a:r>
              <a:rPr lang="fr-CH" baseline="0" dirty="0" smtClean="0"/>
              <a:t> Index. On one hand </a:t>
            </a:r>
            <a:r>
              <a:rPr lang="fr-CH" baseline="0" dirty="0" err="1" smtClean="0"/>
              <a:t>we</a:t>
            </a:r>
            <a:r>
              <a:rPr lang="fr-CH" baseline="0" dirty="0" smtClean="0"/>
              <a:t> have the </a:t>
            </a:r>
            <a:r>
              <a:rPr lang="fr-CH" baseline="0" dirty="0" err="1" smtClean="0"/>
              <a:t>number</a:t>
            </a:r>
            <a:r>
              <a:rPr lang="fr-CH" baseline="0" dirty="0" smtClean="0"/>
              <a:t> of people </a:t>
            </a:r>
            <a:r>
              <a:rPr lang="fr-CH" baseline="0" dirty="0" err="1" smtClean="0"/>
              <a:t>killed</a:t>
            </a:r>
            <a:r>
              <a:rPr lang="fr-CH" baseline="0" dirty="0" smtClean="0"/>
              <a:t> per </a:t>
            </a:r>
            <a:r>
              <a:rPr lang="fr-CH" baseline="0" dirty="0" err="1" smtClean="0"/>
              <a:t>milion</a:t>
            </a:r>
            <a:r>
              <a:rPr lang="fr-CH" baseline="0" dirty="0" smtClean="0"/>
              <a:t> and on the </a:t>
            </a:r>
            <a:r>
              <a:rPr lang="fr-CH" baseline="0" dirty="0" err="1" smtClean="0"/>
              <a:t>other</a:t>
            </a:r>
            <a:r>
              <a:rPr lang="fr-CH" baseline="0" dirty="0" smtClean="0"/>
              <a:t> hand </a:t>
            </a:r>
            <a:r>
              <a:rPr lang="fr-CH" baseline="0" dirty="0" err="1" smtClean="0"/>
              <a:t>we</a:t>
            </a:r>
            <a:r>
              <a:rPr lang="fr-CH" baseline="0" dirty="0" smtClean="0"/>
              <a:t> have the </a:t>
            </a:r>
            <a:r>
              <a:rPr lang="fr-CH" baseline="0" dirty="0" err="1" smtClean="0"/>
              <a:t>average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number</a:t>
            </a:r>
            <a:r>
              <a:rPr lang="fr-CH" baseline="0" dirty="0" smtClean="0"/>
              <a:t> of people </a:t>
            </a:r>
            <a:r>
              <a:rPr lang="fr-CH" baseline="0" dirty="0" err="1" smtClean="0"/>
              <a:t>killed</a:t>
            </a:r>
            <a:r>
              <a:rPr lang="fr-CH" baseline="0" dirty="0" smtClean="0"/>
              <a:t> per </a:t>
            </a:r>
            <a:r>
              <a:rPr lang="fr-CH" baseline="0" dirty="0" err="1" smtClean="0"/>
              <a:t>year</a:t>
            </a:r>
            <a:r>
              <a:rPr lang="fr-CH" baseline="0" dirty="0" smtClean="0"/>
              <a:t>; </a:t>
            </a:r>
            <a:r>
              <a:rPr lang="fr-CH" baseline="0" dirty="0" err="1" smtClean="0"/>
              <a:t>some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other</a:t>
            </a:r>
            <a:r>
              <a:rPr lang="fr-CH" baseline="0" dirty="0" smtClean="0"/>
              <a:t> </a:t>
            </a:r>
            <a:r>
              <a:rPr lang="fr-CH" baseline="0" dirty="0" err="1" smtClean="0"/>
              <a:t>studies</a:t>
            </a:r>
            <a:r>
              <a:rPr lang="fr-CH" baseline="0" dirty="0" smtClean="0"/>
              <a:t> focus on </a:t>
            </a:r>
            <a:r>
              <a:rPr lang="fr-CH" baseline="0" dirty="0" err="1" smtClean="0"/>
              <a:t>economics</a:t>
            </a:r>
            <a:r>
              <a:rPr lang="fr-CH" baseline="0" dirty="0" smtClean="0"/>
              <a:t> damages and </a:t>
            </a:r>
            <a:r>
              <a:rPr lang="fr-CH" baseline="0" dirty="0" err="1" smtClean="0"/>
              <a:t>this</a:t>
            </a:r>
            <a:r>
              <a:rPr lang="fr-CH" baseline="0" dirty="0" smtClean="0"/>
              <a:t> </a:t>
            </a:r>
            <a:r>
              <a:rPr lang="fr-CH" baseline="0" dirty="0" err="1" smtClean="0"/>
              <a:t>two</a:t>
            </a:r>
            <a:r>
              <a:rPr lang="fr-CH" baseline="0" dirty="0" smtClean="0"/>
              <a:t> approches are </a:t>
            </a:r>
            <a:r>
              <a:rPr lang="fr-CH" baseline="0" dirty="0" err="1" smtClean="0"/>
              <a:t>complementary</a:t>
            </a:r>
            <a:r>
              <a:rPr lang="fr-CH" baseline="0" dirty="0" smtClean="0"/>
              <a:t>. 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aseline="0" dirty="0" smtClean="0"/>
              <a:t>I </a:t>
            </a:r>
            <a:r>
              <a:rPr lang="fr-CH" baseline="0" dirty="0" err="1" smtClean="0"/>
              <a:t>coudn’t</a:t>
            </a:r>
            <a:r>
              <a:rPr lang="fr-CH" baseline="0" dirty="0" smtClean="0"/>
              <a:t> do </a:t>
            </a:r>
            <a:r>
              <a:rPr lang="fr-CH" baseline="0" dirty="0" err="1" smtClean="0"/>
              <a:t>both</a:t>
            </a:r>
            <a:r>
              <a:rPr lang="fr-CH" baseline="0" dirty="0" smtClean="0"/>
              <a:t> and I </a:t>
            </a:r>
            <a:r>
              <a:rPr lang="fr-CH" baseline="0" dirty="0" err="1" smtClean="0"/>
              <a:t>choose</a:t>
            </a:r>
            <a:r>
              <a:rPr lang="fr-CH" baseline="0" dirty="0" smtClean="0"/>
              <a:t> to look at the </a:t>
            </a:r>
            <a:r>
              <a:rPr lang="fr-CH" baseline="0" dirty="0" err="1" smtClean="0"/>
              <a:t>number</a:t>
            </a:r>
            <a:r>
              <a:rPr lang="fr-CH" baseline="0" dirty="0" smtClean="0"/>
              <a:t> of people </a:t>
            </a:r>
            <a:r>
              <a:rPr lang="fr-CH" baseline="0" dirty="0" err="1" smtClean="0"/>
              <a:t>who</a:t>
            </a:r>
            <a:r>
              <a:rPr lang="fr-CH" baseline="0" dirty="0" smtClean="0"/>
              <a:t> are </a:t>
            </a:r>
            <a:r>
              <a:rPr lang="fr-CH" baseline="0" dirty="0" err="1" smtClean="0"/>
              <a:t>potentially</a:t>
            </a:r>
            <a:r>
              <a:rPr lang="fr-CH" baseline="0" dirty="0" smtClean="0"/>
              <a:t> </a:t>
            </a:r>
            <a:r>
              <a:rPr lang="fr-CH" baseline="0" dirty="0" err="1" smtClean="0"/>
              <a:t>exposed</a:t>
            </a:r>
            <a:r>
              <a:rPr lang="fr-CH" baseline="0" dirty="0" smtClean="0"/>
              <a:t>. </a:t>
            </a:r>
            <a:r>
              <a:rPr lang="fr-CH" baseline="0" dirty="0" err="1" smtClean="0"/>
              <a:t>Actually</a:t>
            </a:r>
            <a:r>
              <a:rPr lang="fr-CH" baseline="0" dirty="0" smtClean="0"/>
              <a:t> </a:t>
            </a:r>
            <a:r>
              <a:rPr lang="fr-CH" baseline="0" dirty="0" err="1" smtClean="0"/>
              <a:t>when</a:t>
            </a:r>
            <a:r>
              <a:rPr lang="fr-CH" baseline="0" dirty="0" smtClean="0"/>
              <a:t> </a:t>
            </a:r>
            <a:r>
              <a:rPr lang="fr-CH" baseline="0" dirty="0" err="1" smtClean="0"/>
              <a:t>we</a:t>
            </a:r>
            <a:r>
              <a:rPr lang="fr-CH" baseline="0" dirty="0" smtClean="0"/>
              <a:t> look at the </a:t>
            </a:r>
            <a:r>
              <a:rPr lang="fr-CH" baseline="0" dirty="0" err="1" smtClean="0"/>
              <a:t>economics</a:t>
            </a:r>
            <a:r>
              <a:rPr lang="fr-CH" baseline="0" dirty="0" smtClean="0"/>
              <a:t> damage </a:t>
            </a:r>
            <a:r>
              <a:rPr lang="fr-CH" baseline="0" dirty="0" err="1" smtClean="0"/>
              <a:t>most</a:t>
            </a:r>
            <a:r>
              <a:rPr lang="fr-CH" baseline="0" dirty="0" smtClean="0"/>
              <a:t> of the time the value </a:t>
            </a:r>
            <a:r>
              <a:rPr lang="fr-CH" baseline="0" dirty="0" err="1" smtClean="0"/>
              <a:t>reflect</a:t>
            </a:r>
            <a:r>
              <a:rPr lang="fr-CH" baseline="0" dirty="0" smtClean="0"/>
              <a:t> the </a:t>
            </a:r>
            <a:r>
              <a:rPr lang="fr-CH" baseline="0" dirty="0" err="1" smtClean="0"/>
              <a:t>insurance</a:t>
            </a:r>
            <a:r>
              <a:rPr lang="fr-CH" baseline="0" dirty="0" smtClean="0"/>
              <a:t> value and </a:t>
            </a:r>
            <a:r>
              <a:rPr lang="fr-CH" baseline="0" dirty="0" err="1" smtClean="0"/>
              <a:t>many</a:t>
            </a:r>
            <a:r>
              <a:rPr lang="fr-CH" baseline="0" dirty="0" smtClean="0"/>
              <a:t> </a:t>
            </a:r>
            <a:r>
              <a:rPr lang="fr-CH" baseline="0" dirty="0" err="1" smtClean="0"/>
              <a:t>devlopping</a:t>
            </a:r>
            <a:r>
              <a:rPr lang="fr-CH" baseline="0" dirty="0" smtClean="0"/>
              <a:t> country </a:t>
            </a:r>
            <a:r>
              <a:rPr lang="fr-CH" baseline="0" dirty="0" err="1" smtClean="0"/>
              <a:t>most</a:t>
            </a:r>
            <a:r>
              <a:rPr lang="fr-CH" baseline="0" dirty="0" smtClean="0"/>
              <a:t> of people </a:t>
            </a:r>
            <a:r>
              <a:rPr lang="fr-CH" baseline="0" dirty="0" err="1" smtClean="0"/>
              <a:t>don’t</a:t>
            </a:r>
            <a:r>
              <a:rPr lang="fr-CH" baseline="0" dirty="0" smtClean="0"/>
              <a:t> have </a:t>
            </a:r>
            <a:r>
              <a:rPr lang="fr-CH" baseline="0" dirty="0" err="1" smtClean="0"/>
              <a:t>insurence</a:t>
            </a:r>
            <a:r>
              <a:rPr lang="fr-CH" baseline="0" dirty="0" smtClean="0"/>
              <a:t>. </a:t>
            </a:r>
            <a:r>
              <a:rPr lang="fr-CH" baseline="0" dirty="0" err="1" smtClean="0"/>
              <a:t>Focussing</a:t>
            </a:r>
            <a:r>
              <a:rPr lang="fr-CH" baseline="0" dirty="0" smtClean="0"/>
              <a:t> on the </a:t>
            </a:r>
            <a:r>
              <a:rPr lang="fr-CH" baseline="0" dirty="0" err="1" smtClean="0"/>
              <a:t>number</a:t>
            </a:r>
            <a:r>
              <a:rPr lang="fr-CH" baseline="0" dirty="0" smtClean="0"/>
              <a:t> of people </a:t>
            </a:r>
            <a:r>
              <a:rPr lang="fr-CH" baseline="0" dirty="0" err="1" smtClean="0"/>
              <a:t>mean</a:t>
            </a:r>
            <a:r>
              <a:rPr lang="fr-CH" baseline="0" dirty="0" smtClean="0"/>
              <a:t> </a:t>
            </a:r>
            <a:r>
              <a:rPr lang="fr-CH" baseline="0" dirty="0" err="1" smtClean="0"/>
              <a:t>that</a:t>
            </a:r>
            <a:r>
              <a:rPr lang="fr-CH" baseline="0" dirty="0" smtClean="0"/>
              <a:t> </a:t>
            </a:r>
            <a:r>
              <a:rPr lang="fr-CH" baseline="0" dirty="0" err="1" smtClean="0"/>
              <a:t>we</a:t>
            </a:r>
            <a:r>
              <a:rPr lang="fr-CH" baseline="0" dirty="0" smtClean="0"/>
              <a:t> assume </a:t>
            </a:r>
            <a:r>
              <a:rPr lang="fr-CH" baseline="0" dirty="0" err="1" smtClean="0"/>
              <a:t>that</a:t>
            </a:r>
            <a:r>
              <a:rPr lang="fr-CH" baseline="0" dirty="0" smtClean="0"/>
              <a:t> one life </a:t>
            </a:r>
            <a:r>
              <a:rPr lang="fr-CH" baseline="0" dirty="0" err="1" smtClean="0"/>
              <a:t>is</a:t>
            </a:r>
            <a:r>
              <a:rPr lang="fr-CH" baseline="0" dirty="0" smtClean="0"/>
              <a:t> one life .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baseline="0" dirty="0" smtClean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aseline="0" dirty="0" smtClean="0"/>
              <a:t>It </a:t>
            </a:r>
            <a:r>
              <a:rPr lang="fr-CH" baseline="0" dirty="0" err="1" smtClean="0"/>
              <a:t>take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into</a:t>
            </a:r>
            <a:r>
              <a:rPr lang="fr-CH" baseline="0" dirty="0" smtClean="0"/>
              <a:t> a count </a:t>
            </a:r>
            <a:r>
              <a:rPr lang="fr-CH" baseline="0" dirty="0" err="1" smtClean="0"/>
              <a:t>physical</a:t>
            </a:r>
            <a:r>
              <a:rPr lang="fr-CH" baseline="0" dirty="0" smtClean="0"/>
              <a:t> </a:t>
            </a:r>
            <a:r>
              <a:rPr lang="fr-CH" baseline="0" dirty="0" err="1" smtClean="0"/>
              <a:t>expusure</a:t>
            </a:r>
            <a:r>
              <a:rPr lang="fr-CH" baseline="0" dirty="0" smtClean="0"/>
              <a:t> and </a:t>
            </a:r>
            <a:r>
              <a:rPr lang="fr-CH" baseline="0" dirty="0" err="1" smtClean="0"/>
              <a:t>vulerability</a:t>
            </a:r>
            <a:r>
              <a:rPr lang="fr-CH" baseline="0" dirty="0" smtClean="0"/>
              <a:t> </a:t>
            </a:r>
            <a:r>
              <a:rPr lang="fr-CH" baseline="0" dirty="0" err="1" smtClean="0"/>
              <a:t>throught</a:t>
            </a:r>
            <a:r>
              <a:rPr lang="fr-CH" baseline="0" dirty="0" smtClean="0"/>
              <a:t> </a:t>
            </a:r>
            <a:r>
              <a:rPr lang="fr-CH" baseline="0" dirty="0" err="1" smtClean="0"/>
              <a:t>erthquake</a:t>
            </a:r>
            <a:r>
              <a:rPr lang="fr-CH" baseline="0" dirty="0" smtClean="0"/>
              <a:t>, cyclone, flood, </a:t>
            </a:r>
            <a:r>
              <a:rPr lang="fr-CH" baseline="0" dirty="0" err="1" smtClean="0"/>
              <a:t>landslide</a:t>
            </a:r>
            <a:r>
              <a:rPr lang="fr-CH" baseline="0" dirty="0" smtClean="0"/>
              <a:t>, </a:t>
            </a:r>
            <a:r>
              <a:rPr lang="fr-CH" baseline="0" dirty="0" err="1" smtClean="0"/>
              <a:t>fire</a:t>
            </a:r>
            <a:r>
              <a:rPr lang="fr-CH" baseline="0" dirty="0" smtClean="0"/>
              <a:t> and </a:t>
            </a:r>
            <a:r>
              <a:rPr lang="fr-CH" baseline="0" dirty="0" err="1" smtClean="0"/>
              <a:t>dought</a:t>
            </a:r>
            <a:r>
              <a:rPr lang="fr-CH" baseline="0" dirty="0" smtClean="0"/>
              <a:t>. 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aseline="0" dirty="0" smtClean="0"/>
              <a:t>The </a:t>
            </a:r>
            <a:r>
              <a:rPr lang="fr-CH" baseline="0" dirty="0" err="1" smtClean="0"/>
              <a:t>ranking</a:t>
            </a:r>
            <a:r>
              <a:rPr lang="fr-CH" baseline="0" dirty="0" smtClean="0"/>
              <a:t> </a:t>
            </a:r>
            <a:r>
              <a:rPr lang="fr-CH" baseline="0" dirty="0" err="1" smtClean="0"/>
              <a:t>that</a:t>
            </a:r>
            <a:r>
              <a:rPr lang="fr-CH" baseline="0" dirty="0" smtClean="0"/>
              <a:t> </a:t>
            </a:r>
            <a:r>
              <a:rPr lang="fr-CH" baseline="0" dirty="0" err="1" smtClean="0"/>
              <a:t>we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find</a:t>
            </a:r>
            <a:r>
              <a:rPr lang="fr-CH" baseline="0" dirty="0" smtClean="0"/>
              <a:t> in the </a:t>
            </a:r>
            <a:r>
              <a:rPr lang="fr-CH" baseline="0" dirty="0" err="1" smtClean="0"/>
              <a:t>Disaster</a:t>
            </a:r>
            <a:r>
              <a:rPr lang="fr-CH" baseline="0" dirty="0" smtClean="0"/>
              <a:t> </a:t>
            </a:r>
            <a:r>
              <a:rPr lang="fr-CH" baseline="0" dirty="0" err="1" smtClean="0"/>
              <a:t>Risk</a:t>
            </a:r>
            <a:r>
              <a:rPr lang="fr-CH" baseline="0" dirty="0" smtClean="0"/>
              <a:t> Index </a:t>
            </a:r>
            <a:r>
              <a:rPr lang="fr-CH" baseline="0" dirty="0" err="1" smtClean="0"/>
              <a:t>is</a:t>
            </a:r>
            <a:r>
              <a:rPr lang="fr-CH" baseline="0" dirty="0" smtClean="0"/>
              <a:t> </a:t>
            </a:r>
            <a:r>
              <a:rPr lang="fr-CH" baseline="0" dirty="0" err="1" smtClean="0"/>
              <a:t>based</a:t>
            </a:r>
            <a:r>
              <a:rPr lang="fr-CH" baseline="0" dirty="0" smtClean="0"/>
              <a:t> on </a:t>
            </a:r>
            <a:r>
              <a:rPr lang="fr-CH" baseline="0" dirty="0" err="1" smtClean="0"/>
              <a:t>several</a:t>
            </a:r>
            <a:r>
              <a:rPr lang="fr-CH" baseline="0" dirty="0" smtClean="0"/>
              <a:t> sources </a:t>
            </a:r>
            <a:r>
              <a:rPr lang="fr-CH" baseline="0" dirty="0" err="1" smtClean="0"/>
              <a:t>including</a:t>
            </a:r>
            <a:r>
              <a:rPr lang="fr-CH" baseline="0" dirty="0" smtClean="0"/>
              <a:t> the </a:t>
            </a:r>
            <a:r>
              <a:rPr lang="fr-CH" baseline="0" dirty="0" err="1" smtClean="0"/>
              <a:t>physical</a:t>
            </a:r>
            <a:r>
              <a:rPr lang="fr-CH" baseline="0" dirty="0" smtClean="0"/>
              <a:t> </a:t>
            </a:r>
            <a:r>
              <a:rPr lang="fr-CH" baseline="0" dirty="0" err="1" smtClean="0"/>
              <a:t>exposure</a:t>
            </a:r>
            <a:r>
              <a:rPr lang="fr-CH" baseline="0" dirty="0" smtClean="0"/>
              <a:t> data </a:t>
            </a:r>
            <a:r>
              <a:rPr lang="fr-CH" baseline="0" dirty="0" err="1" smtClean="0"/>
              <a:t>provied</a:t>
            </a:r>
            <a:r>
              <a:rPr lang="fr-CH" baseline="0" dirty="0" smtClean="0"/>
              <a:t> by the Global </a:t>
            </a:r>
            <a:r>
              <a:rPr lang="fr-CH" baseline="0" dirty="0" err="1" smtClean="0"/>
              <a:t>Risk</a:t>
            </a:r>
            <a:r>
              <a:rPr lang="fr-CH" baseline="0" dirty="0" smtClean="0"/>
              <a:t> Data Platform. </a:t>
            </a:r>
          </a:p>
        </p:txBody>
      </p:sp>
    </p:spTree>
    <p:extLst>
      <p:ext uri="{BB962C8B-B14F-4D97-AF65-F5344CB8AC3E}">
        <p14:creationId xmlns:p14="http://schemas.microsoft.com/office/powerpoint/2010/main" val="643852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aseline="0" dirty="0" smtClean="0"/>
              <a:t>There </a:t>
            </a:r>
            <a:r>
              <a:rPr lang="fr-CH" baseline="0" dirty="0" err="1" smtClean="0"/>
              <a:t>each</a:t>
            </a:r>
            <a:r>
              <a:rPr lang="fr-CH" baseline="0" dirty="0" smtClean="0"/>
              <a:t> unit </a:t>
            </a:r>
            <a:r>
              <a:rPr lang="fr-CH" baseline="0" dirty="0" err="1" smtClean="0"/>
              <a:t>is</a:t>
            </a:r>
            <a:r>
              <a:rPr lang="fr-CH" baseline="0" dirty="0" smtClean="0"/>
              <a:t> </a:t>
            </a:r>
            <a:r>
              <a:rPr lang="fr-CH" sz="2200" b="0" i="1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expected</a:t>
            </a:r>
            <a:r>
              <a:rPr lang="fr-CH" sz="2200" b="0" i="1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fr-CH" sz="2200" b="0" i="1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average</a:t>
            </a:r>
            <a:r>
              <a:rPr lang="fr-CH" sz="2200" b="0" i="1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fr-CH" sz="2200" b="0" i="1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annual</a:t>
            </a:r>
            <a:r>
              <a:rPr lang="fr-CH" sz="2200" b="0" i="1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population </a:t>
            </a:r>
            <a:r>
              <a:rPr lang="fr-CH" sz="2200" b="0" i="1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exposed</a:t>
            </a:r>
            <a:r>
              <a:rPr lang="fr-CH" sz="2200" b="0" i="1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fr-CH" sz="2200" b="0" i="1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lang="fr-CH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779305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baseline="0" dirty="0" smtClean="0"/>
              <a:t> look at the </a:t>
            </a:r>
            <a:r>
              <a:rPr lang="fr-FR" baseline="0" dirty="0" err="1" smtClean="0"/>
              <a:t>small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island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developping</a:t>
            </a:r>
            <a:r>
              <a:rPr lang="fr-FR" baseline="0" dirty="0" smtClean="0"/>
              <a:t> state,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note the effective </a:t>
            </a:r>
            <a:r>
              <a:rPr lang="fr-FR" baseline="0" dirty="0" err="1" smtClean="0"/>
              <a:t>lack</a:t>
            </a:r>
            <a:r>
              <a:rPr lang="fr-FR" baseline="0" dirty="0" smtClean="0"/>
              <a:t> of data.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Carïbeean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region</a:t>
            </a:r>
            <a:r>
              <a:rPr lang="fr-FR" baseline="0" dirty="0" smtClean="0"/>
              <a:t>, for </a:t>
            </a:r>
            <a:r>
              <a:rPr lang="fr-FR" baseline="0" dirty="0" err="1" smtClean="0"/>
              <a:t>seventeen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territories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eleven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missing</a:t>
            </a:r>
            <a:r>
              <a:rPr lang="fr-FR" baseline="0" dirty="0" smtClean="0"/>
              <a:t> flood data.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thrue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flooding</a:t>
            </a:r>
            <a:r>
              <a:rPr lang="fr-FR" baseline="0" dirty="0" smtClean="0"/>
              <a:t> data and for ,cyclone </a:t>
            </a:r>
            <a:r>
              <a:rPr lang="fr-FR" baseline="0" dirty="0" err="1" smtClean="0"/>
              <a:t>too</a:t>
            </a:r>
            <a:r>
              <a:rPr lang="fr-FR" baseline="0" dirty="0" smtClean="0"/>
              <a:t>. 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err="1" smtClean="0"/>
              <a:t>Then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look at  the </a:t>
            </a:r>
            <a:r>
              <a:rPr lang="fr-FR" baseline="0" dirty="0" err="1" smtClean="0"/>
              <a:t>flood’s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metadata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note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neither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coastal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flooding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categorie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neither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level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rise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mentionnate</a:t>
            </a:r>
            <a:r>
              <a:rPr lang="fr-FR" baseline="0" dirty="0" smtClean="0"/>
              <a:t>. This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parametters</a:t>
            </a:r>
            <a:r>
              <a:rPr lang="fr-FR" baseline="0" dirty="0" smtClean="0"/>
              <a:t> are important for all </a:t>
            </a:r>
            <a:r>
              <a:rPr lang="fr-FR" baseline="0" dirty="0" err="1" smtClean="0"/>
              <a:t>european</a:t>
            </a:r>
            <a:r>
              <a:rPr lang="fr-FR" baseline="0" dirty="0" smtClean="0"/>
              <a:t> country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have a costal line and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esaly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understand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crusial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island</a:t>
            </a:r>
            <a:r>
              <a:rPr lang="fr-FR" baseline="0" dirty="0" smtClean="0"/>
              <a:t> as the </a:t>
            </a:r>
            <a:r>
              <a:rPr lang="fr-FR" baseline="0" dirty="0" err="1" smtClean="0"/>
              <a:t>coastal</a:t>
            </a:r>
            <a:r>
              <a:rPr lang="fr-FR" baseline="0" dirty="0" smtClean="0"/>
              <a:t> area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all </a:t>
            </a:r>
            <a:r>
              <a:rPr lang="fr-FR" baseline="0" dirty="0" err="1" smtClean="0"/>
              <a:t>around</a:t>
            </a:r>
            <a:r>
              <a:rPr lang="fr-FR" baseline="0" dirty="0" smtClean="0"/>
              <a:t> the country. The type of data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exprime the </a:t>
            </a:r>
            <a:r>
              <a:rPr lang="fr-FR" baseline="0" dirty="0" err="1" smtClean="0"/>
              <a:t>annual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average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people </a:t>
            </a:r>
            <a:r>
              <a:rPr lang="fr-FR" baseline="0" dirty="0" err="1" smtClean="0"/>
              <a:t>potentially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affected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coastal</a:t>
            </a:r>
            <a:r>
              <a:rPr lang="fr-FR" baseline="0" dirty="0" smtClean="0"/>
              <a:t> flood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challenge. 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58197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As the </a:t>
            </a:r>
            <a:r>
              <a:rPr lang="fr-FR" baseline="0" dirty="0" err="1" smtClean="0"/>
              <a:t>WorldRiskIndex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Beck &amp; al.,</a:t>
            </a:r>
            <a:r>
              <a:rPr lang="is-IS" baseline="0" dirty="0" smtClean="0"/>
              <a:t>2012 and Kirch &amp; al., 2017 </a:t>
            </a:r>
            <a:r>
              <a:rPr lang="fr-FR" baseline="0" dirty="0" smtClean="0"/>
              <a:t>are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GRID’s</a:t>
            </a:r>
            <a:r>
              <a:rPr lang="fr-FR" baseline="0" dirty="0" smtClean="0"/>
              <a:t> data to express the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people in a country </a:t>
            </a:r>
            <a:r>
              <a:rPr lang="fr-FR" baseline="0" dirty="0" err="1" smtClean="0"/>
              <a:t>who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exposed</a:t>
            </a:r>
            <a:r>
              <a:rPr lang="fr-FR" baseline="0" dirty="0" smtClean="0"/>
              <a:t> to flood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take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a count the </a:t>
            </a:r>
            <a:r>
              <a:rPr lang="fr-FR" baseline="0" dirty="0" err="1" smtClean="0"/>
              <a:t>coastal</a:t>
            </a:r>
            <a:r>
              <a:rPr lang="fr-FR" baseline="0" dirty="0" smtClean="0"/>
              <a:t> flood </a:t>
            </a:r>
            <a:r>
              <a:rPr lang="fr-FR" baseline="0" dirty="0" err="1" smtClean="0"/>
              <a:t>category</a:t>
            </a:r>
            <a:r>
              <a:rPr lang="fr-FR" baseline="0" dirty="0" smtClean="0"/>
              <a:t>. But as </a:t>
            </a:r>
            <a:r>
              <a:rPr lang="fr-FR" baseline="0" dirty="0" err="1" smtClean="0"/>
              <a:t>sea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level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rise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becoming</a:t>
            </a:r>
            <a:r>
              <a:rPr lang="fr-FR" baseline="0" dirty="0" smtClean="0"/>
              <a:t> more and more important and </a:t>
            </a:r>
            <a:r>
              <a:rPr lang="fr-FR" baseline="0" dirty="0" err="1" smtClean="0"/>
              <a:t>directly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link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climate</a:t>
            </a:r>
            <a:r>
              <a:rPr lang="fr-FR" baseline="0" dirty="0" smtClean="0"/>
              <a:t> change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figure </a:t>
            </a:r>
            <a:r>
              <a:rPr lang="fr-FR" baseline="0" dirty="0" err="1" smtClean="0"/>
              <a:t>since</a:t>
            </a:r>
            <a:r>
              <a:rPr lang="fr-FR" baseline="0" dirty="0" smtClean="0"/>
              <a:t> 2012 as an </a:t>
            </a:r>
            <a:r>
              <a:rPr lang="fr-FR" baseline="0" dirty="0" err="1" smtClean="0"/>
              <a:t>indicator</a:t>
            </a:r>
            <a:r>
              <a:rPr lang="fr-FR" baseline="0" dirty="0" smtClean="0"/>
              <a:t> (E). In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methodology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autors</a:t>
            </a:r>
            <a:r>
              <a:rPr lang="fr-FR" baseline="0" dirty="0" smtClean="0"/>
              <a:t> propose a projection of one </a:t>
            </a:r>
            <a:r>
              <a:rPr lang="fr-FR" baseline="0" dirty="0" err="1" smtClean="0"/>
              <a:t>meter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rise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modeled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CReSIDS</a:t>
            </a:r>
            <a:r>
              <a:rPr lang="fr-FR" baseline="0" dirty="0" smtClean="0"/>
              <a:t> . 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8508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1797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Now</a:t>
            </a:r>
            <a:r>
              <a:rPr lang="fr-FR" dirty="0" smtClean="0"/>
              <a:t>, if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want</a:t>
            </a:r>
            <a:r>
              <a:rPr lang="fr-FR" dirty="0" smtClean="0"/>
              <a:t> 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repeat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metodology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acctual</a:t>
            </a:r>
            <a:r>
              <a:rPr lang="fr-FR" baseline="0" dirty="0" smtClean="0"/>
              <a:t> data,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downlad</a:t>
            </a:r>
            <a:r>
              <a:rPr lang="fr-FR" baseline="0" dirty="0" smtClean="0"/>
              <a:t> the data-set </a:t>
            </a:r>
            <a:r>
              <a:rPr lang="fr-FR" baseline="0" dirty="0" err="1" smtClean="0"/>
              <a:t>provied</a:t>
            </a:r>
            <a:r>
              <a:rPr lang="fr-FR" baseline="0" dirty="0" smtClean="0"/>
              <a:t> by the GRID on </a:t>
            </a:r>
            <a:r>
              <a:rPr lang="fr-FR" baseline="0" dirty="0" err="1" smtClean="0"/>
              <a:t>theire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SIDS’s</a:t>
            </a:r>
            <a:r>
              <a:rPr lang="fr-FR" baseline="0" dirty="0" smtClean="0"/>
              <a:t> section.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represente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average</a:t>
            </a:r>
            <a:r>
              <a:rPr lang="fr-FR" baseline="0" dirty="0" smtClean="0"/>
              <a:t> speed over the </a:t>
            </a:r>
            <a:r>
              <a:rPr lang="fr-FR" baseline="0" dirty="0" err="1" smtClean="0"/>
              <a:t>periode</a:t>
            </a:r>
            <a:r>
              <a:rPr lang="fr-FR" baseline="0" dirty="0" smtClean="0"/>
              <a:t> 1992 – 2012 in mm/ </a:t>
            </a:r>
            <a:r>
              <a:rPr lang="fr-FR" baseline="0" dirty="0" err="1" smtClean="0"/>
              <a:t>year</a:t>
            </a:r>
            <a:r>
              <a:rPr lang="fr-FR" baseline="0" dirty="0" smtClean="0"/>
              <a:t>. Frome </a:t>
            </a:r>
            <a:r>
              <a:rPr lang="fr-FR" baseline="0" dirty="0" err="1" smtClean="0"/>
              <a:t>those</a:t>
            </a:r>
            <a:r>
              <a:rPr lang="fr-FR" baseline="0" dirty="0" smtClean="0"/>
              <a:t> datas </a:t>
            </a:r>
            <a:r>
              <a:rPr lang="fr-FR" baseline="0" dirty="0" err="1" smtClean="0"/>
              <a:t>wich</a:t>
            </a:r>
            <a:r>
              <a:rPr lang="fr-FR" baseline="0" dirty="0" smtClean="0"/>
              <a:t> express the </a:t>
            </a:r>
            <a:r>
              <a:rPr lang="fr-FR" baseline="0" dirty="0" err="1" smtClean="0"/>
              <a:t>Mean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Level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rise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were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modelised</a:t>
            </a:r>
            <a:r>
              <a:rPr lang="fr-FR" baseline="0" dirty="0" smtClean="0"/>
              <a:t> by AVISO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Topex</a:t>
            </a:r>
            <a:r>
              <a:rPr lang="fr-FR" baseline="0" dirty="0" smtClean="0"/>
              <a:t>/</a:t>
            </a:r>
            <a:r>
              <a:rPr lang="fr-FR" baseline="0" dirty="0" err="1" smtClean="0"/>
              <a:t>Poseidon</a:t>
            </a:r>
            <a:r>
              <a:rPr lang="fr-FR" baseline="0" dirty="0" smtClean="0"/>
              <a:t> data,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one </a:t>
            </a:r>
            <a:r>
              <a:rPr lang="fr-FR" baseline="0" dirty="0" err="1" smtClean="0"/>
              <a:t>mask</a:t>
            </a:r>
            <a:r>
              <a:rPr lang="fr-FR" baseline="0" dirty="0" smtClean="0"/>
              <a:t>. </a:t>
            </a:r>
          </a:p>
          <a:p>
            <a:endParaRPr lang="fr-F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5642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fr-FR" dirty="0" smtClean="0"/>
              <a:t>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dark</a:t>
            </a:r>
            <a:r>
              <a:rPr lang="fr-FR" dirty="0" smtClean="0"/>
              <a:t> </a:t>
            </a:r>
            <a:r>
              <a:rPr lang="fr-FR" dirty="0" err="1" smtClean="0"/>
              <a:t>blue</a:t>
            </a:r>
            <a:r>
              <a:rPr lang="fr-FR" dirty="0" smtClean="0"/>
              <a:t> patch show</a:t>
            </a:r>
            <a:r>
              <a:rPr lang="fr-FR" baseline="0" dirty="0" smtClean="0"/>
              <a:t> areas </a:t>
            </a:r>
            <a:r>
              <a:rPr lang="fr-FR" baseline="0" dirty="0" err="1" smtClean="0"/>
              <a:t>where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average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sea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level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rise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equal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uper</a:t>
            </a:r>
            <a:r>
              <a:rPr lang="fr-FR" baseline="0" dirty="0" smtClean="0"/>
              <a:t> 1.5 mm/</a:t>
            </a:r>
            <a:r>
              <a:rPr lang="fr-FR" baseline="0" dirty="0" err="1" smtClean="0"/>
              <a:t>year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1 mm/</a:t>
            </a:r>
            <a:r>
              <a:rPr lang="fr-FR" baseline="0" dirty="0" err="1" smtClean="0"/>
              <a:t>year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finally</a:t>
            </a:r>
            <a:r>
              <a:rPr lang="fr-FR" baseline="0" dirty="0" smtClean="0"/>
              <a:t> the clair </a:t>
            </a:r>
            <a:r>
              <a:rPr lang="fr-FR" baseline="0" dirty="0" err="1" smtClean="0"/>
              <a:t>blue</a:t>
            </a:r>
            <a:r>
              <a:rPr lang="fr-FR" baseline="0" dirty="0" smtClean="0"/>
              <a:t> patch </a:t>
            </a:r>
            <a:r>
              <a:rPr lang="fr-FR" baseline="0" dirty="0" err="1" smtClean="0"/>
              <a:t>selected</a:t>
            </a:r>
            <a:r>
              <a:rPr lang="fr-FR" baseline="0" dirty="0" smtClean="0"/>
              <a:t> areas </a:t>
            </a:r>
            <a:r>
              <a:rPr lang="fr-FR" baseline="0" dirty="0" err="1" smtClean="0"/>
              <a:t>where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average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sea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level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rise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equal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uper</a:t>
            </a:r>
            <a:r>
              <a:rPr lang="fr-FR" baseline="0" dirty="0" smtClean="0"/>
              <a:t> to 0.5 mm/</a:t>
            </a:r>
            <a:r>
              <a:rPr lang="fr-FR" baseline="0" dirty="0" err="1" smtClean="0"/>
              <a:t>year</a:t>
            </a:r>
            <a:r>
              <a:rPr lang="fr-FR" baseline="0" dirty="0" smtClean="0"/>
              <a:t>. A</a:t>
            </a:r>
            <a:r>
              <a:rPr lang="fr-FR" dirty="0" smtClean="0"/>
              <a:t>ll </a:t>
            </a:r>
            <a:r>
              <a:rPr lang="fr-FR" baseline="0" dirty="0" smtClean="0"/>
              <a:t>East </a:t>
            </a:r>
            <a:r>
              <a:rPr lang="fr-FR" baseline="0" dirty="0" err="1" smtClean="0"/>
              <a:t>territories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afected</a:t>
            </a:r>
            <a:r>
              <a:rPr lang="fr-FR" baseline="0" dirty="0" smtClean="0"/>
              <a:t>. But,</a:t>
            </a:r>
          </a:p>
          <a:p>
            <a:pPr marL="457200" indent="-457200">
              <a:buAutoNum type="arabicParenR"/>
            </a:pPr>
            <a:endParaRPr lang="fr-FR" baseline="0" dirty="0" smtClean="0"/>
          </a:p>
          <a:p>
            <a:pPr marL="457200" indent="-457200">
              <a:buAutoNum type="arabicParenR"/>
            </a:pPr>
            <a:r>
              <a:rPr lang="fr-FR" baseline="0" dirty="0" smtClean="0"/>
              <a:t>for </a:t>
            </a:r>
            <a:r>
              <a:rPr lang="fr-FR" baseline="0" dirty="0" err="1" smtClean="0"/>
              <a:t>Dominican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Republic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Jamaica</a:t>
            </a:r>
            <a:r>
              <a:rPr lang="fr-FR" baseline="0" dirty="0" smtClean="0"/>
              <a:t> and Cuba the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peolpe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are affect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clearly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depend</a:t>
            </a:r>
            <a:r>
              <a:rPr lang="fr-FR" baseline="0" dirty="0" smtClean="0"/>
              <a:t> on the </a:t>
            </a:r>
            <a:r>
              <a:rPr lang="fr-FR" b="1" baseline="0" dirty="0" smtClean="0">
                <a:solidFill>
                  <a:schemeClr val="accent4"/>
                </a:solidFill>
              </a:rPr>
              <a:t>seuil</a:t>
            </a:r>
            <a:r>
              <a:rPr lang="fr-FR" baseline="0" dirty="0" smtClean="0">
                <a:solidFill>
                  <a:schemeClr val="accent5"/>
                </a:solidFill>
              </a:rPr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we’ll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choose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Peining</a:t>
            </a:r>
            <a:r>
              <a:rPr lang="fr-FR" baseline="0" dirty="0" smtClean="0"/>
              <a:t> attention on the </a:t>
            </a:r>
            <a:r>
              <a:rPr lang="fr-FR" baseline="0" dirty="0" err="1" smtClean="0"/>
              <a:t>serveral</a:t>
            </a:r>
            <a:r>
              <a:rPr lang="fr-FR" baseline="0" dirty="0" smtClean="0"/>
              <a:t> seuil show us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aera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impacted</a:t>
            </a:r>
            <a:r>
              <a:rPr lang="fr-FR" baseline="0" dirty="0" smtClean="0"/>
              <a:t> first. By </a:t>
            </a:r>
            <a:r>
              <a:rPr lang="fr-FR" baseline="0" dirty="0" err="1" smtClean="0"/>
              <a:t>combing</a:t>
            </a:r>
            <a:r>
              <a:rPr lang="fr-FR" baseline="0" dirty="0" smtClean="0"/>
              <a:t> the population distribution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note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Capital are hot spot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physical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exposure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seams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heat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first and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concentration of people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hieghest</a:t>
            </a:r>
            <a:r>
              <a:rPr lang="fr-FR" baseline="0" dirty="0" smtClean="0"/>
              <a:t>.         </a:t>
            </a:r>
          </a:p>
          <a:p>
            <a:pPr marL="457200" indent="-457200">
              <a:buAutoNum type="arabicParenR"/>
            </a:pPr>
            <a:r>
              <a:rPr lang="fr-FR" baseline="0" dirty="0" smtClean="0"/>
              <a:t>                  To </a:t>
            </a:r>
            <a:r>
              <a:rPr lang="fr-FR" baseline="0" dirty="0" err="1" smtClean="0"/>
              <a:t>repeat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metodology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choose</a:t>
            </a:r>
            <a:r>
              <a:rPr lang="fr-FR" baseline="0" dirty="0" smtClean="0"/>
              <a:t> the 0.5 seuil, </a:t>
            </a:r>
            <a:r>
              <a:rPr lang="fr-FR" baseline="0" dirty="0" err="1" smtClean="0"/>
              <a:t>raisonbly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speed of 0.5 mm/</a:t>
            </a:r>
            <a:r>
              <a:rPr lang="fr-FR" baseline="0" dirty="0" err="1" smtClean="0"/>
              <a:t>year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in 2012  - 0 -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now</a:t>
            </a:r>
            <a:r>
              <a:rPr lang="fr-FR" baseline="0" dirty="0" smtClean="0"/>
              <a:t> 3mm and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read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litterature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already</a:t>
            </a:r>
            <a:r>
              <a:rPr lang="fr-FR" baseline="0" dirty="0" smtClean="0"/>
              <a:t> 2 mm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cause </a:t>
            </a:r>
            <a:r>
              <a:rPr lang="fr-FR" baseline="0" dirty="0" err="1" smtClean="0"/>
              <a:t>disproportional</a:t>
            </a:r>
            <a:r>
              <a:rPr lang="fr-FR" baseline="0" dirty="0" smtClean="0"/>
              <a:t> damage.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843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.png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4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6.tiff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7.jpeg"/><Relationship Id="rId7" Type="http://schemas.openxmlformats.org/officeDocument/2006/relationships/image" Target="../media/image4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tags" Target="../tags/tag1.xml"/><Relationship Id="rId2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2.png"/><Relationship Id="rId7" Type="http://schemas.openxmlformats.org/officeDocument/2006/relationships/image" Target="../media/image7.jpeg"/><Relationship Id="rId8" Type="http://schemas.openxmlformats.org/officeDocument/2006/relationships/image" Target="../media/image4.png"/><Relationship Id="rId9" Type="http://schemas.openxmlformats.org/officeDocument/2006/relationships/image" Target="../media/image11.png"/><Relationship Id="rId10" Type="http://schemas.openxmlformats.org/officeDocument/2006/relationships/image" Target="../media/image12.tiff"/><Relationship Id="rId1" Type="http://schemas.openxmlformats.org/officeDocument/2006/relationships/tags" Target="../tags/tag2.xml"/><Relationship Id="rId2" Type="http://schemas.microsoft.com/office/2007/relationships/media" Target="../media/media4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3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4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8" Type="http://schemas.openxmlformats.org/officeDocument/2006/relationships/image" Target="../media/image14.jp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5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4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16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7.png"/><Relationship Id="rId10" Type="http://schemas.openxmlformats.org/officeDocument/2006/relationships/image" Target="../media/image4.png"/><Relationship Id="rId1" Type="http://schemas.openxmlformats.org/officeDocument/2006/relationships/tags" Target="../tags/tag3.xml"/><Relationship Id="rId2" Type="http://schemas.microsoft.com/office/2007/relationships/media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056"/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tle slides-1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6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354" y="9433488"/>
            <a:ext cx="1512168" cy="14859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687944" y="9433489"/>
            <a:ext cx="1485944" cy="14859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240" y="9483887"/>
            <a:ext cx="1452240" cy="1477718"/>
          </a:xfrm>
          <a:prstGeom prst="rect">
            <a:avLst/>
          </a:prstGeom>
        </p:spPr>
      </p:pic>
      <p:pic>
        <p:nvPicPr>
          <p:cNvPr id="9" name="Son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3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2" y="6476392"/>
            <a:ext cx="22201477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Thank </a:t>
            </a:r>
            <a:r>
              <a:rPr dirty="0" smtClean="0"/>
              <a:t>you</a:t>
            </a:r>
            <a:r>
              <a:rPr lang="fr-CH" dirty="0" smtClean="0"/>
              <a:t> for </a:t>
            </a:r>
            <a:r>
              <a:rPr lang="fr-CH" dirty="0" err="1" smtClean="0"/>
              <a:t>listening</a:t>
            </a:r>
            <a:endParaRPr dirty="0"/>
          </a:p>
        </p:txBody>
      </p:sp>
      <p:sp>
        <p:nvSpPr>
          <p:cNvPr id="143" name="Shape 143"/>
          <p:cNvSpPr/>
          <p:nvPr/>
        </p:nvSpPr>
        <p:spPr>
          <a:xfrm>
            <a:off x="1889869" y="9087343"/>
            <a:ext cx="7816242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CH" dirty="0" err="1" smtClean="0"/>
              <a:t>Alexandra.christin@etu.unige.ch</a:t>
            </a:r>
            <a:endParaRPr dirty="0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5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969211" y="3089776"/>
            <a:ext cx="22198889" cy="693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CH" sz="14800" dirty="0" err="1" smtClean="0"/>
              <a:t>What</a:t>
            </a:r>
            <a:r>
              <a:rPr lang="fr-CH" sz="14800" dirty="0" smtClean="0"/>
              <a:t> </a:t>
            </a:r>
            <a:r>
              <a:rPr lang="fr-CH" sz="14800" dirty="0" err="1" smtClean="0"/>
              <a:t>kind</a:t>
            </a:r>
            <a:r>
              <a:rPr lang="fr-CH" sz="14800" dirty="0" smtClean="0"/>
              <a:t> of data </a:t>
            </a:r>
            <a:r>
              <a:rPr lang="fr-CH" sz="14800" dirty="0" err="1"/>
              <a:t>is</a:t>
            </a:r>
            <a:r>
              <a:rPr lang="fr-CH" sz="14800" dirty="0"/>
              <a:t> </a:t>
            </a:r>
            <a:r>
              <a:rPr lang="fr-CH" sz="14800" dirty="0" err="1"/>
              <a:t>still</a:t>
            </a:r>
            <a:r>
              <a:rPr lang="fr-CH" sz="14800" dirty="0"/>
              <a:t> </a:t>
            </a:r>
            <a:r>
              <a:rPr lang="fr-CH" sz="14800" dirty="0" err="1"/>
              <a:t>needed</a:t>
            </a:r>
            <a:r>
              <a:rPr lang="fr-CH" sz="14800" dirty="0"/>
              <a:t> </a:t>
            </a:r>
            <a:r>
              <a:rPr lang="fr-CH" sz="14800" dirty="0" smtClean="0"/>
              <a:t>for International </a:t>
            </a:r>
            <a:r>
              <a:rPr lang="fr-CH" sz="14800" dirty="0" err="1" smtClean="0"/>
              <a:t>Disaster</a:t>
            </a:r>
            <a:r>
              <a:rPr lang="fr-CH" sz="14800" dirty="0" smtClean="0"/>
              <a:t> </a:t>
            </a:r>
            <a:r>
              <a:rPr lang="fr-CH" sz="14800" dirty="0" err="1" smtClean="0"/>
              <a:t>Risk</a:t>
            </a:r>
            <a:r>
              <a:rPr lang="fr-CH" sz="14800" dirty="0" smtClean="0"/>
              <a:t> </a:t>
            </a:r>
            <a:r>
              <a:rPr lang="fr-CH" sz="14800" dirty="0" err="1" smtClean="0"/>
              <a:t>Ranking</a:t>
            </a:r>
            <a:r>
              <a:rPr lang="fr-CH" sz="14800" dirty="0" smtClean="0"/>
              <a:t> ?</a:t>
            </a:r>
            <a:endParaRPr sz="14800" dirty="0"/>
          </a:p>
        </p:txBody>
      </p:sp>
      <p:sp>
        <p:nvSpPr>
          <p:cNvPr id="124" name="Shape 124"/>
          <p:cNvSpPr/>
          <p:nvPr/>
        </p:nvSpPr>
        <p:spPr>
          <a:xfrm>
            <a:off x="10154142" y="10854239"/>
            <a:ext cx="14229858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CH" dirty="0" smtClean="0"/>
              <a:t>Alexandra Christin</a:t>
            </a:r>
            <a:r>
              <a:rPr dirty="0" smtClean="0"/>
              <a:t>/ </a:t>
            </a:r>
            <a:r>
              <a:rPr lang="fr-CH" dirty="0" smtClean="0"/>
              <a:t>Master </a:t>
            </a:r>
            <a:r>
              <a:rPr lang="fr-CH" dirty="0" err="1" smtClean="0"/>
              <a:t>Student</a:t>
            </a:r>
            <a:r>
              <a:rPr dirty="0" smtClean="0"/>
              <a:t> </a:t>
            </a:r>
            <a:r>
              <a:rPr dirty="0"/>
              <a:t>/ </a:t>
            </a:r>
            <a:r>
              <a:rPr lang="fr-CH" dirty="0" err="1" smtClean="0"/>
              <a:t>University</a:t>
            </a:r>
            <a:r>
              <a:rPr lang="fr-CH" dirty="0" smtClean="0"/>
              <a:t> of Geneva</a:t>
            </a:r>
            <a:endParaRPr dirty="0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30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971259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H" dirty="0" smtClean="0">
                <a:solidFill>
                  <a:schemeClr val="accent6">
                    <a:lumOff val="-21524"/>
                  </a:schemeClr>
                </a:solidFill>
              </a:rPr>
              <a:t>International </a:t>
            </a: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disaster</a:t>
            </a:r>
            <a:r>
              <a:rPr lang="fr-CH" dirty="0" smtClean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risk</a:t>
            </a:r>
            <a:r>
              <a:rPr lang="fr-CH" dirty="0" smtClean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ranking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Espace réservé du contenu 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356" y="2189383"/>
            <a:ext cx="9145016" cy="878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18372" y="10088089"/>
            <a:ext cx="6143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Peduzzi, P., Dao, H., Herold, C., &amp; Mouton, F. (2009). Assessing global exposure and	vulnerability towards natural hazards: the Disaster Risk Index. </a:t>
            </a:r>
            <a:r>
              <a:rPr lang="en-US" sz="1800" i="1" dirty="0"/>
              <a:t>Natural Hazards and </a:t>
            </a:r>
            <a:r>
              <a:rPr lang="en-US" sz="1800" i="1" dirty="0" smtClean="0"/>
              <a:t>Earth </a:t>
            </a:r>
            <a:r>
              <a:rPr lang="en-US" sz="1800" i="1" dirty="0"/>
              <a:t>System Sciences</a:t>
            </a:r>
            <a:r>
              <a:rPr lang="en-US" sz="1800" dirty="0"/>
              <a:t>, </a:t>
            </a:r>
            <a:r>
              <a:rPr lang="en-US" sz="1800" i="1" dirty="0" smtClean="0"/>
              <a:t>9 </a:t>
            </a:r>
            <a:r>
              <a:rPr lang="en-US" sz="1800" dirty="0" smtClean="0"/>
              <a:t>(</a:t>
            </a:r>
            <a:r>
              <a:rPr lang="en-US" sz="1800" dirty="0"/>
              <a:t>4</a:t>
            </a:r>
            <a:r>
              <a:rPr lang="en-US" sz="1800" dirty="0" smtClean="0"/>
              <a:t>)</a:t>
            </a:r>
            <a:r>
              <a:rPr lang="fr-FR" sz="1800" dirty="0" smtClean="0">
                <a:latin typeface="Times New Roman" charset="0"/>
                <a:ea typeface="Calibri" charset="0"/>
              </a:rPr>
              <a:t>, </a:t>
            </a:r>
            <a:r>
              <a:rPr lang="fr-FR" sz="1800" dirty="0">
                <a:latin typeface="Times New Roman" charset="0"/>
                <a:ea typeface="Calibri" charset="0"/>
              </a:rPr>
              <a:t>p.1157.</a:t>
            </a:r>
            <a:r>
              <a:rPr lang="fr-FR" sz="1800" dirty="0"/>
              <a:t>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" y="3689648"/>
            <a:ext cx="8220004" cy="578444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120244" y="5145581"/>
            <a:ext cx="5737052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fr-CH" sz="3000" dirty="0" err="1" smtClean="0"/>
              <a:t>Erthquake</a:t>
            </a:r>
            <a:r>
              <a:rPr lang="fr-CH" sz="3000" dirty="0" smtClean="0"/>
              <a:t>,</a:t>
            </a:r>
          </a:p>
          <a:p>
            <a:pPr marL="171450" indent="-171450">
              <a:buFont typeface="Arial" charset="0"/>
              <a:buChar char="•"/>
            </a:pPr>
            <a:r>
              <a:rPr lang="fr-CH" sz="3000" dirty="0" smtClean="0"/>
              <a:t> Cyclone</a:t>
            </a:r>
          </a:p>
          <a:p>
            <a:pPr marL="171450" indent="-171450">
              <a:buFont typeface="Arial" charset="0"/>
              <a:buChar char="•"/>
            </a:pPr>
            <a:r>
              <a:rPr lang="fr-CH" sz="3000" dirty="0" smtClean="0"/>
              <a:t> Flood</a:t>
            </a:r>
          </a:p>
          <a:p>
            <a:pPr marL="171450" indent="-171450">
              <a:buFont typeface="Arial" charset="0"/>
              <a:buChar char="•"/>
            </a:pPr>
            <a:r>
              <a:rPr lang="fr-CH" sz="3000" dirty="0" smtClean="0"/>
              <a:t> </a:t>
            </a:r>
            <a:r>
              <a:rPr lang="fr-CH" sz="3000" dirty="0" err="1" smtClean="0"/>
              <a:t>Landslide</a:t>
            </a:r>
            <a:r>
              <a:rPr lang="fr-CH" sz="3000" dirty="0" smtClean="0"/>
              <a:t>,</a:t>
            </a:r>
          </a:p>
          <a:p>
            <a:pPr marL="171450" indent="-171450">
              <a:buFont typeface="Arial" charset="0"/>
              <a:buChar char="•"/>
            </a:pPr>
            <a:r>
              <a:rPr lang="fr-CH" sz="3000" dirty="0" smtClean="0"/>
              <a:t> </a:t>
            </a:r>
            <a:r>
              <a:rPr lang="fr-CH" sz="3000" dirty="0" err="1" smtClean="0"/>
              <a:t>Fire</a:t>
            </a:r>
            <a:r>
              <a:rPr lang="fr-CH" sz="3000" dirty="0" smtClean="0"/>
              <a:t> </a:t>
            </a:r>
          </a:p>
          <a:p>
            <a:pPr marL="171450" indent="-171450">
              <a:buFont typeface="Arial" charset="0"/>
              <a:buChar char="•"/>
            </a:pPr>
            <a:r>
              <a:rPr lang="fr-CH" sz="3000" dirty="0" smtClean="0"/>
              <a:t> </a:t>
            </a:r>
            <a:r>
              <a:rPr lang="fr-CH" sz="3000" dirty="0" err="1" smtClean="0"/>
              <a:t>Dought</a:t>
            </a:r>
            <a:endParaRPr kumimoji="0" lang="fr-FR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</p:cSld>
  <p:clrMapOvr>
    <a:masterClrMapping/>
  </p:clrMapOvr>
  <p:transition spd="slow" advTm="1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742728" y="502909"/>
            <a:ext cx="1620180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International </a:t>
            </a: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disaster</a:t>
            </a:r>
            <a:r>
              <a:rPr lang="fr-CH" dirty="0" smtClean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risk</a:t>
            </a:r>
            <a:r>
              <a:rPr lang="fr-CH" dirty="0" smtClean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ranking</a:t>
            </a:r>
            <a:r>
              <a:rPr lang="fr-CH" dirty="0" smtClean="0">
                <a:solidFill>
                  <a:srgbClr val="A6AAA9"/>
                </a:solidFill>
              </a:rPr>
              <a:t>/</a:t>
            </a:r>
            <a:r>
              <a:rPr lang="fr-CH" dirty="0" smtClean="0">
                <a:solidFill>
                  <a:schemeClr val="accent1"/>
                </a:solidFill>
              </a:rPr>
              <a:t>Flood data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010764" y="10637200"/>
            <a:ext cx="6264696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1800" dirty="0" smtClean="0">
                <a:solidFill>
                  <a:schemeClr val="bg1"/>
                </a:solidFill>
              </a:rPr>
              <a:t>Data source: http</a:t>
            </a:r>
            <a:r>
              <a:rPr lang="fr-FR" sz="1800" dirty="0">
                <a:solidFill>
                  <a:schemeClr val="bg1"/>
                </a:solidFill>
              </a:rPr>
              <a:t>://</a:t>
            </a:r>
            <a:r>
              <a:rPr lang="fr-FR" sz="1800" dirty="0" err="1" smtClean="0">
                <a:solidFill>
                  <a:schemeClr val="bg1"/>
                </a:solidFill>
              </a:rPr>
              <a:t>preview.grid.unep.ch</a:t>
            </a:r>
            <a:r>
              <a:rPr lang="fr-FR" sz="1800" dirty="0" smtClean="0">
                <a:solidFill>
                  <a:schemeClr val="bg1"/>
                </a:solidFill>
              </a:rPr>
              <a:t>/</a:t>
            </a:r>
            <a:r>
              <a:rPr lang="fr-FR" sz="1800" dirty="0" err="1" smtClean="0">
                <a:solidFill>
                  <a:schemeClr val="bg1"/>
                </a:solidFill>
              </a:rPr>
              <a:t>index.php?preview</a:t>
            </a:r>
            <a:r>
              <a:rPr lang="fr-FR" sz="1800" dirty="0" smtClean="0">
                <a:solidFill>
                  <a:schemeClr val="bg1"/>
                </a:solidFill>
              </a:rPr>
              <a:t>=</a:t>
            </a:r>
            <a:r>
              <a:rPr lang="fr-FR" sz="1800" dirty="0" err="1" smtClean="0">
                <a:solidFill>
                  <a:schemeClr val="bg1"/>
                </a:solidFill>
              </a:rPr>
              <a:t>data&amp;events</a:t>
            </a:r>
            <a:r>
              <a:rPr lang="fr-FR" sz="1800" dirty="0" smtClean="0">
                <a:solidFill>
                  <a:schemeClr val="bg1"/>
                </a:solidFill>
              </a:rPr>
              <a:t>=</a:t>
            </a:r>
            <a:r>
              <a:rPr lang="fr-FR" sz="1800" dirty="0" err="1" smtClean="0">
                <a:solidFill>
                  <a:schemeClr val="bg1"/>
                </a:solidFill>
              </a:rPr>
              <a:t>floods&amp;evcat</a:t>
            </a:r>
            <a:r>
              <a:rPr lang="fr-FR" sz="1800" dirty="0" smtClean="0">
                <a:solidFill>
                  <a:schemeClr val="bg1"/>
                </a:solidFill>
              </a:rPr>
              <a:t>=3&amp;lang=</a:t>
            </a:r>
            <a:r>
              <a:rPr lang="fr-FR" sz="1800" dirty="0" err="1" smtClean="0">
                <a:solidFill>
                  <a:schemeClr val="bg1"/>
                </a:solidFill>
              </a:rPr>
              <a:t>eng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pic>
        <p:nvPicPr>
          <p:cNvPr id="8" name="Image 7" descr="D:\Alex\TM_\Exposées3Inondation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56" y="2949064"/>
            <a:ext cx="10668972" cy="853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904" y="377280"/>
            <a:ext cx="3492500" cy="12827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6552"/>
            <a:ext cx="23563988" cy="1443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7613895"/>
      </p:ext>
    </p:extLst>
  </p:cSld>
  <p:clrMapOvr>
    <a:masterClrMapping/>
  </p:clrMapOvr>
  <p:transition spd="slow" advTm="3287"/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742728" y="502909"/>
            <a:ext cx="1620180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International </a:t>
            </a: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disaster</a:t>
            </a:r>
            <a:r>
              <a:rPr lang="fr-CH" dirty="0" smtClean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risk</a:t>
            </a:r>
            <a:r>
              <a:rPr lang="fr-CH" dirty="0" smtClean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ranking</a:t>
            </a:r>
            <a:r>
              <a:rPr lang="fr-CH" dirty="0" smtClean="0">
                <a:solidFill>
                  <a:srgbClr val="A6AAA9"/>
                </a:solidFill>
              </a:rPr>
              <a:t>/</a:t>
            </a:r>
            <a:r>
              <a:rPr lang="fr-CH" dirty="0" smtClean="0">
                <a:solidFill>
                  <a:schemeClr val="accent1"/>
                </a:solidFill>
              </a:rPr>
              <a:t>Flood data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010764" y="10637200"/>
            <a:ext cx="6264696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1800" dirty="0" smtClean="0">
                <a:solidFill>
                  <a:schemeClr val="bg1"/>
                </a:solidFill>
              </a:rPr>
              <a:t>Data source: http</a:t>
            </a:r>
            <a:r>
              <a:rPr lang="fr-FR" sz="1800" dirty="0">
                <a:solidFill>
                  <a:schemeClr val="bg1"/>
                </a:solidFill>
              </a:rPr>
              <a:t>://</a:t>
            </a:r>
            <a:r>
              <a:rPr lang="fr-FR" sz="1800" dirty="0" err="1" smtClean="0">
                <a:solidFill>
                  <a:schemeClr val="bg1"/>
                </a:solidFill>
              </a:rPr>
              <a:t>preview.grid.unep.ch</a:t>
            </a:r>
            <a:r>
              <a:rPr lang="fr-FR" sz="1800" dirty="0" smtClean="0">
                <a:solidFill>
                  <a:schemeClr val="bg1"/>
                </a:solidFill>
              </a:rPr>
              <a:t>/</a:t>
            </a:r>
            <a:r>
              <a:rPr lang="fr-FR" sz="1800" dirty="0" err="1" smtClean="0">
                <a:solidFill>
                  <a:schemeClr val="bg1"/>
                </a:solidFill>
              </a:rPr>
              <a:t>index.php?preview</a:t>
            </a:r>
            <a:r>
              <a:rPr lang="fr-FR" sz="1800" dirty="0" smtClean="0">
                <a:solidFill>
                  <a:schemeClr val="bg1"/>
                </a:solidFill>
              </a:rPr>
              <a:t>=</a:t>
            </a:r>
            <a:r>
              <a:rPr lang="fr-FR" sz="1800" dirty="0" err="1" smtClean="0">
                <a:solidFill>
                  <a:schemeClr val="bg1"/>
                </a:solidFill>
              </a:rPr>
              <a:t>data&amp;events</a:t>
            </a:r>
            <a:r>
              <a:rPr lang="fr-FR" sz="1800" dirty="0" smtClean="0">
                <a:solidFill>
                  <a:schemeClr val="bg1"/>
                </a:solidFill>
              </a:rPr>
              <a:t>=</a:t>
            </a:r>
            <a:r>
              <a:rPr lang="fr-FR" sz="1800" dirty="0" err="1" smtClean="0">
                <a:solidFill>
                  <a:schemeClr val="bg1"/>
                </a:solidFill>
              </a:rPr>
              <a:t>floods&amp;evcat</a:t>
            </a:r>
            <a:r>
              <a:rPr lang="fr-FR" sz="1800" dirty="0" smtClean="0">
                <a:solidFill>
                  <a:schemeClr val="bg1"/>
                </a:solidFill>
              </a:rPr>
              <a:t>=3&amp;lang=</a:t>
            </a:r>
            <a:r>
              <a:rPr lang="fr-FR" sz="1800" dirty="0" err="1" smtClean="0">
                <a:solidFill>
                  <a:schemeClr val="bg1"/>
                </a:solidFill>
              </a:rPr>
              <a:t>eng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64" y="2608521"/>
            <a:ext cx="13225430" cy="9215815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127108" y="6503297"/>
            <a:ext cx="24266696" cy="1827311"/>
            <a:chOff x="127108" y="6503297"/>
            <a:chExt cx="24266696" cy="1827311"/>
          </a:xfrm>
        </p:grpSpPr>
        <p:grpSp>
          <p:nvGrpSpPr>
            <p:cNvPr id="8" name="Grouper 7"/>
            <p:cNvGrpSpPr/>
            <p:nvPr/>
          </p:nvGrpSpPr>
          <p:grpSpPr>
            <a:xfrm>
              <a:off x="127108" y="6503297"/>
              <a:ext cx="24266696" cy="1827311"/>
              <a:chOff x="127108" y="6503297"/>
              <a:chExt cx="24266696" cy="1827311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7108" y="6503297"/>
                <a:ext cx="24266696" cy="1827311"/>
              </a:xfrm>
              <a:prstGeom prst="rect">
                <a:avLst/>
              </a:prstGeom>
            </p:spPr>
          </p:pic>
          <p:cxnSp>
            <p:nvCxnSpPr>
              <p:cNvPr id="11" name="Connecteur droit 10"/>
              <p:cNvCxnSpPr/>
              <p:nvPr/>
            </p:nvCxnSpPr>
            <p:spPr>
              <a:xfrm>
                <a:off x="17520592" y="7456640"/>
                <a:ext cx="1296144" cy="0"/>
              </a:xfrm>
              <a:prstGeom prst="line">
                <a:avLst/>
              </a:prstGeom>
              <a:noFill/>
              <a:ln w="50800" cap="flat">
                <a:solidFill>
                  <a:schemeClr val="accent5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" name="Connecteur droit 11"/>
              <p:cNvCxnSpPr/>
              <p:nvPr/>
            </p:nvCxnSpPr>
            <p:spPr>
              <a:xfrm>
                <a:off x="19608824" y="7434064"/>
                <a:ext cx="1296144" cy="0"/>
              </a:xfrm>
              <a:prstGeom prst="line">
                <a:avLst/>
              </a:prstGeom>
              <a:noFill/>
              <a:ln w="50800" cap="flat">
                <a:solidFill>
                  <a:schemeClr val="accent5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16" name="Connecteur droit 15"/>
            <p:cNvCxnSpPr/>
            <p:nvPr/>
          </p:nvCxnSpPr>
          <p:spPr>
            <a:xfrm>
              <a:off x="15936416" y="7463609"/>
              <a:ext cx="1296144" cy="0"/>
            </a:xfrm>
            <a:prstGeom prst="lin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custDataLst>
      <p:tags r:id="rId1"/>
    </p:custDataLst>
  </p:cSld>
  <p:clrMapOvr>
    <a:masterClrMapping/>
  </p:clrMapOvr>
  <p:transition spd="slow" advTm="3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/>
          <p:cNvPicPr>
            <a:picLocks noGrp="1" noChangeAspect="1"/>
          </p:cNvPicPr>
          <p:nvPr>
            <p:ph type="pic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r="2853"/>
          <a:stretch>
            <a:fillRect/>
          </a:stretch>
        </p:blipFill>
        <p:spPr>
          <a:xfrm>
            <a:off x="1102768" y="2512888"/>
            <a:ext cx="18135601" cy="87376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904" y="377280"/>
            <a:ext cx="3492500" cy="12827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2984088" y="10669439"/>
            <a:ext cx="100741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Beck, M. W., Shepard, C. C., Birkmann, J., Rhyner, J., Welle, T., Witting, M., ... &amp; Radtke, K. 	(2012). World risk report 2012. </a:t>
            </a:r>
            <a:r>
              <a:rPr lang="en-US" sz="1800" i="1" dirty="0"/>
              <a:t>Berlin, Germany: UNU-EHS and the Nature	</a:t>
            </a:r>
            <a:r>
              <a:rPr lang="en-US" sz="1800" i="1" dirty="0" smtClean="0"/>
              <a:t>Conservancy, p.12 ; </a:t>
            </a:r>
            <a:r>
              <a:rPr lang="en-US" sz="1800" dirty="0"/>
              <a:t>Kirch, L., Luther, S., Mucke, P., Prütz, R., Radtke, K., Schrader, C. (2017). </a:t>
            </a:r>
            <a:r>
              <a:rPr lang="fr-FR" sz="1800" i="1" dirty="0"/>
              <a:t>World </a:t>
            </a:r>
            <a:r>
              <a:rPr lang="fr-FR" sz="1800" i="1" dirty="0" err="1"/>
              <a:t>Risk</a:t>
            </a:r>
            <a:r>
              <a:rPr lang="fr-FR" sz="1800" i="1" dirty="0"/>
              <a:t> Report </a:t>
            </a:r>
            <a:r>
              <a:rPr lang="fr-FR" sz="1800" i="1" dirty="0" smtClean="0"/>
              <a:t>2017, p.22</a:t>
            </a:r>
            <a:endParaRPr lang="fr-FR" sz="1800" dirty="0"/>
          </a:p>
          <a:p>
            <a:endParaRPr lang="fr-FR" sz="18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6552"/>
            <a:ext cx="23563988" cy="14438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6704" y="414564"/>
            <a:ext cx="19802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International </a:t>
            </a: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disaster</a:t>
            </a:r>
            <a:r>
              <a:rPr lang="fr-CH" dirty="0" smtClean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risk</a:t>
            </a:r>
            <a:r>
              <a:rPr lang="fr-CH" dirty="0" smtClean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ranking</a:t>
            </a:r>
            <a:r>
              <a:rPr lang="fr-CH" dirty="0" smtClean="0">
                <a:solidFill>
                  <a:srgbClr val="A6AAA9"/>
                </a:solidFill>
              </a:rPr>
              <a:t>/</a:t>
            </a:r>
            <a:r>
              <a:rPr lang="fr-CH" dirty="0" smtClean="0">
                <a:solidFill>
                  <a:schemeClr val="accent1"/>
                </a:solidFill>
              </a:rPr>
              <a:t>Flood and </a:t>
            </a:r>
            <a:r>
              <a:rPr lang="fr-CH" dirty="0" err="1" smtClean="0">
                <a:solidFill>
                  <a:schemeClr val="accent1"/>
                </a:solidFill>
              </a:rPr>
              <a:t>sea</a:t>
            </a:r>
            <a:r>
              <a:rPr lang="fr-CH" dirty="0" smtClean="0">
                <a:solidFill>
                  <a:schemeClr val="accent1"/>
                </a:solidFill>
              </a:rPr>
              <a:t> </a:t>
            </a:r>
            <a:r>
              <a:rPr lang="fr-CH" dirty="0" err="1" smtClean="0">
                <a:solidFill>
                  <a:schemeClr val="accent1"/>
                </a:solidFill>
              </a:rPr>
              <a:t>level</a:t>
            </a:r>
            <a:r>
              <a:rPr lang="fr-CH" dirty="0" smtClean="0">
                <a:solidFill>
                  <a:schemeClr val="accent1"/>
                </a:solidFill>
              </a:rPr>
              <a:t> </a:t>
            </a:r>
            <a:r>
              <a:rPr lang="fr-CH" dirty="0" err="1" smtClean="0">
                <a:solidFill>
                  <a:schemeClr val="accent1"/>
                </a:solidFill>
              </a:rPr>
              <a:t>rise</a:t>
            </a:r>
            <a:r>
              <a:rPr lang="fr-CH" dirty="0" smtClean="0">
                <a:solidFill>
                  <a:schemeClr val="accent1"/>
                </a:solidFill>
              </a:rPr>
              <a:t> - </a:t>
            </a:r>
            <a:r>
              <a:rPr lang="fr-CH" dirty="0" err="1" smtClean="0">
                <a:solidFill>
                  <a:schemeClr val="accent1"/>
                </a:solidFill>
              </a:rPr>
              <a:t>Methode</a:t>
            </a:r>
            <a:endParaRPr lang="fr-CH" dirty="0">
              <a:solidFill>
                <a:schemeClr val="accent1"/>
              </a:solidFill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14736" y="2681536"/>
            <a:ext cx="4320480" cy="6912768"/>
          </a:xfrm>
          <a:prstGeom prst="rect">
            <a:avLst/>
          </a:prstGeom>
          <a:noFill/>
          <a:ln w="381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rminaison 9"/>
          <p:cNvSpPr/>
          <p:nvPr/>
        </p:nvSpPr>
        <p:spPr>
          <a:xfrm>
            <a:off x="1742593" y="4537906"/>
            <a:ext cx="2448272" cy="432048"/>
          </a:xfrm>
          <a:prstGeom prst="flowChartTerminator">
            <a:avLst/>
          </a:prstGeom>
          <a:noFill/>
          <a:ln w="25400" cap="flat">
            <a:solidFill>
              <a:srgbClr val="0070C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rminaison 10"/>
          <p:cNvSpPr/>
          <p:nvPr/>
        </p:nvSpPr>
        <p:spPr>
          <a:xfrm>
            <a:off x="1778095" y="5199646"/>
            <a:ext cx="2448272" cy="432048"/>
          </a:xfrm>
          <a:prstGeom prst="flowChartTerminator">
            <a:avLst/>
          </a:prstGeom>
          <a:noFill/>
          <a:ln w="25400" cap="flat">
            <a:solidFill>
              <a:srgbClr val="0070C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44388704"/>
      </p:ext>
    </p:extLst>
  </p:cSld>
  <p:clrMapOvr>
    <a:masterClrMapping/>
  </p:clrMapOvr>
  <p:transition spd="med" advTm="1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904" y="377280"/>
            <a:ext cx="3492500" cy="12827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6552"/>
            <a:ext cx="23563988" cy="14438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6704" y="414564"/>
            <a:ext cx="19802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International </a:t>
            </a: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disaster</a:t>
            </a:r>
            <a:r>
              <a:rPr lang="fr-CH" dirty="0" smtClean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risk</a:t>
            </a:r>
            <a:r>
              <a:rPr lang="fr-CH" dirty="0" smtClean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ranking</a:t>
            </a:r>
            <a:r>
              <a:rPr lang="fr-CH" dirty="0" smtClean="0">
                <a:solidFill>
                  <a:srgbClr val="A6AAA9"/>
                </a:solidFill>
              </a:rPr>
              <a:t>/</a:t>
            </a:r>
            <a:r>
              <a:rPr lang="fr-CH" dirty="0" err="1" smtClean="0">
                <a:solidFill>
                  <a:schemeClr val="accent1"/>
                </a:solidFill>
              </a:rPr>
              <a:t>sea</a:t>
            </a:r>
            <a:r>
              <a:rPr lang="fr-CH" dirty="0" smtClean="0">
                <a:solidFill>
                  <a:schemeClr val="accent1"/>
                </a:solidFill>
              </a:rPr>
              <a:t> </a:t>
            </a:r>
            <a:r>
              <a:rPr lang="fr-CH" dirty="0" err="1" smtClean="0">
                <a:solidFill>
                  <a:schemeClr val="accent1"/>
                </a:solidFill>
              </a:rPr>
              <a:t>level</a:t>
            </a:r>
            <a:r>
              <a:rPr lang="fr-CH" dirty="0" smtClean="0">
                <a:solidFill>
                  <a:schemeClr val="accent1"/>
                </a:solidFill>
              </a:rPr>
              <a:t> </a:t>
            </a:r>
            <a:r>
              <a:rPr lang="fr-CH" dirty="0" err="1" smtClean="0">
                <a:solidFill>
                  <a:schemeClr val="accent1"/>
                </a:solidFill>
              </a:rPr>
              <a:t>rise</a:t>
            </a:r>
            <a:endParaRPr lang="fr-CH" dirty="0">
              <a:solidFill>
                <a:schemeClr val="accent1"/>
              </a:solidFill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307" y="1659980"/>
            <a:ext cx="13043906" cy="978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11750"/>
      </p:ext>
    </p:extLst>
  </p:cSld>
  <p:clrMapOvr>
    <a:masterClrMapping/>
  </p:clrMapOvr>
  <p:transition spd="med" advTm="1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/Users/Alexandra/Desktop/Capture d’écran 2017-05-08 à 15.12.46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85" y="1659980"/>
            <a:ext cx="13897544" cy="964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8560"/>
            <a:ext cx="24054115" cy="15878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904" y="377280"/>
            <a:ext cx="3492500" cy="12827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5974" y="414564"/>
            <a:ext cx="173306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Actual</a:t>
            </a:r>
            <a:r>
              <a:rPr lang="fr-CH" dirty="0" smtClean="0">
                <a:solidFill>
                  <a:schemeClr val="accent6">
                    <a:lumOff val="-21524"/>
                  </a:schemeClr>
                </a:solidFill>
              </a:rPr>
              <a:t> Data</a:t>
            </a:r>
            <a:r>
              <a:rPr lang="fr-CH" dirty="0" smtClean="0">
                <a:solidFill>
                  <a:srgbClr val="A6AAA9"/>
                </a:solidFill>
              </a:rPr>
              <a:t>/</a:t>
            </a:r>
            <a:r>
              <a:rPr lang="fr-CH" dirty="0" err="1" smtClean="0">
                <a:solidFill>
                  <a:schemeClr val="accent1"/>
                </a:solidFill>
              </a:rPr>
              <a:t>sea</a:t>
            </a:r>
            <a:r>
              <a:rPr lang="fr-CH" dirty="0" smtClean="0">
                <a:solidFill>
                  <a:schemeClr val="accent1"/>
                </a:solidFill>
              </a:rPr>
              <a:t> </a:t>
            </a:r>
            <a:r>
              <a:rPr lang="fr-CH" dirty="0" err="1" smtClean="0">
                <a:solidFill>
                  <a:schemeClr val="accent1"/>
                </a:solidFill>
              </a:rPr>
              <a:t>level</a:t>
            </a:r>
            <a:r>
              <a:rPr lang="fr-CH" dirty="0" smtClean="0">
                <a:solidFill>
                  <a:schemeClr val="accent1"/>
                </a:solidFill>
              </a:rPr>
              <a:t> </a:t>
            </a:r>
            <a:r>
              <a:rPr lang="fr-CH" dirty="0" err="1" smtClean="0">
                <a:solidFill>
                  <a:schemeClr val="accent1"/>
                </a:solidFill>
              </a:rPr>
              <a:t>rise</a:t>
            </a:r>
            <a:endParaRPr lang="fr-CH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55896" y="11436895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800" dirty="0" err="1" smtClean="0">
                <a:latin typeface="Times New Roman" charset="0"/>
                <a:ea typeface="Calibri" charset="0"/>
              </a:rPr>
              <a:t>Chatenoux</a:t>
            </a:r>
            <a:r>
              <a:rPr lang="en-US" sz="1800" dirty="0" smtClean="0">
                <a:latin typeface="Times New Roman" charset="0"/>
                <a:ea typeface="Calibri" charset="0"/>
              </a:rPr>
              <a:t>, B. and Wolf, A. (2013) Ecosystem based approaches for climate change adaptation in Caribbean SIDS, UNEP/GRID‐Geneva and ZMT Leibniz Center for Tropical Marine Biology, p.8</a:t>
            </a:r>
            <a:r>
              <a:rPr lang="fr-FR" sz="1800" dirty="0" smtClean="0">
                <a:latin typeface="Times" charset="0"/>
                <a:ea typeface="Calibri" charset="0"/>
                <a:cs typeface="Times" charset="0"/>
              </a:rPr>
              <a:t>.</a:t>
            </a:r>
            <a:endParaRPr lang="fr-FR" sz="1800" dirty="0">
              <a:latin typeface="Times New Roman" charset="0"/>
              <a:ea typeface="Calibri" charset="0"/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02975"/>
      </p:ext>
    </p:extLst>
  </p:cSld>
  <p:clrMapOvr>
    <a:masterClrMapping/>
  </p:clrMapOvr>
  <p:transition spd="med" advTm="17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/Users/Alexandra/Desktop/Correction/MSL/C/Seuils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11" y="1166393"/>
            <a:ext cx="14394062" cy="1062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904" y="377280"/>
            <a:ext cx="3492500" cy="12827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5" y="11988281"/>
            <a:ext cx="24054115" cy="1587872"/>
          </a:xfrm>
          <a:prstGeom prst="rect">
            <a:avLst/>
          </a:prstGeom>
        </p:spPr>
      </p:pic>
      <p:pic>
        <p:nvPicPr>
          <p:cNvPr id="5" name="Image 4" descr="/Users/Alexandra/Desktop/Correction/MSL/C/Seuils_Pop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11" y="1214829"/>
            <a:ext cx="14257585" cy="1052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8560"/>
            <a:ext cx="24054115" cy="15878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5974" y="414564"/>
            <a:ext cx="173306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H" dirty="0" err="1" smtClean="0">
                <a:solidFill>
                  <a:schemeClr val="accent6">
                    <a:lumOff val="-21524"/>
                  </a:schemeClr>
                </a:solidFill>
              </a:rPr>
              <a:t>Results</a:t>
            </a:r>
            <a:r>
              <a:rPr lang="fr-CH" dirty="0" smtClean="0">
                <a:solidFill>
                  <a:srgbClr val="A6AAA9"/>
                </a:solidFill>
              </a:rPr>
              <a:t>/</a:t>
            </a:r>
            <a:r>
              <a:rPr lang="fr-CH" dirty="0" err="1" smtClean="0">
                <a:solidFill>
                  <a:schemeClr val="accent1"/>
                </a:solidFill>
              </a:rPr>
              <a:t>sea</a:t>
            </a:r>
            <a:r>
              <a:rPr lang="fr-CH" dirty="0" smtClean="0">
                <a:solidFill>
                  <a:schemeClr val="accent1"/>
                </a:solidFill>
              </a:rPr>
              <a:t> </a:t>
            </a:r>
            <a:r>
              <a:rPr lang="fr-CH" dirty="0" err="1" smtClean="0">
                <a:solidFill>
                  <a:schemeClr val="accent1"/>
                </a:solidFill>
              </a:rPr>
              <a:t>level</a:t>
            </a:r>
            <a:r>
              <a:rPr lang="fr-CH" dirty="0" smtClean="0">
                <a:solidFill>
                  <a:schemeClr val="accent1"/>
                </a:solidFill>
              </a:rPr>
              <a:t> </a:t>
            </a:r>
            <a:r>
              <a:rPr lang="fr-CH" dirty="0" err="1" smtClean="0">
                <a:solidFill>
                  <a:schemeClr val="accent1"/>
                </a:solidFill>
              </a:rPr>
              <a:t>rise</a:t>
            </a:r>
            <a:r>
              <a:rPr lang="fr-CH" dirty="0" smtClean="0">
                <a:solidFill>
                  <a:schemeClr val="accent1"/>
                </a:solidFill>
              </a:rPr>
              <a:t> (</a:t>
            </a:r>
            <a:r>
              <a:rPr lang="fr-CH" dirty="0" err="1" smtClean="0">
                <a:solidFill>
                  <a:schemeClr val="accent1"/>
                </a:solidFill>
              </a:rPr>
              <a:t>actual</a:t>
            </a:r>
            <a:r>
              <a:rPr lang="fr-CH" dirty="0" smtClean="0">
                <a:solidFill>
                  <a:schemeClr val="accent1"/>
                </a:solidFill>
              </a:rPr>
              <a:t>)</a:t>
            </a:r>
            <a:endParaRPr lang="fr-CH" dirty="0">
              <a:solidFill>
                <a:schemeClr val="accent1"/>
              </a:solidFill>
            </a:endParaRPr>
          </a:p>
        </p:txBody>
      </p:sp>
      <p:pic>
        <p:nvPicPr>
          <p:cNvPr id="12" name="Son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655886"/>
      </p:ext>
    </p:extLst>
  </p:cSld>
  <p:clrMapOvr>
    <a:masterClrMapping/>
  </p:clrMapOvr>
  <p:transition spd="med" advTm="2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12211</TotalTime>
  <Words>919</Words>
  <Application>Microsoft Macintosh PowerPoint</Application>
  <PresentationFormat>Personnalisé</PresentationFormat>
  <Paragraphs>39</Paragraphs>
  <Slides>11</Slides>
  <Notes>10</Notes>
  <HiddenSlides>0</HiddenSlides>
  <MMClips>11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Calibri</vt:lpstr>
      <vt:lpstr>Helvetica Light</vt:lpstr>
      <vt:lpstr>Helvetica Neue</vt:lpstr>
      <vt:lpstr>Times</vt:lpstr>
      <vt:lpstr>Times New Roman</vt:lpstr>
      <vt:lpstr>Arial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Paola De Salvo</dc:creator>
  <cp:keywords/>
  <dc:description/>
  <cp:lastModifiedBy>Utilisateur de Microsoft Office</cp:lastModifiedBy>
  <cp:revision>109</cp:revision>
  <dcterms:modified xsi:type="dcterms:W3CDTF">2018-05-04T08:26:12Z</dcterms:modified>
  <cp:category/>
</cp:coreProperties>
</file>