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58" r:id="rId3"/>
    <p:sldId id="263" r:id="rId4"/>
    <p:sldId id="264" r:id="rId5"/>
    <p:sldId id="265" r:id="rId6"/>
    <p:sldId id="266" r:id="rId7"/>
    <p:sldId id="267" r:id="rId8"/>
    <p:sldId id="269" r:id="rId9"/>
    <p:sldId id="261" r:id="rId10"/>
    <p:sldId id="270" r:id="rId11"/>
    <p:sldId id="268" r:id="rId12"/>
    <p:sldId id="271" r:id="rId13"/>
    <p:sldId id="257" r:id="rId14"/>
    <p:sldId id="262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67"/>
    <p:restoredTop sz="94648"/>
  </p:normalViewPr>
  <p:slideViewPr>
    <p:cSldViewPr>
      <p:cViewPr>
        <p:scale>
          <a:sx n="50" d="100"/>
          <a:sy n="50" d="100"/>
        </p:scale>
        <p:origin x="-456" y="-24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Bruno.Sanguinetti@Dotphoton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483786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1"/>
                </a:solidFill>
              </a:rPr>
              <a:t>Size comparison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76E7EC-73C2-E441-A0D0-38AD1DDFCD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720" y="2321496"/>
            <a:ext cx="22610512" cy="9523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46449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3271729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1"/>
                </a:solidFill>
              </a:rPr>
              <a:t>Conclusion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37B4AB03-D231-E04C-B609-C703165F221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78000" y="3257600"/>
            <a:ext cx="20828000" cy="6552728"/>
          </a:xfrm>
        </p:spPr>
        <p:txBody>
          <a:bodyPr anchor="t"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Theoretically possible to compress 10.76:1 with negligible loss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Dotphoton achieves up to 10.5:1 with negligible loss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/>
              <a:t>Requires extremely accurate sensor calibration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802584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8"/>
            <a:ext cx="551272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1"/>
                </a:solidFill>
              </a:rPr>
              <a:t>Future applications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1129" y="2675286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12140675" y="5996148"/>
            <a:ext cx="10265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xmlns="" id="{94C7908D-6123-884A-B50C-FAB0022A8B9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778000" y="3473624"/>
            <a:ext cx="20063072" cy="6336704"/>
          </a:xfrm>
        </p:spPr>
        <p:txBody>
          <a:bodyPr anchor="t"/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Obtain 10x the number of images from a satellite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Enable hyperspectral imaging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Share accurate, calibrated data easily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474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12660517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>
                <a:hlinkClick r:id="rId3"/>
              </a:rPr>
              <a:t>Bruno.Sanguinetti@Dotphoton.com</a:t>
            </a:r>
            <a:r>
              <a:rPr lang="en-US" dirty="0"/>
              <a:t> </a:t>
            </a:r>
            <a:r>
              <a:rPr dirty="0"/>
              <a:t>/ </a:t>
            </a:r>
            <a:r>
              <a:rPr lang="en-US" dirty="0" err="1"/>
              <a:t>Dotphoton.com</a:t>
            </a:r>
            <a:r>
              <a:rPr dirty="0"/>
              <a:t> 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941369" y="4481736"/>
            <a:ext cx="20643472" cy="3303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0400" dirty="0"/>
              <a:t>How much can I compress</a:t>
            </a:r>
          </a:p>
          <a:p>
            <a:r>
              <a:rPr lang="en-US" sz="10400" dirty="0"/>
              <a:t>Images before I lose information?</a:t>
            </a:r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9693359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Bruno Sanguinetti </a:t>
            </a:r>
            <a:r>
              <a:rPr dirty="0"/>
              <a:t>/ </a:t>
            </a:r>
            <a:r>
              <a:rPr lang="en-US" dirty="0"/>
              <a:t>CBDO</a:t>
            </a:r>
            <a:r>
              <a:rPr dirty="0"/>
              <a:t> / </a:t>
            </a:r>
            <a:r>
              <a:rPr lang="en-US" dirty="0"/>
              <a:t>Dotphoton</a:t>
            </a:r>
            <a:endParaRPr dirty="0"/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302166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1"/>
                </a:solidFill>
              </a:rPr>
              <a:t>Motivation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0AE3262-2A62-174A-A4D5-C8FE30FA18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7867972"/>
          </a:xfrm>
        </p:spPr>
        <p:txBody>
          <a:bodyPr anchor="t"/>
          <a:lstStyle/>
          <a:p>
            <a:r>
              <a:rPr lang="en-US" dirty="0"/>
              <a:t>Want to compress to save time and money</a:t>
            </a:r>
          </a:p>
          <a:p>
            <a:r>
              <a:rPr lang="en-US" dirty="0"/>
              <a:t>Want to guarantee that information is preserved</a:t>
            </a:r>
          </a:p>
          <a:p>
            <a:r>
              <a:rPr lang="en-US" dirty="0"/>
              <a:t>Because losing information is also expensive</a:t>
            </a:r>
          </a:p>
        </p:txBody>
      </p:sp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878766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1"/>
                </a:solidFill>
              </a:rPr>
              <a:t>image compression categories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AB35C8F-730F-4342-BEDE-804635414931}"/>
              </a:ext>
            </a:extLst>
          </p:cNvPr>
          <p:cNvSpPr txBox="1"/>
          <p:nvPr/>
        </p:nvSpPr>
        <p:spPr>
          <a:xfrm>
            <a:off x="2038872" y="4049688"/>
            <a:ext cx="5904656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Lossy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B7F315ED-F304-4246-B7BF-0C4F8BD990CC}"/>
              </a:ext>
            </a:extLst>
          </p:cNvPr>
          <p:cNvSpPr txBox="1"/>
          <p:nvPr/>
        </p:nvSpPr>
        <p:spPr>
          <a:xfrm>
            <a:off x="15072320" y="4049688"/>
            <a:ext cx="5904656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Lossless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6313598-6ED4-1C41-A2A3-D5CBBC6C52F4}"/>
              </a:ext>
            </a:extLst>
          </p:cNvPr>
          <p:cNvSpPr txBox="1"/>
          <p:nvPr/>
        </p:nvSpPr>
        <p:spPr>
          <a:xfrm>
            <a:off x="8555596" y="4049688"/>
            <a:ext cx="5904656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Nearly-lossless</a:t>
            </a:r>
            <a:endParaRPr kumimoji="0" lang="en-US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0B3D6EA-A26B-8143-BABE-B2A1DE5F8665}"/>
              </a:ext>
            </a:extLst>
          </p:cNvPr>
          <p:cNvSpPr txBox="1"/>
          <p:nvPr/>
        </p:nvSpPr>
        <p:spPr>
          <a:xfrm>
            <a:off x="1538288" y="5561856"/>
            <a:ext cx="6405240" cy="31803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e.g. JPEG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Bad for processing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1:10 compression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Artefacts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2F5F5BE-ADF4-B34F-8726-73188A770E03}"/>
              </a:ext>
            </a:extLst>
          </p:cNvPr>
          <p:cNvSpPr txBox="1"/>
          <p:nvPr/>
        </p:nvSpPr>
        <p:spPr>
          <a:xfrm>
            <a:off x="15795872" y="5561856"/>
            <a:ext cx="6405240" cy="24109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e.g. FLIF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dirty="0"/>
              <a:t>Identical data</a:t>
            </a:r>
          </a:p>
          <a:p>
            <a:pPr marL="685800" marR="0" indent="-68580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1:2 compression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CA40C4-EF39-B64F-AD4E-7E84DA0047E2}"/>
              </a:ext>
            </a:extLst>
          </p:cNvPr>
          <p:cNvSpPr txBox="1"/>
          <p:nvPr/>
        </p:nvSpPr>
        <p:spPr>
          <a:xfrm>
            <a:off x="9167664" y="5993904"/>
            <a:ext cx="6405240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t">
            <a:spAutoFit/>
          </a:bodyPr>
          <a:lstStyle/>
          <a:p>
            <a:pPr marR="0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sz="5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43919246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99A05DA-E79A-3A41-B3C4-E8DAC59BF3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0432" y="2753544"/>
            <a:ext cx="14113568" cy="9068666"/>
          </a:xfrm>
          <a:prstGeom prst="rect">
            <a:avLst/>
          </a:prstGeom>
        </p:spPr>
      </p:pic>
      <p:sp>
        <p:nvSpPr>
          <p:cNvPr id="145" name="Shape 145"/>
          <p:cNvSpPr/>
          <p:nvPr/>
        </p:nvSpPr>
        <p:spPr>
          <a:xfrm>
            <a:off x="922524" y="1060628"/>
            <a:ext cx="9000862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1"/>
                </a:solidFill>
              </a:rPr>
              <a:t>Lossy: why are there artefacts?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8E2D54-748F-704F-BF1F-A7DBBC0A94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" y="3401616"/>
            <a:ext cx="9888857" cy="740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1206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939520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1"/>
                </a:solidFill>
              </a:rPr>
              <a:t>Lossless: why is it limited to 1:2?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E07E751-8938-C74E-8771-5014FB4F6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524" y="3401616"/>
            <a:ext cx="9053462" cy="70113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DF1C8E8-0931-A14A-8954-7B8D9E06DB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75986" y="6353944"/>
            <a:ext cx="13577285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74525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3069676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1"/>
                </a:solidFill>
              </a:rPr>
              <a:t>Data and information are not the same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BCCCDA1-30D4-464B-B2D3-2DFA28A45A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800" y="3473624"/>
            <a:ext cx="21278588" cy="771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95173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3D5E105-7743-7D47-8037-105AD2A098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375" y="2681536"/>
            <a:ext cx="14258353" cy="9161698"/>
          </a:xfrm>
          <a:prstGeom prst="rect">
            <a:avLst/>
          </a:prstGeom>
        </p:spPr>
      </p:pic>
      <p:sp>
        <p:nvSpPr>
          <p:cNvPr id="145" name="Shape 145"/>
          <p:cNvSpPr/>
          <p:nvPr/>
        </p:nvSpPr>
        <p:spPr>
          <a:xfrm>
            <a:off x="922524" y="675908"/>
            <a:ext cx="16637568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1"/>
                </a:solidFill>
              </a:rPr>
              <a:t>Negligible loss:</a:t>
            </a:r>
          </a:p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1"/>
                </a:solidFill>
              </a:rPr>
              <a:t>Difference between original and compressed &lt; uncertainty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A2CDCB4-D4F5-8348-8975-799F963F68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524" y="3401616"/>
            <a:ext cx="9888857" cy="7409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162802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8"/>
            <a:ext cx="928459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1"/>
                </a:solidFill>
              </a:rPr>
              <a:t>Comparison of errors introduced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1129" y="2675286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12140675" y="5996148"/>
            <a:ext cx="10265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FEE4560-A181-A24F-ADAA-2166A4ACE2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776" y="3766007"/>
            <a:ext cx="8737600" cy="6819900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148</Words>
  <Application>Microsoft Office PowerPoint</Application>
  <PresentationFormat>Custom</PresentationFormat>
  <Paragraphs>36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Paola De Salvo</cp:lastModifiedBy>
  <cp:revision>13</cp:revision>
  <dcterms:modified xsi:type="dcterms:W3CDTF">2018-04-30T12:42:13Z</dcterms:modified>
</cp:coreProperties>
</file>