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8" r:id="rId3"/>
    <p:sldId id="264" r:id="rId4"/>
    <p:sldId id="275" r:id="rId5"/>
    <p:sldId id="269" r:id="rId6"/>
    <p:sldId id="273" r:id="rId7"/>
    <p:sldId id="274" r:id="rId8"/>
    <p:sldId id="270" r:id="rId9"/>
    <p:sldId id="265" r:id="rId10"/>
    <p:sldId id="271" r:id="rId11"/>
    <p:sldId id="266" r:id="rId12"/>
    <p:sldId id="267" r:id="rId13"/>
    <p:sldId id="276" r:id="rId14"/>
    <p:sldId id="268" r:id="rId15"/>
    <p:sldId id="262" r:id="rId16"/>
    <p:sldId id="257"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8"/>
    <p:restoredTop sz="94729"/>
  </p:normalViewPr>
  <p:slideViewPr>
    <p:cSldViewPr>
      <p:cViewPr>
        <p:scale>
          <a:sx n="53" d="100"/>
          <a:sy n="53" d="100"/>
        </p:scale>
        <p:origin x="-84" y="-108"/>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7505739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tiff"/><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abs/1511.02680" TargetMode="External"/><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title slides-1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7" y="0"/>
            <a:ext cx="24378567"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0959732"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rPr>
              <a:t>Cloud Optimized </a:t>
            </a:r>
            <a:r>
              <a:rPr lang="en-US" dirty="0" err="1">
                <a:solidFill>
                  <a:schemeClr val="accent6">
                    <a:lumOff val="-21524"/>
                  </a:schemeClr>
                </a:solidFill>
              </a:rPr>
              <a:t>GeoTIFFs</a:t>
            </a:r>
            <a:r>
              <a:rPr lang="en-US" dirty="0">
                <a:solidFill>
                  <a:schemeClr val="accent6">
                    <a:lumOff val="-21524"/>
                  </a:schemeClr>
                </a:solidFill>
              </a:rPr>
              <a:t> </a:t>
            </a:r>
            <a:r>
              <a:rPr dirty="0">
                <a:solidFill>
                  <a:srgbClr val="A6AAA9"/>
                </a:solidFill>
              </a:rPr>
              <a:t>/</a:t>
            </a:r>
            <a:r>
              <a:rPr dirty="0"/>
              <a:t> </a:t>
            </a:r>
            <a:r>
              <a:rPr lang="en-US" dirty="0">
                <a:solidFill>
                  <a:schemeClr val="accent1"/>
                </a:solidFill>
              </a:rPr>
              <a:t>Validator</a:t>
            </a:r>
            <a:endParaRPr dirty="0">
              <a:solidFill>
                <a:schemeClr val="accent1"/>
              </a:solidFill>
            </a:endParaRPr>
          </a:p>
        </p:txBody>
      </p:sp>
      <p:pic>
        <p:nvPicPr>
          <p:cNvPr id="2" name="Picture 1">
            <a:extLst>
              <a:ext uri="{FF2B5EF4-FFF2-40B4-BE49-F238E27FC236}">
                <a16:creationId xmlns:a16="http://schemas.microsoft.com/office/drawing/2014/main" xmlns="" id="{DC120C2F-72B4-E34A-83D4-F9396F4A516D}"/>
              </a:ext>
            </a:extLst>
          </p:cNvPr>
          <p:cNvPicPr>
            <a:picLocks noChangeAspect="1"/>
          </p:cNvPicPr>
          <p:nvPr/>
        </p:nvPicPr>
        <p:blipFill rotWithShape="1">
          <a:blip r:embed="rId2"/>
          <a:srcRect b="59450"/>
          <a:stretch/>
        </p:blipFill>
        <p:spPr>
          <a:xfrm>
            <a:off x="2448025" y="2419651"/>
            <a:ext cx="18868457" cy="9300605"/>
          </a:xfrm>
          <a:prstGeom prst="rect">
            <a:avLst/>
          </a:prstGeom>
        </p:spPr>
      </p:pic>
      <p:sp>
        <p:nvSpPr>
          <p:cNvPr id="3" name="Rectangle 2">
            <a:extLst>
              <a:ext uri="{FF2B5EF4-FFF2-40B4-BE49-F238E27FC236}">
                <a16:creationId xmlns:a16="http://schemas.microsoft.com/office/drawing/2014/main" xmlns="" id="{A4AEBEB8-6E18-F845-9C64-54167380E2AC}"/>
              </a:ext>
            </a:extLst>
          </p:cNvPr>
          <p:cNvSpPr/>
          <p:nvPr/>
        </p:nvSpPr>
        <p:spPr>
          <a:xfrm>
            <a:off x="6594589" y="12158575"/>
            <a:ext cx="10575331" cy="861774"/>
          </a:xfrm>
          <a:prstGeom prst="rect">
            <a:avLst/>
          </a:prstGeom>
        </p:spPr>
        <p:txBody>
          <a:bodyPr wrap="none">
            <a:spAutoFit/>
          </a:bodyPr>
          <a:lstStyle/>
          <a:p>
            <a:r>
              <a:rPr lang="en-US" dirty="0"/>
              <a:t>http://cog-</a:t>
            </a:r>
            <a:r>
              <a:rPr lang="en-US" dirty="0" err="1"/>
              <a:t>validate.radiant.earth</a:t>
            </a:r>
            <a:r>
              <a:rPr lang="en-US" dirty="0"/>
              <a:t>/html</a:t>
            </a:r>
          </a:p>
        </p:txBody>
      </p:sp>
    </p:spTree>
    <p:extLst>
      <p:ext uri="{BB962C8B-B14F-4D97-AF65-F5344CB8AC3E}">
        <p14:creationId xmlns:p14="http://schemas.microsoft.com/office/powerpoint/2010/main" val="417201877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74377A0-AFCE-E44B-9878-B8EA4FC2CCFB}"/>
              </a:ext>
            </a:extLst>
          </p:cNvPr>
          <p:cNvPicPr>
            <a:picLocks noChangeAspect="1"/>
          </p:cNvPicPr>
          <p:nvPr/>
        </p:nvPicPr>
        <p:blipFill>
          <a:blip r:embed="rId2"/>
          <a:stretch>
            <a:fillRect/>
          </a:stretch>
        </p:blipFill>
        <p:spPr>
          <a:xfrm>
            <a:off x="-329147" y="-1998984"/>
            <a:ext cx="25063585" cy="16345816"/>
          </a:xfrm>
          <a:prstGeom prst="rect">
            <a:avLst/>
          </a:prstGeom>
        </p:spPr>
      </p:pic>
      <p:sp>
        <p:nvSpPr>
          <p:cNvPr id="8" name="Rectangle 7">
            <a:extLst>
              <a:ext uri="{FF2B5EF4-FFF2-40B4-BE49-F238E27FC236}">
                <a16:creationId xmlns:a16="http://schemas.microsoft.com/office/drawing/2014/main" xmlns="" id="{7566C288-4AEC-E74C-9943-F3C1F215B1E2}"/>
              </a:ext>
            </a:extLst>
          </p:cNvPr>
          <p:cNvSpPr/>
          <p:nvPr/>
        </p:nvSpPr>
        <p:spPr>
          <a:xfrm>
            <a:off x="7079432" y="11452237"/>
            <a:ext cx="11605081" cy="595035"/>
          </a:xfrm>
          <a:prstGeom prst="rect">
            <a:avLst/>
          </a:pr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b="1" dirty="0">
                <a:solidFill>
                  <a:srgbClr val="FFFFFF"/>
                </a:solidFill>
              </a:rPr>
              <a:t>https://</a:t>
            </a:r>
            <a:r>
              <a:rPr lang="en-US" sz="3200" b="1" dirty="0" err="1">
                <a:solidFill>
                  <a:srgbClr val="FFFFFF"/>
                </a:solidFill>
              </a:rPr>
              <a:t>github.com</a:t>
            </a:r>
            <a:r>
              <a:rPr lang="en-US" sz="3200" b="1" dirty="0">
                <a:solidFill>
                  <a:srgbClr val="FFFFFF"/>
                </a:solidFill>
              </a:rPr>
              <a:t>/</a:t>
            </a:r>
            <a:r>
              <a:rPr lang="en-US" sz="3200" b="1" dirty="0" err="1">
                <a:solidFill>
                  <a:srgbClr val="FFFFFF"/>
                </a:solidFill>
              </a:rPr>
              <a:t>MLHubEarth</a:t>
            </a:r>
            <a:endParaRPr kumimoji="0" lang="en-US" sz="3200" b="1"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Rectangle 10">
            <a:extLst>
              <a:ext uri="{FF2B5EF4-FFF2-40B4-BE49-F238E27FC236}">
                <a16:creationId xmlns:a16="http://schemas.microsoft.com/office/drawing/2014/main" xmlns="" id="{DBF653D3-0F48-784B-957B-4C746C94148D}"/>
              </a:ext>
            </a:extLst>
          </p:cNvPr>
          <p:cNvSpPr/>
          <p:nvPr/>
        </p:nvSpPr>
        <p:spPr>
          <a:xfrm>
            <a:off x="-329147" y="-1998984"/>
            <a:ext cx="25482587" cy="16345816"/>
          </a:xfrm>
          <a:prstGeom prst="rect">
            <a:avLst/>
          </a:prstGeom>
          <a:solidFill>
            <a:schemeClr val="tx1">
              <a:lumMod val="95000"/>
              <a:lumOff val="5000"/>
              <a:alpha val="9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a:extLst>
              <a:ext uri="{FF2B5EF4-FFF2-40B4-BE49-F238E27FC236}">
                <a16:creationId xmlns:a16="http://schemas.microsoft.com/office/drawing/2014/main" xmlns="" id="{E81810A0-2CF0-004F-AE69-C93872538F65}"/>
              </a:ext>
            </a:extLst>
          </p:cNvPr>
          <p:cNvPicPr>
            <a:picLocks noChangeAspect="1"/>
          </p:cNvPicPr>
          <p:nvPr/>
        </p:nvPicPr>
        <p:blipFill>
          <a:blip r:embed="rId3"/>
          <a:stretch>
            <a:fillRect/>
          </a:stretch>
        </p:blipFill>
        <p:spPr>
          <a:xfrm>
            <a:off x="6779821" y="2768927"/>
            <a:ext cx="11264650" cy="6809993"/>
          </a:xfrm>
          <a:prstGeom prst="rect">
            <a:avLst/>
          </a:prstGeom>
          <a:effectLst/>
        </p:spPr>
      </p:pic>
      <p:pic>
        <p:nvPicPr>
          <p:cNvPr id="9" name="Picture 8">
            <a:extLst>
              <a:ext uri="{FF2B5EF4-FFF2-40B4-BE49-F238E27FC236}">
                <a16:creationId xmlns:a16="http://schemas.microsoft.com/office/drawing/2014/main" xmlns="" id="{1AC37228-37C9-4349-844E-D87FED19BCDA}"/>
              </a:ext>
            </a:extLst>
          </p:cNvPr>
          <p:cNvPicPr>
            <a:picLocks noChangeAspect="1"/>
          </p:cNvPicPr>
          <p:nvPr/>
        </p:nvPicPr>
        <p:blipFill>
          <a:blip r:embed="rId4"/>
          <a:stretch>
            <a:fillRect/>
          </a:stretch>
        </p:blipFill>
        <p:spPr>
          <a:xfrm>
            <a:off x="8838112" y="11136863"/>
            <a:ext cx="1110318" cy="1110318"/>
          </a:xfrm>
          <a:prstGeom prst="rect">
            <a:avLst/>
          </a:prstGeom>
        </p:spPr>
      </p:pic>
    </p:spTree>
    <p:extLst>
      <p:ext uri="{BB962C8B-B14F-4D97-AF65-F5344CB8AC3E}">
        <p14:creationId xmlns:p14="http://schemas.microsoft.com/office/powerpoint/2010/main" val="385985670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7080464"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err="1">
                <a:solidFill>
                  <a:schemeClr val="accent6">
                    <a:lumOff val="-21524"/>
                  </a:schemeClr>
                </a:solidFill>
              </a:rPr>
              <a:t>MLHub.Earth</a:t>
            </a:r>
            <a:r>
              <a:rPr lang="en-US" dirty="0">
                <a:solidFill>
                  <a:schemeClr val="accent6">
                    <a:lumOff val="-21524"/>
                  </a:schemeClr>
                </a:solidFill>
              </a:rPr>
              <a:t> </a:t>
            </a:r>
            <a:r>
              <a:rPr dirty="0">
                <a:solidFill>
                  <a:srgbClr val="A6AAA9"/>
                </a:solidFill>
              </a:rPr>
              <a:t>/</a:t>
            </a:r>
            <a:r>
              <a:rPr dirty="0"/>
              <a:t> </a:t>
            </a:r>
            <a:r>
              <a:rPr lang="en-US" dirty="0">
                <a:solidFill>
                  <a:schemeClr val="accent1"/>
                </a:solidFill>
              </a:rPr>
              <a:t>Overview</a:t>
            </a:r>
            <a:endParaRPr dirty="0">
              <a:solidFill>
                <a:schemeClr val="accent1"/>
              </a:solidFill>
            </a:endParaRPr>
          </a:p>
        </p:txBody>
      </p:sp>
      <p:sp>
        <p:nvSpPr>
          <p:cNvPr id="3" name="TextBox 2">
            <a:extLst>
              <a:ext uri="{FF2B5EF4-FFF2-40B4-BE49-F238E27FC236}">
                <a16:creationId xmlns:a16="http://schemas.microsoft.com/office/drawing/2014/main" xmlns="" id="{4D1E2959-B988-C848-AD83-061565EDDA05}"/>
              </a:ext>
            </a:extLst>
          </p:cNvPr>
          <p:cNvSpPr txBox="1"/>
          <p:nvPr/>
        </p:nvSpPr>
        <p:spPr>
          <a:xfrm>
            <a:off x="1534816" y="2656858"/>
            <a:ext cx="19771271" cy="85664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indent="-685800" algn="l">
              <a:buFont typeface="Arial" panose="020B0604020202020204" pitchFamily="34" charset="0"/>
              <a:buChar char="•"/>
            </a:pPr>
            <a:r>
              <a:rPr lang="en-US" dirty="0"/>
              <a:t>An open library of training data, models, and standards for applications of Machine Learning on earth observation</a:t>
            </a:r>
          </a:p>
          <a:p>
            <a:pPr marL="685800" indent="-685800" algn="l">
              <a:buFont typeface="Arial" panose="020B0604020202020204" pitchFamily="34" charset="0"/>
              <a:buChar char="•"/>
            </a:pPr>
            <a:r>
              <a:rPr lang="en-US" dirty="0"/>
              <a:t>Create new open machine learning tools and data and make it available to the global community</a:t>
            </a:r>
          </a:p>
          <a:p>
            <a:pPr marL="685800" indent="-685800" algn="l">
              <a:buFont typeface="Arial" panose="020B0604020202020204" pitchFamily="34" charset="0"/>
              <a:buChar char="•"/>
            </a:pPr>
            <a:r>
              <a:rPr lang="en-US" dirty="0"/>
              <a:t>Developers can join the collaborative initiative and contribute their tools and knowledge on </a:t>
            </a:r>
            <a:r>
              <a:rPr lang="en-US" dirty="0" err="1"/>
              <a:t>Github</a:t>
            </a:r>
            <a:endParaRPr lang="en-US" dirty="0"/>
          </a:p>
          <a:p>
            <a:pPr marL="685800" indent="-685800" algn="l">
              <a:buFont typeface="Arial" panose="020B0604020202020204" pitchFamily="34" charset="0"/>
              <a:buChar char="•"/>
            </a:pPr>
            <a:r>
              <a:rPr lang="en-US" dirty="0"/>
              <a:t>Imagery training data will be created as STAC, COG and </a:t>
            </a:r>
            <a:r>
              <a:rPr lang="en-US"/>
              <a:t>complimentary metadata</a:t>
            </a:r>
            <a:endParaRPr lang="en-US" dirty="0"/>
          </a:p>
          <a:p>
            <a:pPr marL="685800" indent="-685800" algn="l">
              <a:buFont typeface="Arial" panose="020B0604020202020204" pitchFamily="34" charset="0"/>
              <a:buChar char="•"/>
            </a:pPr>
            <a:endParaRPr lang="en-US" dirty="0"/>
          </a:p>
          <a:p>
            <a:pPr algn="l"/>
            <a:r>
              <a:rPr lang="en-US" b="1" dirty="0"/>
              <a:t>Goal</a:t>
            </a:r>
            <a:r>
              <a:rPr lang="en-US" dirty="0"/>
              <a:t>: provide a capabilities and capacity to global development organizations, and democratize ML applications for EO data</a:t>
            </a:r>
          </a:p>
        </p:txBody>
      </p:sp>
    </p:spTree>
    <p:extLst>
      <p:ext uri="{BB962C8B-B14F-4D97-AF65-F5344CB8AC3E}">
        <p14:creationId xmlns:p14="http://schemas.microsoft.com/office/powerpoint/2010/main" val="168085206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999793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err="1">
                <a:solidFill>
                  <a:schemeClr val="accent6">
                    <a:lumOff val="-21524"/>
                  </a:schemeClr>
                </a:solidFill>
              </a:rPr>
              <a:t>MLHub.Earth</a:t>
            </a:r>
            <a:r>
              <a:rPr lang="en-US" dirty="0">
                <a:solidFill>
                  <a:schemeClr val="accent6">
                    <a:lumOff val="-21524"/>
                  </a:schemeClr>
                </a:solidFill>
              </a:rPr>
              <a:t> </a:t>
            </a:r>
            <a:r>
              <a:rPr dirty="0">
                <a:solidFill>
                  <a:srgbClr val="A6AAA9"/>
                </a:solidFill>
              </a:rPr>
              <a:t>/</a:t>
            </a:r>
            <a:r>
              <a:rPr dirty="0"/>
              <a:t> </a:t>
            </a:r>
            <a:r>
              <a:rPr lang="en-US" dirty="0">
                <a:solidFill>
                  <a:schemeClr val="accent1"/>
                </a:solidFill>
              </a:rPr>
              <a:t>Open Training Data</a:t>
            </a:r>
            <a:endParaRPr dirty="0">
              <a:solidFill>
                <a:schemeClr val="accent1"/>
              </a:solidFill>
            </a:endParaRPr>
          </a:p>
        </p:txBody>
      </p:sp>
      <p:pic>
        <p:nvPicPr>
          <p:cNvPr id="4" name="Picture 3">
            <a:extLst>
              <a:ext uri="{FF2B5EF4-FFF2-40B4-BE49-F238E27FC236}">
                <a16:creationId xmlns:a16="http://schemas.microsoft.com/office/drawing/2014/main" xmlns="" id="{E35A637D-CE87-244F-8A8C-161365C781C6}"/>
              </a:ext>
            </a:extLst>
          </p:cNvPr>
          <p:cNvPicPr>
            <a:picLocks noChangeAspect="1"/>
          </p:cNvPicPr>
          <p:nvPr/>
        </p:nvPicPr>
        <p:blipFill>
          <a:blip r:embed="rId2"/>
          <a:stretch>
            <a:fillRect/>
          </a:stretch>
        </p:blipFill>
        <p:spPr>
          <a:xfrm>
            <a:off x="1806689" y="3620929"/>
            <a:ext cx="8229600" cy="8128000"/>
          </a:xfrm>
          <a:prstGeom prst="rect">
            <a:avLst/>
          </a:prstGeom>
        </p:spPr>
      </p:pic>
      <p:sp>
        <p:nvSpPr>
          <p:cNvPr id="5" name="Rectangle 4">
            <a:extLst>
              <a:ext uri="{FF2B5EF4-FFF2-40B4-BE49-F238E27FC236}">
                <a16:creationId xmlns:a16="http://schemas.microsoft.com/office/drawing/2014/main" xmlns="" id="{5DAC8ABC-B4F7-254A-99A4-EFE8230A12D7}"/>
              </a:ext>
            </a:extLst>
          </p:cNvPr>
          <p:cNvSpPr/>
          <p:nvPr/>
        </p:nvSpPr>
        <p:spPr>
          <a:xfrm>
            <a:off x="11543928" y="3401616"/>
            <a:ext cx="12192000" cy="8556188"/>
          </a:xfrm>
          <a:prstGeom prst="rect">
            <a:avLst/>
          </a:prstGeom>
        </p:spPr>
        <p:txBody>
          <a:bodyPr>
            <a:spAutoFit/>
          </a:bodyPr>
          <a:lstStyle/>
          <a:p>
            <a:pPr algn="l"/>
            <a:r>
              <a:rPr lang="en-US" dirty="0">
                <a:latin typeface="medium-content-serif-font"/>
              </a:rPr>
              <a:t>Accurately capture (or, in statistical terms, sample) the wide range of possible outcomes both in space and time. </a:t>
            </a:r>
          </a:p>
          <a:p>
            <a:pPr algn="l"/>
            <a:endParaRPr lang="en-US" dirty="0">
              <a:latin typeface="medium-content-serif-font"/>
            </a:endParaRPr>
          </a:p>
          <a:p>
            <a:pPr algn="l"/>
            <a:r>
              <a:rPr lang="en-US" dirty="0">
                <a:latin typeface="medium-content-serif-font"/>
              </a:rPr>
              <a:t>Example: training dataset for land cover classification includes all the different land cover classes and their temporal variates that appear around the globe (e.g., images of cropland at the beginning of the growing season are different from those of the same land close to harvest time). </a:t>
            </a:r>
            <a:endParaRPr lang="en-US" dirty="0"/>
          </a:p>
        </p:txBody>
      </p:sp>
    </p:spTree>
    <p:extLst>
      <p:ext uri="{BB962C8B-B14F-4D97-AF65-F5344CB8AC3E}">
        <p14:creationId xmlns:p14="http://schemas.microsoft.com/office/powerpoint/2010/main" val="21479768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0533333"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err="1">
                <a:solidFill>
                  <a:schemeClr val="accent6">
                    <a:lumOff val="-21524"/>
                  </a:schemeClr>
                </a:solidFill>
              </a:rPr>
              <a:t>MLHub.Earth</a:t>
            </a:r>
            <a:r>
              <a:rPr lang="en-US" dirty="0">
                <a:solidFill>
                  <a:schemeClr val="accent6">
                    <a:lumOff val="-21524"/>
                  </a:schemeClr>
                </a:solidFill>
              </a:rPr>
              <a:t> </a:t>
            </a:r>
            <a:r>
              <a:rPr dirty="0">
                <a:solidFill>
                  <a:srgbClr val="A6AAA9"/>
                </a:solidFill>
              </a:rPr>
              <a:t>/</a:t>
            </a:r>
            <a:r>
              <a:rPr dirty="0"/>
              <a:t> </a:t>
            </a:r>
            <a:r>
              <a:rPr lang="en-US" dirty="0">
                <a:solidFill>
                  <a:schemeClr val="accent1"/>
                </a:solidFill>
              </a:rPr>
              <a:t>Unlocking ML Models</a:t>
            </a:r>
            <a:endParaRPr dirty="0">
              <a:solidFill>
                <a:schemeClr val="accent1"/>
              </a:solidFill>
            </a:endParaRPr>
          </a:p>
        </p:txBody>
      </p:sp>
      <p:pic>
        <p:nvPicPr>
          <p:cNvPr id="2" name="Picture 1">
            <a:extLst>
              <a:ext uri="{FF2B5EF4-FFF2-40B4-BE49-F238E27FC236}">
                <a16:creationId xmlns:a16="http://schemas.microsoft.com/office/drawing/2014/main" xmlns="" id="{5ACD55A7-C473-2B4D-933B-683AD9C8F3B5}"/>
              </a:ext>
            </a:extLst>
          </p:cNvPr>
          <p:cNvPicPr>
            <a:picLocks noChangeAspect="1"/>
          </p:cNvPicPr>
          <p:nvPr/>
        </p:nvPicPr>
        <p:blipFill>
          <a:blip r:embed="rId2"/>
          <a:stretch>
            <a:fillRect/>
          </a:stretch>
        </p:blipFill>
        <p:spPr>
          <a:xfrm>
            <a:off x="2032000" y="2800350"/>
            <a:ext cx="20320000" cy="8115300"/>
          </a:xfrm>
          <a:prstGeom prst="rect">
            <a:avLst/>
          </a:prstGeom>
        </p:spPr>
      </p:pic>
      <p:sp>
        <p:nvSpPr>
          <p:cNvPr id="3" name="Rectangle 2">
            <a:extLst>
              <a:ext uri="{FF2B5EF4-FFF2-40B4-BE49-F238E27FC236}">
                <a16:creationId xmlns:a16="http://schemas.microsoft.com/office/drawing/2014/main" xmlns="" id="{49897712-DFCD-A442-9B3F-9567313AC11F}"/>
              </a:ext>
            </a:extLst>
          </p:cNvPr>
          <p:cNvSpPr/>
          <p:nvPr/>
        </p:nvSpPr>
        <p:spPr>
          <a:xfrm>
            <a:off x="2037507" y="11783338"/>
            <a:ext cx="20601160" cy="1077218"/>
          </a:xfrm>
          <a:prstGeom prst="rect">
            <a:avLst/>
          </a:prstGeom>
        </p:spPr>
        <p:txBody>
          <a:bodyPr wrap="square">
            <a:spAutoFit/>
          </a:bodyPr>
          <a:lstStyle/>
          <a:p>
            <a:pPr algn="l"/>
            <a:r>
              <a:rPr lang="en-US" sz="3200" dirty="0"/>
              <a:t>Deep neural network based on the </a:t>
            </a:r>
            <a:r>
              <a:rPr lang="en-US" sz="3200" dirty="0">
                <a:hlinkClick r:id="rId3"/>
              </a:rPr>
              <a:t>SegNet architecture</a:t>
            </a:r>
            <a:r>
              <a:rPr lang="en-US" sz="3200" dirty="0"/>
              <a:t> for semantic labeling of Earth Observation images.</a:t>
            </a:r>
            <a:br>
              <a:rPr lang="en-US" sz="3200" dirty="0"/>
            </a:br>
            <a:endParaRPr lang="en-US" sz="3200" dirty="0"/>
          </a:p>
        </p:txBody>
      </p:sp>
    </p:spTree>
    <p:extLst>
      <p:ext uri="{BB962C8B-B14F-4D97-AF65-F5344CB8AC3E}">
        <p14:creationId xmlns:p14="http://schemas.microsoft.com/office/powerpoint/2010/main" val="987734451"/>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2" name="Shape 142"/>
          <p:cNvSpPr/>
          <p:nvPr/>
        </p:nvSpPr>
        <p:spPr>
          <a:xfrm>
            <a:off x="1511803" y="6563660"/>
            <a:ext cx="9009572" cy="22363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5000">
                <a:solidFill>
                  <a:schemeClr val="accent6">
                    <a:lumOff val="-21524"/>
                  </a:schemeClr>
                </a:solidFill>
                <a:latin typeface="Arial"/>
                <a:ea typeface="Arial"/>
                <a:cs typeface="Arial"/>
                <a:sym typeface="Arial"/>
              </a:defRPr>
            </a:lvl1pPr>
          </a:lstStyle>
          <a:p>
            <a:r>
              <a:t>Thank you</a:t>
            </a:r>
          </a:p>
        </p:txBody>
      </p:sp>
      <p:sp>
        <p:nvSpPr>
          <p:cNvPr id="143" name="Shape 143"/>
          <p:cNvSpPr/>
          <p:nvPr/>
        </p:nvSpPr>
        <p:spPr>
          <a:xfrm>
            <a:off x="1889869" y="9087343"/>
            <a:ext cx="21565199" cy="7335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100">
                <a:solidFill>
                  <a:schemeClr val="accent1">
                    <a:hueOff val="273562"/>
                    <a:satOff val="2937"/>
                    <a:lumOff val="-22233"/>
                  </a:schemeClr>
                </a:solidFill>
                <a:latin typeface="Arial"/>
                <a:ea typeface="Arial"/>
                <a:cs typeface="Arial"/>
                <a:sym typeface="Arial"/>
              </a:defRPr>
            </a:lvl1pPr>
          </a:lstStyle>
          <a:p>
            <a:r>
              <a:rPr lang="en-US" dirty="0" err="1"/>
              <a:t>ml@radiant.earch</a:t>
            </a:r>
            <a:r>
              <a:rPr lang="en-US" dirty="0"/>
              <a:t> / </a:t>
            </a:r>
            <a:r>
              <a:rPr lang="en-US" dirty="0" err="1"/>
              <a:t>www.radiant.earth</a:t>
            </a:r>
            <a:r>
              <a:rPr lang="en-US" dirty="0"/>
              <a:t> / @</a:t>
            </a:r>
            <a:r>
              <a:rPr lang="en-US" dirty="0" err="1"/>
              <a:t>ourradiantearth</a:t>
            </a:r>
            <a:r>
              <a:rPr lang="en-US" dirty="0"/>
              <a:t> / https://</a:t>
            </a:r>
            <a:r>
              <a:rPr lang="en-US" dirty="0" err="1"/>
              <a:t>github.com</a:t>
            </a:r>
            <a:r>
              <a:rPr lang="en-US" dirty="0"/>
              <a:t>/</a:t>
            </a:r>
            <a:r>
              <a:rPr lang="en-US" dirty="0" err="1"/>
              <a:t>radiantearth</a:t>
            </a:r>
            <a:endParaRPr dirty="0"/>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1" name="title slides-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7" y="0"/>
            <a:ext cx="24378566" cy="13716000"/>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3" name="Shape 123"/>
          <p:cNvSpPr/>
          <p:nvPr/>
        </p:nvSpPr>
        <p:spPr>
          <a:xfrm>
            <a:off x="1874431" y="5774226"/>
            <a:ext cx="10360208" cy="241091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15000">
                <a:solidFill>
                  <a:schemeClr val="accent6">
                    <a:lumOff val="-21524"/>
                  </a:schemeClr>
                </a:solidFill>
                <a:latin typeface="Arial"/>
                <a:ea typeface="Arial"/>
                <a:cs typeface="Arial"/>
                <a:sym typeface="Arial"/>
              </a:defRPr>
            </a:lvl1pPr>
          </a:lstStyle>
          <a:p>
            <a:r>
              <a:rPr lang="en-US" dirty="0"/>
              <a:t>STAC It Up!</a:t>
            </a:r>
            <a:endParaRPr dirty="0"/>
          </a:p>
        </p:txBody>
      </p:sp>
      <p:sp>
        <p:nvSpPr>
          <p:cNvPr id="124" name="Shape 124"/>
          <p:cNvSpPr/>
          <p:nvPr/>
        </p:nvSpPr>
        <p:spPr>
          <a:xfrm>
            <a:off x="1938145" y="8265467"/>
            <a:ext cx="8223405" cy="76431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300">
                <a:solidFill>
                  <a:schemeClr val="accent1"/>
                </a:solidFill>
                <a:latin typeface="Arial"/>
                <a:ea typeface="Arial"/>
                <a:cs typeface="Arial"/>
                <a:sym typeface="Arial"/>
              </a:defRPr>
            </a:lvl1pPr>
          </a:lstStyle>
          <a:p>
            <a:r>
              <a:rPr lang="en-US" dirty="0"/>
              <a:t>Dan Lopez</a:t>
            </a:r>
            <a:r>
              <a:rPr dirty="0"/>
              <a:t> / </a:t>
            </a:r>
            <a:r>
              <a:rPr lang="en-US" dirty="0"/>
              <a:t>CTO </a:t>
            </a:r>
            <a:r>
              <a:rPr dirty="0"/>
              <a:t>/ </a:t>
            </a:r>
            <a:r>
              <a:rPr lang="en-US" dirty="0" err="1"/>
              <a:t>Radiant.Earth</a:t>
            </a:r>
            <a:endParaRPr dirty="0"/>
          </a:p>
        </p:txBody>
      </p:sp>
      <p:pic>
        <p:nvPicPr>
          <p:cNvPr id="2" name="Picture 1">
            <a:extLst>
              <a:ext uri="{FF2B5EF4-FFF2-40B4-BE49-F238E27FC236}">
                <a16:creationId xmlns:a16="http://schemas.microsoft.com/office/drawing/2014/main" xmlns="" id="{A64A1B10-A137-6C4E-AA11-554101568BBA}"/>
              </a:ext>
            </a:extLst>
          </p:cNvPr>
          <p:cNvPicPr>
            <a:picLocks noChangeAspect="1"/>
          </p:cNvPicPr>
          <p:nvPr/>
        </p:nvPicPr>
        <p:blipFill rotWithShape="1">
          <a:blip r:embed="rId3"/>
          <a:srcRect l="31166"/>
          <a:stretch/>
        </p:blipFill>
        <p:spPr>
          <a:xfrm>
            <a:off x="17292743" y="3473624"/>
            <a:ext cx="7091257" cy="7775548"/>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8827738"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rPr>
              <a:t>STAC Specification </a:t>
            </a:r>
            <a:r>
              <a:rPr dirty="0">
                <a:solidFill>
                  <a:srgbClr val="A6AAA9"/>
                </a:solidFill>
              </a:rPr>
              <a:t>/</a:t>
            </a:r>
            <a:r>
              <a:rPr dirty="0"/>
              <a:t> </a:t>
            </a:r>
            <a:r>
              <a:rPr lang="en-US" dirty="0">
                <a:solidFill>
                  <a:schemeClr val="accent1"/>
                </a:solidFill>
              </a:rPr>
              <a:t>Overview</a:t>
            </a:r>
            <a:endParaRPr dirty="0">
              <a:solidFill>
                <a:schemeClr val="accent1"/>
              </a:solidFill>
            </a:endParaRPr>
          </a:p>
        </p:txBody>
      </p:sp>
      <p:sp>
        <p:nvSpPr>
          <p:cNvPr id="4" name="TextBox 3">
            <a:extLst>
              <a:ext uri="{FF2B5EF4-FFF2-40B4-BE49-F238E27FC236}">
                <a16:creationId xmlns:a16="http://schemas.microsoft.com/office/drawing/2014/main" xmlns="" id="{73E8595C-F982-0847-A3B2-6C7BF01C653A}"/>
              </a:ext>
            </a:extLst>
          </p:cNvPr>
          <p:cNvSpPr txBox="1"/>
          <p:nvPr/>
        </p:nvSpPr>
        <p:spPr>
          <a:xfrm>
            <a:off x="1534816" y="3041576"/>
            <a:ext cx="20594288" cy="7797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b="1" dirty="0" err="1"/>
              <a:t>SpatioTemporal</a:t>
            </a:r>
            <a:r>
              <a:rPr lang="en-US" b="1" dirty="0"/>
              <a:t> Asset Catalog</a:t>
            </a:r>
            <a:r>
              <a:rPr lang="en-US" dirty="0"/>
              <a:t> (STAC) specification </a:t>
            </a:r>
          </a:p>
          <a:p>
            <a:pPr algn="l"/>
            <a:endParaRPr lang="en-US" dirty="0"/>
          </a:p>
          <a:p>
            <a:pPr marL="685800" indent="-685800" algn="l">
              <a:buFont typeface="Arial" panose="020B0604020202020204" pitchFamily="34" charset="0"/>
              <a:buChar char="•"/>
            </a:pPr>
            <a:r>
              <a:rPr lang="en-US" dirty="0"/>
              <a:t>Standardize how geospatial assets are exposed online and queried </a:t>
            </a:r>
          </a:p>
          <a:p>
            <a:pPr marL="685800" indent="-685800" algn="l">
              <a:buFont typeface="Arial" panose="020B0604020202020204" pitchFamily="34" charset="0"/>
              <a:buChar char="•"/>
            </a:pPr>
            <a:r>
              <a:rPr lang="en-US" dirty="0"/>
              <a:t>A 'spatiotemporal asset' is any file that represents information about the earth captured in a certain space and time </a:t>
            </a:r>
          </a:p>
          <a:p>
            <a:pPr marL="685800" indent="-685800" algn="l">
              <a:buFont typeface="Arial" panose="020B0604020202020204" pitchFamily="34" charset="0"/>
              <a:buChar char="•"/>
            </a:pPr>
            <a:r>
              <a:rPr lang="en-US" dirty="0"/>
              <a:t>Initial focus on remotely-sensed imagery (from satellites, but also planes, drones, balloons, </a:t>
            </a:r>
            <a:r>
              <a:rPr lang="en-US" dirty="0" err="1"/>
              <a:t>etc</a:t>
            </a:r>
            <a:r>
              <a:rPr lang="en-US" dirty="0"/>
              <a:t>), </a:t>
            </a:r>
          </a:p>
          <a:p>
            <a:pPr marL="685800" indent="-685800" algn="l">
              <a:buFont typeface="Arial" panose="020B0604020202020204" pitchFamily="34" charset="0"/>
              <a:buChar char="•"/>
            </a:pPr>
            <a:r>
              <a:rPr lang="en-US" dirty="0"/>
              <a:t>Designed to be extensible to SAR, full motion video, point clouds, hyperspectral, LiDAR and derived data like NDVI, Digital Elevation Models, mosaics, etc.</a:t>
            </a:r>
          </a:p>
        </p:txBody>
      </p:sp>
    </p:spTree>
    <p:extLst>
      <p:ext uri="{BB962C8B-B14F-4D97-AF65-F5344CB8AC3E}">
        <p14:creationId xmlns:p14="http://schemas.microsoft.com/office/powerpoint/2010/main" val="3631370835"/>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9148338"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rPr>
              <a:t>STAC Specification </a:t>
            </a:r>
            <a:r>
              <a:rPr dirty="0">
                <a:solidFill>
                  <a:srgbClr val="A6AAA9"/>
                </a:solidFill>
              </a:rPr>
              <a:t>/</a:t>
            </a:r>
            <a:r>
              <a:rPr dirty="0"/>
              <a:t> </a:t>
            </a:r>
            <a:r>
              <a:rPr lang="en-US" dirty="0">
                <a:solidFill>
                  <a:schemeClr val="accent1"/>
                </a:solidFill>
              </a:rPr>
              <a:t>Objectives</a:t>
            </a:r>
            <a:endParaRPr dirty="0">
              <a:solidFill>
                <a:schemeClr val="accent1"/>
              </a:solidFill>
            </a:endParaRPr>
          </a:p>
        </p:txBody>
      </p:sp>
      <p:sp>
        <p:nvSpPr>
          <p:cNvPr id="3" name="TextBox 2">
            <a:extLst>
              <a:ext uri="{FF2B5EF4-FFF2-40B4-BE49-F238E27FC236}">
                <a16:creationId xmlns:a16="http://schemas.microsoft.com/office/drawing/2014/main" xmlns="" id="{9C0A94FB-65AA-A541-BA02-EED5F4C74AF1}"/>
              </a:ext>
            </a:extLst>
          </p:cNvPr>
          <p:cNvSpPr txBox="1"/>
          <p:nvPr/>
        </p:nvSpPr>
        <p:spPr>
          <a:xfrm>
            <a:off x="1678832" y="3401616"/>
            <a:ext cx="20306256" cy="7027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indent="-685800" algn="l">
              <a:buFont typeface="Arial" panose="020B0604020202020204" pitchFamily="34" charset="0"/>
              <a:buChar char="•"/>
            </a:pPr>
            <a:r>
              <a:rPr lang="en-US" dirty="0"/>
              <a:t>Use of open web standards such as HTTP, JSON, and REST</a:t>
            </a:r>
          </a:p>
          <a:p>
            <a:pPr marL="685800" indent="-685800" algn="l">
              <a:buFont typeface="Arial" panose="020B0604020202020204" pitchFamily="34" charset="0"/>
              <a:buChar char="•"/>
            </a:pPr>
            <a:r>
              <a:rPr lang="en-US" dirty="0"/>
              <a:t>Make earth observation raster data more accessible for search, discovery and analysis</a:t>
            </a:r>
          </a:p>
          <a:p>
            <a:pPr marL="685800" indent="-685800" algn="l">
              <a:buFont typeface="Arial" panose="020B0604020202020204" pitchFamily="34" charset="0"/>
              <a:buChar char="•"/>
            </a:pPr>
            <a:r>
              <a:rPr lang="en-US" dirty="0"/>
              <a:t>All major providers of imagery and other earth observation data expose their data as STAC catalogs</a:t>
            </a:r>
          </a:p>
          <a:p>
            <a:pPr marL="685800" indent="-685800" algn="l">
              <a:buFont typeface="Arial" panose="020B0604020202020204" pitchFamily="34" charset="0"/>
              <a:buChar char="•"/>
            </a:pPr>
            <a:r>
              <a:rPr lang="en-US" dirty="0"/>
              <a:t>Enable standard library component development in many programming languages</a:t>
            </a:r>
          </a:p>
          <a:p>
            <a:pPr marL="685800" indent="-685800" algn="l">
              <a:buFont typeface="Arial" panose="020B0604020202020204" pitchFamily="34" charset="0"/>
              <a:buChar char="•"/>
            </a:pPr>
            <a:r>
              <a:rPr lang="en-US" dirty="0"/>
              <a:t>Promote cloud-native, federated data storage, access</a:t>
            </a:r>
          </a:p>
          <a:p>
            <a:pPr marL="685800" indent="-685800" algn="l">
              <a:buFont typeface="Arial" panose="020B0604020202020204" pitchFamily="34" charset="0"/>
              <a:buChar char="•"/>
            </a:pPr>
            <a:r>
              <a:rPr lang="en-US" dirty="0"/>
              <a:t>Move to a “bring algorithms to the data” approach</a:t>
            </a:r>
          </a:p>
        </p:txBody>
      </p:sp>
    </p:spTree>
    <p:extLst>
      <p:ext uri="{BB962C8B-B14F-4D97-AF65-F5344CB8AC3E}">
        <p14:creationId xmlns:p14="http://schemas.microsoft.com/office/powerpoint/2010/main" val="185129288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9787936"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rPr>
              <a:t>STAC Specification </a:t>
            </a:r>
            <a:r>
              <a:rPr dirty="0">
                <a:solidFill>
                  <a:srgbClr val="A6AAA9"/>
                </a:solidFill>
              </a:rPr>
              <a:t>/</a:t>
            </a:r>
            <a:r>
              <a:rPr dirty="0"/>
              <a:t> </a:t>
            </a:r>
            <a:r>
              <a:rPr lang="en-US" dirty="0">
                <a:solidFill>
                  <a:schemeClr val="accent1"/>
                </a:solidFill>
              </a:rPr>
              <a:t>Components</a:t>
            </a:r>
            <a:endParaRPr dirty="0">
              <a:solidFill>
                <a:schemeClr val="accent1"/>
              </a:solidFill>
            </a:endParaRPr>
          </a:p>
        </p:txBody>
      </p:sp>
      <p:sp>
        <p:nvSpPr>
          <p:cNvPr id="3" name="TextBox 2">
            <a:extLst>
              <a:ext uri="{FF2B5EF4-FFF2-40B4-BE49-F238E27FC236}">
                <a16:creationId xmlns:a16="http://schemas.microsoft.com/office/drawing/2014/main" xmlns="" id="{9C0A94FB-65AA-A541-BA02-EED5F4C74AF1}"/>
              </a:ext>
            </a:extLst>
          </p:cNvPr>
          <p:cNvSpPr txBox="1"/>
          <p:nvPr/>
        </p:nvSpPr>
        <p:spPr>
          <a:xfrm>
            <a:off x="1678832" y="3406552"/>
            <a:ext cx="21170352" cy="68736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400" b="1" dirty="0"/>
              <a:t>Static Catalog</a:t>
            </a:r>
          </a:p>
          <a:p>
            <a:pPr algn="l"/>
            <a:endParaRPr lang="en-US" sz="4400" b="1" dirty="0"/>
          </a:p>
          <a:p>
            <a:pPr marL="457200" indent="-457200" algn="l">
              <a:buFont typeface="Arial" panose="020B0604020202020204" pitchFamily="34" charset="0"/>
              <a:buChar char="•"/>
            </a:pPr>
            <a:r>
              <a:rPr lang="en-US" sz="4400" dirty="0"/>
              <a:t>Does not respond dynamically to requests - it is simply a set of files on a web server that link to one another in a way that can be crawled. </a:t>
            </a:r>
          </a:p>
          <a:p>
            <a:pPr marL="457200" indent="-457200" algn="l">
              <a:buFont typeface="Arial" panose="020B0604020202020204" pitchFamily="34" charset="0"/>
              <a:buChar char="•"/>
            </a:pPr>
            <a:r>
              <a:rPr lang="en-US" sz="4400" dirty="0"/>
              <a:t>Ideally crawled by search engines and active catalogs; it can not respond to queries</a:t>
            </a:r>
          </a:p>
          <a:p>
            <a:pPr marL="457200" indent="-457200" algn="l">
              <a:buFont typeface="Arial" panose="020B0604020202020204" pitchFamily="34" charset="0"/>
              <a:buChar char="•"/>
            </a:pPr>
            <a:r>
              <a:rPr lang="en-US" sz="4400" dirty="0"/>
              <a:t>Reliable and consistent, as there are no moving parts, no clusters or databases to maintain</a:t>
            </a:r>
          </a:p>
          <a:p>
            <a:pPr marL="457200" indent="-457200" algn="l">
              <a:buFont typeface="Arial" panose="020B0604020202020204" pitchFamily="34" charset="0"/>
              <a:buChar char="•"/>
            </a:pPr>
            <a:r>
              <a:rPr lang="en-US" sz="4400" dirty="0"/>
              <a:t>Offers a very lower barrier to entry for anyone with geospatial assets to make their data searchable.</a:t>
            </a:r>
          </a:p>
        </p:txBody>
      </p:sp>
      <p:sp>
        <p:nvSpPr>
          <p:cNvPr id="5" name="Rectangle 4">
            <a:extLst>
              <a:ext uri="{FF2B5EF4-FFF2-40B4-BE49-F238E27FC236}">
                <a16:creationId xmlns:a16="http://schemas.microsoft.com/office/drawing/2014/main" xmlns="" id="{6B1D51B4-50DD-7141-95F3-928CD476C11B}"/>
              </a:ext>
            </a:extLst>
          </p:cNvPr>
          <p:cNvSpPr/>
          <p:nvPr/>
        </p:nvSpPr>
        <p:spPr>
          <a:xfrm>
            <a:off x="2775468" y="11711586"/>
            <a:ext cx="9687267" cy="707886"/>
          </a:xfrm>
          <a:prstGeom prst="rect">
            <a:avLst/>
          </a:prstGeom>
        </p:spPr>
        <p:txBody>
          <a:bodyPr wrap="none">
            <a:spAutoFit/>
          </a:bodyPr>
          <a:lstStyle/>
          <a:p>
            <a:r>
              <a:rPr lang="en-US" sz="4000" b="1" dirty="0">
                <a:solidFill>
                  <a:srgbClr val="0070C0"/>
                </a:solidFill>
              </a:rPr>
              <a:t>https://</a:t>
            </a:r>
            <a:r>
              <a:rPr lang="en-US" sz="4000" b="1" dirty="0" err="1">
                <a:solidFill>
                  <a:srgbClr val="0070C0"/>
                </a:solidFill>
              </a:rPr>
              <a:t>github.com</a:t>
            </a:r>
            <a:r>
              <a:rPr lang="en-US" sz="4000" b="1" dirty="0">
                <a:solidFill>
                  <a:srgbClr val="0070C0"/>
                </a:solidFill>
              </a:rPr>
              <a:t>/</a:t>
            </a:r>
            <a:r>
              <a:rPr lang="en-US" sz="4000" b="1" dirty="0" err="1">
                <a:solidFill>
                  <a:srgbClr val="0070C0"/>
                </a:solidFill>
              </a:rPr>
              <a:t>radiantearth</a:t>
            </a:r>
            <a:r>
              <a:rPr lang="en-US" sz="4000" b="1" dirty="0">
                <a:solidFill>
                  <a:srgbClr val="0070C0"/>
                </a:solidFill>
              </a:rPr>
              <a:t>/</a:t>
            </a:r>
            <a:r>
              <a:rPr lang="en-US" sz="4000" b="1" dirty="0" err="1">
                <a:solidFill>
                  <a:srgbClr val="0070C0"/>
                </a:solidFill>
              </a:rPr>
              <a:t>stac</a:t>
            </a:r>
            <a:r>
              <a:rPr lang="en-US" sz="4000" b="1" dirty="0">
                <a:solidFill>
                  <a:srgbClr val="0070C0"/>
                </a:solidFill>
              </a:rPr>
              <a:t>-spec</a:t>
            </a:r>
          </a:p>
        </p:txBody>
      </p:sp>
      <p:pic>
        <p:nvPicPr>
          <p:cNvPr id="8" name="Picture 7">
            <a:extLst>
              <a:ext uri="{FF2B5EF4-FFF2-40B4-BE49-F238E27FC236}">
                <a16:creationId xmlns:a16="http://schemas.microsoft.com/office/drawing/2014/main" xmlns="" id="{BDEDD862-F110-D54A-9D62-45C6A18DEE03}"/>
              </a:ext>
            </a:extLst>
          </p:cNvPr>
          <p:cNvPicPr>
            <a:picLocks noChangeAspect="1"/>
          </p:cNvPicPr>
          <p:nvPr/>
        </p:nvPicPr>
        <p:blipFill>
          <a:blip r:embed="rId2"/>
          <a:stretch>
            <a:fillRect/>
          </a:stretch>
        </p:blipFill>
        <p:spPr>
          <a:xfrm>
            <a:off x="1691096" y="11525469"/>
            <a:ext cx="1080120" cy="1080120"/>
          </a:xfrm>
          <a:prstGeom prst="rect">
            <a:avLst/>
          </a:prstGeom>
        </p:spPr>
      </p:pic>
    </p:spTree>
    <p:extLst>
      <p:ext uri="{BB962C8B-B14F-4D97-AF65-F5344CB8AC3E}">
        <p14:creationId xmlns:p14="http://schemas.microsoft.com/office/powerpoint/2010/main" val="319647479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9787936"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rPr>
              <a:t>STAC Specification </a:t>
            </a:r>
            <a:r>
              <a:rPr dirty="0">
                <a:solidFill>
                  <a:srgbClr val="A6AAA9"/>
                </a:solidFill>
              </a:rPr>
              <a:t>/</a:t>
            </a:r>
            <a:r>
              <a:rPr dirty="0"/>
              <a:t> </a:t>
            </a:r>
            <a:r>
              <a:rPr lang="en-US" dirty="0">
                <a:solidFill>
                  <a:schemeClr val="accent1"/>
                </a:solidFill>
              </a:rPr>
              <a:t>Components</a:t>
            </a:r>
            <a:endParaRPr dirty="0">
              <a:solidFill>
                <a:schemeClr val="accent1"/>
              </a:solidFill>
            </a:endParaRPr>
          </a:p>
        </p:txBody>
      </p:sp>
      <p:sp>
        <p:nvSpPr>
          <p:cNvPr id="3" name="TextBox 2">
            <a:extLst>
              <a:ext uri="{FF2B5EF4-FFF2-40B4-BE49-F238E27FC236}">
                <a16:creationId xmlns:a16="http://schemas.microsoft.com/office/drawing/2014/main" xmlns="" id="{9C0A94FB-65AA-A541-BA02-EED5F4C74AF1}"/>
              </a:ext>
            </a:extLst>
          </p:cNvPr>
          <p:cNvSpPr txBox="1"/>
          <p:nvPr/>
        </p:nvSpPr>
        <p:spPr>
          <a:xfrm>
            <a:off x="1678832" y="3379550"/>
            <a:ext cx="21170352" cy="82278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400" b="1" dirty="0"/>
              <a:t>Catalog API</a:t>
            </a:r>
          </a:p>
          <a:p>
            <a:pPr algn="l"/>
            <a:endParaRPr lang="en-US" sz="4400" b="1" dirty="0"/>
          </a:p>
          <a:p>
            <a:pPr marL="457200" indent="-457200" algn="l">
              <a:buFont typeface="Arial" panose="020B0604020202020204" pitchFamily="34" charset="0"/>
              <a:buChar char="•"/>
            </a:pPr>
            <a:r>
              <a:rPr lang="en-US" sz="4400" dirty="0"/>
              <a:t>RESTful API that responds to queries (e.g. select all imagery in Oahu gathered on January 15, 2017)</a:t>
            </a:r>
          </a:p>
          <a:p>
            <a:pPr marL="457200" indent="-457200" algn="l">
              <a:buFont typeface="Arial" panose="020B0604020202020204" pitchFamily="34" charset="0"/>
              <a:buChar char="•"/>
            </a:pPr>
            <a:r>
              <a:rPr lang="en-US" sz="4400" dirty="0"/>
              <a:t>Structure and responses are designed to mirror the static catalog, so the same client and search engine crawler tools can consume it</a:t>
            </a:r>
          </a:p>
          <a:p>
            <a:pPr marL="457200" indent="-457200" algn="l">
              <a:buFont typeface="Arial" panose="020B0604020202020204" pitchFamily="34" charset="0"/>
              <a:buChar char="•"/>
            </a:pPr>
            <a:r>
              <a:rPr lang="en-US" sz="4400" dirty="0"/>
              <a:t>Indexes data for efficient responses, and aims to be easy for existing API's to implement as a standard interface for clients to consume</a:t>
            </a:r>
          </a:p>
          <a:p>
            <a:pPr marL="457200" indent="-457200" algn="l">
              <a:buFont typeface="Arial" panose="020B0604020202020204" pitchFamily="34" charset="0"/>
              <a:buChar char="•"/>
            </a:pPr>
            <a:r>
              <a:rPr lang="en-US" sz="4400" dirty="0"/>
              <a:t>Specified in </a:t>
            </a:r>
            <a:r>
              <a:rPr lang="en-US" sz="4400" dirty="0" err="1"/>
              <a:t>OpenAPI</a:t>
            </a:r>
            <a:r>
              <a:rPr lang="en-US" sz="4400" dirty="0"/>
              <a:t> 2.0 (swagger), and will move to </a:t>
            </a:r>
            <a:r>
              <a:rPr lang="en-US" sz="4400" dirty="0" err="1"/>
              <a:t>OpenAPI</a:t>
            </a:r>
            <a:r>
              <a:rPr lang="en-US" sz="4400" dirty="0"/>
              <a:t> 3.0 once the </a:t>
            </a:r>
            <a:r>
              <a:rPr lang="en-US" sz="4400" dirty="0" err="1"/>
              <a:t>codegen</a:t>
            </a:r>
            <a:r>
              <a:rPr lang="en-US" sz="4400" dirty="0"/>
              <a:t> tooling is supported</a:t>
            </a:r>
          </a:p>
          <a:p>
            <a:pPr marL="457200" indent="-457200" algn="l">
              <a:buFont typeface="Arial" panose="020B0604020202020204" pitchFamily="34" charset="0"/>
              <a:buChar char="•"/>
            </a:pPr>
            <a:r>
              <a:rPr lang="en-US" sz="4400" dirty="0"/>
              <a:t>Often populated by a static catalog, or as a 'backup' of its fields stored as a cached static catalog</a:t>
            </a:r>
          </a:p>
        </p:txBody>
      </p:sp>
    </p:spTree>
    <p:extLst>
      <p:ext uri="{BB962C8B-B14F-4D97-AF65-F5344CB8AC3E}">
        <p14:creationId xmlns:p14="http://schemas.microsoft.com/office/powerpoint/2010/main" val="252413635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9787936"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rPr>
              <a:t>STAC Specification </a:t>
            </a:r>
            <a:r>
              <a:rPr dirty="0">
                <a:solidFill>
                  <a:srgbClr val="A6AAA9"/>
                </a:solidFill>
              </a:rPr>
              <a:t>/</a:t>
            </a:r>
            <a:r>
              <a:rPr dirty="0"/>
              <a:t> </a:t>
            </a:r>
            <a:r>
              <a:rPr lang="en-US" dirty="0">
                <a:solidFill>
                  <a:schemeClr val="accent1"/>
                </a:solidFill>
              </a:rPr>
              <a:t>Components</a:t>
            </a:r>
            <a:endParaRPr dirty="0">
              <a:solidFill>
                <a:schemeClr val="accent1"/>
              </a:solidFill>
            </a:endParaRPr>
          </a:p>
        </p:txBody>
      </p:sp>
      <p:sp>
        <p:nvSpPr>
          <p:cNvPr id="3" name="TextBox 2">
            <a:extLst>
              <a:ext uri="{FF2B5EF4-FFF2-40B4-BE49-F238E27FC236}">
                <a16:creationId xmlns:a16="http://schemas.microsoft.com/office/drawing/2014/main" xmlns="" id="{9C0A94FB-65AA-A541-BA02-EED5F4C74AF1}"/>
              </a:ext>
            </a:extLst>
          </p:cNvPr>
          <p:cNvSpPr txBox="1"/>
          <p:nvPr/>
        </p:nvSpPr>
        <p:spPr>
          <a:xfrm>
            <a:off x="1676188" y="2260259"/>
            <a:ext cx="20092876" cy="9582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400" b="1" dirty="0"/>
              <a:t>Core Metadata and Profiles</a:t>
            </a:r>
          </a:p>
          <a:p>
            <a:pPr algn="l"/>
            <a:endParaRPr lang="en-US" sz="4400" b="1" dirty="0"/>
          </a:p>
          <a:p>
            <a:pPr marL="457200" indent="-457200" algn="l">
              <a:buFont typeface="Arial" panose="020B0604020202020204" pitchFamily="34" charset="0"/>
              <a:buChar char="•"/>
            </a:pPr>
            <a:r>
              <a:rPr lang="en-US" sz="4400" dirty="0"/>
              <a:t>SpatioTemporal Asset Metadata (STAM) specification defines the core fields that all assets must make available for searching in a catalog </a:t>
            </a:r>
          </a:p>
          <a:p>
            <a:pPr marL="457200" indent="-457200" algn="l">
              <a:buFont typeface="Arial" panose="020B0604020202020204" pitchFamily="34" charset="0"/>
              <a:buChar char="•"/>
            </a:pPr>
            <a:r>
              <a:rPr lang="en-US" sz="4400" dirty="0"/>
              <a:t>Data Provider vendors can extend core fields for the metadata they want to make available</a:t>
            </a:r>
          </a:p>
          <a:p>
            <a:pPr marL="457200" indent="-457200" algn="l">
              <a:buFont typeface="Arial" panose="020B0604020202020204" pitchFamily="34" charset="0"/>
              <a:buChar char="•"/>
            </a:pPr>
            <a:r>
              <a:rPr lang="en-US" sz="4400" dirty="0"/>
              <a:t>The community is actively developing definitions of shared profiles, with 'earth observation' (satellite imagery) being the first ones </a:t>
            </a:r>
          </a:p>
          <a:p>
            <a:pPr marL="457200" indent="-457200" algn="l">
              <a:buFont typeface="Arial" panose="020B0604020202020204" pitchFamily="34" charset="0"/>
              <a:buChar char="•"/>
            </a:pPr>
            <a:r>
              <a:rPr lang="en-US" sz="4400" dirty="0"/>
              <a:t>STAM contains the STAC </a:t>
            </a:r>
            <a:r>
              <a:rPr lang="en-US" sz="4400" i="1" dirty="0"/>
              <a:t>Item</a:t>
            </a:r>
            <a:r>
              <a:rPr lang="en-US" sz="4400" dirty="0"/>
              <a:t> definition, which is the primary JSON profile of the STAM manifest</a:t>
            </a:r>
          </a:p>
          <a:p>
            <a:pPr marL="457200" indent="-457200" algn="l">
              <a:buFont typeface="Arial" panose="020B0604020202020204" pitchFamily="34" charset="0"/>
              <a:buChar char="•"/>
            </a:pPr>
            <a:r>
              <a:rPr lang="en-US" sz="4400" dirty="0"/>
              <a:t>Can evolve with the rest of the STAC specification more easily</a:t>
            </a:r>
          </a:p>
          <a:p>
            <a:pPr marL="457200" indent="-457200" algn="l">
              <a:buFont typeface="Arial" panose="020B0604020202020204" pitchFamily="34" charset="0"/>
              <a:buChar char="•"/>
            </a:pPr>
            <a:r>
              <a:rPr lang="en-US" sz="4400" dirty="0"/>
              <a:t>STAM repo retains the abstract definition, and may evolve to contain other profiles</a:t>
            </a:r>
          </a:p>
          <a:p>
            <a:pPr marL="685800" indent="-685800" algn="l">
              <a:buFont typeface="Arial" panose="020B0604020202020204" pitchFamily="34" charset="0"/>
              <a:buChar char="•"/>
            </a:pPr>
            <a:endParaRPr lang="en-US" sz="4400" dirty="0"/>
          </a:p>
        </p:txBody>
      </p:sp>
      <p:sp>
        <p:nvSpPr>
          <p:cNvPr id="2" name="Rectangle 1">
            <a:extLst>
              <a:ext uri="{FF2B5EF4-FFF2-40B4-BE49-F238E27FC236}">
                <a16:creationId xmlns:a16="http://schemas.microsoft.com/office/drawing/2014/main" xmlns="" id="{7A7C4A52-D95B-6649-AA9C-E32F46E12B84}"/>
              </a:ext>
            </a:extLst>
          </p:cNvPr>
          <p:cNvSpPr/>
          <p:nvPr/>
        </p:nvSpPr>
        <p:spPr>
          <a:xfrm>
            <a:off x="2786124" y="11711586"/>
            <a:ext cx="9829935" cy="707886"/>
          </a:xfrm>
          <a:prstGeom prst="rect">
            <a:avLst/>
          </a:prstGeom>
        </p:spPr>
        <p:txBody>
          <a:bodyPr wrap="none">
            <a:spAutoFit/>
          </a:bodyPr>
          <a:lstStyle/>
          <a:p>
            <a:r>
              <a:rPr lang="en-US" sz="4000" b="1" dirty="0">
                <a:solidFill>
                  <a:srgbClr val="0070C0"/>
                </a:solidFill>
              </a:rPr>
              <a:t>https://</a:t>
            </a:r>
            <a:r>
              <a:rPr lang="en-US" sz="4000" b="1" dirty="0" err="1">
                <a:solidFill>
                  <a:srgbClr val="0070C0"/>
                </a:solidFill>
              </a:rPr>
              <a:t>github.com</a:t>
            </a:r>
            <a:r>
              <a:rPr lang="en-US" sz="4000" b="1" dirty="0">
                <a:solidFill>
                  <a:srgbClr val="0070C0"/>
                </a:solidFill>
              </a:rPr>
              <a:t>/</a:t>
            </a:r>
            <a:r>
              <a:rPr lang="en-US" sz="4000" b="1" dirty="0" err="1">
                <a:solidFill>
                  <a:srgbClr val="0070C0"/>
                </a:solidFill>
              </a:rPr>
              <a:t>radiantearth</a:t>
            </a:r>
            <a:r>
              <a:rPr lang="en-US" sz="4000" b="1" dirty="0">
                <a:solidFill>
                  <a:srgbClr val="0070C0"/>
                </a:solidFill>
              </a:rPr>
              <a:t>/</a:t>
            </a:r>
            <a:r>
              <a:rPr lang="en-US" sz="4000" b="1" dirty="0" err="1">
                <a:solidFill>
                  <a:srgbClr val="0070C0"/>
                </a:solidFill>
              </a:rPr>
              <a:t>stam</a:t>
            </a:r>
            <a:r>
              <a:rPr lang="en-US" sz="4000" b="1" dirty="0">
                <a:solidFill>
                  <a:srgbClr val="0070C0"/>
                </a:solidFill>
              </a:rPr>
              <a:t>-spec</a:t>
            </a:r>
          </a:p>
        </p:txBody>
      </p:sp>
      <p:pic>
        <p:nvPicPr>
          <p:cNvPr id="5" name="Picture 4">
            <a:extLst>
              <a:ext uri="{FF2B5EF4-FFF2-40B4-BE49-F238E27FC236}">
                <a16:creationId xmlns:a16="http://schemas.microsoft.com/office/drawing/2014/main" xmlns="" id="{66FD424C-1336-EA44-B297-5251C9A54173}"/>
              </a:ext>
            </a:extLst>
          </p:cNvPr>
          <p:cNvPicPr>
            <a:picLocks noChangeAspect="1"/>
          </p:cNvPicPr>
          <p:nvPr/>
        </p:nvPicPr>
        <p:blipFill>
          <a:blip r:embed="rId2"/>
          <a:stretch>
            <a:fillRect/>
          </a:stretch>
        </p:blipFill>
        <p:spPr>
          <a:xfrm>
            <a:off x="1691096" y="11525469"/>
            <a:ext cx="1080120" cy="1080120"/>
          </a:xfrm>
          <a:prstGeom prst="rect">
            <a:avLst/>
          </a:prstGeom>
        </p:spPr>
      </p:pic>
    </p:spTree>
    <p:extLst>
      <p:ext uri="{BB962C8B-B14F-4D97-AF65-F5344CB8AC3E}">
        <p14:creationId xmlns:p14="http://schemas.microsoft.com/office/powerpoint/2010/main" val="103259158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331294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rPr>
              <a:t>STAC Specification </a:t>
            </a:r>
            <a:r>
              <a:rPr dirty="0">
                <a:solidFill>
                  <a:srgbClr val="A6AAA9"/>
                </a:solidFill>
              </a:rPr>
              <a:t>/</a:t>
            </a:r>
            <a:r>
              <a:rPr dirty="0"/>
              <a:t> </a:t>
            </a:r>
            <a:r>
              <a:rPr lang="en-US" dirty="0">
                <a:solidFill>
                  <a:schemeClr val="accent1"/>
                </a:solidFill>
              </a:rPr>
              <a:t>Growing List of Providers</a:t>
            </a:r>
            <a:endParaRPr dirty="0">
              <a:solidFill>
                <a:schemeClr val="accent1"/>
              </a:solidFill>
            </a:endParaRPr>
          </a:p>
        </p:txBody>
      </p:sp>
      <p:sp>
        <p:nvSpPr>
          <p:cNvPr id="3" name="TextBox 2">
            <a:extLst>
              <a:ext uri="{FF2B5EF4-FFF2-40B4-BE49-F238E27FC236}">
                <a16:creationId xmlns:a16="http://schemas.microsoft.com/office/drawing/2014/main" xmlns="" id="{9C0A94FB-65AA-A541-BA02-EED5F4C74AF1}"/>
              </a:ext>
            </a:extLst>
          </p:cNvPr>
          <p:cNvSpPr txBox="1"/>
          <p:nvPr/>
        </p:nvSpPr>
        <p:spPr>
          <a:xfrm>
            <a:off x="1318792" y="2753544"/>
            <a:ext cx="10009112" cy="73045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600" dirty="0"/>
              <a:t>List of Vendors working with STAC:</a:t>
            </a:r>
          </a:p>
          <a:p>
            <a:pPr algn="l"/>
            <a:endParaRPr lang="en-US" sz="3600" dirty="0"/>
          </a:p>
          <a:p>
            <a:pPr marL="685800" indent="-685800" algn="l">
              <a:buFont typeface="Arial" panose="020B0604020202020204" pitchFamily="34" charset="0"/>
              <a:buChar char="•"/>
            </a:pPr>
            <a:r>
              <a:rPr lang="en-US" sz="3600" dirty="0"/>
              <a:t>NASA</a:t>
            </a:r>
          </a:p>
          <a:p>
            <a:pPr marL="685800" indent="-685800" algn="l">
              <a:buFont typeface="Arial" panose="020B0604020202020204" pitchFamily="34" charset="0"/>
              <a:buChar char="•"/>
            </a:pPr>
            <a:r>
              <a:rPr lang="en-US" sz="3600" dirty="0"/>
              <a:t>USGS</a:t>
            </a:r>
          </a:p>
          <a:p>
            <a:pPr marL="685800" indent="-685800" algn="l">
              <a:buFont typeface="Arial" panose="020B0604020202020204" pitchFamily="34" charset="0"/>
              <a:buChar char="•"/>
            </a:pPr>
            <a:r>
              <a:rPr lang="en-US" sz="3600" dirty="0"/>
              <a:t>NGA</a:t>
            </a:r>
          </a:p>
          <a:p>
            <a:pPr marL="685800" indent="-685800" algn="l">
              <a:buFont typeface="Arial" panose="020B0604020202020204" pitchFamily="34" charset="0"/>
              <a:buChar char="•"/>
            </a:pPr>
            <a:r>
              <a:rPr lang="en-US" sz="3600" dirty="0" err="1"/>
              <a:t>DigitalGlobe</a:t>
            </a:r>
            <a:endParaRPr lang="en-US" sz="3600" dirty="0"/>
          </a:p>
          <a:p>
            <a:pPr marL="685800" indent="-685800" algn="l">
              <a:buFont typeface="Arial" panose="020B0604020202020204" pitchFamily="34" charset="0"/>
              <a:buChar char="•"/>
            </a:pPr>
            <a:r>
              <a:rPr lang="en-US" sz="3600" dirty="0"/>
              <a:t>Planet</a:t>
            </a:r>
          </a:p>
          <a:p>
            <a:pPr marL="685800" indent="-685800" algn="l">
              <a:buFont typeface="Arial" panose="020B0604020202020204" pitchFamily="34" charset="0"/>
              <a:buChar char="•"/>
            </a:pPr>
            <a:r>
              <a:rPr lang="en-US" sz="3600" dirty="0"/>
              <a:t>Hexagon</a:t>
            </a:r>
          </a:p>
          <a:p>
            <a:pPr marL="685800" indent="-685800" algn="l">
              <a:buFont typeface="Arial" panose="020B0604020202020204" pitchFamily="34" charset="0"/>
              <a:buChar char="•"/>
            </a:pPr>
            <a:r>
              <a:rPr lang="en-US" sz="3600" dirty="0" err="1"/>
              <a:t>Radiant.Earth</a:t>
            </a:r>
            <a:endParaRPr lang="en-US" sz="3600" dirty="0"/>
          </a:p>
          <a:p>
            <a:pPr marL="685800" indent="-685800" algn="l">
              <a:buFont typeface="Arial" panose="020B0604020202020204" pitchFamily="34" charset="0"/>
              <a:buChar char="•"/>
            </a:pPr>
            <a:r>
              <a:rPr lang="en-US" sz="3600" dirty="0" err="1"/>
              <a:t>Azavea</a:t>
            </a:r>
            <a:r>
              <a:rPr lang="en-US" sz="3600" dirty="0"/>
              <a:t> Raster Foundry</a:t>
            </a:r>
          </a:p>
          <a:p>
            <a:pPr marL="685800" indent="-685800" algn="l">
              <a:buFont typeface="Arial" panose="020B0604020202020204" pitchFamily="34" charset="0"/>
              <a:buChar char="•"/>
            </a:pPr>
            <a:r>
              <a:rPr lang="en-US" sz="3600" dirty="0" err="1"/>
              <a:t>OpenAerialMap</a:t>
            </a:r>
            <a:endParaRPr lang="en-US" sz="3600" dirty="0"/>
          </a:p>
          <a:p>
            <a:pPr marL="685800" indent="-685800" algn="l">
              <a:buFont typeface="Arial" panose="020B0604020202020204" pitchFamily="34" charset="0"/>
              <a:buChar char="•"/>
            </a:pPr>
            <a:endParaRPr lang="en-US" sz="3600" dirty="0"/>
          </a:p>
          <a:p>
            <a:pPr algn="l"/>
            <a:r>
              <a:rPr lang="en-US" sz="3600" dirty="0"/>
              <a:t>More coming soon!</a:t>
            </a:r>
          </a:p>
        </p:txBody>
      </p:sp>
      <p:sp>
        <p:nvSpPr>
          <p:cNvPr id="2" name="Rectangle 1">
            <a:extLst>
              <a:ext uri="{FF2B5EF4-FFF2-40B4-BE49-F238E27FC236}">
                <a16:creationId xmlns:a16="http://schemas.microsoft.com/office/drawing/2014/main" xmlns="" id="{319F6D13-646D-9543-8D64-F342EC98B1D4}"/>
              </a:ext>
            </a:extLst>
          </p:cNvPr>
          <p:cNvSpPr/>
          <p:nvPr/>
        </p:nvSpPr>
        <p:spPr>
          <a:xfrm>
            <a:off x="12264008" y="2753544"/>
            <a:ext cx="10801200" cy="6740307"/>
          </a:xfrm>
          <a:prstGeom prst="rect">
            <a:avLst/>
          </a:prstGeom>
        </p:spPr>
        <p:txBody>
          <a:bodyPr wrap="square">
            <a:spAutoFit/>
          </a:bodyPr>
          <a:lstStyle/>
          <a:p>
            <a:pPr algn="l"/>
            <a:r>
              <a:rPr lang="en-US" sz="3600" dirty="0"/>
              <a:t>Example STAC Catalog:</a:t>
            </a:r>
          </a:p>
          <a:p>
            <a:pPr algn="l"/>
            <a:endParaRPr lang="en-US" sz="3600" dirty="0"/>
          </a:p>
          <a:p>
            <a:pPr algn="l"/>
            <a:r>
              <a:rPr lang="en-US" sz="3600" b="1" dirty="0"/>
              <a:t>NASA ISS SERVIR - ISERV</a:t>
            </a:r>
          </a:p>
          <a:p>
            <a:pPr algn="l"/>
            <a:r>
              <a:rPr lang="en-US" sz="3600" dirty="0"/>
              <a:t>The ISS SERVIR Environmental Research and Visualization System (ISERV) was an automated system designed to acquire images of the Earth's surface from February 2013 to December 2014</a:t>
            </a:r>
          </a:p>
          <a:p>
            <a:pPr algn="l"/>
            <a:endParaRPr lang="en-US" sz="3600" dirty="0"/>
          </a:p>
          <a:p>
            <a:pPr algn="l"/>
            <a:r>
              <a:rPr lang="en-US" sz="3600" dirty="0"/>
              <a:t>Mission info: https://</a:t>
            </a:r>
            <a:r>
              <a:rPr lang="en-US" sz="3600" dirty="0" err="1"/>
              <a:t>lta.cr.usgs.gov</a:t>
            </a:r>
            <a:r>
              <a:rPr lang="en-US" sz="3600" dirty="0"/>
              <a:t>/</a:t>
            </a:r>
            <a:r>
              <a:rPr lang="en-US" sz="3600" dirty="0" err="1"/>
              <a:t>iserv</a:t>
            </a:r>
            <a:endParaRPr lang="en-US" sz="3600" dirty="0"/>
          </a:p>
          <a:p>
            <a:pPr algn="l"/>
            <a:endParaRPr lang="en-US" sz="3600" dirty="0"/>
          </a:p>
          <a:p>
            <a:pPr algn="l"/>
            <a:r>
              <a:rPr lang="en-US" sz="3600" dirty="0"/>
              <a:t>ISERV STAC now converted and hosted on AWS by </a:t>
            </a:r>
            <a:r>
              <a:rPr lang="en-US" sz="3600" dirty="0" err="1"/>
              <a:t>Radiant.Earth</a:t>
            </a:r>
            <a:endParaRPr lang="en-US" sz="3600" dirty="0"/>
          </a:p>
        </p:txBody>
      </p:sp>
      <p:sp>
        <p:nvSpPr>
          <p:cNvPr id="4" name="Rectangle 3">
            <a:extLst>
              <a:ext uri="{FF2B5EF4-FFF2-40B4-BE49-F238E27FC236}">
                <a16:creationId xmlns:a16="http://schemas.microsoft.com/office/drawing/2014/main" xmlns="" id="{80AFBB41-CA31-E643-ADB4-C9F781439200}"/>
              </a:ext>
            </a:extLst>
          </p:cNvPr>
          <p:cNvSpPr/>
          <p:nvPr/>
        </p:nvSpPr>
        <p:spPr>
          <a:xfrm>
            <a:off x="4991200" y="10674424"/>
            <a:ext cx="14280232" cy="861774"/>
          </a:xfrm>
          <a:prstGeom prst="rect">
            <a:avLst/>
          </a:prstGeom>
        </p:spPr>
        <p:txBody>
          <a:bodyPr wrap="square">
            <a:spAutoFit/>
          </a:bodyPr>
          <a:lstStyle/>
          <a:p>
            <a:r>
              <a:rPr lang="en-US" dirty="0"/>
              <a:t>Check it out!    </a:t>
            </a:r>
            <a:r>
              <a:rPr lang="en-US" b="1" dirty="0">
                <a:solidFill>
                  <a:srgbClr val="0070C0"/>
                </a:solidFill>
              </a:rPr>
              <a:t>http://</a:t>
            </a:r>
            <a:r>
              <a:rPr lang="en-US" b="1" dirty="0" err="1">
                <a:solidFill>
                  <a:srgbClr val="0070C0"/>
                </a:solidFill>
              </a:rPr>
              <a:t>bit.ly</a:t>
            </a:r>
            <a:r>
              <a:rPr lang="en-US" b="1" dirty="0">
                <a:solidFill>
                  <a:srgbClr val="0070C0"/>
                </a:solidFill>
              </a:rPr>
              <a:t>/</a:t>
            </a:r>
            <a:r>
              <a:rPr lang="en-US" b="1" dirty="0" err="1">
                <a:solidFill>
                  <a:srgbClr val="0070C0"/>
                </a:solidFill>
              </a:rPr>
              <a:t>iserv</a:t>
            </a:r>
            <a:r>
              <a:rPr lang="en-US" b="1" dirty="0">
                <a:solidFill>
                  <a:srgbClr val="0070C0"/>
                </a:solidFill>
              </a:rPr>
              <a:t>-cog</a:t>
            </a:r>
          </a:p>
        </p:txBody>
      </p:sp>
    </p:spTree>
    <p:extLst>
      <p:ext uri="{BB962C8B-B14F-4D97-AF65-F5344CB8AC3E}">
        <p14:creationId xmlns:p14="http://schemas.microsoft.com/office/powerpoint/2010/main" val="235564464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1102398"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rPr>
              <a:t>Cloud Optimized </a:t>
            </a:r>
            <a:r>
              <a:rPr lang="en-US" dirty="0" err="1">
                <a:solidFill>
                  <a:schemeClr val="accent6">
                    <a:lumOff val="-21524"/>
                  </a:schemeClr>
                </a:solidFill>
              </a:rPr>
              <a:t>GeoTIFFs</a:t>
            </a:r>
            <a:r>
              <a:rPr lang="en-US" dirty="0">
                <a:solidFill>
                  <a:schemeClr val="accent6">
                    <a:lumOff val="-21524"/>
                  </a:schemeClr>
                </a:solidFill>
              </a:rPr>
              <a:t> </a:t>
            </a:r>
            <a:r>
              <a:rPr dirty="0">
                <a:solidFill>
                  <a:srgbClr val="A6AAA9"/>
                </a:solidFill>
              </a:rPr>
              <a:t>/</a:t>
            </a:r>
            <a:r>
              <a:rPr dirty="0"/>
              <a:t> </a:t>
            </a:r>
            <a:r>
              <a:rPr lang="en-US" dirty="0">
                <a:solidFill>
                  <a:schemeClr val="accent1"/>
                </a:solidFill>
              </a:rPr>
              <a:t>Overview</a:t>
            </a:r>
            <a:endParaRPr dirty="0">
              <a:solidFill>
                <a:schemeClr val="accent1"/>
              </a:solidFill>
            </a:endParaRPr>
          </a:p>
        </p:txBody>
      </p:sp>
      <p:sp>
        <p:nvSpPr>
          <p:cNvPr id="3" name="Rectangle 2">
            <a:extLst>
              <a:ext uri="{FF2B5EF4-FFF2-40B4-BE49-F238E27FC236}">
                <a16:creationId xmlns:a16="http://schemas.microsoft.com/office/drawing/2014/main" xmlns="" id="{4E1657AF-7EA6-BC41-9CD4-25BCAC31CEC2}"/>
              </a:ext>
            </a:extLst>
          </p:cNvPr>
          <p:cNvSpPr/>
          <p:nvPr/>
        </p:nvSpPr>
        <p:spPr>
          <a:xfrm>
            <a:off x="1318792" y="3545632"/>
            <a:ext cx="22106456" cy="6247864"/>
          </a:xfrm>
          <a:prstGeom prst="rect">
            <a:avLst/>
          </a:prstGeom>
        </p:spPr>
        <p:txBody>
          <a:bodyPr wrap="square">
            <a:spAutoFit/>
          </a:bodyPr>
          <a:lstStyle/>
          <a:p>
            <a:pPr marL="685800" indent="-685800" algn="l">
              <a:buFont typeface="Arial" panose="020B0604020202020204" pitchFamily="34" charset="0"/>
              <a:buChar char="•"/>
            </a:pPr>
            <a:r>
              <a:rPr lang="en-US" dirty="0"/>
              <a:t>Store not just the raw pixels of the image, but to organize those pixels in particular ways</a:t>
            </a:r>
          </a:p>
          <a:p>
            <a:pPr marL="685800" indent="-685800" algn="l">
              <a:buFont typeface="Arial" panose="020B0604020202020204" pitchFamily="34" charset="0"/>
              <a:buChar char="•"/>
            </a:pPr>
            <a:endParaRPr lang="en-US" dirty="0"/>
          </a:p>
          <a:p>
            <a:pPr marL="685800" indent="-685800" algn="l">
              <a:buFont typeface="Arial" panose="020B0604020202020204" pitchFamily="34" charset="0"/>
              <a:buChar char="•"/>
            </a:pPr>
            <a:r>
              <a:rPr lang="en-US" dirty="0"/>
              <a:t>HTTP GET range requests, that let clients ask for just the portions of a file that they need</a:t>
            </a:r>
          </a:p>
          <a:p>
            <a:pPr marL="685800" indent="-685800" algn="l">
              <a:buFont typeface="Arial" panose="020B0604020202020204" pitchFamily="34" charset="0"/>
              <a:buChar char="•"/>
            </a:pPr>
            <a:endParaRPr lang="en-US" dirty="0"/>
          </a:p>
          <a:p>
            <a:pPr algn="l"/>
            <a:r>
              <a:rPr lang="en-US" dirty="0"/>
              <a:t>Using the first organizes the </a:t>
            </a:r>
            <a:r>
              <a:rPr lang="en-US" dirty="0" err="1"/>
              <a:t>GeoTIFF</a:t>
            </a:r>
            <a:r>
              <a:rPr lang="en-US" dirty="0"/>
              <a:t> so the latter’s requests can easily select the parts of the file that are useful for processing.</a:t>
            </a:r>
          </a:p>
        </p:txBody>
      </p:sp>
    </p:spTree>
    <p:extLst>
      <p:ext uri="{BB962C8B-B14F-4D97-AF65-F5344CB8AC3E}">
        <p14:creationId xmlns:p14="http://schemas.microsoft.com/office/powerpoint/2010/main" val="2178400339"/>
      </p:ext>
    </p:extLst>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2084</TotalTime>
  <Words>744</Words>
  <Application>Microsoft Office PowerPoint</Application>
  <PresentationFormat>Custom</PresentationFormat>
  <Paragraphs>89</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De Salvo</dc:creator>
  <cp:lastModifiedBy>Paola De Salvo</cp:lastModifiedBy>
  <cp:revision>32</cp:revision>
  <dcterms:modified xsi:type="dcterms:W3CDTF">2018-04-30T07:26:18Z</dcterms:modified>
</cp:coreProperties>
</file>