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3" r:id="rId4"/>
    <p:sldId id="264" r:id="rId5"/>
    <p:sldId id="265" r:id="rId6"/>
    <p:sldId id="266" r:id="rId7"/>
    <p:sldId id="290" r:id="rId8"/>
    <p:sldId id="268" r:id="rId9"/>
    <p:sldId id="279" r:id="rId10"/>
    <p:sldId id="280" r:id="rId11"/>
    <p:sldId id="271" r:id="rId12"/>
    <p:sldId id="281" r:id="rId13"/>
    <p:sldId id="282" r:id="rId14"/>
    <p:sldId id="283" r:id="rId15"/>
    <p:sldId id="284" r:id="rId16"/>
    <p:sldId id="285" r:id="rId17"/>
    <p:sldId id="306" r:id="rId18"/>
    <p:sldId id="307" r:id="rId19"/>
    <p:sldId id="287" r:id="rId20"/>
    <p:sldId id="288" r:id="rId21"/>
    <p:sldId id="289" r:id="rId22"/>
    <p:sldId id="262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5" d="100"/>
          <a:sy n="25" d="100"/>
        </p:scale>
        <p:origin x="-2268" y="-1320"/>
      </p:cViewPr>
      <p:guideLst>
        <p:guide orient="horz" pos="4320"/>
        <p:guide pos="77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24037;&#20316;\&#32479;&#35745;\2016&#32479;&#35745;\&#32479;&#35745;&#20449;&#24687;&#65288;2016&#65289;2017010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 smtClean="0"/>
              <a:t>Users</a:t>
            </a:r>
            <a:endParaRPr lang="zh-CN" alt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用户数!$B$2</c:f>
              <c:strCache>
                <c:ptCount val="1"/>
                <c:pt idx="0">
                  <c:v>累积用户数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elete val="1"/>
          </c:dLbls>
          <c:cat>
            <c:numRef>
              <c:f>用户数!$A$3:$A$14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用户数!$B$3:$B$14</c:f>
              <c:numCache>
                <c:formatCode>General</c:formatCode>
                <c:ptCount val="12"/>
                <c:pt idx="0">
                  <c:v>624</c:v>
                </c:pt>
                <c:pt idx="1">
                  <c:v>1527</c:v>
                </c:pt>
                <c:pt idx="2">
                  <c:v>2791</c:v>
                </c:pt>
                <c:pt idx="3">
                  <c:v>3667</c:v>
                </c:pt>
                <c:pt idx="4">
                  <c:v>10270</c:v>
                </c:pt>
                <c:pt idx="5">
                  <c:v>22877</c:v>
                </c:pt>
                <c:pt idx="6">
                  <c:v>24694</c:v>
                </c:pt>
                <c:pt idx="7">
                  <c:v>26818</c:v>
                </c:pt>
                <c:pt idx="8">
                  <c:v>29171</c:v>
                </c:pt>
                <c:pt idx="9">
                  <c:v>31646</c:v>
                </c:pt>
                <c:pt idx="10">
                  <c:v>33478</c:v>
                </c:pt>
                <c:pt idx="11">
                  <c:v>44179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0993280"/>
        <c:axId val="140995584"/>
      </c:barChart>
      <c:catAx>
        <c:axId val="14099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995584"/>
        <c:crosses val="autoZero"/>
        <c:auto val="1"/>
        <c:lblAlgn val="ctr"/>
        <c:lblOffset val="100"/>
        <c:noMultiLvlLbl val="0"/>
      </c:catAx>
      <c:valAx>
        <c:axId val="1409955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4099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lang="zh-CN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19789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8000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 hasCustomPrompt="1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 hasCustomPrompt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1"/>
            <a:ext cx="5689600" cy="730250"/>
          </a:xfrm>
          <a:prstGeom prst="rect">
            <a:avLst/>
          </a:prstGeom>
        </p:spPr>
        <p:txBody>
          <a:bodyPr lIns="217709" tIns="108855" rIns="217709" bIns="108855"/>
          <a:lstStyle>
            <a:lvl1pPr>
              <a:defRPr/>
            </a:lvl1pPr>
          </a:lstStyle>
          <a:p>
            <a:fld id="{60C0A07F-FA55-4B0D-AC6F-FAA8134DB84D}" type="datetime1">
              <a:rPr lang="en-US" altLang="zh-CN"/>
              <a:t>23/04/2018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 lIns="217709" tIns="108855" rIns="217709" bIns="108855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59031" y="13081000"/>
            <a:ext cx="511358" cy="471924"/>
          </a:xfrm>
        </p:spPr>
        <p:txBody>
          <a:bodyPr/>
          <a:lstStyle>
            <a:lvl1pPr>
              <a:defRPr/>
            </a:lvl1pPr>
          </a:lstStyle>
          <a:p>
            <a:fld id="{927084F0-5A72-40A5-826F-883B15C09AE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 hasCustomPrompt="1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 hasCustomPrompt="1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 hasCustomPrompt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 hasCustomPrompt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 hasCustomPrompt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 hasCustomPrompt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 hasCustomPrompt="1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44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emf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eg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 l="73456" b="76045"/>
          <a:stretch>
            <a:fillRect/>
          </a:stretch>
        </p:blipFill>
        <p:spPr bwMode="auto">
          <a:xfrm>
            <a:off x="17907040" y="1588"/>
            <a:ext cx="6467435" cy="3284512"/>
          </a:xfrm>
          <a:prstGeom prst="rect">
            <a:avLst/>
          </a:prstGeom>
          <a:noFill/>
        </p:spPr>
      </p:pic>
      <p:pic>
        <p:nvPicPr>
          <p:cNvPr id="15" name="Picture 14" descr="C:\Users\zhanglc\Desktop\年报截图\2012全球生态环境遥感监测.jpg"/>
          <p:cNvPicPr>
            <a:picLocks noChangeAspect="1" noChangeArrowheads="1"/>
          </p:cNvPicPr>
          <p:nvPr/>
        </p:nvPicPr>
        <p:blipFill>
          <a:blip r:embed="rId3"/>
          <a:srcRect l="11552" r="10272" b="38287"/>
          <a:stretch>
            <a:fillRect/>
          </a:stretch>
        </p:blipFill>
        <p:spPr bwMode="auto">
          <a:xfrm rot="-1680000">
            <a:off x="1540935" y="4057651"/>
            <a:ext cx="7124701" cy="57594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6" name="Picture 15" descr="C:\Users\zhanglc\Desktop\年报截图\2013全球生态环境遥感监测.jpg"/>
          <p:cNvPicPr>
            <a:picLocks noChangeAspect="1" noChangeArrowheads="1"/>
          </p:cNvPicPr>
          <p:nvPr/>
        </p:nvPicPr>
        <p:blipFill>
          <a:blip r:embed="rId4"/>
          <a:srcRect l="14500" r="14664" b="19936"/>
          <a:stretch>
            <a:fillRect/>
          </a:stretch>
        </p:blipFill>
        <p:spPr bwMode="auto">
          <a:xfrm rot="-960000">
            <a:off x="3852335" y="2362201"/>
            <a:ext cx="7103533" cy="57594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7" name="Picture 16" descr="C:\Users\zhanglc\Desktop\年报截图\2014全球生态环境遥感监测.jpg"/>
          <p:cNvPicPr>
            <a:picLocks noChangeAspect="1" noChangeArrowheads="1"/>
          </p:cNvPicPr>
          <p:nvPr/>
        </p:nvPicPr>
        <p:blipFill>
          <a:blip r:embed="rId5"/>
          <a:srcRect l="15062" r="14664" b="15031"/>
          <a:stretch>
            <a:fillRect/>
          </a:stretch>
        </p:blipFill>
        <p:spPr bwMode="auto">
          <a:xfrm>
            <a:off x="6468534" y="1920877"/>
            <a:ext cx="6286501" cy="57594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8" name="Picture 18" descr="C:\Users\zhanglc\Desktop\年报截图\2015全球生态环境遥感监测.jpg"/>
          <p:cNvPicPr>
            <a:picLocks noChangeAspect="1" noChangeArrowheads="1"/>
          </p:cNvPicPr>
          <p:nvPr/>
        </p:nvPicPr>
        <p:blipFill>
          <a:blip r:embed="rId6"/>
          <a:srcRect l="15056" r="13667" b="42792"/>
          <a:stretch>
            <a:fillRect/>
          </a:stretch>
        </p:blipFill>
        <p:spPr bwMode="auto">
          <a:xfrm rot="840000">
            <a:off x="10270068" y="2625727"/>
            <a:ext cx="6515101" cy="57594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9" name="Picture 19" descr="C:\Users\zhanglc\Desktop\年报截图\2016全球生态环境遥感监测.jpg"/>
          <p:cNvPicPr>
            <a:picLocks noChangeAspect="1" noChangeArrowheads="1"/>
          </p:cNvPicPr>
          <p:nvPr/>
        </p:nvPicPr>
        <p:blipFill>
          <a:blip r:embed="rId7"/>
          <a:srcRect l="9322" r="9862" b="7800"/>
          <a:stretch>
            <a:fillRect/>
          </a:stretch>
        </p:blipFill>
        <p:spPr bwMode="auto">
          <a:xfrm rot="2280000">
            <a:off x="11971868" y="4286251"/>
            <a:ext cx="6582835" cy="57594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1" name="图片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40302" y="6623050"/>
            <a:ext cx="9342965" cy="694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文本框 2"/>
          <p:cNvSpPr txBox="1">
            <a:spLocks noChangeArrowheads="1"/>
          </p:cNvSpPr>
          <p:nvPr/>
        </p:nvSpPr>
        <p:spPr bwMode="auto">
          <a:xfrm>
            <a:off x="18621420" y="9489752"/>
            <a:ext cx="5402749" cy="32976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217709" tIns="108855" rIns="217709" bIns="108855">
            <a:spAutoFit/>
          </a:bodyPr>
          <a:lstStyle/>
          <a:p>
            <a:pPr algn="l"/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freely access to all of the reports and datasets through ChinaGEOSS DSNet Portal</a:t>
            </a:r>
          </a:p>
        </p:txBody>
      </p:sp>
      <p:sp>
        <p:nvSpPr>
          <p:cNvPr id="23" name="文本框 1"/>
          <p:cNvSpPr txBox="1"/>
          <p:nvPr/>
        </p:nvSpPr>
        <p:spPr>
          <a:xfrm>
            <a:off x="19205788" y="1384300"/>
            <a:ext cx="4343400" cy="835389"/>
          </a:xfrm>
          <a:prstGeom prst="rect">
            <a:avLst/>
          </a:prstGeom>
          <a:noFill/>
        </p:spPr>
        <p:txBody>
          <a:bodyPr lIns="217709" tIns="108855" rIns="217709" bIns="108855">
            <a:spAutoFit/>
            <a:scene3d>
              <a:camera prst="orthographicFront"/>
              <a:lightRig rig="threePt" dir="t"/>
            </a:scene3d>
          </a:bodyPr>
          <a:lstStyle/>
          <a:p>
            <a:pPr fontAlgn="auto"/>
            <a:r>
              <a:rPr lang="en-US" altLang="zh-CN" sz="40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(GEOARC)</a:t>
            </a:r>
          </a:p>
        </p:txBody>
      </p:sp>
      <p:sp>
        <p:nvSpPr>
          <p:cNvPr id="24" name="Shape 137"/>
          <p:cNvSpPr/>
          <p:nvPr/>
        </p:nvSpPr>
        <p:spPr>
          <a:xfrm>
            <a:off x="619044" y="857208"/>
            <a:ext cx="17359434" cy="94897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Publishing of annual GEOARC Reports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588"/>
            <a:ext cx="24364950" cy="1371123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圆角矩形 4"/>
          <p:cNvSpPr/>
          <p:nvPr/>
        </p:nvSpPr>
        <p:spPr>
          <a:xfrm>
            <a:off x="8208436" y="6038850"/>
            <a:ext cx="8255000" cy="16383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3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ChinaGEOSS</a:t>
            </a:r>
          </a:p>
          <a:p>
            <a:pPr algn="ctr" fontAlgn="auto"/>
            <a:r>
              <a:rPr lang="en-US" altLang="zh-CN" sz="3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DSNet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3810000" y="3130550"/>
            <a:ext cx="5232400" cy="14509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3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AOGEOSS TG10 </a:t>
            </a:r>
          </a:p>
          <a:p>
            <a:pPr algn="ctr" fontAlgn="auto"/>
            <a:r>
              <a:rPr lang="en-US" altLang="zh-CN" sz="3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(Data Sharing TG)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9719733" y="3130550"/>
            <a:ext cx="5232400" cy="14509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3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DBAR WG01 </a:t>
            </a:r>
          </a:p>
          <a:p>
            <a:pPr algn="ctr" fontAlgn="auto"/>
            <a:r>
              <a:rPr lang="en-US" altLang="zh-CN" sz="3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(Big Earth Data WG)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5659101" y="3130550"/>
            <a:ext cx="5232400" cy="14509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3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GEO Data Portal &amp; </a:t>
            </a:r>
          </a:p>
          <a:p>
            <a:pPr algn="ctr" fontAlgn="auto"/>
            <a:r>
              <a:rPr lang="en-US" altLang="zh-CN" sz="3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GEOSS Evolve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3810000" y="9140827"/>
            <a:ext cx="5232400" cy="2543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3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APSCO data portal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9719733" y="9140827"/>
            <a:ext cx="5232400" cy="2543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3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Disaster emergency </a:t>
            </a:r>
            <a:r>
              <a:rPr lang="en-US" altLang="zh-CN" sz="36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response</a:t>
            </a:r>
            <a:endParaRPr lang="en-US" altLang="zh-CN" sz="36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5659101" y="9140827"/>
            <a:ext cx="5232400" cy="25431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36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Regional Data Sharing Facility</a:t>
            </a:r>
          </a:p>
        </p:txBody>
      </p:sp>
      <p:cxnSp>
        <p:nvCxnSpPr>
          <p:cNvPr id="12" name="直接箭头连接符 11"/>
          <p:cNvCxnSpPr>
            <a:endCxn id="6" idx="2"/>
          </p:cNvCxnSpPr>
          <p:nvPr/>
        </p:nvCxnSpPr>
        <p:spPr>
          <a:xfrm flipH="1" flipV="1">
            <a:off x="6426200" y="4581527"/>
            <a:ext cx="2984501" cy="1403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5" idx="0"/>
            <a:endCxn id="7" idx="2"/>
          </p:cNvCxnSpPr>
          <p:nvPr/>
        </p:nvCxnSpPr>
        <p:spPr>
          <a:xfrm flipV="1">
            <a:off x="12335933" y="4581526"/>
            <a:ext cx="0" cy="14573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5" idx="0"/>
            <a:endCxn id="8" idx="2"/>
          </p:cNvCxnSpPr>
          <p:nvPr/>
        </p:nvCxnSpPr>
        <p:spPr>
          <a:xfrm flipV="1">
            <a:off x="15066436" y="4581527"/>
            <a:ext cx="3208867" cy="1403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5" idx="0"/>
            <a:endCxn id="9" idx="0"/>
          </p:cNvCxnSpPr>
          <p:nvPr/>
        </p:nvCxnSpPr>
        <p:spPr>
          <a:xfrm flipH="1">
            <a:off x="6426201" y="7664450"/>
            <a:ext cx="3124200" cy="14763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>
            <a:stCxn id="5" idx="2"/>
            <a:endCxn id="10" idx="0"/>
          </p:cNvCxnSpPr>
          <p:nvPr/>
        </p:nvCxnSpPr>
        <p:spPr>
          <a:xfrm>
            <a:off x="12335933" y="7677150"/>
            <a:ext cx="0" cy="14636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5" idx="2"/>
            <a:endCxn id="11" idx="0"/>
          </p:cNvCxnSpPr>
          <p:nvPr/>
        </p:nvCxnSpPr>
        <p:spPr>
          <a:xfrm>
            <a:off x="14926735" y="7645401"/>
            <a:ext cx="3348568" cy="1495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137"/>
          <p:cNvSpPr/>
          <p:nvPr/>
        </p:nvSpPr>
        <p:spPr>
          <a:xfrm>
            <a:off x="619044" y="857208"/>
            <a:ext cx="17359434" cy="94897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Contributions to International Communities</a:t>
            </a:r>
            <a:endParaRPr lang="en-US" altLang="zh-CN" sz="5500" b="1" noProof="1" smtClean="0">
              <a:solidFill>
                <a:schemeClr val="accent6">
                  <a:lumOff val="-21521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zhang\Desktop\DSC_0852.JPG"/>
          <p:cNvPicPr>
            <a:picLocks noChangeAspect="1" noChangeArrowheads="1"/>
          </p:cNvPicPr>
          <p:nvPr/>
        </p:nvPicPr>
        <p:blipFill>
          <a:blip r:embed="rId2"/>
          <a:srcRect b="9764"/>
          <a:stretch>
            <a:fillRect/>
          </a:stretch>
        </p:blipFill>
        <p:spPr bwMode="auto">
          <a:xfrm>
            <a:off x="16764032" y="4786298"/>
            <a:ext cx="7213600" cy="735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hang\Desktop\图片1.png"/>
          <p:cNvPicPr>
            <a:picLocks noChangeAspect="1" noChangeArrowheads="1"/>
          </p:cNvPicPr>
          <p:nvPr/>
        </p:nvPicPr>
        <p:blipFill>
          <a:blip r:embed="rId3"/>
          <a:srcRect l="73456" b="76045"/>
          <a:stretch>
            <a:fillRect/>
          </a:stretch>
        </p:blipFill>
        <p:spPr bwMode="auto">
          <a:xfrm>
            <a:off x="17907040" y="1588"/>
            <a:ext cx="6467435" cy="3284512"/>
          </a:xfrm>
          <a:prstGeom prst="rect">
            <a:avLst/>
          </a:prstGeom>
          <a:noFill/>
        </p:spPr>
      </p:pic>
      <p:sp>
        <p:nvSpPr>
          <p:cNvPr id="4" name="Shape 137"/>
          <p:cNvSpPr/>
          <p:nvPr/>
        </p:nvSpPr>
        <p:spPr>
          <a:xfrm>
            <a:off x="619044" y="857208"/>
            <a:ext cx="17359434" cy="94897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Contribution to GEO Data Infrastructure</a:t>
            </a:r>
          </a:p>
        </p:txBody>
      </p:sp>
      <p:sp>
        <p:nvSpPr>
          <p:cNvPr id="5" name="文本框 3"/>
          <p:cNvSpPr txBox="1">
            <a:spLocks noChangeArrowheads="1"/>
          </p:cNvSpPr>
          <p:nvPr/>
        </p:nvSpPr>
        <p:spPr bwMode="auto">
          <a:xfrm>
            <a:off x="690482" y="2461439"/>
            <a:ext cx="23003036" cy="3171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217709" tIns="108855" rIns="217709" bIns="108855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ChinaGEO is encouraging member countries to contribute to GEO Data Portal. </a:t>
            </a:r>
          </a:p>
          <a:p>
            <a:pPr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Experts from China participated last GEO data provider workshop.</a:t>
            </a:r>
          </a:p>
          <a:p>
            <a:pPr algn="l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ChinaGEO DSNet has contributed 120k images to GEO Portal at 2016, more than 1 million images in 2017, and same number for 2018. 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19044" y="5643554"/>
            <a:ext cx="12352867" cy="5908674"/>
          </a:xfr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33622" y="5929306"/>
            <a:ext cx="13855759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框 5"/>
          <p:cNvSpPr txBox="1">
            <a:spLocks noChangeArrowheads="1"/>
          </p:cNvSpPr>
          <p:nvPr/>
        </p:nvSpPr>
        <p:spPr bwMode="auto">
          <a:xfrm>
            <a:off x="619044" y="12594907"/>
            <a:ext cx="16073550" cy="8353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217709" tIns="108855" rIns="217709" bIns="108855">
            <a:spAutoFit/>
          </a:bodyPr>
          <a:lstStyle/>
          <a:p>
            <a:r>
              <a:rPr lang="en-US" altLang="zh-CN" sz="40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ChinaGEO Data Resources in GEO Portal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588"/>
            <a:ext cx="24364950" cy="1371123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" name="Shape 137"/>
          <p:cNvSpPr/>
          <p:nvPr/>
        </p:nvSpPr>
        <p:spPr>
          <a:xfrm>
            <a:off x="619044" y="857952"/>
            <a:ext cx="17359434" cy="1793875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ChinaGEOSS Disaster Data emergency </a:t>
            </a:r>
          </a:p>
          <a:p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Response </a:t>
            </a:r>
            <a:r>
              <a:rPr lang="en-US" altLang="zh-CN" sz="5500" b="1" smtClean="0">
                <a:solidFill>
                  <a:schemeClr val="accent6">
                    <a:lumOff val="-2152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mechanism </a:t>
            </a:r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(</a:t>
            </a:r>
            <a:r>
              <a:rPr lang="en-US" altLang="zh-CN" sz="5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CDDR</a:t>
            </a:r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)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6355" y="5551170"/>
            <a:ext cx="10934065" cy="62706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表格 -1"/>
          <p:cNvGraphicFramePr/>
          <p:nvPr/>
        </p:nvGraphicFramePr>
        <p:xfrm>
          <a:off x="619125" y="2724150"/>
          <a:ext cx="23199725" cy="24364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72330"/>
                <a:gridCol w="4232910"/>
                <a:gridCol w="4766310"/>
                <a:gridCol w="4761865"/>
                <a:gridCol w="4766310"/>
              </a:tblGrid>
              <a:tr h="10439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/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/>
                        <a:t>New Zealand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4000"/>
                        <a:t>2016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/>
                        <a:t>Mexico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4000"/>
                        <a:t>2017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/>
                        <a:t>Iran-Iraq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4000"/>
                        <a:t>2017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>
                          <a:sym typeface="+mn-ea"/>
                        </a:rPr>
                        <a:t>Gita Typhoon</a:t>
                      </a:r>
                    </a:p>
                    <a:p>
                      <a:pPr algn="ctr">
                        <a:buNone/>
                      </a:pPr>
                      <a:r>
                        <a:rPr lang="en-US" altLang="zh-CN" sz="4000"/>
                        <a:t>2018</a:t>
                      </a:r>
                    </a:p>
                  </a:txBody>
                  <a:tcPr marL="0" marR="0" marT="0" marB="0" anchor="ctr"/>
                </a:tc>
              </a:tr>
              <a:tr h="6965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 b="0">
                          <a:effectLst/>
                        </a:rPr>
                        <a:t>Satellite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 b="0">
                          <a:effectLst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 b="0">
                          <a:effectLst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 b="0">
                          <a:effectLst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 b="0">
                          <a:effectLst/>
                        </a:rPr>
                        <a:t>4</a:t>
                      </a:r>
                    </a:p>
                  </a:txBody>
                  <a:tcPr marL="0" marR="0" marT="0" marB="0" anchor="ctr"/>
                </a:tc>
              </a:tr>
              <a:tr h="6959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 b="0">
                          <a:effectLst/>
                        </a:rPr>
                        <a:t>Images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 b="0">
                          <a:effectLst/>
                        </a:rPr>
                        <a:t>219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 b="0">
                          <a:effectLst/>
                        </a:rPr>
                        <a:t>293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 b="0">
                          <a:effectLst/>
                        </a:rPr>
                        <a:t>570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4000" b="0">
                          <a:effectLst/>
                        </a:rPr>
                        <a:t>294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5981700"/>
            <a:ext cx="9094470" cy="548513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20195540" y="8457565"/>
            <a:ext cx="173990" cy="1600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 l="73456" b="76045"/>
          <a:stretch>
            <a:fillRect/>
          </a:stretch>
        </p:blipFill>
        <p:spPr bwMode="auto">
          <a:xfrm>
            <a:off x="17907040" y="1588"/>
            <a:ext cx="6467435" cy="3284512"/>
          </a:xfrm>
          <a:prstGeom prst="rect">
            <a:avLst/>
          </a:prstGeom>
          <a:noFill/>
        </p:spPr>
      </p:pic>
      <p:sp>
        <p:nvSpPr>
          <p:cNvPr id="6" name="Shape 137"/>
          <p:cNvSpPr/>
          <p:nvPr/>
        </p:nvSpPr>
        <p:spPr>
          <a:xfrm>
            <a:off x="619044" y="1281180"/>
            <a:ext cx="17359434" cy="94742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New Zealand Earthquake Emergency Response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560320"/>
            <a:ext cx="8918575" cy="110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10" y="3084830"/>
            <a:ext cx="6256655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图片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652395"/>
            <a:ext cx="10888345" cy="435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0520" y="7233285"/>
            <a:ext cx="7114540" cy="3977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rcRect b="9100"/>
          <a:stretch>
            <a:fillRect/>
          </a:stretch>
        </p:blipFill>
        <p:spPr>
          <a:xfrm>
            <a:off x="10970260" y="7004685"/>
            <a:ext cx="6217285" cy="60426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668635" y="13023215"/>
            <a:ext cx="136518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Landslide mapping after earthquake by RADI team</a:t>
            </a:r>
          </a:p>
        </p:txBody>
      </p:sp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10" y="8583930"/>
            <a:ext cx="6343650" cy="443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588"/>
            <a:ext cx="24364950" cy="1371123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" name="Shape 137"/>
          <p:cNvSpPr/>
          <p:nvPr/>
        </p:nvSpPr>
        <p:spPr>
          <a:xfrm>
            <a:off x="619044" y="1281180"/>
            <a:ext cx="17359434" cy="94742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zh-CN" sz="5500" b="1" smtClean="0">
                <a:solidFill>
                  <a:schemeClr val="accent6">
                    <a:lumOff val="-2152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Mexico Earthquakes Emergency Response</a:t>
            </a:r>
            <a:endParaRPr lang="en-US" altLang="zh-CN" sz="5500" b="1" noProof="1" smtClean="0">
              <a:solidFill>
                <a:schemeClr val="accent6">
                  <a:lumOff val="-21521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2458085"/>
            <a:ext cx="11618595" cy="2801620"/>
          </a:xfrm>
          <a:prstGeom prst="rect">
            <a:avLst/>
          </a:prstGeom>
        </p:spPr>
      </p:pic>
      <p:pic>
        <p:nvPicPr>
          <p:cNvPr id="2" name="图片 4" descr="Jilin1-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25" y="5974080"/>
            <a:ext cx="6176010" cy="7694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5" descr="BJ2-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5135" y="6045835"/>
            <a:ext cx="5935345" cy="762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微信图片_20171019155832"/>
          <p:cNvPicPr>
            <a:picLocks noChangeAspect="1"/>
          </p:cNvPicPr>
          <p:nvPr/>
        </p:nvPicPr>
        <p:blipFill>
          <a:blip r:embed="rId6"/>
          <a:srcRect l="2583" t="3576" r="3114" b="4757"/>
          <a:stretch>
            <a:fillRect/>
          </a:stretch>
        </p:blipFill>
        <p:spPr>
          <a:xfrm>
            <a:off x="16699865" y="360680"/>
            <a:ext cx="7459345" cy="41262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1405" y="7880985"/>
            <a:ext cx="9659620" cy="50609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943205" y="4353560"/>
            <a:ext cx="1109535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>
              <a:lnSpc>
                <a:spcPct val="120000"/>
              </a:lnSpc>
            </a:pPr>
            <a:r>
              <a:rPr lang="en-US" altLang="zh-CN" sz="40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During Mexico earthqauke emergency response at Sept 20-30, there were 4,351 visits to ChinaGEO DSNet portal and download 8.5TB images about this disaster events.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zhang\Desktop\图片1.png"/>
          <p:cNvPicPr>
            <a:picLocks noChangeAspect="1" noChangeArrowheads="1"/>
          </p:cNvPicPr>
          <p:nvPr/>
        </p:nvPicPr>
        <p:blipFill>
          <a:blip r:embed="rId3"/>
          <a:srcRect l="73456" b="76045"/>
          <a:stretch>
            <a:fillRect/>
          </a:stretch>
        </p:blipFill>
        <p:spPr bwMode="auto">
          <a:xfrm>
            <a:off x="17907040" y="1588"/>
            <a:ext cx="6467435" cy="3284512"/>
          </a:xfrm>
          <a:prstGeom prst="rect">
            <a:avLst/>
          </a:prstGeom>
          <a:noFill/>
        </p:spPr>
      </p:pic>
      <p:sp>
        <p:nvSpPr>
          <p:cNvPr id="6" name="Shape 137"/>
          <p:cNvSpPr/>
          <p:nvPr/>
        </p:nvSpPr>
        <p:spPr>
          <a:xfrm>
            <a:off x="619044" y="1281180"/>
            <a:ext cx="17359434" cy="94742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Iran-Iraq Earthquake Emergency Response</a:t>
            </a:r>
          </a:p>
        </p:txBody>
      </p:sp>
      <p:graphicFrame>
        <p:nvGraphicFramePr>
          <p:cNvPr id="15" name="对象 14"/>
          <p:cNvGraphicFramePr/>
          <p:nvPr/>
        </p:nvGraphicFramePr>
        <p:xfrm>
          <a:off x="619125" y="2674620"/>
          <a:ext cx="23154640" cy="10733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4" imgW="11400790" imgH="7620000" progId="Paint.Picture">
                  <p:embed/>
                </p:oleObj>
              </mc:Choice>
              <mc:Fallback>
                <p:oleObj r:id="rId4" imgW="11400790" imgH="7620000" progId="Paint.Picture">
                  <p:embed/>
                  <p:pic>
                    <p:nvPicPr>
                      <p:cNvPr id="0" name="图片 15"/>
                      <p:cNvPicPr/>
                      <p:nvPr/>
                    </p:nvPicPr>
                    <p:blipFill>
                      <a:blip r:embed="rId5"/>
                      <a:srcRect t="5076" b="5954"/>
                      <a:stretch>
                        <a:fillRect/>
                      </a:stretch>
                    </p:blipFill>
                    <p:spPr>
                      <a:xfrm>
                        <a:off x="619125" y="2674620"/>
                        <a:ext cx="23154640" cy="10733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对象 17"/>
          <p:cNvGraphicFramePr/>
          <p:nvPr/>
        </p:nvGraphicFramePr>
        <p:xfrm>
          <a:off x="619125" y="2674620"/>
          <a:ext cx="23154640" cy="1073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3" imgW="11715750" imgH="6838950" progId="Paint.Picture">
                  <p:embed/>
                </p:oleObj>
              </mc:Choice>
              <mc:Fallback>
                <p:oleObj r:id="rId3" imgW="11715750" imgH="68389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9125" y="2674620"/>
                        <a:ext cx="23154640" cy="10734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2" descr="C:\Users\zhang\Desktop\图片1.png"/>
          <p:cNvPicPr>
            <a:picLocks noChangeAspect="1" noChangeArrowheads="1"/>
          </p:cNvPicPr>
          <p:nvPr/>
        </p:nvPicPr>
        <p:blipFill>
          <a:blip r:embed="rId5"/>
          <a:srcRect l="73456" b="76045"/>
          <a:stretch>
            <a:fillRect/>
          </a:stretch>
        </p:blipFill>
        <p:spPr bwMode="auto">
          <a:xfrm>
            <a:off x="17907040" y="1588"/>
            <a:ext cx="6467435" cy="3284512"/>
          </a:xfrm>
          <a:prstGeom prst="rect">
            <a:avLst/>
          </a:prstGeom>
          <a:noFill/>
        </p:spPr>
      </p:pic>
      <p:sp>
        <p:nvSpPr>
          <p:cNvPr id="6" name="Shape 137"/>
          <p:cNvSpPr/>
          <p:nvPr/>
        </p:nvSpPr>
        <p:spPr>
          <a:xfrm>
            <a:off x="619044" y="1281180"/>
            <a:ext cx="17359434" cy="94742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zh-CN" sz="5500" b="1" noProof="1" smtClean="0">
                <a:solidFill>
                  <a:schemeClr val="accent6">
                    <a:lumOff val="-2152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Iran-Iraq Earthquake Emergency Response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 l="73456" b="76045"/>
          <a:stretch>
            <a:fillRect/>
          </a:stretch>
        </p:blipFill>
        <p:spPr bwMode="auto">
          <a:xfrm>
            <a:off x="17907040" y="1588"/>
            <a:ext cx="6467435" cy="3284512"/>
          </a:xfrm>
          <a:prstGeom prst="rect">
            <a:avLst/>
          </a:prstGeom>
          <a:noFill/>
        </p:spPr>
      </p:pic>
      <p:sp>
        <p:nvSpPr>
          <p:cNvPr id="6" name="Shape 137"/>
          <p:cNvSpPr/>
          <p:nvPr/>
        </p:nvSpPr>
        <p:spPr>
          <a:xfrm>
            <a:off x="619044" y="1281180"/>
            <a:ext cx="17359434" cy="94742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zh-CN" sz="5500" b="1" smtClean="0">
                <a:solidFill>
                  <a:schemeClr val="accent6">
                    <a:lumOff val="-21518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Gita Typhoon</a:t>
            </a:r>
            <a:r>
              <a:rPr lang="en-US" altLang="zh-CN" sz="5500" b="1" noProof="1" smtClean="0">
                <a:solidFill>
                  <a:schemeClr val="accent6">
                    <a:lumOff val="-21518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 </a:t>
            </a:r>
            <a:r>
              <a:rPr lang="en-US" altLang="zh-CN" sz="5500" b="1" noProof="1" smtClean="0">
                <a:solidFill>
                  <a:schemeClr val="accent6">
                    <a:lumOff val="-21519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Emergency Response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19125" y="2482850"/>
            <a:ext cx="17358995" cy="186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32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Requested by ESCAP, Samoa and NZ, repsonse launched during Chinese New Year season, five sepcial observing were taken by high resolution Chinese satellites (JL, BJ-2). Lots of data has been pushed to the suffered countries. </a:t>
            </a:r>
          </a:p>
        </p:txBody>
      </p:sp>
      <p:pic>
        <p:nvPicPr>
          <p:cNvPr id="3" name="图片 2" descr="吉塔飓风-斐济地区-201802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" y="4574540"/>
            <a:ext cx="4671695" cy="6609080"/>
          </a:xfrm>
          <a:prstGeom prst="rect">
            <a:avLst/>
          </a:prstGeom>
        </p:spPr>
      </p:pic>
      <p:pic>
        <p:nvPicPr>
          <p:cNvPr id="4" name="图片 3" descr="吉塔飓风-萨摩亚地区-201802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555" y="4574540"/>
            <a:ext cx="4672330" cy="6609080"/>
          </a:xfrm>
          <a:prstGeom prst="rect">
            <a:avLst/>
          </a:prstGeom>
        </p:spPr>
      </p:pic>
      <p:pic>
        <p:nvPicPr>
          <p:cNvPr id="5" name="图片 4" descr="吉塔飓风-汤加地区-201803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835" y="4574540"/>
            <a:ext cx="4672330" cy="6609080"/>
          </a:xfrm>
          <a:prstGeom prst="rect">
            <a:avLst/>
          </a:prstGeom>
        </p:spPr>
      </p:pic>
      <p:pic>
        <p:nvPicPr>
          <p:cNvPr id="7" name="图片 6" descr="吉塔飓风-新西兰地区-201803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8165" y="4574540"/>
            <a:ext cx="4672330" cy="6609080"/>
          </a:xfrm>
          <a:prstGeom prst="rect">
            <a:avLst/>
          </a:prstGeom>
        </p:spPr>
      </p:pic>
      <p:pic>
        <p:nvPicPr>
          <p:cNvPr id="10" name="图片 9" descr="吉塔飓风-新西兰地区-201803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00495" y="4574540"/>
            <a:ext cx="4672330" cy="66090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19125" y="11430000"/>
            <a:ext cx="23253065" cy="12827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algn="l" defTabSz="8255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With the analysis to the images (0.58 m) over NZ, the impact of Gita typhoon at Feb 20th has been detected. There are 43 damaged points, 1 for road damage, 26 for damaged house, and 16 for landslide or debris flow. ）</a:t>
            </a:r>
            <a:endParaRPr kumimoji="0" lang="en-US" altLang="zh-CN" sz="3200" b="1" i="0" u="none" strike="noStrike" cap="none" spc="0" normalizeH="0" baseline="0" smtClean="0">
              <a:ln>
                <a:noFill/>
              </a:ln>
              <a:solidFill>
                <a:schemeClr val="accent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Helvetica Light"/>
            </a:endParaRPr>
          </a:p>
        </p:txBody>
      </p:sp>
      <p:pic>
        <p:nvPicPr>
          <p:cNvPr id="8" name="图片 -2147482624"/>
          <p:cNvPicPr>
            <a:picLocks noChangeAspect="1"/>
          </p:cNvPicPr>
          <p:nvPr/>
        </p:nvPicPr>
        <p:blipFill>
          <a:blip r:embed="rId8"/>
          <a:srcRect l="27675" r="27789"/>
          <a:stretch>
            <a:fillRect/>
          </a:stretch>
        </p:blipFill>
        <p:spPr>
          <a:xfrm>
            <a:off x="17303115" y="1905"/>
            <a:ext cx="7071360" cy="114319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588"/>
            <a:ext cx="24364950" cy="1371123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" name="Shape 137"/>
          <p:cNvSpPr/>
          <p:nvPr/>
        </p:nvSpPr>
        <p:spPr>
          <a:xfrm>
            <a:off x="619044" y="857208"/>
            <a:ext cx="17359434" cy="94897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APSCO Data Portal by China Agency</a:t>
            </a: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3"/>
          <a:srcRect r="14870"/>
          <a:stretch>
            <a:fillRect/>
          </a:stretch>
        </p:blipFill>
        <p:spPr bwMode="auto">
          <a:xfrm>
            <a:off x="1032934" y="2146300"/>
            <a:ext cx="12361333" cy="766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12969" y="8328026"/>
            <a:ext cx="13059832" cy="467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1"/>
          <p:cNvSpPr txBox="1"/>
          <p:nvPr/>
        </p:nvSpPr>
        <p:spPr>
          <a:xfrm>
            <a:off x="15049521" y="4117977"/>
            <a:ext cx="8858312" cy="3913155"/>
          </a:xfrm>
          <a:prstGeom prst="rect">
            <a:avLst/>
          </a:prstGeom>
          <a:noFill/>
        </p:spPr>
        <p:txBody>
          <a:bodyPr wrap="square" lIns="217709" tIns="108855" rIns="217709" bIns="108855">
            <a:spAutoFit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4000" b="1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it can provide high resolution images freely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4000" b="1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China supported its portal development and main data resources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0" y="5209947"/>
            <a:ext cx="24384000" cy="2318583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1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/>
            <a:r>
              <a:rPr lang="en-US" altLang="zh-CN" sz="7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Update of Data Sharing Activities in </a:t>
            </a:r>
            <a:r>
              <a:rPr lang="en-US" altLang="zh-CN" sz="7200" b="1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ChinaGEOSS</a:t>
            </a:r>
            <a:endParaRPr lang="en-US" altLang="zh-CN" sz="7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sz="7200" b="1" dirty="0"/>
          </a:p>
        </p:txBody>
      </p:sp>
      <p:sp>
        <p:nvSpPr>
          <p:cNvPr id="124" name="Shape 124"/>
          <p:cNvSpPr/>
          <p:nvPr/>
        </p:nvSpPr>
        <p:spPr>
          <a:xfrm>
            <a:off x="0" y="8206268"/>
            <a:ext cx="24383999" cy="3148330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marL="457200" lvl="1" indent="-457200" hangingPunct="1">
              <a:lnSpc>
                <a:spcPct val="150000"/>
              </a:lnSpc>
            </a:pPr>
            <a:r>
              <a:rPr lang="en-US" altLang="zh-CN" sz="44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Li Guoqing, Zhang Lianchong</a:t>
            </a:r>
            <a:endParaRPr lang="zh-CN" altLang="en-US" sz="4400" b="1" noProof="1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+mn-ea"/>
            </a:endParaRPr>
          </a:p>
          <a:p>
            <a:pPr marL="457200" lvl="1" indent="-457200" hangingPunct="1">
              <a:lnSpc>
                <a:spcPct val="150000"/>
              </a:lnSpc>
            </a:pPr>
            <a:r>
              <a:rPr lang="en-US" altLang="zh-CN" sz="44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RADI/CAS</a:t>
            </a:r>
          </a:p>
          <a:p>
            <a:pPr marL="457200" lvl="1" indent="-457200" hangingPunct="1">
              <a:lnSpc>
                <a:spcPct val="150000"/>
              </a:lnSpc>
            </a:pPr>
            <a:r>
              <a:rPr lang="en-US" altLang="zh-CN" sz="44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May 2, 2018</a:t>
            </a:r>
            <a:endParaRPr lang="en-US" altLang="zh-CN" sz="4400" b="1" noProof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588"/>
            <a:ext cx="24364950" cy="1371123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6" name="Shape 137"/>
          <p:cNvSpPr/>
          <p:nvPr/>
        </p:nvSpPr>
        <p:spPr>
          <a:xfrm>
            <a:off x="619044" y="857208"/>
            <a:ext cx="17359434" cy="94897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Regional Data Sharing Facilities</a:t>
            </a:r>
          </a:p>
        </p:txBody>
      </p:sp>
      <p:pic>
        <p:nvPicPr>
          <p:cNvPr id="4" name="内容占位符 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05935" y="2235200"/>
            <a:ext cx="10456333" cy="5334000"/>
          </a:xfrm>
        </p:spPr>
      </p:pic>
      <p:sp>
        <p:nvSpPr>
          <p:cNvPr id="5" name="文本框 7"/>
          <p:cNvSpPr txBox="1"/>
          <p:nvPr/>
        </p:nvSpPr>
        <p:spPr>
          <a:xfrm>
            <a:off x="546103" y="8166101"/>
            <a:ext cx="15532099" cy="4128598"/>
          </a:xfrm>
          <a:prstGeom prst="rect">
            <a:avLst/>
          </a:prstGeom>
          <a:noFill/>
        </p:spPr>
        <p:txBody>
          <a:bodyPr lIns="217709" tIns="108855" rIns="217709" bIns="108855">
            <a:spAutoFit/>
          </a:bodyPr>
          <a:lstStyle/>
          <a:p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High Resolution Regional Land Surface Imaging - CBERS 04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4000" b="1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5-10 meter res. freely access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4000" b="1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Singapore Station  (10 countries)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4000" b="1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South Africa Hartebeeshoeck Station (13 countries)</a:t>
            </a:r>
          </a:p>
        </p:txBody>
      </p:sp>
      <p:pic>
        <p:nvPicPr>
          <p:cNvPr id="8" name="Picture 9" descr="南非接收范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63335" y="7797801"/>
            <a:ext cx="7666568" cy="473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07902" y="2235200"/>
            <a:ext cx="11120965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588"/>
            <a:ext cx="24364950" cy="1371123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717550"/>
            <a:ext cx="12932835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图表 4"/>
          <p:cNvGraphicFramePr/>
          <p:nvPr/>
        </p:nvGraphicFramePr>
        <p:xfrm>
          <a:off x="12672908" y="914400"/>
          <a:ext cx="11306387" cy="613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575735" y="7623469"/>
            <a:ext cx="11777133" cy="4018280"/>
          </a:xfrm>
          <a:prstGeom prst="rect">
            <a:avLst/>
          </a:prstGeom>
          <a:noFill/>
        </p:spPr>
        <p:txBody>
          <a:bodyPr wrap="square" lIns="217709" tIns="108855" rIns="217709" bIns="108855">
            <a:spAutoFit/>
          </a:bodyPr>
          <a:lstStyle/>
          <a:p>
            <a:pPr fontAlgn="auto"/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CMACast system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4000" b="1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黑体" panose="02010609060101010101" pitchFamily="49" charset="-122"/>
              </a:rPr>
              <a:t>Over 8.5PB Data with 25 satellites, </a:t>
            </a: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黑体" panose="02010609060101010101" pitchFamily="49" charset="-122"/>
              </a:rPr>
              <a:t>open </a:t>
            </a:r>
            <a:r>
              <a:rPr lang="en-US" altLang="zh-CN" sz="4000" b="1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黑体" panose="02010609060101010101" pitchFamily="49" charset="-122"/>
              </a:rPr>
              <a:t>and free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4000" b="1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黑体" panose="02010609060101010101" pitchFamily="49" charset="-122"/>
              </a:rPr>
              <a:t>&gt; 60 countries can receive FY data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4000" b="1" noProof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黑体" panose="02010609060101010101" pitchFamily="49" charset="-122"/>
              </a:rPr>
              <a:t>&gt; 90 countries are using FY </a:t>
            </a: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黑体" panose="02010609060101010101" pitchFamily="49" charset="-122"/>
              </a:rPr>
              <a:t>data</a:t>
            </a:r>
            <a:endParaRPr lang="en-US" altLang="zh-CN" sz="4000" b="1" noProof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pic>
        <p:nvPicPr>
          <p:cNvPr id="9" name="Picture 3" descr="DVBNEW四站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82501" y="7432677"/>
            <a:ext cx="11599333" cy="605155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4581" name="文本框 1"/>
          <p:cNvSpPr txBox="1">
            <a:spLocks noChangeArrowheads="1"/>
          </p:cNvSpPr>
          <p:nvPr/>
        </p:nvSpPr>
        <p:spPr bwMode="auto">
          <a:xfrm>
            <a:off x="576580" y="7048500"/>
            <a:ext cx="11676380" cy="6629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217709" tIns="108855" rIns="217709" bIns="108855">
            <a:spAutoFit/>
          </a:bodyPr>
          <a:lstStyle/>
          <a:p>
            <a:r>
              <a:rPr lang="en-US" altLang="zh-CN" sz="2900" dirty="0">
                <a:sym typeface="宋体" panose="02010600030101010101" pitchFamily="2" charset="-122"/>
              </a:rPr>
              <a:t>Castaneda user network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1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113377"/>
            <a:ext cx="4111703" cy="73353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0"/>
                  </a:schemeClr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en-US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ligq</a:t>
            </a:r>
            <a:r>
              <a:rPr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radi.ac.cn</a:t>
            </a:r>
            <a:r>
              <a:rPr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1333424" y="2857472"/>
            <a:ext cx="16645054" cy="871543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t">
            <a:normAutofit/>
            <a:scene3d>
              <a:camera prst="orthographicFront"/>
              <a:lightRig rig="threePt" dir="t"/>
            </a:scene3d>
          </a:bodyPr>
          <a:lstStyle/>
          <a:p>
            <a:pPr marL="457200" marR="0" lvl="1" indent="-457200" algn="l" defTabSz="8255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"/>
              <a:defRPr/>
            </a:pPr>
            <a:r>
              <a:rPr lang="en-US" altLang="zh-CN" sz="6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Framework of ChinaGEOSS Data Sharing</a:t>
            </a:r>
          </a:p>
          <a:p>
            <a:pPr marL="457200" marR="0" lvl="1" indent="-457200" algn="l" defTabSz="8255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"/>
              <a:defRPr/>
            </a:pPr>
            <a:r>
              <a:rPr lang="en-US" altLang="zh-CN" sz="6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Promotion to ChinaGEOSS Data Policy</a:t>
            </a:r>
          </a:p>
          <a:p>
            <a:pPr marL="457200" marR="0" lvl="1" indent="-457200" algn="l" defTabSz="8255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"/>
              <a:defRPr/>
            </a:pPr>
            <a:r>
              <a:rPr lang="en-US" altLang="zh-CN" sz="6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Ch</a:t>
            </a:r>
            <a:r>
              <a:rPr lang="en-US" altLang="zh-CN" sz="6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inaGEOSS DSNet Portals</a:t>
            </a:r>
          </a:p>
          <a:p>
            <a:pPr marL="457200" marR="0" lvl="1" indent="-457200" algn="l" defTabSz="8255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"/>
              <a:defRPr/>
            </a:pPr>
            <a:r>
              <a:rPr lang="en-US" altLang="zh-CN" sz="6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Integration of Data Resources</a:t>
            </a:r>
          </a:p>
          <a:p>
            <a:pPr marL="457200" marR="0" lvl="1" indent="-457200" algn="l" defTabSz="8255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"/>
              <a:defRPr/>
            </a:pPr>
            <a:r>
              <a:rPr lang="en-US" altLang="zh-CN" sz="6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Contributions to GEO related work</a:t>
            </a:r>
            <a:endParaRPr lang="en-US" altLang="zh-CN" sz="6000" b="1" noProof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Times New Roman" panose="02020603050405020304" pitchFamily="18" charset="0"/>
            </a:endParaRPr>
          </a:p>
        </p:txBody>
      </p:sp>
      <p:sp>
        <p:nvSpPr>
          <p:cNvPr id="6" name="Shape 137"/>
          <p:cNvSpPr/>
          <p:nvPr/>
        </p:nvSpPr>
        <p:spPr>
          <a:xfrm>
            <a:off x="1333424" y="1087931"/>
            <a:ext cx="16645054" cy="121058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US" altLang="zh-CN" sz="7200" b="1" dirty="0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Outline</a:t>
            </a:r>
            <a:endParaRPr sz="7200" b="1" dirty="0">
              <a:solidFill>
                <a:schemeClr val="accent6">
                  <a:lumOff val="-21521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588"/>
            <a:ext cx="24364950" cy="13711237"/>
          </a:xfrm>
          <a:prstGeom prst="rect">
            <a:avLst/>
          </a:prstGeom>
          <a:noFill/>
        </p:spPr>
      </p:pic>
      <p:sp>
        <p:nvSpPr>
          <p:cNvPr id="5" name="圆角矩形 4"/>
          <p:cNvSpPr/>
          <p:nvPr/>
        </p:nvSpPr>
        <p:spPr>
          <a:xfrm>
            <a:off x="3420535" y="5588001"/>
            <a:ext cx="18719800" cy="7683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Inter-Ministry Stakeholder Committee of ChinaGEOSS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070103" y="3771901"/>
            <a:ext cx="4220632" cy="768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Space Agency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13186836" y="3771901"/>
            <a:ext cx="4559299" cy="768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EO Organization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7200903" y="3771901"/>
            <a:ext cx="4220632" cy="768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Space Agency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18609733" y="3771901"/>
            <a:ext cx="4555067" cy="768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EO Organization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5571068" y="7226301"/>
            <a:ext cx="14439901" cy="7683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ChinaGEOSS Office (MOST/NRSCC)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3983569" y="9004300"/>
            <a:ext cx="4220632" cy="18192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agency level</a:t>
            </a:r>
          </a:p>
          <a:p>
            <a:pPr algn="ctr"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 DS activities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10414000" y="9004300"/>
            <a:ext cx="4220635" cy="181927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ChinaGEOSS DSNet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16962969" y="9004300"/>
            <a:ext cx="4220632" cy="18192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project level  DS activities</a:t>
            </a:r>
          </a:p>
        </p:txBody>
      </p:sp>
      <p:sp>
        <p:nvSpPr>
          <p:cNvPr id="20" name="下箭头 19"/>
          <p:cNvSpPr/>
          <p:nvPr/>
        </p:nvSpPr>
        <p:spPr>
          <a:xfrm>
            <a:off x="4347636" y="4540250"/>
            <a:ext cx="397933" cy="1006476"/>
          </a:xfrm>
          <a:prstGeom prst="down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endParaRPr lang="zh-CN" altLang="en-US" sz="40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下箭头 20"/>
          <p:cNvSpPr/>
          <p:nvPr/>
        </p:nvSpPr>
        <p:spPr>
          <a:xfrm>
            <a:off x="9211735" y="4578351"/>
            <a:ext cx="397933" cy="1009650"/>
          </a:xfrm>
          <a:prstGeom prst="down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endParaRPr lang="zh-CN" altLang="en-US" sz="40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下箭头 21"/>
          <p:cNvSpPr/>
          <p:nvPr/>
        </p:nvSpPr>
        <p:spPr>
          <a:xfrm>
            <a:off x="15367001" y="4578351"/>
            <a:ext cx="397933" cy="1009650"/>
          </a:xfrm>
          <a:prstGeom prst="down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endParaRPr lang="zh-CN" altLang="en-US" sz="40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下箭头 22"/>
          <p:cNvSpPr/>
          <p:nvPr/>
        </p:nvSpPr>
        <p:spPr>
          <a:xfrm>
            <a:off x="20785668" y="4578351"/>
            <a:ext cx="397933" cy="1009650"/>
          </a:xfrm>
          <a:prstGeom prst="down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endParaRPr lang="zh-CN" altLang="en-US" sz="40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下箭头 24"/>
          <p:cNvSpPr/>
          <p:nvPr/>
        </p:nvSpPr>
        <p:spPr>
          <a:xfrm>
            <a:off x="12141200" y="6353176"/>
            <a:ext cx="766235" cy="8636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endParaRPr lang="zh-CN" altLang="en-US" sz="40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下箭头 25"/>
          <p:cNvSpPr/>
          <p:nvPr/>
        </p:nvSpPr>
        <p:spPr>
          <a:xfrm>
            <a:off x="5892802" y="7994651"/>
            <a:ext cx="397933" cy="1009650"/>
          </a:xfrm>
          <a:prstGeom prst="down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endParaRPr lang="zh-CN" altLang="en-US" sz="40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下箭头 26"/>
          <p:cNvSpPr/>
          <p:nvPr/>
        </p:nvSpPr>
        <p:spPr>
          <a:xfrm>
            <a:off x="12327468" y="7994651"/>
            <a:ext cx="397933" cy="1009650"/>
          </a:xfrm>
          <a:prstGeom prst="down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endParaRPr lang="zh-CN" altLang="en-US" sz="40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下箭头 27"/>
          <p:cNvSpPr/>
          <p:nvPr/>
        </p:nvSpPr>
        <p:spPr>
          <a:xfrm>
            <a:off x="18872202" y="7994651"/>
            <a:ext cx="397933" cy="1009650"/>
          </a:xfrm>
          <a:prstGeom prst="down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endParaRPr lang="zh-CN" altLang="en-US" sz="40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Shape 137"/>
          <p:cNvSpPr/>
          <p:nvPr/>
        </p:nvSpPr>
        <p:spPr>
          <a:xfrm>
            <a:off x="619044" y="857208"/>
            <a:ext cx="17359434" cy="94897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Framework of ChinaGEOSS Data Sharing Activity</a:t>
            </a:r>
            <a:endParaRPr lang="en-US" altLang="zh-CN" sz="5500" b="1" dirty="0" smtClean="0">
              <a:solidFill>
                <a:schemeClr val="accent6">
                  <a:lumOff val="-21521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588"/>
            <a:ext cx="24364950" cy="13711237"/>
          </a:xfrm>
          <a:prstGeom prst="rect">
            <a:avLst/>
          </a:prstGeom>
          <a:noFill/>
        </p:spPr>
      </p:pic>
      <p:sp>
        <p:nvSpPr>
          <p:cNvPr id="5" name="文本框 4"/>
          <p:cNvSpPr txBox="1"/>
          <p:nvPr/>
        </p:nvSpPr>
        <p:spPr>
          <a:xfrm>
            <a:off x="750148" y="2190973"/>
            <a:ext cx="23234227" cy="2881077"/>
          </a:xfrm>
          <a:prstGeom prst="rect">
            <a:avLst/>
          </a:prstGeom>
          <a:noFill/>
        </p:spPr>
        <p:txBody>
          <a:bodyPr lIns="217709" tIns="108855" rIns="217709" bIns="108855">
            <a:spAutoFit/>
            <a:scene3d>
              <a:camera prst="orthographicFront"/>
              <a:lightRig rig="threePt" dir="t"/>
            </a:scene3d>
          </a:bodyPr>
          <a:lstStyle/>
          <a:p>
            <a:pPr marL="1088390" indent="-108839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Lack of clear and detailed policy to apply for EO data sharing in China</a:t>
            </a:r>
          </a:p>
          <a:p>
            <a:pPr marL="1088390" indent="-108839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ChinaGEOSS encourages adoption of GEO DSP and DMP</a:t>
            </a:r>
          </a:p>
          <a:p>
            <a:pPr marL="1088390" indent="-108839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Different policy between its national and international missions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8733370" y="6914954"/>
            <a:ext cx="6036733" cy="10096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metadata</a:t>
            </a:r>
          </a:p>
        </p:txBody>
      </p:sp>
      <p:cxnSp>
        <p:nvCxnSpPr>
          <p:cNvPr id="10" name="肘形连接符 9"/>
          <p:cNvCxnSpPr>
            <a:endCxn id="7" idx="1"/>
          </p:cNvCxnSpPr>
          <p:nvPr/>
        </p:nvCxnSpPr>
        <p:spPr>
          <a:xfrm>
            <a:off x="5469468" y="6362504"/>
            <a:ext cx="3263901" cy="1057274"/>
          </a:xfrm>
          <a:prstGeom prst="bentConnector3">
            <a:avLst>
              <a:gd name="adj1" fmla="val 5002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连接符 10"/>
          <p:cNvCxnSpPr>
            <a:endCxn id="7" idx="1"/>
          </p:cNvCxnSpPr>
          <p:nvPr/>
        </p:nvCxnSpPr>
        <p:spPr>
          <a:xfrm rot="5400000" flipV="1">
            <a:off x="6243111" y="6355096"/>
            <a:ext cx="2482850" cy="249766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14770101" y="6914954"/>
            <a:ext cx="7700432" cy="10096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open and free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8733370" y="9766104"/>
            <a:ext cx="6036733" cy="10064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essential collection dataset (ECD)</a:t>
            </a:r>
            <a:endParaRPr lang="en-US" altLang="zh-CN" sz="40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4770101" y="9766104"/>
            <a:ext cx="7700432" cy="10064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authorized delivery</a:t>
            </a:r>
            <a:endParaRPr lang="en-US" altLang="zh-CN" sz="40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8733370" y="8340528"/>
            <a:ext cx="6036733" cy="10096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published dataset</a:t>
            </a:r>
            <a:endParaRPr lang="en-US" altLang="zh-CN" sz="40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4770101" y="8340528"/>
            <a:ext cx="7700432" cy="10096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open and free</a:t>
            </a:r>
            <a:endParaRPr lang="en-US" altLang="zh-CN" sz="40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8733370" y="11217078"/>
            <a:ext cx="6036733" cy="10096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associated dataset</a:t>
            </a:r>
            <a:endParaRPr lang="en-US" altLang="zh-CN" sz="40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14770101" y="11217078"/>
            <a:ext cx="7700432" cy="10096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fontAlgn="auto"/>
            <a:r>
              <a:rPr lang="en-US" altLang="zh-CN" sz="4000" noProof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authorized delivery</a:t>
            </a:r>
            <a:endParaRPr lang="en-US" altLang="zh-CN" sz="40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肘形连接符 20"/>
          <p:cNvCxnSpPr>
            <a:endCxn id="7" idx="1"/>
          </p:cNvCxnSpPr>
          <p:nvPr/>
        </p:nvCxnSpPr>
        <p:spPr>
          <a:xfrm rot="5400000" flipV="1">
            <a:off x="5145619" y="6686353"/>
            <a:ext cx="3911600" cy="326390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连接符 21"/>
          <p:cNvCxnSpPr>
            <a:endCxn id="9" idx="1"/>
          </p:cNvCxnSpPr>
          <p:nvPr/>
        </p:nvCxnSpPr>
        <p:spPr>
          <a:xfrm rot="5400000" flipV="1">
            <a:off x="4093636" y="7082170"/>
            <a:ext cx="5359400" cy="3920067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hape 137"/>
          <p:cNvSpPr/>
          <p:nvPr/>
        </p:nvSpPr>
        <p:spPr>
          <a:xfrm>
            <a:off x="619044" y="857208"/>
            <a:ext cx="17359434" cy="94897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Promotion to ChinaGEOSS Data Policy</a:t>
            </a:r>
            <a:endParaRPr lang="en-US" altLang="zh-CN" sz="5500" b="1" noProof="1" smtClean="0">
              <a:solidFill>
                <a:schemeClr val="accent6">
                  <a:lumOff val="-21521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49301" y="5072050"/>
            <a:ext cx="9601200" cy="1441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anchor="ctr"/>
          <a:lstStyle/>
          <a:p>
            <a:pPr algn="ctr" fontAlgn="auto"/>
            <a:r>
              <a:rPr lang="en-US" altLang="zh-CN" sz="4000" b="1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ChinaGEOSS Data Policy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588"/>
            <a:ext cx="24364950" cy="1371123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219" name="Picture 3" descr="C:\Users\zhang\Desktop\火狐截图_2016-06-27T08-38-51.916Z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1806576"/>
            <a:ext cx="10430933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文本框 5"/>
          <p:cNvSpPr txBox="1">
            <a:spLocks noChangeArrowheads="1"/>
          </p:cNvSpPr>
          <p:nvPr/>
        </p:nvSpPr>
        <p:spPr bwMode="auto">
          <a:xfrm>
            <a:off x="2815169" y="6432550"/>
            <a:ext cx="5676899" cy="13893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217709" tIns="108855" rIns="217709" bIns="108855">
            <a:sp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Chinese Portal</a:t>
            </a:r>
          </a:p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http://chinageoss.org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</a:p>
        </p:txBody>
      </p:sp>
      <p:sp>
        <p:nvSpPr>
          <p:cNvPr id="9221" name="文本框 6"/>
          <p:cNvSpPr txBox="1">
            <a:spLocks noChangeArrowheads="1"/>
          </p:cNvSpPr>
          <p:nvPr/>
        </p:nvSpPr>
        <p:spPr bwMode="auto">
          <a:xfrm>
            <a:off x="12406314" y="9540877"/>
            <a:ext cx="9429816" cy="1327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217709" tIns="108855" rIns="217709" bIns="108855">
            <a:sp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International Portal</a:t>
            </a:r>
          </a:p>
          <a:p>
            <a:r>
              <a:rPr lang="zh-CN" altLang="en-US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http://chinageoss.org/en/index.html</a:t>
            </a:r>
          </a:p>
        </p:txBody>
      </p:sp>
      <p:pic>
        <p:nvPicPr>
          <p:cNvPr id="9222" name="图片 7"/>
          <p:cNvPicPr>
            <a:picLocks noChangeAspect="1" noChangeArrowheads="1"/>
          </p:cNvPicPr>
          <p:nvPr/>
        </p:nvPicPr>
        <p:blipFill>
          <a:blip r:embed="rId4"/>
          <a:srcRect l="9166" t="1993" r="8295" b="6013"/>
          <a:stretch>
            <a:fillRect/>
          </a:stretch>
        </p:blipFill>
        <p:spPr bwMode="auto">
          <a:xfrm>
            <a:off x="275168" y="7858132"/>
            <a:ext cx="10646832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文本框 8"/>
          <p:cNvSpPr txBox="1">
            <a:spLocks noChangeArrowheads="1"/>
          </p:cNvSpPr>
          <p:nvPr/>
        </p:nvSpPr>
        <p:spPr bwMode="auto">
          <a:xfrm>
            <a:off x="0" y="12316778"/>
            <a:ext cx="10977554" cy="13278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lIns="217709" tIns="108855" rIns="217709" bIns="108855">
            <a:spAutoFit/>
          </a:bodyPr>
          <a:lstStyle/>
          <a:p>
            <a:pPr algn="ctr"/>
            <a:r>
              <a:rPr lang="en-US" altLang="zh-CN" sz="36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Tansat</a:t>
            </a:r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Portal</a:t>
            </a:r>
          </a:p>
          <a:p>
            <a:pPr algn="ctr"/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http://chinageoss.org/tansat/index.html</a:t>
            </a:r>
          </a:p>
        </p:txBody>
      </p:sp>
      <p:pic>
        <p:nvPicPr>
          <p:cNvPr id="9224" name="图片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5001" y="2536827"/>
            <a:ext cx="14859000" cy="700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图片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590867" y="10864851"/>
            <a:ext cx="3119968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图片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925800" y="10864851"/>
            <a:ext cx="3119968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图片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324235" y="10791827"/>
            <a:ext cx="3230032" cy="244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hape 137"/>
          <p:cNvSpPr/>
          <p:nvPr/>
        </p:nvSpPr>
        <p:spPr>
          <a:xfrm>
            <a:off x="619044" y="857208"/>
            <a:ext cx="17359434" cy="94897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Ch</a:t>
            </a:r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inaGEOSS DSNet Portals</a:t>
            </a:r>
            <a:endParaRPr lang="en-US" altLang="zh-CN" sz="5500" b="1" noProof="1" smtClean="0">
              <a:solidFill>
                <a:schemeClr val="accent6">
                  <a:lumOff val="-21521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 l="73456" b="76045"/>
          <a:stretch>
            <a:fillRect/>
          </a:stretch>
        </p:blipFill>
        <p:spPr bwMode="auto">
          <a:xfrm>
            <a:off x="17907040" y="1588"/>
            <a:ext cx="6467435" cy="3284512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6735" y="2997200"/>
            <a:ext cx="13576301" cy="611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 descr="c:\users\lenovo\appdata\roaming\360se6\USERDA~1\Temp\225424~1.JPG"/>
          <p:cNvPicPr>
            <a:picLocks noChangeAspect="1" noChangeArrowheads="1"/>
          </p:cNvPicPr>
          <p:nvPr/>
        </p:nvPicPr>
        <p:blipFill>
          <a:blip r:embed="rId4"/>
          <a:srcRect l="17500" t="54349" r="16249" b="18478"/>
          <a:stretch>
            <a:fillRect/>
          </a:stretch>
        </p:blipFill>
        <p:spPr bwMode="auto">
          <a:xfrm>
            <a:off x="2976036" y="9051927"/>
            <a:ext cx="14097000" cy="350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右大括号 11"/>
          <p:cNvSpPr/>
          <p:nvPr/>
        </p:nvSpPr>
        <p:spPr bwMode="auto">
          <a:xfrm>
            <a:off x="17073035" y="3178177"/>
            <a:ext cx="571499" cy="1428750"/>
          </a:xfrm>
          <a:prstGeom prst="rightBrace">
            <a:avLst>
              <a:gd name="adj1" fmla="val 8318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lIns="217709" tIns="108855" rIns="217709" bIns="108855"/>
          <a:lstStyle/>
          <a:p>
            <a:pPr eaLnBrk="0" hangingPunct="0"/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7907040" y="3522281"/>
            <a:ext cx="5786478" cy="8353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217709" tIns="108855" rIns="217709" bIns="108855">
            <a:spAutoFit/>
          </a:bodyPr>
          <a:lstStyle/>
          <a:p>
            <a:pPr marL="1088390" indent="-1088390"/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Chinese EO data</a:t>
            </a: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17621288" y="5665421"/>
            <a:ext cx="6358465" cy="8353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217709" tIns="108855" rIns="217709" bIns="108855">
            <a:spAutoFit/>
          </a:bodyPr>
          <a:lstStyle/>
          <a:p>
            <a:pPr marL="1088390" indent="-1088390"/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International EO data</a:t>
            </a:r>
          </a:p>
        </p:txBody>
      </p:sp>
      <p:sp>
        <p:nvSpPr>
          <p:cNvPr id="27" name="右大括号 15"/>
          <p:cNvSpPr/>
          <p:nvPr/>
        </p:nvSpPr>
        <p:spPr bwMode="auto">
          <a:xfrm>
            <a:off x="17073035" y="7035801"/>
            <a:ext cx="571499" cy="1428750"/>
          </a:xfrm>
          <a:prstGeom prst="rightBrace">
            <a:avLst>
              <a:gd name="adj1" fmla="val 8318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lIns="217709" tIns="108855" rIns="217709" bIns="108855"/>
          <a:lstStyle/>
          <a:p>
            <a:pPr eaLnBrk="0" hangingPunct="0"/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16"/>
          <p:cNvSpPr txBox="1">
            <a:spLocks noChangeArrowheads="1"/>
          </p:cNvSpPr>
          <p:nvPr/>
        </p:nvSpPr>
        <p:spPr bwMode="auto">
          <a:xfrm>
            <a:off x="17764164" y="7193008"/>
            <a:ext cx="5929354" cy="145094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217709" tIns="108855" rIns="217709" bIns="108855">
            <a:spAutoFit/>
          </a:bodyPr>
          <a:lstStyle/>
          <a:p>
            <a:pPr marL="1088390" indent="-1088390"/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Essential Collection</a:t>
            </a:r>
          </a:p>
          <a:p>
            <a:pPr marL="1088390" indent="-1088390"/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Dataset</a:t>
            </a:r>
            <a:endParaRPr lang="en-US" altLang="zh-CN" sz="4000" b="1" noProof="1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+mn-ea"/>
            </a:endParaRPr>
          </a:p>
        </p:txBody>
      </p:sp>
      <p:sp>
        <p:nvSpPr>
          <p:cNvPr id="29" name="右大括号 17"/>
          <p:cNvSpPr/>
          <p:nvPr/>
        </p:nvSpPr>
        <p:spPr bwMode="auto">
          <a:xfrm>
            <a:off x="17073036" y="9321801"/>
            <a:ext cx="736600" cy="2714626"/>
          </a:xfrm>
          <a:prstGeom prst="rightBrace">
            <a:avLst>
              <a:gd name="adj1" fmla="val 8303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lIns="217709" tIns="108855" rIns="217709" bIns="108855"/>
          <a:lstStyle/>
          <a:p>
            <a:pPr eaLnBrk="0" hangingPunct="0"/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18"/>
          <p:cNvSpPr txBox="1">
            <a:spLocks noChangeArrowheads="1"/>
          </p:cNvSpPr>
          <p:nvPr/>
        </p:nvSpPr>
        <p:spPr bwMode="auto">
          <a:xfrm>
            <a:off x="17549850" y="9649289"/>
            <a:ext cx="6143667" cy="20664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217709" tIns="108855" rIns="217709" bIns="108855">
            <a:spAutoFit/>
          </a:bodyPr>
          <a:lstStyle/>
          <a:p>
            <a:pPr marL="1088390" indent="-1088390"/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Value-added</a:t>
            </a:r>
          </a:p>
          <a:p>
            <a:pPr marL="1088390" indent="-1088390"/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information data</a:t>
            </a:r>
          </a:p>
          <a:p>
            <a:pPr marL="1088390" indent="-1088390"/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(published)</a:t>
            </a:r>
          </a:p>
        </p:txBody>
      </p:sp>
      <p:sp>
        <p:nvSpPr>
          <p:cNvPr id="31" name="右大括号 22"/>
          <p:cNvSpPr/>
          <p:nvPr/>
        </p:nvSpPr>
        <p:spPr bwMode="auto">
          <a:xfrm>
            <a:off x="17073035" y="5318127"/>
            <a:ext cx="571499" cy="1428750"/>
          </a:xfrm>
          <a:prstGeom prst="rightBrace">
            <a:avLst>
              <a:gd name="adj1" fmla="val 8318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</p:spPr>
        <p:txBody>
          <a:bodyPr lIns="217709" tIns="108855" rIns="217709" bIns="108855"/>
          <a:lstStyle/>
          <a:p>
            <a:pPr eaLnBrk="0" hangingPunct="0"/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Shape 137"/>
          <p:cNvSpPr/>
          <p:nvPr/>
        </p:nvSpPr>
        <p:spPr>
          <a:xfrm>
            <a:off x="619044" y="857208"/>
            <a:ext cx="17359434" cy="94897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Times New Roman" panose="02020603050405020304" pitchFamily="18" charset="0"/>
              </a:rPr>
              <a:t>Integration of Data Resources</a:t>
            </a:r>
            <a:endParaRPr lang="en-US" altLang="zh-CN" sz="5500" b="1" noProof="1" smtClean="0">
              <a:solidFill>
                <a:schemeClr val="accent6">
                  <a:lumOff val="-21521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1588"/>
            <a:ext cx="24364950" cy="13711237"/>
          </a:xfrm>
          <a:prstGeom prst="rect">
            <a:avLst/>
          </a:prstGeom>
          <a:noFill/>
        </p:spPr>
      </p:pic>
      <p:pic>
        <p:nvPicPr>
          <p:cNvPr id="5" name="Picture 4" descr="C:\Users\zhang\Desktop\火狐截图_2016-06-27T13-00-35.286Z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9436" y="1825627"/>
            <a:ext cx="11671299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zhang\Desktop\火狐截图_2016-06-27T13-17-31.252Z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4303" y="4527551"/>
            <a:ext cx="11607800" cy="610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zhang\Desktop\火狐截图_2016-06-27T13-56-02.994Z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1921" y="9591676"/>
            <a:ext cx="1214446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文本框 1"/>
          <p:cNvSpPr txBox="1">
            <a:spLocks noChangeArrowheads="1"/>
          </p:cNvSpPr>
          <p:nvPr/>
        </p:nvSpPr>
        <p:spPr bwMode="auto">
          <a:xfrm>
            <a:off x="13584768" y="3298930"/>
            <a:ext cx="10545232" cy="268204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217709" tIns="108855" rIns="217709" bIns="108855">
            <a:spAutoFit/>
          </a:bodyPr>
          <a:lstStyle/>
          <a:p>
            <a:pPr marL="680085" indent="-680085">
              <a:buFont typeface="Arial" panose="020B0604020202020204" pitchFamily="34" charset="0"/>
              <a:buChar char="•"/>
            </a:pP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6 Chinese satellite data centers were connected by 2017</a:t>
            </a:r>
          </a:p>
          <a:p>
            <a:pPr marL="680085" indent="-680085">
              <a:buFont typeface="Arial" panose="020B0604020202020204" pitchFamily="34" charset="0"/>
              <a:buChar char="•"/>
            </a:pP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more than 30 millions metadata</a:t>
            </a:r>
          </a:p>
          <a:p>
            <a:pPr marL="680085" indent="-680085"/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 pitchFamily="34" charset="0"/>
              </a:rPr>
              <a:t>are harvested in NRT</a:t>
            </a:r>
          </a:p>
        </p:txBody>
      </p:sp>
      <p:pic>
        <p:nvPicPr>
          <p:cNvPr id="11270" name="图片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76868" y="6232527"/>
            <a:ext cx="1025313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hape 137"/>
          <p:cNvSpPr/>
          <p:nvPr/>
        </p:nvSpPr>
        <p:spPr>
          <a:xfrm>
            <a:off x="619044" y="857208"/>
            <a:ext cx="17359434" cy="94897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Arial" panose="020B0604020202020204"/>
              </a:rPr>
              <a:t>Metadata Harvesting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zhang\Desktop\图片1.png"/>
          <p:cNvPicPr>
            <a:picLocks noChangeAspect="1" noChangeArrowheads="1"/>
          </p:cNvPicPr>
          <p:nvPr/>
        </p:nvPicPr>
        <p:blipFill>
          <a:blip r:embed="rId2"/>
          <a:srcRect l="73456" b="76045"/>
          <a:stretch>
            <a:fillRect/>
          </a:stretch>
        </p:blipFill>
        <p:spPr bwMode="auto">
          <a:xfrm>
            <a:off x="17907040" y="1588"/>
            <a:ext cx="6467435" cy="3284512"/>
          </a:xfrm>
          <a:prstGeom prst="rect">
            <a:avLst/>
          </a:prstGeom>
          <a:noFill/>
        </p:spPr>
      </p:pic>
      <p:sp>
        <p:nvSpPr>
          <p:cNvPr id="4" name="Shape 137"/>
          <p:cNvSpPr/>
          <p:nvPr/>
        </p:nvSpPr>
        <p:spPr>
          <a:xfrm>
            <a:off x="619044" y="857208"/>
            <a:ext cx="17359434" cy="948978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>
              <a:defRPr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lang="en-US" altLang="zh-CN" sz="5500" b="1" noProof="1" smtClean="0">
                <a:solidFill>
                  <a:schemeClr val="accent6">
                    <a:lumOff val="-21521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Essential Collection Dataset (ECD: 1% principle)</a:t>
            </a:r>
            <a:endParaRPr lang="en-US" altLang="zh-CN" sz="5500" b="1" noProof="1" smtClean="0">
              <a:solidFill>
                <a:schemeClr val="accent6">
                  <a:lumOff val="-21521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2" descr="C:\Users\zhang\Desktop\火狐截图_2016-06-27T13-01-15.835Z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9933" y="2228851"/>
            <a:ext cx="11599333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zhang\Desktop\火狐截图_2016-06-27T13-02-05.642Z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4636" y="3146427"/>
            <a:ext cx="10354733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zhang\Desktop\火狐截图_2016-06-27T13-31-28.839Z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92768" y="5105401"/>
            <a:ext cx="102108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5834018" y="9715520"/>
            <a:ext cx="18248570" cy="379476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marL="680085" indent="-680085" hangingPunct="0">
              <a:spcBef>
                <a:spcPts val="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ECDs are contributed by each data centers regularly</a:t>
            </a:r>
          </a:p>
          <a:p>
            <a:pPr marL="680085" indent="-680085" hangingPunct="0">
              <a:spcBef>
                <a:spcPts val="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more than 100 datasets have been harvested by 2017</a:t>
            </a:r>
          </a:p>
          <a:p>
            <a:pPr marL="680085" lvl="1" indent="-680085" hangingPunct="0">
              <a:spcBef>
                <a:spcPts val="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with metadata records as 9,499,527, and image files over 271TB</a:t>
            </a:r>
          </a:p>
          <a:p>
            <a:pPr marL="680085" lvl="1" indent="-680085" hangingPunct="0">
              <a:spcBef>
                <a:spcPts val="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including 6 China satellites (HJ-1A/B, ZY3-01, GF-1, CBERS02C, FY3)</a:t>
            </a:r>
          </a:p>
          <a:p>
            <a:pPr marL="680085" indent="-680085" hangingPunct="0">
              <a:spcBef>
                <a:spcPts val="0"/>
              </a:spcBef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4000" b="1" noProof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+mn-ea"/>
              </a:rPr>
              <a:t>95% ECDs have been authorized to open and free for GEO</a:t>
            </a:r>
          </a:p>
        </p:txBody>
      </p:sp>
      <p:pic>
        <p:nvPicPr>
          <p:cNvPr id="9" name="图片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9701" y="8924926"/>
            <a:ext cx="5723467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</Words>
  <Application>Microsoft Office PowerPoint</Application>
  <PresentationFormat>Custom</PresentationFormat>
  <Paragraphs>125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White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Paola De Salvo</cp:lastModifiedBy>
  <cp:revision>24</cp:revision>
  <dcterms:created xsi:type="dcterms:W3CDTF">2018-04-19T02:18:00Z</dcterms:created>
  <dcterms:modified xsi:type="dcterms:W3CDTF">2018-04-23T08:09:10Z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