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6" r:id="rId4"/>
    <p:sldId id="265" r:id="rId5"/>
    <p:sldId id="271" r:id="rId6"/>
    <p:sldId id="267" r:id="rId7"/>
    <p:sldId id="270" r:id="rId8"/>
    <p:sldId id="26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119" autoAdjust="0"/>
  </p:normalViewPr>
  <p:slideViewPr>
    <p:cSldViewPr>
      <p:cViewPr>
        <p:scale>
          <a:sx n="36" d="100"/>
          <a:sy n="36" d="100"/>
        </p:scale>
        <p:origin x="-1392" y="-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Czaran as the official focal point and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Botez</a:t>
            </a:r>
            <a:r>
              <a:rPr lang="en-US" dirty="0"/>
              <a:t> and myself = technical focal point,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2989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103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initiatives – </a:t>
            </a:r>
            <a:r>
              <a:rPr lang="en-US" dirty="0" err="1"/>
              <a:t>Programme</a:t>
            </a:r>
            <a:r>
              <a:rPr lang="en-US" dirty="0"/>
              <a:t> on Space Applications and ICG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553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Recommended Practices (web page), Booklets, partner publications, case studies and best practices</a:t>
            </a:r>
          </a:p>
          <a:p>
            <a:r>
              <a:rPr lang="en-US" dirty="0"/>
              <a:t>Taxonomies – using them a lot, but to be evaluated if of use for others</a:t>
            </a:r>
          </a:p>
          <a:p>
            <a:r>
              <a:rPr lang="en-US" dirty="0"/>
              <a:t>Would be interesting to also evaluate others’ taxonomies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266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Recommended Practices (web resource) see right side, Booklets e.g. The value of geoinformation =130 pages booklet, but also case studies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530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74431" y="5774226"/>
            <a:ext cx="20411037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UN-SPIDER Resources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1938145" y="8265467"/>
            <a:ext cx="15579586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Nina Kickinger</a:t>
            </a:r>
            <a:r>
              <a:rPr dirty="0"/>
              <a:t> / </a:t>
            </a:r>
            <a:r>
              <a:rPr lang="en-US" dirty="0"/>
              <a:t>Assoc. Information Systems Officer</a:t>
            </a:r>
            <a:r>
              <a:rPr dirty="0"/>
              <a:t> / </a:t>
            </a:r>
            <a:r>
              <a:rPr lang="en-US" dirty="0"/>
              <a:t>UNOOSA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910A49A-14E5-4CEC-885C-61358A0BF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537520"/>
            <a:ext cx="21005800" cy="10323884"/>
          </a:xfrm>
        </p:spPr>
        <p:txBody>
          <a:bodyPr>
            <a:normAutofit/>
          </a:bodyPr>
          <a:lstStyle/>
          <a:p>
            <a:pPr lvl="0"/>
            <a:r>
              <a:rPr lang="fr-CH" sz="5400" dirty="0"/>
              <a:t>Global Data</a:t>
            </a:r>
            <a:endParaRPr lang="x-none" sz="5400" dirty="0"/>
          </a:p>
          <a:p>
            <a:pPr lvl="0"/>
            <a:r>
              <a:rPr lang="en-US" sz="5400" dirty="0"/>
              <a:t>Focal</a:t>
            </a:r>
            <a:r>
              <a:rPr lang="fr-CH" sz="5400" dirty="0"/>
              <a:t> Points: Mr. Lorant Czaran, Mr. Radu Botez, Ms. Nina Kickinger</a:t>
            </a:r>
            <a:endParaRPr lang="x-none" sz="5400" dirty="0"/>
          </a:p>
          <a:p>
            <a:pPr lvl="0"/>
            <a:r>
              <a:rPr lang="fr-CH" sz="5400" dirty="0"/>
              <a:t>Type of online resources</a:t>
            </a:r>
            <a:endParaRPr lang="x-none" sz="5400" dirty="0"/>
          </a:p>
          <a:p>
            <a:pPr lvl="1"/>
            <a:r>
              <a:rPr lang="fr-CH" sz="5400" dirty="0"/>
              <a:t>Data (Metadata) </a:t>
            </a:r>
            <a:endParaRPr lang="x-none" sz="5400" dirty="0"/>
          </a:p>
          <a:p>
            <a:pPr lvl="1"/>
            <a:r>
              <a:rPr lang="en-US" sz="5400" dirty="0"/>
              <a:t>In the future: </a:t>
            </a:r>
            <a:r>
              <a:rPr lang="en-US" sz="5400" b="1" dirty="0"/>
              <a:t>Knowledge Body </a:t>
            </a:r>
            <a:r>
              <a:rPr lang="en-US" sz="5400" dirty="0"/>
              <a:t>(Documents, Taxonomies)</a:t>
            </a:r>
            <a:endParaRPr lang="x-none" sz="5400" dirty="0"/>
          </a:p>
        </p:txBody>
      </p:sp>
      <p:sp>
        <p:nvSpPr>
          <p:cNvPr id="3" name="Shape 145">
            <a:extLst>
              <a:ext uri="{FF2B5EF4-FFF2-40B4-BE49-F238E27FC236}">
                <a16:creationId xmlns:a16="http://schemas.microsoft.com/office/drawing/2014/main" xmlns="" id="{BBC537D5-0EA8-49AF-A233-4AE19AEC246E}"/>
              </a:ext>
            </a:extLst>
          </p:cNvPr>
          <p:cNvSpPr/>
          <p:nvPr/>
        </p:nvSpPr>
        <p:spPr>
          <a:xfrm>
            <a:off x="922524" y="1060628"/>
            <a:ext cx="398506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  <a:latin typeface="Arial"/>
                <a:cs typeface="Arial"/>
              </a:rPr>
              <a:t>Yellow</a:t>
            </a: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6">
                    <a:lumOff val="-21524"/>
                  </a:schemeClr>
                </a:solidFill>
                <a:latin typeface="Arial"/>
                <a:cs typeface="Arial"/>
              </a:rPr>
              <a:t>Pages</a:t>
            </a:r>
            <a:endParaRPr dirty="0">
              <a:solidFill>
                <a:schemeClr val="accent6">
                  <a:lumOff val="-21524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9871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A90CC72-4316-44D3-8F99-BA64D092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327324"/>
            <a:ext cx="21005800" cy="10147300"/>
          </a:xfrm>
        </p:spPr>
        <p:txBody>
          <a:bodyPr>
            <a:normAutofit/>
          </a:bodyPr>
          <a:lstStyle/>
          <a:p>
            <a:r>
              <a:rPr lang="en-US" dirty="0"/>
              <a:t>Data Policy = GEOSS Data Core (Open Source)</a:t>
            </a:r>
          </a:p>
          <a:p>
            <a:r>
              <a:rPr lang="en-US" dirty="0"/>
              <a:t>GEOSS Data Management Principles label </a:t>
            </a:r>
          </a:p>
          <a:p>
            <a:pPr lvl="1"/>
            <a:r>
              <a:rPr lang="en-US" dirty="0"/>
              <a:t>Discoverable</a:t>
            </a:r>
          </a:p>
          <a:p>
            <a:pPr lvl="1"/>
            <a:r>
              <a:rPr lang="en-US" dirty="0"/>
              <a:t>Accessible</a:t>
            </a:r>
          </a:p>
          <a:p>
            <a:pPr lvl="1"/>
            <a:r>
              <a:rPr lang="en-US" dirty="0"/>
              <a:t>Quality documented and periodically verified</a:t>
            </a:r>
          </a:p>
        </p:txBody>
      </p:sp>
      <p:sp>
        <p:nvSpPr>
          <p:cNvPr id="3" name="Shape 145">
            <a:extLst>
              <a:ext uri="{FF2B5EF4-FFF2-40B4-BE49-F238E27FC236}">
                <a16:creationId xmlns:a16="http://schemas.microsoft.com/office/drawing/2014/main" xmlns="" id="{F18BAB1F-CC3B-409C-9D9C-4C377C6DCC21}"/>
              </a:ext>
            </a:extLst>
          </p:cNvPr>
          <p:cNvSpPr/>
          <p:nvPr/>
        </p:nvSpPr>
        <p:spPr>
          <a:xfrm>
            <a:off x="922524" y="1060628"/>
            <a:ext cx="398506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  <a:latin typeface="Arial"/>
                <a:cs typeface="Arial"/>
              </a:rPr>
              <a:t>Yellow Pages</a:t>
            </a:r>
            <a:endParaRPr dirty="0">
              <a:solidFill>
                <a:schemeClr val="accent6">
                  <a:lumOff val="-21524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3918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A90CC72-4316-44D3-8F99-BA64D092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5201816"/>
            <a:ext cx="21005800" cy="7272808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/>
          </a:p>
          <a:p>
            <a:r>
              <a:rPr lang="en-US" dirty="0"/>
              <a:t>Relevant Societal Benefit Areas</a:t>
            </a:r>
          </a:p>
          <a:p>
            <a:pPr lvl="1"/>
            <a:r>
              <a:rPr lang="en-US" dirty="0"/>
              <a:t>Water Resource Management</a:t>
            </a:r>
          </a:p>
          <a:p>
            <a:pPr lvl="1"/>
            <a:r>
              <a:rPr lang="en-US" dirty="0"/>
              <a:t>Food Security and Sustainable Agriculture</a:t>
            </a:r>
          </a:p>
          <a:p>
            <a:pPr lvl="1"/>
            <a:r>
              <a:rPr lang="en-US" dirty="0"/>
              <a:t>Disaster Resilience</a:t>
            </a:r>
          </a:p>
          <a:p>
            <a:pPr lvl="1"/>
            <a:r>
              <a:rPr lang="en-US" dirty="0"/>
              <a:t>Public Health Surveillance</a:t>
            </a:r>
          </a:p>
        </p:txBody>
      </p:sp>
      <p:sp>
        <p:nvSpPr>
          <p:cNvPr id="3" name="Shape 145">
            <a:extLst>
              <a:ext uri="{FF2B5EF4-FFF2-40B4-BE49-F238E27FC236}">
                <a16:creationId xmlns:a16="http://schemas.microsoft.com/office/drawing/2014/main" xmlns="" id="{F18BAB1F-CC3B-409C-9D9C-4C377C6DCC21}"/>
              </a:ext>
            </a:extLst>
          </p:cNvPr>
          <p:cNvSpPr/>
          <p:nvPr/>
        </p:nvSpPr>
        <p:spPr>
          <a:xfrm>
            <a:off x="922524" y="1060628"/>
            <a:ext cx="398506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  <a:latin typeface="Arial"/>
                <a:cs typeface="Arial"/>
              </a:rPr>
              <a:t>Yellow Pages</a:t>
            </a:r>
            <a:endParaRPr dirty="0">
              <a:solidFill>
                <a:schemeClr val="accent6">
                  <a:lumOff val="-21524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BF61BA-0446-496B-BAAD-5AAA4197B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681536"/>
            <a:ext cx="19192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871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93913" y="1060628"/>
            <a:ext cx="1498241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  <a:latin typeface="Arial"/>
                <a:cs typeface="Arial"/>
              </a:rPr>
              <a:t>Type of Resources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4877504" y="4918930"/>
            <a:ext cx="14629005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CH" dirty="0"/>
              <a:t>Metadata on ‘Datasets’</a:t>
            </a:r>
            <a:endParaRPr lang="en-GB" sz="7000" b="1" dirty="0">
              <a:sym typeface="Helvetica"/>
            </a:endParaRPr>
          </a:p>
          <a:p>
            <a:pPr marL="857250" indent="-857250" algn="l">
              <a:buFont typeface="Arial" panose="020B0604020202020204" pitchFamily="34" charset="0"/>
              <a:buChar char="•"/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7000" b="1" dirty="0">
                <a:sym typeface="Helvetica"/>
              </a:rPr>
              <a:t>Case studies and best practices</a:t>
            </a:r>
          </a:p>
          <a:p>
            <a:pPr marL="857250" indent="-857250" algn="l">
              <a:buFont typeface="Arial" panose="020B0604020202020204" pitchFamily="34" charset="0"/>
              <a:buChar char="•"/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7000" b="1" dirty="0">
                <a:sym typeface="Helvetica"/>
              </a:rPr>
              <a:t>Taxonomies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79159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03E69652-B7D9-412B-B840-722442BC98D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6625"/>
          <a:stretch>
            <a:fillRect/>
          </a:stretch>
        </p:blipFill>
        <p:spPr>
          <a:xfrm>
            <a:off x="0" y="0"/>
            <a:ext cx="14173200" cy="1146810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2247F827-C5DC-4BEC-9027-B5E5281AF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0100" t="5650" r="20056" b="19097"/>
          <a:stretch/>
        </p:blipFill>
        <p:spPr>
          <a:xfrm>
            <a:off x="4487144" y="4409728"/>
            <a:ext cx="12725552" cy="9001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25D1014-C673-4E15-866B-D96D16C1D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816" y="453607"/>
            <a:ext cx="3079601" cy="128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58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12934631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nina.kickinger</a:t>
            </a:r>
            <a:r>
              <a:rPr dirty="0"/>
              <a:t>@</a:t>
            </a:r>
            <a:r>
              <a:rPr lang="en-US" dirty="0"/>
              <a:t>un.org</a:t>
            </a:r>
            <a:r>
              <a:rPr dirty="0"/>
              <a:t> / </a:t>
            </a:r>
            <a:r>
              <a:rPr lang="en-US" dirty="0"/>
              <a:t>www.unoosa.org</a:t>
            </a:r>
            <a:r>
              <a:rPr dirty="0"/>
              <a:t> / @</a:t>
            </a:r>
            <a:r>
              <a:rPr lang="en-US" dirty="0"/>
              <a:t>UNOOSA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Custom</PresentationFormat>
  <Paragraphs>33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38</cp:revision>
  <dcterms:modified xsi:type="dcterms:W3CDTF">2018-04-25T12:41:57Z</dcterms:modified>
</cp:coreProperties>
</file>