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0" r:id="rId4"/>
    <p:sldId id="269" r:id="rId5"/>
    <p:sldId id="263" r:id="rId6"/>
    <p:sldId id="267" r:id="rId7"/>
    <p:sldId id="257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35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idas-portal.jrc.it/discovery/midas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data-bioeconomy.jrc.ec.europa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peandataportal.eu/" TargetMode="External"/><Relationship Id="rId5" Type="http://schemas.openxmlformats.org/officeDocument/2006/relationships/hyperlink" Target="http://data.europa.eu/euodp" TargetMode="External"/><Relationship Id="rId4" Type="http://schemas.openxmlformats.org/officeDocument/2006/relationships/hyperlink" Target="http://www.geoportal.org/" TargetMode="External"/><Relationship Id="rId9" Type="http://schemas.openxmlformats.org/officeDocument/2006/relationships/hyperlink" Target="http://apps.webofknowledg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arthobservations.org/geo_blog_obs.php?id=2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970538" y="4758734"/>
            <a:ext cx="20079215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600" dirty="0" smtClean="0"/>
              <a:t>The Global Human Settlement Layer</a:t>
            </a:r>
          </a:p>
          <a:p>
            <a:r>
              <a:rPr lang="en-US" sz="6000" dirty="0" smtClean="0"/>
              <a:t>the </a:t>
            </a:r>
            <a:r>
              <a:rPr lang="en-US" sz="6000" smtClean="0"/>
              <a:t>ICRC </a:t>
            </a:r>
            <a:r>
              <a:rPr lang="en-US" sz="6000" smtClean="0"/>
              <a:t>story</a:t>
            </a:r>
            <a:endParaRPr sz="6000"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20569734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Martino Pesaresi </a:t>
            </a:r>
            <a:r>
              <a:rPr dirty="0" smtClean="0"/>
              <a:t>/ </a:t>
            </a:r>
            <a:r>
              <a:rPr lang="en-US" dirty="0" smtClean="0"/>
              <a:t>Scientific Official </a:t>
            </a:r>
            <a:r>
              <a:rPr dirty="0" smtClean="0"/>
              <a:t>/ </a:t>
            </a:r>
            <a:r>
              <a:rPr lang="en-US" dirty="0" smtClean="0"/>
              <a:t>European Commission, Joint Research Centre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4" y="4265712"/>
            <a:ext cx="10360527" cy="59869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06824" y="3545632"/>
            <a:ext cx="10041531" cy="3853746"/>
            <a:chOff x="7369747" y="1602896"/>
            <a:chExt cx="10450775" cy="3192520"/>
          </a:xfrm>
        </p:grpSpPr>
        <p:sp>
          <p:nvSpPr>
            <p:cNvPr id="20" name="Oval 19"/>
            <p:cNvSpPr/>
            <p:nvPr/>
          </p:nvSpPr>
          <p:spPr>
            <a:xfrm>
              <a:off x="11587415" y="4003328"/>
              <a:ext cx="432048" cy="7920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9747" y="1602896"/>
              <a:ext cx="10450775" cy="792390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Symbolic Machine Learning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approach inspired to DNA sequencing and characterization</a:t>
              </a:r>
              <a:endPara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2" name="Elbow Connector 21"/>
            <p:cNvCxnSpPr>
              <a:stCxn id="21" idx="2"/>
              <a:endCxn id="20" idx="6"/>
            </p:cNvCxnSpPr>
            <p:nvPr/>
          </p:nvCxnSpPr>
          <p:spPr>
            <a:xfrm rot="5400000">
              <a:off x="11305255" y="3109493"/>
              <a:ext cx="2004086" cy="575673"/>
            </a:xfrm>
            <a:prstGeom prst="bentConnector2">
              <a:avLst/>
            </a:prstGeom>
            <a:ln w="76200" cmpd="sng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63778" y="8963686"/>
            <a:ext cx="6718507" cy="2100711"/>
            <a:chOff x="8692754" y="6261595"/>
            <a:chExt cx="7657607" cy="2064619"/>
          </a:xfrm>
        </p:grpSpPr>
        <p:sp>
          <p:nvSpPr>
            <p:cNvPr id="24" name="TextBox 23"/>
            <p:cNvSpPr txBox="1"/>
            <p:nvPr/>
          </p:nvSpPr>
          <p:spPr>
            <a:xfrm>
              <a:off x="8692754" y="7509494"/>
              <a:ext cx="7657607" cy="816720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Spatial Data Modelling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models </a:t>
              </a:r>
              <a:r>
                <a: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facilitating the science2policy</a:t>
              </a:r>
              <a:endPara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1725557" y="6261595"/>
              <a:ext cx="293906" cy="5617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cxnSp>
          <p:nvCxnSpPr>
            <p:cNvPr id="26" name="Elbow Connector 25"/>
            <p:cNvCxnSpPr>
              <a:stCxn id="24" idx="0"/>
              <a:endCxn id="25" idx="6"/>
            </p:cNvCxnSpPr>
            <p:nvPr/>
          </p:nvCxnSpPr>
          <p:spPr>
            <a:xfrm rot="16200000" flipV="1">
              <a:off x="11787010" y="6774945"/>
              <a:ext cx="967002" cy="502096"/>
            </a:xfrm>
            <a:prstGeom prst="bentConnector2">
              <a:avLst/>
            </a:prstGeom>
            <a:ln w="76200" cmpd="sng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967957" y="5954919"/>
            <a:ext cx="3744323" cy="3580382"/>
            <a:chOff x="16384320" y="3211240"/>
            <a:chExt cx="2308703" cy="3814752"/>
          </a:xfrm>
        </p:grpSpPr>
        <p:sp>
          <p:nvSpPr>
            <p:cNvPr id="28" name="TextBox 27"/>
            <p:cNvSpPr txBox="1"/>
            <p:nvPr/>
          </p:nvSpPr>
          <p:spPr>
            <a:xfrm>
              <a:off x="16722945" y="4030869"/>
              <a:ext cx="1970078" cy="2852934"/>
            </a:xfrm>
            <a:prstGeom prst="rect">
              <a:avLst/>
            </a:prstGeom>
            <a:solidFill>
              <a:schemeClr val="tx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Spatial-Temporal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Harmonized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(GRIDS)</a:t>
              </a:r>
              <a:endPara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16384320" y="3211240"/>
              <a:ext cx="354443" cy="3814752"/>
            </a:xfrm>
            <a:prstGeom prst="rightBrac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852597" y="6962956"/>
            <a:ext cx="8516207" cy="2951362"/>
            <a:chOff x="14852597" y="6962956"/>
            <a:chExt cx="8516207" cy="2951362"/>
          </a:xfrm>
        </p:grpSpPr>
        <p:sp>
          <p:nvSpPr>
            <p:cNvPr id="2" name="Striped Right Arrow 1"/>
            <p:cNvSpPr/>
            <p:nvPr/>
          </p:nvSpPr>
          <p:spPr>
            <a:xfrm>
              <a:off x="14852597" y="6962956"/>
              <a:ext cx="1728192" cy="1564308"/>
            </a:xfrm>
            <a:prstGeom prst="stripedRightArrow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960092" y="7287958"/>
              <a:ext cx="6408712" cy="2626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Data4Policy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/>
                </a:solidFill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Light"/>
                </a:rPr>
                <a:t>Public data for</a:t>
              </a:r>
              <a:r>
                <a:rPr lang="en-US" sz="3200" dirty="0" smtClean="0">
                  <a:solidFill>
                    <a:schemeClr val="bg1"/>
                  </a:solidFill>
                </a:rPr>
                <a:t> public policies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bg1"/>
                  </a:solidFill>
                </a:rPr>
                <a:t>Evidence-based decision support</a:t>
              </a: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Light"/>
                </a:rPr>
                <a:t> 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811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805235"/>
            <a:ext cx="24384000" cy="867929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main GIS GRID DATABASE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 (R2016)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GHS-BU Density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roofed buildings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10-80m scale/detail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250m  1km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FontTx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GHS-POP Density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resident people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250m scale/detail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1km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FontTx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GHS-SMOD Urban-Rural settlement classification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1km scale/detail</a:t>
            </a:r>
          </a:p>
          <a:p>
            <a:pPr algn="l"/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new main GIS VECTOR DATABASE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(R2018)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global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 database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10.000 individual cities &gt; 50K reported, population, land cover/land use, environmental measures, exposure to natural hazards, in the city-specific geographical frame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above multi-temporal from 1975 until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</a:t>
            </a:r>
            <a:r>
              <a:rPr lang="en-US" sz="4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 years time depth)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122"/>
          <p:cNvSpPr/>
          <p:nvPr/>
        </p:nvSpPr>
        <p:spPr>
          <a:xfrm rot="21181888">
            <a:off x="7276419" y="3897224"/>
            <a:ext cx="16811517" cy="5457904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data published on JRC 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 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 Catalogue</a:t>
            </a:r>
            <a:endParaRPr lang="en-US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brokered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GEOSS and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catalogues (Aug 2017):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GEOSS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portal: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http://www.geoportal.org/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EU Open Data Portal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http://data.europa.eu/euodp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EU Data portal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6"/>
              </a:rPr>
              <a:t>https://www.europeandataportal.eu/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BioEconomy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Data Catalogue: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7"/>
              </a:rPr>
              <a:t>https://data-bioeconomy.jrc.ec.europa.eu/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MIDAS catalogue: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http://midas-portal.jrc.it/discovery/midas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/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Thomson Reuters Web of Knowledge: </a:t>
            </a:r>
            <a:r>
              <a:rPr lang="en-US" sz="3600" u="sng" dirty="0">
                <a:solidFill>
                  <a:schemeClr val="accent2">
                    <a:lumMod val="60000"/>
                    <a:lumOff val="40000"/>
                  </a:schemeClr>
                </a:solidFill>
                <a:uFill>
                  <a:solidFill>
                    <a:srgbClr val="0433FF"/>
                  </a:solidFill>
                </a:uFill>
                <a:hlinkClick r:id="rId9"/>
              </a:rPr>
              <a:t>http://apps.webofknowledge.com</a:t>
            </a:r>
          </a:p>
          <a:p>
            <a:pPr algn="l" defTabSz="457200"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87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645131"/>
            <a:ext cx="16958108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5400" dirty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lang="en-US" sz="5400"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Open population grid data </a:t>
            </a:r>
            <a:endParaRPr lang="en-US" dirty="0" smtClean="0">
              <a:solidFill>
                <a:schemeClr val="accent1"/>
              </a:solidFill>
            </a:endParaRP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1"/>
                </a:solidFill>
              </a:rPr>
              <a:t>aids </a:t>
            </a:r>
            <a:r>
              <a:rPr lang="en-US" dirty="0">
                <a:solidFill>
                  <a:schemeClr val="accent1"/>
                </a:solidFill>
              </a:rPr>
              <a:t>ICRC´s crisis </a:t>
            </a:r>
            <a:r>
              <a:rPr lang="en-US" dirty="0" smtClean="0">
                <a:solidFill>
                  <a:schemeClr val="accent1"/>
                </a:solidFill>
              </a:rPr>
              <a:t>response </a:t>
            </a:r>
            <a:r>
              <a:rPr lang="en-US" sz="4400" dirty="0" smtClean="0">
                <a:solidFill>
                  <a:schemeClr val="accent1"/>
                </a:solidFill>
              </a:rPr>
              <a:t>(</a:t>
            </a:r>
            <a:r>
              <a:rPr lang="fr-FR" sz="4400" dirty="0">
                <a:solidFill>
                  <a:schemeClr val="accent1"/>
                </a:solidFill>
              </a:rPr>
              <a:t>Yann Rebois / August 22, </a:t>
            </a:r>
            <a:r>
              <a:rPr lang="fr-FR" sz="4400" dirty="0" smtClean="0">
                <a:solidFill>
                  <a:schemeClr val="accent1"/>
                </a:solidFill>
              </a:rPr>
              <a:t>2017)</a:t>
            </a:r>
            <a:endParaRPr sz="4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http://www.earthobservations.org/images/articles/201708_pop_gri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6" y="2897560"/>
            <a:ext cx="12817424" cy="80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064208" y="2646784"/>
            <a:ext cx="10009112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protect and assist the victims of the war and other emergency </a:t>
            </a:r>
            <a:r>
              <a:rPr lang="en-US" dirty="0" smtClean="0"/>
              <a:t>situations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be able to  estimate the size of the populations affected by a conflict or disaster </a:t>
            </a:r>
            <a:endParaRPr lang="en-US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reliable information from statistical or government bodies is often missing or fragmented in the areas where the ICRC is working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524" y="10962456"/>
            <a:ext cx="128400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it-IT" sz="3600" u="sng" dirty="0">
                <a:solidFill>
                  <a:srgbClr val="0000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http://www.earthobservations.org/geo_blog_obs.php?id=243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26704" y="2933205"/>
            <a:ext cx="15224267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Since first GHSL release October 2016 (19 months):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53,950 new accesses to the GHSL web platform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More than 3,600 full GHSL data package download from the JRC open Data Platform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More </a:t>
            </a:r>
            <a:r>
              <a:rPr lang="en-US" dirty="0">
                <a:solidFill>
                  <a:schemeClr val="bg1"/>
                </a:solidFill>
              </a:rPr>
              <a:t>than 150 </a:t>
            </a:r>
            <a:r>
              <a:rPr lang="en-US" dirty="0" smtClean="0">
                <a:solidFill>
                  <a:schemeClr val="bg1"/>
                </a:solidFill>
              </a:rPr>
              <a:t>scientists </a:t>
            </a:r>
            <a:r>
              <a:rPr lang="en-US" dirty="0">
                <a:solidFill>
                  <a:schemeClr val="bg1"/>
                </a:solidFill>
              </a:rPr>
              <a:t>and policy makers belonging to 85 different </a:t>
            </a:r>
            <a:r>
              <a:rPr lang="en-US" dirty="0" smtClean="0">
                <a:solidFill>
                  <a:schemeClr val="bg1"/>
                </a:solidFill>
              </a:rPr>
              <a:t>organizations </a:t>
            </a:r>
            <a:r>
              <a:rPr lang="en-US" sz="3600" dirty="0" smtClean="0">
                <a:solidFill>
                  <a:schemeClr val="bg1"/>
                </a:solidFill>
              </a:rPr>
              <a:t>(academies</a:t>
            </a:r>
            <a:r>
              <a:rPr lang="en-US" sz="3600" dirty="0">
                <a:solidFill>
                  <a:schemeClr val="bg1"/>
                </a:solidFill>
              </a:rPr>
              <a:t>, international stakeholders, governmental bodies and the private </a:t>
            </a:r>
            <a:r>
              <a:rPr lang="en-US" sz="3600" dirty="0" smtClean="0">
                <a:solidFill>
                  <a:schemeClr val="bg1"/>
                </a:solidFill>
              </a:rPr>
              <a:t>sector)</a:t>
            </a:r>
            <a:r>
              <a:rPr lang="en-US" dirty="0" smtClean="0">
                <a:solidFill>
                  <a:schemeClr val="bg1"/>
                </a:solidFill>
              </a:rPr>
              <a:t> joined the GEO Human Planet Initiative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829988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m</a:t>
            </a:r>
            <a:r>
              <a:rPr lang="en-US" dirty="0" smtClean="0"/>
              <a:t>artino.pesaresi</a:t>
            </a:r>
            <a:r>
              <a:rPr dirty="0" smtClean="0"/>
              <a:t>@</a:t>
            </a:r>
            <a:r>
              <a:rPr lang="en-US" dirty="0" smtClean="0"/>
              <a:t>ec.europa.eu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US" dirty="0"/>
              <a:t>http://</a:t>
            </a:r>
            <a:r>
              <a:rPr lang="en-US" dirty="0" smtClean="0"/>
              <a:t>ghsl.jrc.ec.europa.eu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US" dirty="0" smtClean="0"/>
              <a:t>twitter #GHSL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333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Helvetica Neue</vt:lpstr>
      <vt:lpstr>Times New Roman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Administrator</cp:lastModifiedBy>
  <cp:revision>31</cp:revision>
  <dcterms:modified xsi:type="dcterms:W3CDTF">2018-05-01T15:22:48Z</dcterms:modified>
</cp:coreProperties>
</file>