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3" r:id="rId4"/>
    <p:sldId id="264" r:id="rId5"/>
    <p:sldId id="265" r:id="rId6"/>
    <p:sldId id="266" r:id="rId7"/>
    <p:sldId id="322" r:id="rId8"/>
    <p:sldId id="267" r:id="rId9"/>
    <p:sldId id="271" r:id="rId10"/>
    <p:sldId id="270" r:id="rId11"/>
    <p:sldId id="269" r:id="rId12"/>
    <p:sldId id="262" r:id="rId13"/>
    <p:sldId id="257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08" y="-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3041576"/>
            <a:ext cx="21005800" cy="888372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4841776"/>
            <a:ext cx="21005800" cy="7604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58775" marR="0" indent="-358775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Wingdings" panose="05000000000000000000" pitchFamily="2" charset="2"/>
        <a:buChar char="§"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982663" marR="0" indent="-34766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Courier New" panose="02070309020205020404" pitchFamily="49" charset="0"/>
        <a:buChar char="o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614488" marR="0" indent="-344488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238375" marR="0" indent="-333375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871788" marR="0" indent="-331788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2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14.jpeg"/><Relationship Id="rId7" Type="http://schemas.openxmlformats.org/officeDocument/2006/relationships/image" Target="../media/image7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1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26" Type="http://schemas.openxmlformats.org/officeDocument/2006/relationships/image" Target="../media/image37.gif"/><Relationship Id="rId39" Type="http://schemas.openxmlformats.org/officeDocument/2006/relationships/image" Target="../media/image50.png"/><Relationship Id="rId3" Type="http://schemas.openxmlformats.org/officeDocument/2006/relationships/image" Target="../media/image14.jpe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42" Type="http://schemas.openxmlformats.org/officeDocument/2006/relationships/image" Target="../media/image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2" Type="http://schemas.openxmlformats.org/officeDocument/2006/relationships/image" Target="../media/image2.png"/><Relationship Id="rId16" Type="http://schemas.openxmlformats.org/officeDocument/2006/relationships/image" Target="../media/image27.png"/><Relationship Id="rId20" Type="http://schemas.openxmlformats.org/officeDocument/2006/relationships/image" Target="../media/image31.jpeg"/><Relationship Id="rId29" Type="http://schemas.openxmlformats.org/officeDocument/2006/relationships/image" Target="../media/image40.pn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24" Type="http://schemas.openxmlformats.org/officeDocument/2006/relationships/image" Target="../media/image35.png"/><Relationship Id="rId32" Type="http://schemas.openxmlformats.org/officeDocument/2006/relationships/image" Target="../media/image43.jpeg"/><Relationship Id="rId37" Type="http://schemas.openxmlformats.org/officeDocument/2006/relationships/image" Target="../media/image48.jpeg"/><Relationship Id="rId40" Type="http://schemas.openxmlformats.org/officeDocument/2006/relationships/image" Target="../media/image51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jpeg"/><Relationship Id="rId28" Type="http://schemas.openxmlformats.org/officeDocument/2006/relationships/image" Target="../media/image39.jpe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31" Type="http://schemas.openxmlformats.org/officeDocument/2006/relationships/image" Target="../media/image42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43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459534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>
                <a:solidFill>
                  <a:schemeClr val="accent6">
                    <a:lumOff val="-21524"/>
                  </a:schemeClr>
                </a:solidFill>
              </a:rPr>
              <a:t>GEO Flagships, Initiatives</a:t>
            </a:r>
            <a:r>
              <a:rPr>
                <a:solidFill>
                  <a:srgbClr val="A6AAA9"/>
                </a:solidFill>
              </a:rPr>
              <a:t>/</a:t>
            </a:r>
            <a:r>
              <a:t> </a:t>
            </a:r>
            <a:r>
              <a:rPr lang="it-IT">
                <a:solidFill>
                  <a:schemeClr val="accent1"/>
                </a:solidFill>
              </a:rPr>
              <a:t>Interaction with GEOSS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67" name="Rettangolo arrotondato 66"/>
          <p:cNvSpPr/>
          <p:nvPr/>
        </p:nvSpPr>
        <p:spPr>
          <a:xfrm>
            <a:off x="3017344" y="2863615"/>
            <a:ext cx="7598083" cy="8494157"/>
          </a:xfrm>
          <a:prstGeom prst="roundRect">
            <a:avLst>
              <a:gd name="adj" fmla="val 11103"/>
            </a:avLst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ys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hangingPunct="1">
              <a:defRPr/>
            </a:pPr>
            <a:endParaRPr lang="it-IT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8" name="Rettangolo arrotondato 67"/>
          <p:cNvSpPr/>
          <p:nvPr/>
        </p:nvSpPr>
        <p:spPr>
          <a:xfrm>
            <a:off x="12141784" y="2863617"/>
            <a:ext cx="7598083" cy="8494154"/>
          </a:xfrm>
          <a:prstGeom prst="roundRect">
            <a:avLst>
              <a:gd name="adj" fmla="val 11103"/>
            </a:avLst>
          </a:prstGeom>
          <a:solidFill>
            <a:sysClr val="window" lastClr="FFFFFF"/>
          </a:solidFill>
          <a:ln w="28575" cap="flat" cmpd="sng" algn="ctr">
            <a:solidFill>
              <a:srgbClr val="5B9BD5"/>
            </a:solidFill>
            <a:prstDash val="sysDash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hangingPunct="1">
              <a:defRPr/>
            </a:pPr>
            <a:endParaRPr lang="it-IT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9" name="Rettangolo arrotondato 68"/>
          <p:cNvSpPr/>
          <p:nvPr/>
        </p:nvSpPr>
        <p:spPr>
          <a:xfrm>
            <a:off x="3639340" y="5953130"/>
            <a:ext cx="6253538" cy="1611976"/>
          </a:xfrm>
          <a:prstGeom prst="roundRect">
            <a:avLst/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hangingPunct="1">
              <a:defRPr/>
            </a:pPr>
            <a:r>
              <a:rPr lang="it-IT" sz="3200" dirty="0">
                <a:solidFill>
                  <a:prstClr val="white"/>
                </a:solidFill>
                <a:latin typeface="Candara" panose="020E0502030303020204" pitchFamily="34" charset="0"/>
              </a:rPr>
              <a:t>ECOPOTENTIAL VLAB</a:t>
            </a:r>
          </a:p>
        </p:txBody>
      </p:sp>
      <p:grpSp>
        <p:nvGrpSpPr>
          <p:cNvPr id="70" name="Gruppo 69"/>
          <p:cNvGrpSpPr/>
          <p:nvPr/>
        </p:nvGrpSpPr>
        <p:grpSpPr>
          <a:xfrm>
            <a:off x="14140791" y="2335770"/>
            <a:ext cx="4786982" cy="1152366"/>
            <a:chOff x="6226467" y="-758338"/>
            <a:chExt cx="2308253" cy="555664"/>
          </a:xfrm>
        </p:grpSpPr>
        <p:sp>
          <p:nvSpPr>
            <p:cNvPr id="71" name="Rettangolo 70"/>
            <p:cNvSpPr/>
            <p:nvPr/>
          </p:nvSpPr>
          <p:spPr>
            <a:xfrm>
              <a:off x="6226467" y="-724192"/>
              <a:ext cx="1730454" cy="521518"/>
            </a:xfrm>
            <a:prstGeom prst="rect">
              <a:avLst/>
            </a:prstGeom>
            <a:solidFill>
              <a:sysClr val="window" lastClr="FFFFFF"/>
            </a:solidFill>
            <a:ln w="22225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pic>
          <p:nvPicPr>
            <p:cNvPr id="72" name="Picture 6" descr="GEO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567" y="-758338"/>
              <a:ext cx="2270153" cy="519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Gruppo 72"/>
          <p:cNvGrpSpPr/>
          <p:nvPr/>
        </p:nvGrpSpPr>
        <p:grpSpPr>
          <a:xfrm>
            <a:off x="3168542" y="6716409"/>
            <a:ext cx="1330301" cy="1330301"/>
            <a:chOff x="4493890" y="3882891"/>
            <a:chExt cx="855284" cy="855284"/>
          </a:xfrm>
        </p:grpSpPr>
        <p:sp>
          <p:nvSpPr>
            <p:cNvPr id="74" name="Ovale 73"/>
            <p:cNvSpPr/>
            <p:nvPr/>
          </p:nvSpPr>
          <p:spPr>
            <a:xfrm>
              <a:off x="4493890" y="3882891"/>
              <a:ext cx="855284" cy="85528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77" hangingPunct="1">
                <a:defRPr/>
              </a:pPr>
              <a:endParaRPr lang="it-IT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75" name="Immagine 74"/>
            <p:cNvPicPr>
              <a:picLocks noChangeAspect="1"/>
            </p:cNvPicPr>
            <p:nvPr/>
          </p:nvPicPr>
          <p:blipFill>
            <a:blip r:embed="rId4">
              <a:duotone>
                <a:srgbClr val="70AD47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4640046" y="4031054"/>
              <a:ext cx="562971" cy="600503"/>
            </a:xfrm>
            <a:prstGeom prst="rect">
              <a:avLst/>
            </a:prstGeom>
          </p:spPr>
        </p:pic>
      </p:grpSp>
      <p:grpSp>
        <p:nvGrpSpPr>
          <p:cNvPr id="76" name="Gruppo 75"/>
          <p:cNvGrpSpPr/>
          <p:nvPr/>
        </p:nvGrpSpPr>
        <p:grpSpPr>
          <a:xfrm>
            <a:off x="3940305" y="3813048"/>
            <a:ext cx="1424018" cy="1424018"/>
            <a:chOff x="1263555" y="1875713"/>
            <a:chExt cx="915537" cy="915537"/>
          </a:xfrm>
        </p:grpSpPr>
        <p:pic>
          <p:nvPicPr>
            <p:cNvPr id="77" name="Immagine 76"/>
            <p:cNvPicPr>
              <a:picLocks noChangeAspect="1"/>
            </p:cNvPicPr>
            <p:nvPr/>
          </p:nvPicPr>
          <p:blipFill>
            <a:blip r:embed="rId5">
              <a:duotone>
                <a:srgbClr val="70AD47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1263555" y="1875713"/>
              <a:ext cx="915537" cy="915537"/>
            </a:xfrm>
            <a:prstGeom prst="rect">
              <a:avLst/>
            </a:prstGeom>
          </p:spPr>
        </p:pic>
        <p:pic>
          <p:nvPicPr>
            <p:cNvPr id="78" name="Immagine 77"/>
            <p:cNvPicPr>
              <a:picLocks noChangeAspect="1"/>
            </p:cNvPicPr>
            <p:nvPr/>
          </p:nvPicPr>
          <p:blipFill>
            <a:blip r:embed="rId6">
              <a:duotone>
                <a:srgbClr val="ED7D31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1451663" y="2174186"/>
              <a:ext cx="519539" cy="405241"/>
            </a:xfrm>
            <a:prstGeom prst="rect">
              <a:avLst/>
            </a:prstGeom>
          </p:spPr>
        </p:pic>
      </p:grpSp>
      <p:grpSp>
        <p:nvGrpSpPr>
          <p:cNvPr id="79" name="Gruppo 78"/>
          <p:cNvGrpSpPr/>
          <p:nvPr/>
        </p:nvGrpSpPr>
        <p:grpSpPr>
          <a:xfrm>
            <a:off x="6073089" y="3813048"/>
            <a:ext cx="1424018" cy="1424018"/>
            <a:chOff x="2179092" y="1880696"/>
            <a:chExt cx="915537" cy="915537"/>
          </a:xfrm>
        </p:grpSpPr>
        <p:pic>
          <p:nvPicPr>
            <p:cNvPr id="80" name="Immagine 79"/>
            <p:cNvPicPr>
              <a:picLocks noChangeAspect="1"/>
            </p:cNvPicPr>
            <p:nvPr/>
          </p:nvPicPr>
          <p:blipFill>
            <a:blip r:embed="rId5">
              <a:duotone>
                <a:srgbClr val="70AD47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2179092" y="1880696"/>
              <a:ext cx="915537" cy="915537"/>
            </a:xfrm>
            <a:prstGeom prst="rect">
              <a:avLst/>
            </a:prstGeom>
          </p:spPr>
        </p:pic>
        <p:pic>
          <p:nvPicPr>
            <p:cNvPr id="81" name="Picture 8" descr="Risultati immagini per workflow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982" y="2219825"/>
              <a:ext cx="498455" cy="313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Gruppo 81"/>
          <p:cNvGrpSpPr/>
          <p:nvPr/>
        </p:nvGrpSpPr>
        <p:grpSpPr>
          <a:xfrm>
            <a:off x="8205870" y="3813048"/>
            <a:ext cx="1424018" cy="1424018"/>
            <a:chOff x="3054731" y="1907998"/>
            <a:chExt cx="915537" cy="915537"/>
          </a:xfrm>
        </p:grpSpPr>
        <p:pic>
          <p:nvPicPr>
            <p:cNvPr id="83" name="Immagine 82"/>
            <p:cNvPicPr>
              <a:picLocks noChangeAspect="1"/>
            </p:cNvPicPr>
            <p:nvPr/>
          </p:nvPicPr>
          <p:blipFill>
            <a:blip r:embed="rId5">
              <a:duotone>
                <a:srgbClr val="70AD47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3054731" y="1907998"/>
              <a:ext cx="915537" cy="915537"/>
            </a:xfrm>
            <a:prstGeom prst="rect">
              <a:avLst/>
            </a:prstGeom>
          </p:spPr>
        </p:pic>
        <p:pic>
          <p:nvPicPr>
            <p:cNvPr id="84" name="Immagine 83"/>
            <p:cNvPicPr>
              <a:picLocks noChangeAspect="1"/>
            </p:cNvPicPr>
            <p:nvPr/>
          </p:nvPicPr>
          <p:blipFill>
            <a:blip r:embed="rId8">
              <a:duotone>
                <a:srgbClr val="FFC000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3274984" y="2376806"/>
              <a:ext cx="445406" cy="326375"/>
            </a:xfrm>
            <a:prstGeom prst="rect">
              <a:avLst/>
            </a:prstGeom>
          </p:spPr>
        </p:pic>
        <p:pic>
          <p:nvPicPr>
            <p:cNvPr id="85" name="Immagine 84"/>
            <p:cNvPicPr>
              <a:picLocks noChangeAspect="1"/>
            </p:cNvPicPr>
            <p:nvPr/>
          </p:nvPicPr>
          <p:blipFill>
            <a:blip r:embed="rId9">
              <a:duotone>
                <a:srgbClr val="ED7D31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3263923" y="2021401"/>
              <a:ext cx="352072" cy="331361"/>
            </a:xfrm>
            <a:prstGeom prst="rect">
              <a:avLst/>
            </a:prstGeom>
          </p:spPr>
        </p:pic>
      </p:grpSp>
      <p:sp>
        <p:nvSpPr>
          <p:cNvPr id="86" name="Freccia in giù 85"/>
          <p:cNvSpPr/>
          <p:nvPr/>
        </p:nvSpPr>
        <p:spPr>
          <a:xfrm>
            <a:off x="4424651" y="5307262"/>
            <a:ext cx="424552" cy="563174"/>
          </a:xfrm>
          <a:prstGeom prst="downArrow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hangingPunct="1">
              <a:defRPr/>
            </a:pPr>
            <a:endParaRPr lang="it-IT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Freccia in giù 86"/>
          <p:cNvSpPr/>
          <p:nvPr/>
        </p:nvSpPr>
        <p:spPr>
          <a:xfrm>
            <a:off x="6553832" y="5307262"/>
            <a:ext cx="424552" cy="563174"/>
          </a:xfrm>
          <a:prstGeom prst="downArrow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hangingPunct="1">
              <a:defRPr/>
            </a:pPr>
            <a:endParaRPr lang="it-IT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Freccia in giù 87"/>
          <p:cNvSpPr/>
          <p:nvPr/>
        </p:nvSpPr>
        <p:spPr>
          <a:xfrm>
            <a:off x="8705600" y="5303683"/>
            <a:ext cx="424552" cy="563174"/>
          </a:xfrm>
          <a:prstGeom prst="downArrow">
            <a:avLst/>
          </a:prstGeom>
          <a:solidFill>
            <a:srgbClr val="70AD47">
              <a:alpha val="5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hangingPunct="1">
              <a:defRPr/>
            </a:pPr>
            <a:endParaRPr lang="it-IT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CasellaDiTesto 88"/>
          <p:cNvSpPr txBox="1"/>
          <p:nvPr/>
        </p:nvSpPr>
        <p:spPr>
          <a:xfrm>
            <a:off x="3748165" y="3344802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7" hangingPunct="1"/>
            <a:r>
              <a:rPr lang="it-IT" sz="2400" kern="1200" dirty="0" err="1">
                <a:solidFill>
                  <a:srgbClr val="83BC5C"/>
                </a:solidFill>
                <a:latin typeface="Candara" panose="020E0502030303020204" pitchFamily="34" charset="0"/>
              </a:rPr>
              <a:t>Ontologies</a:t>
            </a:r>
            <a:endParaRPr lang="it-IT" sz="2400" kern="1200" dirty="0">
              <a:solidFill>
                <a:srgbClr val="83BC5C"/>
              </a:solidFill>
              <a:latin typeface="Candara" panose="020E0502030303020204" pitchFamily="34" charset="0"/>
            </a:endParaRPr>
          </a:p>
        </p:txBody>
      </p:sp>
      <p:sp>
        <p:nvSpPr>
          <p:cNvPr id="90" name="CasellaDiTesto 89"/>
          <p:cNvSpPr txBox="1"/>
          <p:nvPr/>
        </p:nvSpPr>
        <p:spPr>
          <a:xfrm>
            <a:off x="5880950" y="3337232"/>
            <a:ext cx="1589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7" hangingPunct="1"/>
            <a:r>
              <a:rPr lang="it-IT" sz="2400" kern="1200">
                <a:solidFill>
                  <a:srgbClr val="83BC5C"/>
                </a:solidFill>
                <a:latin typeface="Candara" panose="020E0502030303020204" pitchFamily="34" charset="0"/>
              </a:rPr>
              <a:t>Workflows</a:t>
            </a:r>
          </a:p>
        </p:txBody>
      </p:sp>
      <p:sp>
        <p:nvSpPr>
          <p:cNvPr id="91" name="CasellaDiTesto 90"/>
          <p:cNvSpPr txBox="1"/>
          <p:nvPr/>
        </p:nvSpPr>
        <p:spPr>
          <a:xfrm>
            <a:off x="8124012" y="3344802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7" hangingPunct="1"/>
            <a:r>
              <a:rPr lang="it-IT" sz="2400" kern="1200" dirty="0">
                <a:solidFill>
                  <a:srgbClr val="83BC5C"/>
                </a:solidFill>
                <a:latin typeface="Candara" panose="020E0502030303020204" pitchFamily="34" charset="0"/>
              </a:rPr>
              <a:t>Products</a:t>
            </a:r>
          </a:p>
        </p:txBody>
      </p:sp>
      <p:sp>
        <p:nvSpPr>
          <p:cNvPr id="92" name="CasellaDiTesto 91"/>
          <p:cNvSpPr txBox="1"/>
          <p:nvPr/>
        </p:nvSpPr>
        <p:spPr>
          <a:xfrm>
            <a:off x="4181222" y="7824099"/>
            <a:ext cx="138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7" hangingPunct="1"/>
            <a:r>
              <a:rPr lang="it-IT" sz="2400" kern="1200" dirty="0">
                <a:solidFill>
                  <a:srgbClr val="83BC5C"/>
                </a:solidFill>
                <a:latin typeface="Candara" panose="020E0502030303020204" pitchFamily="34" charset="0"/>
              </a:rPr>
              <a:t>VLAB API</a:t>
            </a:r>
          </a:p>
        </p:txBody>
      </p:sp>
      <p:sp>
        <p:nvSpPr>
          <p:cNvPr id="93" name="Rettangolo arrotondato 92"/>
          <p:cNvSpPr/>
          <p:nvPr/>
        </p:nvSpPr>
        <p:spPr>
          <a:xfrm>
            <a:off x="12802304" y="4409270"/>
            <a:ext cx="6272388" cy="3181426"/>
          </a:xfrm>
          <a:prstGeom prst="roundRect">
            <a:avLst/>
          </a:prstGeom>
          <a:solidFill>
            <a:srgbClr val="5B9BD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377" hangingPunct="1">
              <a:defRPr/>
            </a:pPr>
            <a:r>
              <a:rPr lang="it-IT" sz="3600">
                <a:solidFill>
                  <a:prstClr val="white"/>
                </a:solidFill>
                <a:latin typeface="Candara" panose="020E0502030303020204" pitchFamily="34" charset="0"/>
              </a:rPr>
              <a:t>GEOSS Platform</a:t>
            </a:r>
            <a:endParaRPr lang="it-IT" sz="36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94" name="Rettangolo arrotondato 93"/>
          <p:cNvSpPr/>
          <p:nvPr/>
        </p:nvSpPr>
        <p:spPr>
          <a:xfrm>
            <a:off x="13815943" y="6562494"/>
            <a:ext cx="4561767" cy="6645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hangingPunct="1">
              <a:defRPr/>
            </a:pPr>
            <a:r>
              <a:rPr lang="it-IT" sz="2800">
                <a:solidFill>
                  <a:srgbClr val="5B9BD5">
                    <a:lumMod val="50000"/>
                  </a:srgbClr>
                </a:solidFill>
                <a:latin typeface="Candara" panose="020E0502030303020204" pitchFamily="34" charset="0"/>
              </a:rPr>
              <a:t>GEO DAB</a:t>
            </a:r>
          </a:p>
        </p:txBody>
      </p:sp>
      <p:grpSp>
        <p:nvGrpSpPr>
          <p:cNvPr id="95" name="Gruppo 94"/>
          <p:cNvGrpSpPr/>
          <p:nvPr/>
        </p:nvGrpSpPr>
        <p:grpSpPr>
          <a:xfrm>
            <a:off x="12485645" y="6899956"/>
            <a:ext cx="1330301" cy="1330301"/>
            <a:chOff x="6757570" y="3871403"/>
            <a:chExt cx="855284" cy="855284"/>
          </a:xfrm>
        </p:grpSpPr>
        <p:sp>
          <p:nvSpPr>
            <p:cNvPr id="96" name="Ovale 95"/>
            <p:cNvSpPr/>
            <p:nvPr/>
          </p:nvSpPr>
          <p:spPr>
            <a:xfrm>
              <a:off x="6757570" y="3871403"/>
              <a:ext cx="855284" cy="855284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77" hangingPunct="1">
                <a:defRPr/>
              </a:pPr>
              <a:endParaRPr lang="it-IT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97" name="Immagine 96"/>
            <p:cNvPicPr>
              <a:picLocks noChangeAspect="1"/>
            </p:cNvPicPr>
            <p:nvPr/>
          </p:nvPicPr>
          <p:blipFill>
            <a:blip r:embed="rId4"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6903726" y="3998794"/>
              <a:ext cx="562971" cy="600503"/>
            </a:xfrm>
            <a:prstGeom prst="rect">
              <a:avLst/>
            </a:prstGeom>
          </p:spPr>
        </p:pic>
      </p:grpSp>
      <p:sp>
        <p:nvSpPr>
          <p:cNvPr id="98" name="Rettangolo arrotondato 97"/>
          <p:cNvSpPr/>
          <p:nvPr/>
        </p:nvSpPr>
        <p:spPr>
          <a:xfrm>
            <a:off x="13815943" y="5646830"/>
            <a:ext cx="4561767" cy="664531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hangingPunct="1">
              <a:defRPr/>
            </a:pPr>
            <a:r>
              <a:rPr lang="it-IT" sz="2800" dirty="0">
                <a:solidFill>
                  <a:srgbClr val="5B9BD5">
                    <a:lumMod val="50000"/>
                  </a:srgbClr>
                </a:solidFill>
                <a:latin typeface="Candara" panose="020E0502030303020204" pitchFamily="34" charset="0"/>
              </a:rPr>
              <a:t>GEOSS Portal</a:t>
            </a:r>
          </a:p>
        </p:txBody>
      </p:sp>
      <p:sp>
        <p:nvSpPr>
          <p:cNvPr id="99" name="CasellaDiTesto 98"/>
          <p:cNvSpPr txBox="1"/>
          <p:nvPr/>
        </p:nvSpPr>
        <p:spPr>
          <a:xfrm>
            <a:off x="13674354" y="7850219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7" hangingPunct="1"/>
            <a:r>
              <a:rPr lang="it-IT" sz="2400" kern="1200" dirty="0">
                <a:solidFill>
                  <a:srgbClr val="5B9BD5">
                    <a:lumMod val="75000"/>
                  </a:srgbClr>
                </a:solidFill>
                <a:latin typeface="Candara" panose="020E0502030303020204" pitchFamily="34" charset="0"/>
              </a:rPr>
              <a:t>GEOSS API</a:t>
            </a:r>
          </a:p>
        </p:txBody>
      </p:sp>
      <p:cxnSp>
        <p:nvCxnSpPr>
          <p:cNvPr id="100" name="Connettore 4 99"/>
          <p:cNvCxnSpPr>
            <a:stCxn id="69" idx="2"/>
            <a:endCxn id="96" idx="4"/>
          </p:cNvCxnSpPr>
          <p:nvPr/>
        </p:nvCxnSpPr>
        <p:spPr>
          <a:xfrm rot="16200000" flipH="1">
            <a:off x="9625875" y="4705340"/>
            <a:ext cx="665152" cy="6384685"/>
          </a:xfrm>
          <a:prstGeom prst="bentConnector3">
            <a:avLst>
              <a:gd name="adj1" fmla="val 287494"/>
            </a:avLst>
          </a:prstGeom>
          <a:noFill/>
          <a:ln w="5715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</p:cxnSp>
      <p:pic>
        <p:nvPicPr>
          <p:cNvPr id="101" name="Immagine 100"/>
          <p:cNvPicPr>
            <a:picLocks noChangeAspect="1"/>
          </p:cNvPicPr>
          <p:nvPr/>
        </p:nvPicPr>
        <p:blipFill>
          <a:blip r:embed="rId10">
            <a:duotone>
              <a:srgbClr val="5B9BD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9168110" y="8512041"/>
            <a:ext cx="888912" cy="659279"/>
          </a:xfrm>
          <a:prstGeom prst="rect">
            <a:avLst/>
          </a:prstGeom>
        </p:spPr>
      </p:pic>
      <p:cxnSp>
        <p:nvCxnSpPr>
          <p:cNvPr id="102" name="Connettore 4 101"/>
          <p:cNvCxnSpPr>
            <a:stCxn id="74" idx="4"/>
            <a:endCxn id="93" idx="2"/>
          </p:cNvCxnSpPr>
          <p:nvPr/>
        </p:nvCxnSpPr>
        <p:spPr>
          <a:xfrm rot="5400000" flipH="1" flipV="1">
            <a:off x="9658091" y="1766301"/>
            <a:ext cx="456014" cy="12104805"/>
          </a:xfrm>
          <a:prstGeom prst="bentConnector3">
            <a:avLst>
              <a:gd name="adj1" fmla="val -628529"/>
            </a:avLst>
          </a:prstGeom>
          <a:noFill/>
          <a:ln w="57150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miter lim="800000"/>
            <a:headEnd type="triangle" w="med" len="med"/>
            <a:tailEnd type="none" w="med" len="med"/>
          </a:ln>
          <a:effectLst/>
        </p:spPr>
      </p:cxnSp>
      <p:sp>
        <p:nvSpPr>
          <p:cNvPr id="103" name="CasellaDiTesto 102"/>
          <p:cNvSpPr txBox="1"/>
          <p:nvPr/>
        </p:nvSpPr>
        <p:spPr>
          <a:xfrm>
            <a:off x="17014060" y="8541573"/>
            <a:ext cx="2140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7" hangingPunct="1"/>
            <a:r>
              <a:rPr lang="it-IT" sz="2000" kern="1200" dirty="0">
                <a:solidFill>
                  <a:srgbClr val="5B9BD5">
                    <a:lumMod val="75000"/>
                  </a:srgbClr>
                </a:solidFill>
                <a:latin typeface="Candara" panose="020E0502030303020204" pitchFamily="34" charset="0"/>
              </a:rPr>
              <a:t>Community Portal</a:t>
            </a:r>
          </a:p>
        </p:txBody>
      </p:sp>
      <p:sp>
        <p:nvSpPr>
          <p:cNvPr id="104" name="CasellaDiTesto 103"/>
          <p:cNvSpPr txBox="1"/>
          <p:nvPr/>
        </p:nvSpPr>
        <p:spPr>
          <a:xfrm>
            <a:off x="9078854" y="9059347"/>
            <a:ext cx="1107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7" hangingPunct="1"/>
            <a:r>
              <a:rPr lang="it-IT" sz="2000" kern="1200" dirty="0" err="1">
                <a:solidFill>
                  <a:srgbClr val="5B9BD5">
                    <a:lumMod val="75000"/>
                  </a:srgbClr>
                </a:solidFill>
                <a:latin typeface="Candara" panose="020E0502030303020204" pitchFamily="34" charset="0"/>
              </a:rPr>
              <a:t>datasets</a:t>
            </a:r>
            <a:endParaRPr lang="it-IT" sz="2000" kern="1200" dirty="0">
              <a:solidFill>
                <a:srgbClr val="5B9BD5">
                  <a:lumMod val="75000"/>
                </a:srgbClr>
              </a:solidFill>
              <a:latin typeface="Candara" panose="020E0502030303020204" pitchFamily="34" charset="0"/>
            </a:endParaRPr>
          </a:p>
        </p:txBody>
      </p:sp>
      <p:pic>
        <p:nvPicPr>
          <p:cNvPr id="105" name="Picture 20" descr="https://www.earthobservations.org/images/page-graphics/sba_bes_header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27"/>
          <a:stretch/>
        </p:blipFill>
        <p:spPr bwMode="auto">
          <a:xfrm>
            <a:off x="16049498" y="9195752"/>
            <a:ext cx="1093488" cy="48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CasellaDiTesto 105"/>
          <p:cNvSpPr txBox="1"/>
          <p:nvPr/>
        </p:nvSpPr>
        <p:spPr>
          <a:xfrm>
            <a:off x="16994675" y="9319219"/>
            <a:ext cx="2488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7" hangingPunct="1"/>
            <a:r>
              <a:rPr lang="it-IT" sz="2000" kern="1200" dirty="0">
                <a:solidFill>
                  <a:srgbClr val="5B9BD5">
                    <a:lumMod val="75000"/>
                  </a:srgbClr>
                </a:solidFill>
                <a:latin typeface="Candara" panose="020E0502030303020204" pitchFamily="34" charset="0"/>
              </a:rPr>
              <a:t>SBA knowledge body</a:t>
            </a:r>
          </a:p>
        </p:txBody>
      </p:sp>
      <p:grpSp>
        <p:nvGrpSpPr>
          <p:cNvPr id="107" name="Gruppo 106"/>
          <p:cNvGrpSpPr/>
          <p:nvPr/>
        </p:nvGrpSpPr>
        <p:grpSpPr>
          <a:xfrm>
            <a:off x="16049501" y="7980928"/>
            <a:ext cx="983718" cy="983718"/>
            <a:chOff x="5729597" y="5294686"/>
            <a:chExt cx="632457" cy="632457"/>
          </a:xfrm>
        </p:grpSpPr>
        <p:pic>
          <p:nvPicPr>
            <p:cNvPr id="108" name="Immagine 107"/>
            <p:cNvPicPr>
              <a:picLocks noChangeAspect="1"/>
            </p:cNvPicPr>
            <p:nvPr/>
          </p:nvPicPr>
          <p:blipFill>
            <a:blip r:embed="rId12">
              <a:duotone>
                <a:srgbClr val="5B9BD5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5729597" y="5294686"/>
              <a:ext cx="632457" cy="632457"/>
            </a:xfrm>
            <a:prstGeom prst="rect">
              <a:avLst/>
            </a:prstGeom>
          </p:spPr>
        </p:pic>
        <p:pic>
          <p:nvPicPr>
            <p:cNvPr id="109" name="Picture 4" descr="http://www.ecopotential-project.eu/images/ecopotential/loghi/logo_b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781" y="5443270"/>
              <a:ext cx="378991" cy="289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0" name="Immagine 10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305456" y="6588708"/>
            <a:ext cx="639756" cy="639756"/>
          </a:xfrm>
          <a:prstGeom prst="rect">
            <a:avLst/>
          </a:prstGeom>
        </p:spPr>
      </p:pic>
      <p:pic>
        <p:nvPicPr>
          <p:cNvPr id="111" name="Immagine 110"/>
          <p:cNvPicPr>
            <a:picLocks noChangeAspect="1"/>
          </p:cNvPicPr>
          <p:nvPr/>
        </p:nvPicPr>
        <p:blipFill>
          <a:blip r:embed="rId15">
            <a:duotone>
              <a:srgbClr val="5B9BD5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7305458" y="5646830"/>
            <a:ext cx="697486" cy="697486"/>
          </a:xfrm>
          <a:prstGeom prst="rect">
            <a:avLst/>
          </a:prstGeom>
        </p:spPr>
      </p:pic>
      <p:pic>
        <p:nvPicPr>
          <p:cNvPr id="112" name="Picture 8" descr="Risultati immagini per workflow"/>
          <p:cNvPicPr>
            <a:picLocks noChangeAspect="1" noChangeArrowheads="1"/>
          </p:cNvPicPr>
          <p:nvPr/>
        </p:nvPicPr>
        <p:blipFill>
          <a:blip r:embed="rId7" cstate="print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083" y="9931292"/>
            <a:ext cx="775292" cy="4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Immagine 1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56847" y="9931292"/>
            <a:ext cx="1119073" cy="607895"/>
          </a:xfrm>
          <a:prstGeom prst="rect">
            <a:avLst/>
          </a:prstGeom>
        </p:spPr>
      </p:pic>
      <p:sp>
        <p:nvSpPr>
          <p:cNvPr id="114" name="CasellaDiTesto 113"/>
          <p:cNvSpPr txBox="1"/>
          <p:nvPr/>
        </p:nvSpPr>
        <p:spPr>
          <a:xfrm>
            <a:off x="6126530" y="10456676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377" hangingPunct="1"/>
            <a:r>
              <a:rPr lang="it-IT" sz="2000" kern="1200" dirty="0">
                <a:solidFill>
                  <a:srgbClr val="70AD47">
                    <a:lumMod val="60000"/>
                    <a:lumOff val="40000"/>
                  </a:srgbClr>
                </a:solidFill>
                <a:latin typeface="Candara" panose="020E0502030303020204" pitchFamily="34" charset="0"/>
              </a:rPr>
              <a:t>workflows, products</a:t>
            </a:r>
          </a:p>
        </p:txBody>
      </p:sp>
      <p:sp>
        <p:nvSpPr>
          <p:cNvPr id="115" name="Freccia a destra con strisce 114"/>
          <p:cNvSpPr/>
          <p:nvPr/>
        </p:nvSpPr>
        <p:spPr>
          <a:xfrm rot="10800000">
            <a:off x="8011320" y="8679064"/>
            <a:ext cx="1012032" cy="584026"/>
          </a:xfrm>
          <a:prstGeom prst="stripedRightArrow">
            <a:avLst/>
          </a:prstGeom>
          <a:solidFill>
            <a:srgbClr val="5B9BD5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hangingPunct="1">
              <a:defRPr/>
            </a:pPr>
            <a:endParaRPr lang="it-IT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6" name="Freccia a destra con strisce 115"/>
          <p:cNvSpPr/>
          <p:nvPr/>
        </p:nvSpPr>
        <p:spPr>
          <a:xfrm>
            <a:off x="8646862" y="10089245"/>
            <a:ext cx="983024" cy="567287"/>
          </a:xfrm>
          <a:prstGeom prst="stripedRightArrow">
            <a:avLst/>
          </a:prstGeom>
          <a:solidFill>
            <a:srgbClr val="70AD47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hangingPunct="1">
              <a:defRPr/>
            </a:pPr>
            <a:endParaRPr lang="it-IT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7" name="Gruppo 116"/>
          <p:cNvGrpSpPr/>
          <p:nvPr/>
        </p:nvGrpSpPr>
        <p:grpSpPr>
          <a:xfrm>
            <a:off x="5861996" y="2127783"/>
            <a:ext cx="1808224" cy="1345841"/>
            <a:chOff x="2828808" y="-967589"/>
            <a:chExt cx="871915" cy="648956"/>
          </a:xfrm>
        </p:grpSpPr>
        <p:sp>
          <p:nvSpPr>
            <p:cNvPr id="118" name="Rettangolo 117"/>
            <p:cNvSpPr/>
            <p:nvPr/>
          </p:nvSpPr>
          <p:spPr>
            <a:xfrm>
              <a:off x="2828808" y="-967588"/>
              <a:ext cx="871915" cy="646121"/>
            </a:xfrm>
            <a:prstGeom prst="rect">
              <a:avLst/>
            </a:prstGeom>
            <a:solidFill>
              <a:sysClr val="window" lastClr="FFFFFF"/>
            </a:solidFill>
            <a:ln w="22225" cap="rnd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pic>
          <p:nvPicPr>
            <p:cNvPr id="119" name="Picture 4" descr="http://www.ecopotential-project.eu/images/ecopotential/loghi/logo_b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808" y="-967589"/>
              <a:ext cx="848701" cy="64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2" name="Segnaposto numero diapositiva 3"/>
          <p:cNvSpPr txBox="1">
            <a:spLocks/>
          </p:cNvSpPr>
          <p:nvPr/>
        </p:nvSpPr>
        <p:spPr>
          <a:xfrm>
            <a:off x="18273399" y="10270446"/>
            <a:ext cx="1637065" cy="567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57C2BB-32E9-409F-8A52-DD21194A016D}" type="slidenum">
              <a:rPr lang="it-IT" sz="1050" smtClean="0">
                <a:solidFill>
                  <a:srgbClr val="4590B8"/>
                </a:solidFill>
                <a:latin typeface="Gill Sans MT" panose="020B0502020104020203"/>
              </a:rPr>
              <a:pPr/>
              <a:t>10</a:t>
            </a:fld>
            <a:endParaRPr lang="it-IT" sz="1050">
              <a:solidFill>
                <a:srgbClr val="4590B8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8717168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06" grpId="0"/>
      <p:bldP spid="114" grpId="0"/>
      <p:bldP spid="115" grpId="0" animBg="1"/>
      <p:bldP spid="1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45"/>
          <p:cNvSpPr/>
          <p:nvPr/>
        </p:nvSpPr>
        <p:spPr>
          <a:xfrm>
            <a:off x="922524" y="1106794"/>
            <a:ext cx="16698482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 sz="4400">
                <a:solidFill>
                  <a:schemeClr val="accent6">
                    <a:lumOff val="-21524"/>
                  </a:schemeClr>
                </a:solidFill>
              </a:rPr>
              <a:t>GEO Flagships, Initiatives</a:t>
            </a:r>
            <a:r>
              <a:rPr sz="4400">
                <a:solidFill>
                  <a:srgbClr val="A6AAA9"/>
                </a:solidFill>
              </a:rPr>
              <a:t>/</a:t>
            </a:r>
            <a:r>
              <a:rPr sz="4400"/>
              <a:t> </a:t>
            </a:r>
            <a:r>
              <a:rPr lang="it-IT" sz="4400">
                <a:solidFill>
                  <a:schemeClr val="accent1"/>
                </a:solidFill>
              </a:rPr>
              <a:t>ECOPOTENTIAL GEOSS Mirror Portal</a:t>
            </a:r>
            <a:endParaRPr sz="4400">
              <a:solidFill>
                <a:schemeClr val="accent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t="6618" b="6582"/>
          <a:stretch/>
        </p:blipFill>
        <p:spPr>
          <a:xfrm>
            <a:off x="5298647" y="2848654"/>
            <a:ext cx="16134722" cy="8574124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>
            <a:off x="234879" y="3354887"/>
            <a:ext cx="4123147" cy="7561659"/>
          </a:xfrm>
          <a:prstGeom prst="roundRect">
            <a:avLst>
              <a:gd name="adj" fmla="val 3038"/>
            </a:avLst>
          </a:prstGeom>
          <a:blipFill rotWithShape="1">
            <a:blip r:embed="rId5">
              <a:biLevel thresh="25000"/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3200" dirty="0">
              <a:solidFill>
                <a:srgbClr val="FFFFFF"/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3200" dirty="0">
              <a:solidFill>
                <a:srgbClr val="FFFFFF"/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3200" dirty="0">
              <a:solidFill>
                <a:srgbClr val="FFFFFF"/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3200" dirty="0">
              <a:solidFill>
                <a:srgbClr val="FFFFFF"/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3200" dirty="0">
              <a:solidFill>
                <a:srgbClr val="FFFFFF"/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3200" dirty="0">
              <a:solidFill>
                <a:srgbClr val="FFFFFF"/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3200" dirty="0">
              <a:solidFill>
                <a:srgbClr val="FFFFFF"/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74" name="Immagine 173"/>
          <p:cNvPicPr>
            <a:picLocks noChangeAspect="1"/>
          </p:cNvPicPr>
          <p:nvPr/>
        </p:nvPicPr>
        <p:blipFill rotWithShape="1">
          <a:blip r:embed="rId6"/>
          <a:srcRect t="41702" b="43136"/>
          <a:stretch/>
        </p:blipFill>
        <p:spPr>
          <a:xfrm>
            <a:off x="474047" y="4985792"/>
            <a:ext cx="1243324" cy="1391252"/>
          </a:xfrm>
          <a:prstGeom prst="rect">
            <a:avLst/>
          </a:prstGeom>
        </p:spPr>
      </p:pic>
      <p:pic>
        <p:nvPicPr>
          <p:cNvPr id="1026" name="Picture 2" descr="ESA Dark Blu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8" y="9531834"/>
            <a:ext cx="2306145" cy="100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" name="Rettangolo 174"/>
          <p:cNvSpPr/>
          <p:nvPr/>
        </p:nvSpPr>
        <p:spPr>
          <a:xfrm>
            <a:off x="1637723" y="5653540"/>
            <a:ext cx="25539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F8879"/>
                </a:solidFill>
                <a:latin typeface="Impact" panose="020B0806030902050204" pitchFamily="34" charset="0"/>
                <a:sym typeface="Wingdings" panose="05000000000000000000" pitchFamily="2" charset="2"/>
              </a:rPr>
              <a:t>GEOSS </a:t>
            </a:r>
            <a:r>
              <a:rPr lang="it-IT" sz="3200" dirty="0" err="1">
                <a:solidFill>
                  <a:srgbClr val="0F8879"/>
                </a:solidFill>
                <a:latin typeface="Impact" panose="020B0806030902050204" pitchFamily="34" charset="0"/>
                <a:sym typeface="Wingdings" panose="05000000000000000000" pitchFamily="2" charset="2"/>
              </a:rPr>
              <a:t>Mirrors</a:t>
            </a:r>
            <a:endParaRPr lang="it-IT" sz="3200" dirty="0">
              <a:solidFill>
                <a:srgbClr val="0F8879"/>
              </a:solidFill>
              <a:latin typeface="Impact" panose="020B0806030902050204" pitchFamily="34" charset="0"/>
            </a:endParaRPr>
          </a:p>
        </p:txBody>
      </p:sp>
      <p:sp>
        <p:nvSpPr>
          <p:cNvPr id="176" name="Rettangolo 175"/>
          <p:cNvSpPr/>
          <p:nvPr/>
        </p:nvSpPr>
        <p:spPr>
          <a:xfrm>
            <a:off x="1618084" y="8054137"/>
            <a:ext cx="23054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F8879"/>
                </a:solidFill>
                <a:latin typeface="Impact" panose="020B0806030902050204" pitchFamily="34" charset="0"/>
                <a:sym typeface="Wingdings" panose="05000000000000000000" pitchFamily="2" charset="2"/>
              </a:rPr>
              <a:t>GEOSS </a:t>
            </a:r>
            <a:r>
              <a:rPr lang="it-IT" sz="3200" dirty="0" err="1">
                <a:solidFill>
                  <a:srgbClr val="0F8879"/>
                </a:solidFill>
                <a:latin typeface="Impact" panose="020B0806030902050204" pitchFamily="34" charset="0"/>
                <a:sym typeface="Wingdings" panose="05000000000000000000" pitchFamily="2" charset="2"/>
              </a:rPr>
              <a:t>Views</a:t>
            </a:r>
            <a:endParaRPr lang="it-IT" sz="3200" dirty="0">
              <a:solidFill>
                <a:srgbClr val="0F8879"/>
              </a:solidFill>
              <a:latin typeface="Impact" panose="020B0806030902050204" pitchFamily="34" charset="0"/>
            </a:endParaRPr>
          </a:p>
        </p:txBody>
      </p:sp>
      <p:sp>
        <p:nvSpPr>
          <p:cNvPr id="177" name="Rettangolo 176"/>
          <p:cNvSpPr/>
          <p:nvPr/>
        </p:nvSpPr>
        <p:spPr>
          <a:xfrm>
            <a:off x="1604920" y="6930828"/>
            <a:ext cx="2702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F8879"/>
                </a:solidFill>
                <a:latin typeface="Impact" panose="020B0806030902050204" pitchFamily="34" charset="0"/>
                <a:sym typeface="Wingdings" panose="05000000000000000000" pitchFamily="2" charset="2"/>
              </a:rPr>
              <a:t>GEOSS </a:t>
            </a:r>
            <a:r>
              <a:rPr lang="it-IT" sz="3200" dirty="0" err="1">
                <a:solidFill>
                  <a:srgbClr val="0F8879"/>
                </a:solidFill>
                <a:latin typeface="Impact" panose="020B0806030902050204" pitchFamily="34" charset="0"/>
                <a:sym typeface="Wingdings" panose="05000000000000000000" pitchFamily="2" charset="2"/>
              </a:rPr>
              <a:t>Widgets</a:t>
            </a:r>
            <a:endParaRPr lang="it-IT" sz="3200" dirty="0">
              <a:solidFill>
                <a:srgbClr val="0F8879"/>
              </a:solidFill>
              <a:latin typeface="Impact" panose="020B0806030902050204" pitchFamily="34" charset="0"/>
            </a:endParaRPr>
          </a:p>
        </p:txBody>
      </p:sp>
      <p:pic>
        <p:nvPicPr>
          <p:cNvPr id="178" name="Immagine 177"/>
          <p:cNvPicPr>
            <a:picLocks noChangeAspect="1"/>
          </p:cNvPicPr>
          <p:nvPr/>
        </p:nvPicPr>
        <p:blipFill rotWithShape="1">
          <a:blip r:embed="rId6"/>
          <a:srcRect t="12496" b="73908"/>
          <a:stretch/>
        </p:blipFill>
        <p:spPr>
          <a:xfrm>
            <a:off x="454696" y="7497163"/>
            <a:ext cx="1300591" cy="1305053"/>
          </a:xfrm>
          <a:prstGeom prst="rect">
            <a:avLst/>
          </a:prstGeom>
        </p:spPr>
      </p:pic>
      <p:pic>
        <p:nvPicPr>
          <p:cNvPr id="179" name="Immagine 178"/>
          <p:cNvPicPr>
            <a:picLocks noChangeAspect="1"/>
          </p:cNvPicPr>
          <p:nvPr/>
        </p:nvPicPr>
        <p:blipFill rotWithShape="1">
          <a:blip r:embed="rId6"/>
          <a:srcRect t="57843" b="27901"/>
          <a:stretch/>
        </p:blipFill>
        <p:spPr>
          <a:xfrm>
            <a:off x="482175" y="6295719"/>
            <a:ext cx="1219268" cy="128277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631" y="9522683"/>
            <a:ext cx="968672" cy="838430"/>
          </a:xfrm>
          <a:prstGeom prst="rect">
            <a:avLst/>
          </a:prstGeom>
        </p:spPr>
      </p:pic>
      <p:pic>
        <p:nvPicPr>
          <p:cNvPr id="180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8911" y="3694856"/>
            <a:ext cx="1638329" cy="755348"/>
          </a:xfrm>
          <a:prstGeom prst="rect">
            <a:avLst/>
          </a:prstGeom>
        </p:spPr>
      </p:pic>
      <p:pic>
        <p:nvPicPr>
          <p:cNvPr id="181" name="Picture 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3" y="3628529"/>
            <a:ext cx="1442690" cy="9001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Connettore diritto 7"/>
          <p:cNvCxnSpPr/>
          <p:nvPr/>
        </p:nvCxnSpPr>
        <p:spPr>
          <a:xfrm>
            <a:off x="1506521" y="4769768"/>
            <a:ext cx="1362376" cy="0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2" name="Connettore diritto 181"/>
          <p:cNvCxnSpPr/>
          <p:nvPr/>
        </p:nvCxnSpPr>
        <p:spPr>
          <a:xfrm>
            <a:off x="1637723" y="9162256"/>
            <a:ext cx="1362376" cy="0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0001228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5" grpId="0"/>
      <p:bldP spid="176" grpId="0"/>
      <p:bldP spid="1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22848" y="9090248"/>
            <a:ext cx="8011809" cy="199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dirty="0" err="1"/>
              <a:t>paolo.mazzetti</a:t>
            </a:r>
            <a:r>
              <a:rPr dirty="0"/>
              <a:t>@</a:t>
            </a:r>
            <a:r>
              <a:rPr lang="it-IT" dirty="0"/>
              <a:t>cnr.it</a:t>
            </a:r>
          </a:p>
          <a:p>
            <a:endParaRPr lang="it-IT" dirty="0"/>
          </a:p>
          <a:p>
            <a:r>
              <a:rPr lang="it-IT" dirty="0"/>
              <a:t>http://www.ecopotential-project.eu</a:t>
            </a:r>
            <a:endParaRPr dirty="0"/>
          </a:p>
        </p:txBody>
      </p:sp>
      <p:sp>
        <p:nvSpPr>
          <p:cNvPr id="4" name="Shape 93">
            <a:extLst>
              <a:ext uri="{FF2B5EF4-FFF2-40B4-BE49-F238E27FC236}">
                <a16:creationId xmlns:a16="http://schemas.microsoft.com/office/drawing/2014/main" xmlns="" id="{C0BB6052-19F1-4FCE-9E32-23D75B3F31E2}"/>
              </a:ext>
            </a:extLst>
          </p:cNvPr>
          <p:cNvSpPr txBox="1"/>
          <p:nvPr/>
        </p:nvSpPr>
        <p:spPr>
          <a:xfrm>
            <a:off x="14064208" y="9943435"/>
            <a:ext cx="10369152" cy="608525"/>
          </a:xfrm>
          <a:prstGeom prst="rect">
            <a:avLst/>
          </a:prstGeom>
          <a:noFill/>
          <a:ln>
            <a:noFill/>
          </a:ln>
        </p:spPr>
        <p:txBody>
          <a:bodyPr lIns="91425" tIns="27000" rIns="91425" bIns="27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200" b="0" i="0" u="none" strike="noStrike" cap="none" dirty="0">
                <a:solidFill>
                  <a:srgbClr val="013299"/>
                </a:solidFill>
                <a:latin typeface="Calibri"/>
                <a:ea typeface="Calibri"/>
                <a:cs typeface="Calibri"/>
                <a:sym typeface="Calibri"/>
              </a:rPr>
              <a:t>The ECOPOTENTIAL project has received funding from the </a:t>
            </a:r>
            <a:r>
              <a:rPr lang="en-US" sz="3200" b="0" i="1" u="none" strike="noStrike" cap="none" dirty="0">
                <a:solidFill>
                  <a:srgbClr val="013299"/>
                </a:solidFill>
                <a:latin typeface="Calibri"/>
                <a:ea typeface="Calibri"/>
                <a:cs typeface="Calibri"/>
                <a:sym typeface="Calibri"/>
              </a:rPr>
              <a:t>European Union’s Horizon 2020 research and innovation </a:t>
            </a:r>
            <a:r>
              <a:rPr lang="en-US" sz="3200" b="0" i="1" u="none" strike="noStrike" cap="none" dirty="0" err="1">
                <a:solidFill>
                  <a:srgbClr val="013299"/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3200" b="0" i="1" u="none" strike="noStrike" cap="none" dirty="0">
                <a:solidFill>
                  <a:srgbClr val="0132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0" i="0" u="none" strike="noStrike" cap="none" dirty="0">
                <a:solidFill>
                  <a:srgbClr val="013299"/>
                </a:solidFill>
                <a:latin typeface="Calibri"/>
                <a:ea typeface="Calibri"/>
                <a:cs typeface="Calibri"/>
                <a:sym typeface="Calibri"/>
              </a:rPr>
              <a:t>under grant agreement No 641762</a:t>
            </a:r>
          </a:p>
        </p:txBody>
      </p:sp>
      <p:pic>
        <p:nvPicPr>
          <p:cNvPr id="5" name="Shape 92">
            <a:extLst>
              <a:ext uri="{FF2B5EF4-FFF2-40B4-BE49-F238E27FC236}">
                <a16:creationId xmlns:a16="http://schemas.microsoft.com/office/drawing/2014/main" xmlns="" id="{9A35A00E-465B-4FBD-8F1C-62C925356D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5936" y="10060444"/>
            <a:ext cx="2171382" cy="145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Risultati immagini per ecopotential logo">
            <a:extLst>
              <a:ext uri="{FF2B5EF4-FFF2-40B4-BE49-F238E27FC236}">
                <a16:creationId xmlns:a16="http://schemas.microsoft.com/office/drawing/2014/main" xmlns="" id="{FCC21587-0C04-4EC5-8FE0-0313DE892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6816" y="6475742"/>
            <a:ext cx="4248472" cy="32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tle slides-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874431" y="5774226"/>
            <a:ext cx="10685618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/>
              <a:t>Ecopotential</a:t>
            </a: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1938145" y="8265467"/>
            <a:ext cx="6076985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/>
              <a:t>Paolo Mazzetti  CNR-IIA</a:t>
            </a:r>
          </a:p>
        </p:txBody>
      </p:sp>
      <p:sp>
        <p:nvSpPr>
          <p:cNvPr id="4" name="Shape 124"/>
          <p:cNvSpPr/>
          <p:nvPr/>
        </p:nvSpPr>
        <p:spPr>
          <a:xfrm>
            <a:off x="238672" y="10458400"/>
            <a:ext cx="2241479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it-IT" sz="3200" cap="small" dirty="0" err="1"/>
              <a:t>Authors</a:t>
            </a:r>
            <a:r>
              <a:rPr lang="it-IT" sz="3200" cap="small" dirty="0"/>
              <a:t>: </a:t>
            </a:r>
          </a:p>
          <a:p>
            <a:r>
              <a:rPr lang="it-IT" sz="2800" cap="small" dirty="0"/>
              <a:t>P. Mazzetti (CNR-IIA), I. Manakos (CERTH), M. Santoro (CNR-IIA), P. Blonda (CNR-IIA), R. Lucas (UNSW), S. Nativi (EC-JRC/CNR-IIA) </a:t>
            </a:r>
          </a:p>
        </p:txBody>
      </p:sp>
      <p:sp>
        <p:nvSpPr>
          <p:cNvPr id="2" name="Rettangolo 1"/>
          <p:cNvSpPr/>
          <p:nvPr/>
        </p:nvSpPr>
        <p:spPr>
          <a:xfrm>
            <a:off x="3046984" y="2825552"/>
            <a:ext cx="174979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cap="small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 2 - Session 1</a:t>
            </a:r>
          </a:p>
          <a:p>
            <a:r>
              <a:rPr lang="en-US" sz="4400" cap="small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 Flagships, Initiatives​ </a:t>
            </a:r>
          </a:p>
          <a:p>
            <a:r>
              <a:rPr lang="en-US" sz="4400" cap="small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they are or could be benefiting of the GEOSS Platform</a:t>
            </a:r>
            <a:endParaRPr lang="it-IT" sz="4400" cap="small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Risultati immagini per ecopotential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4546" y="8265467"/>
            <a:ext cx="3262618" cy="249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623361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>
                <a:solidFill>
                  <a:schemeClr val="accent6">
                    <a:lumOff val="-21524"/>
                  </a:schemeClr>
                </a:solidFill>
              </a:rPr>
              <a:t>GEO Flagships, Initiatives</a:t>
            </a:r>
            <a:r>
              <a:rPr>
                <a:solidFill>
                  <a:srgbClr val="A6AAA9"/>
                </a:solidFill>
              </a:rPr>
              <a:t>/</a:t>
            </a:r>
            <a:r>
              <a:t> </a:t>
            </a:r>
            <a:r>
              <a:rPr lang="it-IT">
                <a:solidFill>
                  <a:schemeClr val="accent1"/>
                </a:solidFill>
              </a:rPr>
              <a:t>The ECOPOTENTIAL Project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689100" y="2969568"/>
            <a:ext cx="14967396" cy="8955732"/>
          </a:xfrm>
        </p:spPr>
        <p:txBody>
          <a:bodyPr>
            <a:normAutofit fontScale="77500" lnSpcReduction="20000"/>
          </a:bodyPr>
          <a:lstStyle/>
          <a:p>
            <a:r>
              <a:rPr lang="it-IT"/>
              <a:t>ECOPOTENTIAL </a:t>
            </a:r>
            <a:r>
              <a:rPr lang="en-US"/>
              <a:t>aims at creating a unified framework for ecosystem studies and management of protected areas (PA).</a:t>
            </a:r>
          </a:p>
          <a:p>
            <a:pPr lvl="1"/>
            <a:r>
              <a:rPr lang="en-US"/>
              <a:t>Focus on internationally recognized PAs in Europe and beyond in a wide range of biogeographic regions</a:t>
            </a:r>
          </a:p>
          <a:p>
            <a:pPr lvl="1"/>
            <a:r>
              <a:rPr lang="en-US"/>
              <a:t>Best use of Earth Observation (EO) and monitoring data through new EO ecosystem data services</a:t>
            </a:r>
          </a:p>
          <a:p>
            <a:pPr lvl="1"/>
            <a:r>
              <a:rPr lang="it-IT"/>
              <a:t>Support of modelling </a:t>
            </a:r>
            <a:r>
              <a:rPr lang="en-US"/>
              <a:t>approaches including information from EO data</a:t>
            </a:r>
          </a:p>
          <a:p>
            <a:pPr lvl="1"/>
            <a:r>
              <a:rPr lang="en-US"/>
              <a:t>Open and interoperable access to data and knowledge through a GEO Ecosystem Virtual Laboratory Platform, fully integrated in GEOSS.</a:t>
            </a:r>
            <a:endParaRPr lang="it-IT"/>
          </a:p>
          <a:p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7376576" y="2897560"/>
            <a:ext cx="6408712" cy="8064896"/>
          </a:xfrm>
          <a:prstGeom prst="rect">
            <a:avLst/>
          </a:prstGeom>
          <a:solidFill>
            <a:srgbClr val="F6FAFC"/>
          </a:solidFill>
          <a:ln w="9525" cap="rnd" cmpd="sng" algn="ctr">
            <a:solidFill>
              <a:srgbClr val="4590B8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ECOPOTENTIAL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Improving Future Ecosystem Benefits through Earth Observations</a:t>
            </a:r>
          </a:p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171450" marR="0" lvl="0" indent="-17145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Funding programme: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EC H2020 </a:t>
            </a:r>
          </a:p>
          <a:p>
            <a:pPr marL="171450" marR="0" lvl="0" indent="-17145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H2020 Topic: </a:t>
            </a: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Societal Challenges -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Climate action, environment, resource efficiency and raw materials</a:t>
            </a:r>
            <a:endParaRPr kumimoji="0" lang="it-IT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171450" marR="0" lvl="0" indent="-17145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Call topic: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Making Earth Observation and Monitoring Data usable for ecosystem modelling and Services</a:t>
            </a:r>
          </a:p>
          <a:p>
            <a:pPr marL="171450" marR="0" lvl="0" indent="-17145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Duration: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2015-06-01 / 2019-05-31</a:t>
            </a:r>
          </a:p>
          <a:p>
            <a:pPr marL="171450" marR="0" lvl="0" indent="-17145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Number of partners: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47</a:t>
            </a:r>
          </a:p>
          <a:p>
            <a:pPr marL="171450" marR="0" lvl="0" indent="-17145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Estimated cost: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15,993,931.25 EUR</a:t>
            </a:r>
            <a:endParaRPr kumimoji="0" lang="it-IT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9" name="Picture 2" descr="Risultati immagini per ecopotential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824" y="9018240"/>
            <a:ext cx="1944216" cy="148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hape 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45128" y="9955659"/>
            <a:ext cx="997191" cy="666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2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2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2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7A0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587934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>
                <a:solidFill>
                  <a:schemeClr val="accent6">
                    <a:lumOff val="-21524"/>
                  </a:schemeClr>
                </a:solidFill>
              </a:rPr>
              <a:t>GEO Flagships, Initiatives</a:t>
            </a:r>
            <a:r>
              <a:rPr>
                <a:solidFill>
                  <a:srgbClr val="A6AAA9"/>
                </a:solidFill>
              </a:rPr>
              <a:t>/</a:t>
            </a:r>
            <a:r>
              <a:t> </a:t>
            </a:r>
            <a:r>
              <a:rPr lang="it-IT">
                <a:solidFill>
                  <a:schemeClr val="accent1"/>
                </a:solidFill>
              </a:rPr>
              <a:t>The ECOPOTENTIAL VLAB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689100" y="2681536"/>
            <a:ext cx="21005800" cy="3614158"/>
          </a:xfrm>
        </p:spPr>
        <p:txBody>
          <a:bodyPr>
            <a:normAutofit/>
          </a:bodyPr>
          <a:lstStyle/>
          <a:p>
            <a:r>
              <a:rPr lang="en-US" sz="4800"/>
              <a:t>The ECOPOTENTIAL Virtual Laboratory is a </a:t>
            </a:r>
            <a:r>
              <a:rPr lang="en-US" sz="4800" i="1"/>
              <a:t>virtual environment supporting the activities of the ecosystem community-of-practice</a:t>
            </a:r>
          </a:p>
          <a:p>
            <a:endParaRPr lang="it-IT" sz="4800"/>
          </a:p>
        </p:txBody>
      </p:sp>
      <p:sp>
        <p:nvSpPr>
          <p:cNvPr id="12" name="Rettangolo 11"/>
          <p:cNvSpPr/>
          <p:nvPr/>
        </p:nvSpPr>
        <p:spPr>
          <a:xfrm>
            <a:off x="2398912" y="5201816"/>
            <a:ext cx="14905656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 algn="l" defTabSz="457200" hangingPunct="1"/>
            <a:r>
              <a:rPr lang="en-US" sz="3600" b="1" kern="1200">
                <a:solidFill>
                  <a:srgbClr val="969FA7">
                    <a:lumMod val="75000"/>
                  </a:srgbClr>
                </a:solidFill>
                <a:latin typeface="Gill Sans MT" panose="020B0502020104020203"/>
              </a:rPr>
              <a:t>From Science to Policy</a:t>
            </a:r>
          </a:p>
          <a:p>
            <a:pPr marL="914400" lvl="2" indent="0" algn="l" defTabSz="457200" hangingPunct="1"/>
            <a:r>
              <a:rPr lang="en-US" sz="3200" i="1" kern="1200">
                <a:solidFill>
                  <a:prstClr val="black"/>
                </a:solidFill>
                <a:latin typeface="Gill Sans MT" panose="020B0502020104020203"/>
              </a:rPr>
              <a:t>Generated knowledge targeted to policy-makers (e.g. PA managers)</a:t>
            </a:r>
          </a:p>
          <a:p>
            <a:pPr marL="914400" lvl="2" indent="0" algn="l" defTabSz="457200" hangingPunct="1"/>
            <a:endParaRPr lang="en-US" sz="3200" i="1" kern="1200">
              <a:solidFill>
                <a:prstClr val="black"/>
              </a:solidFill>
              <a:latin typeface="Gill Sans MT" panose="020B0502020104020203"/>
            </a:endParaRPr>
          </a:p>
          <a:p>
            <a:pPr marL="457200" lvl="1" indent="0" algn="l" defTabSz="457200" hangingPunct="1"/>
            <a:r>
              <a:rPr lang="en-US" sz="3600" b="1" kern="1200">
                <a:solidFill>
                  <a:srgbClr val="45CBE8">
                    <a:lumMod val="75000"/>
                  </a:srgbClr>
                </a:solidFill>
                <a:latin typeface="Gill Sans MT" panose="020B0502020104020203"/>
              </a:rPr>
              <a:t>From Ecosystem Community to Society</a:t>
            </a:r>
          </a:p>
          <a:p>
            <a:pPr marL="914400" lvl="2" indent="0" algn="l" defTabSz="457200" hangingPunct="1"/>
            <a:r>
              <a:rPr lang="en-US" sz="3200" i="1" kern="1200">
                <a:solidFill>
                  <a:prstClr val="black"/>
                </a:solidFill>
                <a:latin typeface="Gill Sans MT" panose="020B0502020104020203"/>
              </a:rPr>
              <a:t>Integration with global efforts for Science-Based Environmental Policy</a:t>
            </a:r>
          </a:p>
          <a:p>
            <a:pPr marL="914400" lvl="2" indent="0" algn="l" defTabSz="457200" hangingPunct="1"/>
            <a:endParaRPr lang="en-US" sz="3200" i="1" kern="1200">
              <a:solidFill>
                <a:prstClr val="black"/>
              </a:solidFill>
              <a:latin typeface="Gill Sans MT" panose="020B0502020104020203"/>
            </a:endParaRPr>
          </a:p>
          <a:p>
            <a:pPr marL="457200" lvl="1" indent="0" algn="l" defTabSz="457200" hangingPunct="1"/>
            <a:r>
              <a:rPr lang="en-US" sz="3600" b="1" kern="1200">
                <a:solidFill>
                  <a:srgbClr val="A2C777">
                    <a:lumMod val="75000"/>
                  </a:srgbClr>
                </a:solidFill>
                <a:latin typeface="Gill Sans MT" panose="020B0502020104020203"/>
              </a:rPr>
              <a:t>From Data to Knowledge</a:t>
            </a:r>
          </a:p>
          <a:p>
            <a:pPr marL="914400" lvl="2" indent="0" algn="l" defTabSz="457200" hangingPunct="1"/>
            <a:r>
              <a:rPr lang="en-US" sz="3200" i="1" kern="1200">
                <a:solidFill>
                  <a:prstClr val="black"/>
                </a:solidFill>
                <a:latin typeface="Gill Sans MT" panose="020B0502020104020203"/>
              </a:rPr>
              <a:t>Generation of Essential Variables, Indicators and Indices from data</a:t>
            </a:r>
          </a:p>
          <a:p>
            <a:pPr marL="914400" lvl="2" indent="0" algn="l" defTabSz="457200" hangingPunct="1"/>
            <a:endParaRPr lang="en-US" sz="3200" i="1" kern="1200">
              <a:solidFill>
                <a:prstClr val="black"/>
              </a:solidFill>
              <a:latin typeface="Gill Sans MT" panose="020B0502020104020203"/>
            </a:endParaRPr>
          </a:p>
          <a:p>
            <a:pPr marL="457200" lvl="1" indent="0" algn="l" defTabSz="457200" hangingPunct="1"/>
            <a:r>
              <a:rPr lang="en-US" sz="3600" b="1" kern="1200">
                <a:solidFill>
                  <a:srgbClr val="42955F">
                    <a:lumMod val="75000"/>
                  </a:srgbClr>
                </a:solidFill>
                <a:latin typeface="Gill Sans MT" panose="020B0502020104020203"/>
              </a:rPr>
              <a:t>From Open Data to Open Science</a:t>
            </a:r>
          </a:p>
          <a:p>
            <a:pPr marL="914400" lvl="2" indent="0" algn="l" defTabSz="457200" hangingPunct="1"/>
            <a:r>
              <a:rPr lang="en-US" sz="3200" i="1" kern="1200">
                <a:solidFill>
                  <a:prstClr val="black"/>
                </a:solidFill>
                <a:latin typeface="Gill Sans MT" panose="020B0502020104020203"/>
              </a:rPr>
              <a:t>Sharing of knowledge (ontologies), procedures (scientific business process), algorithms (source code) for reusability, reproducibility, etc.</a:t>
            </a:r>
          </a:p>
          <a:p>
            <a:pPr marL="914400" lvl="2" indent="0" algn="l" defTabSz="457200" hangingPunct="1"/>
            <a:endParaRPr lang="en-US" sz="3200" i="1" kern="1200">
              <a:solidFill>
                <a:prstClr val="black"/>
              </a:solidFill>
              <a:latin typeface="Gill Sans MT" panose="020B0502020104020203"/>
            </a:endParaRPr>
          </a:p>
          <a:p>
            <a:pPr marL="914400" lvl="2" indent="0" algn="l" defTabSz="457200" hangingPunct="1"/>
            <a:endParaRPr lang="en-US" sz="3200" i="1" kern="1200">
              <a:solidFill>
                <a:prstClr val="black"/>
              </a:solidFill>
              <a:latin typeface="Gill Sans MT" panose="020B0502020104020203"/>
            </a:endParaRPr>
          </a:p>
        </p:txBody>
      </p:sp>
      <p:grpSp>
        <p:nvGrpSpPr>
          <p:cNvPr id="25" name="Gruppo 24"/>
          <p:cNvGrpSpPr/>
          <p:nvPr/>
        </p:nvGrpSpPr>
        <p:grpSpPr>
          <a:xfrm>
            <a:off x="16152440" y="3771968"/>
            <a:ext cx="2735649" cy="2376264"/>
            <a:chOff x="8350669" y="3190803"/>
            <a:chExt cx="2879534" cy="2627694"/>
          </a:xfrm>
        </p:grpSpPr>
        <p:pic>
          <p:nvPicPr>
            <p:cNvPr id="26" name="Picture 6" descr="Risultati immagini per biodiversity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E5E4E2"/>
                </a:clrFrom>
                <a:clrTo>
                  <a:srgbClr val="E5E4E2">
                    <a:alpha val="0"/>
                  </a:srgbClr>
                </a:clrTo>
              </a:clrChange>
              <a:duotone>
                <a:srgbClr val="45CBE8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0669" y="3190803"/>
              <a:ext cx="2879534" cy="2627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e 26"/>
            <p:cNvSpPr/>
            <p:nvPr/>
          </p:nvSpPr>
          <p:spPr>
            <a:xfrm>
              <a:off x="8557147" y="3286996"/>
              <a:ext cx="2346622" cy="2346622"/>
            </a:xfrm>
            <a:prstGeom prst="ellipse">
              <a:avLst/>
            </a:prstGeom>
            <a:solidFill>
              <a:sysClr val="window" lastClr="FFFFFF"/>
            </a:solidFill>
            <a:ln w="22225" cap="rnd" cmpd="sng" algn="ctr">
              <a:noFill/>
              <a:prstDash val="solid"/>
            </a:ln>
            <a:effectLst>
              <a:softEdge rad="317500"/>
            </a:effectLst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endParaRPr>
            </a:p>
          </p:txBody>
        </p:sp>
        <p:pic>
          <p:nvPicPr>
            <p:cNvPr id="28" name="Immagine 27"/>
            <p:cNvPicPr>
              <a:picLocks noChangeAspect="1"/>
            </p:cNvPicPr>
            <p:nvPr/>
          </p:nvPicPr>
          <p:blipFill>
            <a:blip r:embed="rId4">
              <a:duotone>
                <a:srgbClr val="45CBE8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04707" y="4035188"/>
              <a:ext cx="1554111" cy="965185"/>
            </a:xfrm>
            <a:prstGeom prst="rect">
              <a:avLst/>
            </a:prstGeom>
          </p:spPr>
        </p:pic>
      </p:grpSp>
      <p:pic>
        <p:nvPicPr>
          <p:cNvPr id="29" name="Picture 2" descr="Risultati immagini per from data to knowledg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917" y="8586192"/>
            <a:ext cx="473306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48601" y="6235221"/>
            <a:ext cx="7715424" cy="20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28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587934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>
                <a:solidFill>
                  <a:schemeClr val="accent6">
                    <a:lumOff val="-21524"/>
                  </a:schemeClr>
                </a:solidFill>
              </a:rPr>
              <a:t>GEO Flagships, Initiatives</a:t>
            </a:r>
            <a:r>
              <a:rPr>
                <a:solidFill>
                  <a:srgbClr val="A6AAA9"/>
                </a:solidFill>
              </a:rPr>
              <a:t>/</a:t>
            </a:r>
            <a:r>
              <a:t> </a:t>
            </a:r>
            <a:r>
              <a:rPr lang="it-IT">
                <a:solidFill>
                  <a:schemeClr val="accent1"/>
                </a:solidFill>
              </a:rPr>
              <a:t>The ECOPOTENTIAL VLAB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689100" y="3041576"/>
            <a:ext cx="16047516" cy="8883724"/>
          </a:xfrm>
        </p:spPr>
        <p:txBody>
          <a:bodyPr>
            <a:normAutofit/>
          </a:bodyPr>
          <a:lstStyle/>
          <a:p>
            <a:r>
              <a:rPr lang="en-US" sz="4800"/>
              <a:t>Main functionalities:</a:t>
            </a:r>
          </a:p>
          <a:p>
            <a:pPr lvl="1"/>
            <a:r>
              <a:rPr lang="en-US" sz="4400"/>
              <a:t>Handling of different kind of resources: datasets, algorithms, workflows,…</a:t>
            </a:r>
          </a:p>
          <a:p>
            <a:pPr lvl="2"/>
            <a:r>
              <a:rPr lang="en-US" sz="3600"/>
              <a:t>publishing, harmonized discovery, access and visualization</a:t>
            </a:r>
          </a:p>
          <a:p>
            <a:pPr lvl="1"/>
            <a:r>
              <a:rPr lang="en-US" sz="4400"/>
              <a:t>Running workflows implementing scientific business processes</a:t>
            </a:r>
          </a:p>
          <a:p>
            <a:pPr lvl="1"/>
            <a:r>
              <a:rPr lang="en-US" sz="4400"/>
              <a:t>Interaction through GUI (Portal) and APIs</a:t>
            </a:r>
          </a:p>
          <a:p>
            <a:endParaRPr lang="it-IT" sz="4800"/>
          </a:p>
        </p:txBody>
      </p:sp>
      <p:pic>
        <p:nvPicPr>
          <p:cNvPr id="16" name="Picture 2" descr="Risultati immagini per source code icon"/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4590B8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896" y="6641976"/>
            <a:ext cx="1722799" cy="219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isultati immagini per dataset icon"/>
          <p:cNvPicPr>
            <a:picLocks noChangeAspect="1" noChangeArrowheads="1"/>
          </p:cNvPicPr>
          <p:nvPr/>
        </p:nvPicPr>
        <p:blipFill>
          <a:blip r:embed="rId4" cstate="print">
            <a:duotone>
              <a:srgbClr val="45CBE8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0632" y="9378280"/>
            <a:ext cx="1663751" cy="166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Risultati immagini per business proces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CFF"/>
              </a:clrFrom>
              <a:clrTo>
                <a:srgbClr val="FEFCFF">
                  <a:alpha val="0"/>
                </a:srgbClr>
              </a:clrTo>
            </a:clrChange>
            <a:duotone>
              <a:srgbClr val="4590B8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472" y="2681536"/>
            <a:ext cx="7237700" cy="407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2703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675908"/>
            <a:ext cx="8152873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accent6">
                    <a:lumOff val="-21524"/>
                  </a:schemeClr>
                </a:solidFill>
              </a:rPr>
              <a:t>GEO </a:t>
            </a:r>
            <a:r>
              <a:rPr lang="it-IT" dirty="0" err="1">
                <a:solidFill>
                  <a:schemeClr val="accent6">
                    <a:lumOff val="-21524"/>
                  </a:schemeClr>
                </a:solidFill>
              </a:rPr>
              <a:t>Flagships</a:t>
            </a:r>
            <a:r>
              <a:rPr lang="it-IT" dirty="0">
                <a:solidFill>
                  <a:schemeClr val="accent6">
                    <a:lumOff val="-21524"/>
                  </a:schemeClr>
                </a:solidFill>
              </a:rPr>
              <a:t>, </a:t>
            </a:r>
            <a:r>
              <a:rPr lang="it-IT" dirty="0" err="1">
                <a:solidFill>
                  <a:schemeClr val="accent6">
                    <a:lumOff val="-21524"/>
                  </a:schemeClr>
                </a:solidFill>
              </a:rPr>
              <a:t>Initiatives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endParaRPr lang="it-IT" dirty="0"/>
          </a:p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 dirty="0">
                <a:solidFill>
                  <a:schemeClr val="accent1"/>
                </a:solidFill>
              </a:rPr>
              <a:t>The ECOPOTENTIAL VLAB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689100" y="3041576"/>
            <a:ext cx="16047516" cy="100811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it-IT" sz="4800" dirty="0" err="1"/>
              <a:t>Main</a:t>
            </a:r>
            <a:r>
              <a:rPr lang="it-IT" sz="4800" dirty="0"/>
              <a:t> </a:t>
            </a:r>
            <a:r>
              <a:rPr lang="it-IT" sz="4800" dirty="0" err="1"/>
              <a:t>concepts</a:t>
            </a:r>
            <a:r>
              <a:rPr lang="it-IT" sz="4800" dirty="0"/>
              <a:t>: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it-IT" sz="4000" b="1" dirty="0" err="1">
                <a:solidFill>
                  <a:schemeClr val="accent2">
                    <a:lumMod val="75000"/>
                  </a:schemeClr>
                </a:solidFill>
              </a:rPr>
              <a:t>Ecosystem</a:t>
            </a:r>
            <a:endParaRPr lang="it-IT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it-IT" sz="4000" b="1" dirty="0" err="1">
                <a:solidFill>
                  <a:schemeClr val="accent2">
                    <a:lumMod val="75000"/>
                  </a:schemeClr>
                </a:solidFill>
              </a:rPr>
              <a:t>Protected</a:t>
            </a:r>
            <a:r>
              <a:rPr lang="it-IT" sz="4000" b="1" dirty="0">
                <a:solidFill>
                  <a:schemeClr val="accent2">
                    <a:lumMod val="75000"/>
                  </a:schemeClr>
                </a:solidFill>
              </a:rPr>
              <a:t> Area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it-IT" sz="4000" b="1" dirty="0" err="1">
                <a:solidFill>
                  <a:schemeClr val="accent2">
                    <a:lumMod val="75000"/>
                  </a:schemeClr>
                </a:solidFill>
              </a:rPr>
              <a:t>Storyline</a:t>
            </a:r>
            <a:r>
              <a:rPr lang="it-IT" sz="4000" b="1" dirty="0">
                <a:solidFill>
                  <a:schemeClr val="accent2">
                    <a:lumMod val="75000"/>
                  </a:schemeClr>
                </a:solidFill>
              </a:rPr>
              <a:t> (scenario)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it-IT" sz="4000" b="1" dirty="0">
                <a:solidFill>
                  <a:srgbClr val="DEA900"/>
                </a:solidFill>
              </a:rPr>
              <a:t>Data/</a:t>
            </a:r>
            <a:r>
              <a:rPr lang="it-IT" sz="4000" b="1" dirty="0" err="1">
                <a:solidFill>
                  <a:srgbClr val="DEA900"/>
                </a:solidFill>
              </a:rPr>
              <a:t>Observation</a:t>
            </a:r>
            <a:endParaRPr lang="it-IT" sz="4000" b="1" dirty="0">
              <a:solidFill>
                <a:srgbClr val="DEA900"/>
              </a:solidFill>
            </a:endParaRP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it-IT" sz="4000" b="1" dirty="0">
                <a:solidFill>
                  <a:srgbClr val="DEA900"/>
                </a:solidFill>
              </a:rPr>
              <a:t>Product / </a:t>
            </a:r>
            <a:r>
              <a:rPr lang="it-IT" sz="4000" b="1" dirty="0" err="1">
                <a:solidFill>
                  <a:srgbClr val="DEA900"/>
                </a:solidFill>
              </a:rPr>
              <a:t>Essential</a:t>
            </a:r>
            <a:r>
              <a:rPr lang="it-IT" sz="4000" b="1" dirty="0">
                <a:solidFill>
                  <a:srgbClr val="DEA900"/>
                </a:solidFill>
              </a:rPr>
              <a:t> </a:t>
            </a:r>
            <a:r>
              <a:rPr lang="it-IT" sz="4000" b="1" dirty="0" err="1">
                <a:solidFill>
                  <a:srgbClr val="DEA900"/>
                </a:solidFill>
              </a:rPr>
              <a:t>Variable</a:t>
            </a:r>
            <a:endParaRPr lang="it-IT" sz="4000" b="1" dirty="0">
              <a:solidFill>
                <a:srgbClr val="DEA900"/>
              </a:solidFill>
            </a:endParaRP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it-IT" sz="4000" b="1" dirty="0">
                <a:solidFill>
                  <a:schemeClr val="accent1">
                    <a:lumMod val="75000"/>
                  </a:schemeClr>
                </a:solidFill>
              </a:rPr>
              <a:t>Workflow (</a:t>
            </a:r>
            <a:r>
              <a:rPr lang="it-IT" sz="4000" b="1" dirty="0" err="1">
                <a:solidFill>
                  <a:schemeClr val="accent1">
                    <a:lumMod val="75000"/>
                  </a:schemeClr>
                </a:solidFill>
              </a:rPr>
              <a:t>scientific</a:t>
            </a:r>
            <a:r>
              <a:rPr lang="it-IT" sz="4000" b="1" dirty="0">
                <a:solidFill>
                  <a:schemeClr val="accent1">
                    <a:lumMod val="75000"/>
                  </a:schemeClr>
                </a:solidFill>
              </a:rPr>
              <a:t> business </a:t>
            </a:r>
            <a:r>
              <a:rPr lang="it-IT" sz="4000" b="1" dirty="0" err="1">
                <a:solidFill>
                  <a:schemeClr val="accent1">
                    <a:lumMod val="75000"/>
                  </a:schemeClr>
                </a:solidFill>
              </a:rPr>
              <a:t>process</a:t>
            </a:r>
            <a:r>
              <a:rPr lang="it-IT" sz="40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it-IT" sz="4000" b="1" dirty="0">
                <a:solidFill>
                  <a:srgbClr val="C00000"/>
                </a:solidFill>
              </a:rPr>
              <a:t>Users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it-IT" sz="4000" dirty="0"/>
          </a:p>
        </p:txBody>
      </p:sp>
      <p:sp>
        <p:nvSpPr>
          <p:cNvPr id="8" name="Rettangolo 7"/>
          <p:cNvSpPr/>
          <p:nvPr/>
        </p:nvSpPr>
        <p:spPr>
          <a:xfrm>
            <a:off x="13272120" y="1905172"/>
            <a:ext cx="10934571" cy="11752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r="49519" b="51005"/>
          <a:stretch/>
        </p:blipFill>
        <p:spPr>
          <a:xfrm>
            <a:off x="11687944" y="101075"/>
            <a:ext cx="12373301" cy="13456449"/>
          </a:xfrm>
          <a:prstGeom prst="rect">
            <a:avLst/>
          </a:prstGeom>
        </p:spPr>
      </p:pic>
      <p:sp>
        <p:nvSpPr>
          <p:cNvPr id="10" name="Rettangolo arrotondato 9"/>
          <p:cNvSpPr/>
          <p:nvPr/>
        </p:nvSpPr>
        <p:spPr>
          <a:xfrm>
            <a:off x="16241824" y="176342"/>
            <a:ext cx="2470441" cy="7329730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19530322" y="5186248"/>
            <a:ext cx="1761568" cy="2595050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21985088" y="3617640"/>
            <a:ext cx="1944216" cy="5760640"/>
          </a:xfrm>
          <a:prstGeom prst="roundRect">
            <a:avLst/>
          </a:prstGeom>
          <a:noFill/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11811694" y="94381"/>
            <a:ext cx="1676450" cy="1790040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19935488" y="1323544"/>
            <a:ext cx="1786992" cy="1790040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arrotondato 14"/>
          <p:cNvSpPr/>
          <p:nvPr/>
        </p:nvSpPr>
        <p:spPr>
          <a:xfrm>
            <a:off x="19536816" y="11825604"/>
            <a:ext cx="1786992" cy="1731920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82480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Rettangolo 80"/>
          <p:cNvSpPr/>
          <p:nvPr/>
        </p:nvSpPr>
        <p:spPr>
          <a:xfrm>
            <a:off x="-9804" y="0"/>
            <a:ext cx="24403608" cy="11682535"/>
          </a:xfrm>
          <a:prstGeom prst="rect">
            <a:avLst/>
          </a:prstGeom>
          <a:solidFill>
            <a:sysClr val="window" lastClr="FFFFFF"/>
          </a:solidFill>
          <a:ln w="2222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2" name="Titolo 1"/>
          <p:cNvSpPr txBox="1">
            <a:spLocks/>
          </p:cNvSpPr>
          <p:nvPr/>
        </p:nvSpPr>
        <p:spPr>
          <a:xfrm>
            <a:off x="17397074" y="9980617"/>
            <a:ext cx="6996730" cy="16273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1" i="0" u="none" strike="noStrike" kern="1200" cap="all" spc="0" normalizeH="0" baseline="0" noProof="0">
              <a:ln/>
              <a:pattFill prst="dkUpDiag">
                <a:fgClr>
                  <a:sysClr val="window" lastClr="FFFFFF">
                    <a:lumMod val="50000"/>
                  </a:sysClr>
                </a:fgClr>
                <a:bgClr>
                  <a:sysClr val="windowText" lastClr="000000">
                    <a:lumMod val="75000"/>
                    <a:lumOff val="25000"/>
                  </a:sysClr>
                </a:bgClr>
              </a:pattFill>
              <a:effectLst>
                <a:outerShdw blurRad="38100" dist="19050" dir="2700000" algn="tl" rotWithShape="0">
                  <a:sysClr val="windowText" lastClr="000000">
                    <a:lumMod val="50000"/>
                    <a:alpha val="40000"/>
                  </a:sysClr>
                </a:outerShdw>
              </a:effectLst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sp>
        <p:nvSpPr>
          <p:cNvPr id="90" name="Ovale 89"/>
          <p:cNvSpPr/>
          <p:nvPr/>
        </p:nvSpPr>
        <p:spPr>
          <a:xfrm>
            <a:off x="13687731" y="9390479"/>
            <a:ext cx="2293214" cy="243607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softEdge rad="139700"/>
          </a:effectLst>
        </p:spPr>
        <p:txBody>
          <a:bodyPr rtlCol="0" anchor="ctr"/>
          <a:lstStyle/>
          <a:p>
            <a:pPr defTabSz="914400" hangingPunct="1">
              <a:defRPr/>
            </a:pPr>
            <a:endParaRPr lang="it-IT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260128" y="157615"/>
            <a:ext cx="653864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chemeClr val="accent6">
                    <a:lumOff val="-21524"/>
                  </a:schemeClr>
                </a:solidFill>
              </a:rPr>
              <a:t>GEO Flagships, Initiatives</a:t>
            </a:r>
            <a:endParaRPr lang="en-US" sz="4000" dirty="0">
              <a:solidFill>
                <a:srgbClr val="A6AAA9"/>
              </a:solidFill>
            </a:endParaRPr>
          </a:p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chemeClr val="accent1"/>
                </a:solidFill>
              </a:rPr>
              <a:t>The ECOPOTENTIAL VLAB</a:t>
            </a:r>
          </a:p>
        </p:txBody>
      </p:sp>
      <p:sp>
        <p:nvSpPr>
          <p:cNvPr id="165" name="Segnaposto piè di pagina 2">
            <a:extLst>
              <a:ext uri="{FF2B5EF4-FFF2-40B4-BE49-F238E27FC236}">
                <a16:creationId xmlns:a16="http://schemas.microsoft.com/office/drawing/2014/main" xmlns="" id="{878D7E5D-DF74-4C4D-800F-9CC9CF7651D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it-IT"/>
              <a:t>paolo.mazzetti@cnr.it</a:t>
            </a:r>
            <a:endParaRPr lang="it-IT" dirty="0"/>
          </a:p>
        </p:txBody>
      </p:sp>
      <p:sp>
        <p:nvSpPr>
          <p:cNvPr id="166" name="Segnaposto numero diapositiva 4">
            <a:extLst>
              <a:ext uri="{FF2B5EF4-FFF2-40B4-BE49-F238E27FC236}">
                <a16:creationId xmlns:a16="http://schemas.microsoft.com/office/drawing/2014/main" xmlns="" id="{0D87AFFE-93F1-4507-A8A7-09512EEF8D31}"/>
              </a:ext>
            </a:extLst>
          </p:cNvPr>
          <p:cNvSpPr txBox="1">
            <a:spLocks/>
          </p:cNvSpPr>
          <p:nvPr/>
        </p:nvSpPr>
        <p:spPr>
          <a:xfrm>
            <a:off x="11920353" y="13081000"/>
            <a:ext cx="530594" cy="471924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98E94C8E-A5E9-4BB1-9D03-01F8D69A3093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167" name="Titolo 1">
            <a:extLst>
              <a:ext uri="{FF2B5EF4-FFF2-40B4-BE49-F238E27FC236}">
                <a16:creationId xmlns:a16="http://schemas.microsoft.com/office/drawing/2014/main" xmlns="" id="{2B1541C0-BA7B-46B0-BC50-EE7B938A53EA}"/>
              </a:ext>
            </a:extLst>
          </p:cNvPr>
          <p:cNvSpPr txBox="1">
            <a:spLocks/>
          </p:cNvSpPr>
          <p:nvPr/>
        </p:nvSpPr>
        <p:spPr>
          <a:xfrm>
            <a:off x="16915877" y="10018801"/>
            <a:ext cx="7521575" cy="1457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457200" hangingPunct="1">
              <a:spcBef>
                <a:spcPct val="0"/>
              </a:spcBef>
            </a:pPr>
            <a:r>
              <a:rPr lang="it-IT" sz="4400" b="1" kern="1200" cap="all" dirty="0">
                <a:ln/>
                <a:pattFill prst="dkUpDiag">
                  <a:fgClr>
                    <a:sysClr val="window" lastClr="FFFFFF">
                      <a:lumMod val="50000"/>
                    </a:sysClr>
                  </a:fgClr>
                  <a:bgClr>
                    <a:sysClr val="windowText" lastClr="000000">
                      <a:lumMod val="75000"/>
                      <a:lumOff val="25000"/>
                    </a:sysClr>
                  </a:bgClr>
                </a:pattFill>
                <a:effectLst>
                  <a:outerShdw blurRad="38100" dist="19050" dir="2700000" algn="tl" rotWithShape="0">
                    <a:sysClr val="windowText" lastClr="000000">
                      <a:lumMod val="50000"/>
                      <a:alpha val="40000"/>
                    </a:sysClr>
                  </a:outerShdw>
                </a:effectLst>
                <a:latin typeface="Gill Sans MT" panose="020B0502020104020203"/>
              </a:rPr>
              <a:t>ECOPOTENTIAL VLAB Architecture</a:t>
            </a:r>
          </a:p>
        </p:txBody>
      </p:sp>
      <p:pic>
        <p:nvPicPr>
          <p:cNvPr id="168" name="Picture 4" descr="http://clipartion.com/wp-content/uploads/2015/11/clipart-cloud.png">
            <a:extLst>
              <a:ext uri="{FF2B5EF4-FFF2-40B4-BE49-F238E27FC236}">
                <a16:creationId xmlns:a16="http://schemas.microsoft.com/office/drawing/2014/main" xmlns="" id="{0FCFB365-E12F-4372-AB98-31DAF0468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255" y="221467"/>
            <a:ext cx="3802530" cy="201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10" descr="http://alexdawson.net/wp-content/uploads/2014/09/servers-icon.png">
            <a:extLst>
              <a:ext uri="{FF2B5EF4-FFF2-40B4-BE49-F238E27FC236}">
                <a16:creationId xmlns:a16="http://schemas.microsoft.com/office/drawing/2014/main" xmlns="" id="{6160562D-9B40-4B98-BE46-536111C6E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583" y="743483"/>
            <a:ext cx="921522" cy="92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clipartion.com/wp-content/uploads/2015/11/clipart-cloud.png">
            <a:extLst>
              <a:ext uri="{FF2B5EF4-FFF2-40B4-BE49-F238E27FC236}">
                <a16:creationId xmlns:a16="http://schemas.microsoft.com/office/drawing/2014/main" xmlns="" id="{4A996C3E-466F-4D82-92D8-5656BFBD8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272" y="264311"/>
            <a:ext cx="2337548" cy="118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4" descr="http://clipartion.com/wp-content/uploads/2015/11/clipart-cloud.png">
            <a:extLst>
              <a:ext uri="{FF2B5EF4-FFF2-40B4-BE49-F238E27FC236}">
                <a16:creationId xmlns:a16="http://schemas.microsoft.com/office/drawing/2014/main" xmlns="" id="{94EFEE6A-3D08-407A-8FAD-0AB207EA4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75" y="4680831"/>
            <a:ext cx="4982298" cy="252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10" descr="https://image.freepik.com/free-icon/data-management-interface-symbol-with-gears-and-binary-code-numbers_318-52331.png">
            <a:extLst>
              <a:ext uri="{FF2B5EF4-FFF2-40B4-BE49-F238E27FC236}">
                <a16:creationId xmlns:a16="http://schemas.microsoft.com/office/drawing/2014/main" xmlns="" id="{84198F83-7BC2-40B1-BF86-F16E22FEC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916" y="10794096"/>
            <a:ext cx="1352700" cy="13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" name="Ovale 172">
            <a:extLst>
              <a:ext uri="{FF2B5EF4-FFF2-40B4-BE49-F238E27FC236}">
                <a16:creationId xmlns:a16="http://schemas.microsoft.com/office/drawing/2014/main" xmlns="" id="{B97CE889-F92C-452F-9C91-E12A61FC74B0}"/>
              </a:ext>
            </a:extLst>
          </p:cNvPr>
          <p:cNvSpPr/>
          <p:nvPr/>
        </p:nvSpPr>
        <p:spPr>
          <a:xfrm>
            <a:off x="7050983" y="9967669"/>
            <a:ext cx="2228814" cy="236766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softEdge rad="139700"/>
          </a:effectLst>
        </p:spPr>
        <p:txBody>
          <a:bodyPr rtlCol="0" anchor="ctr"/>
          <a:lstStyle/>
          <a:p>
            <a:pPr defTabSz="1828800" hangingPunct="1">
              <a:defRPr/>
            </a:pPr>
            <a:endParaRPr lang="it-IT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4" name="Picture 8" descr="http://rollingharbour.files.wordpress.com/2012/05/idb2012.jpg">
            <a:extLst>
              <a:ext uri="{FF2B5EF4-FFF2-40B4-BE49-F238E27FC236}">
                <a16:creationId xmlns:a16="http://schemas.microsoft.com/office/drawing/2014/main" xmlns="" id="{DBAC6708-56E5-4E77-8FEF-A20965A41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261" y="9929153"/>
            <a:ext cx="2057370" cy="201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" name="Ovale 174">
            <a:extLst>
              <a:ext uri="{FF2B5EF4-FFF2-40B4-BE49-F238E27FC236}">
                <a16:creationId xmlns:a16="http://schemas.microsoft.com/office/drawing/2014/main" xmlns="" id="{BD85CADB-E6F2-46DA-BA4F-8C1C11CFB133}"/>
              </a:ext>
            </a:extLst>
          </p:cNvPr>
          <p:cNvSpPr/>
          <p:nvPr/>
        </p:nvSpPr>
        <p:spPr>
          <a:xfrm>
            <a:off x="12874835" y="9738321"/>
            <a:ext cx="2465234" cy="261881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softEdge rad="139700"/>
          </a:effectLst>
        </p:spPr>
        <p:txBody>
          <a:bodyPr rtlCol="0" anchor="ctr"/>
          <a:lstStyle/>
          <a:p>
            <a:pPr defTabSz="1828800" hangingPunct="1">
              <a:defRPr/>
            </a:pPr>
            <a:endParaRPr lang="it-IT" sz="36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6" name="Picture 4" descr="http://clipartion.com/wp-content/uploads/2015/11/clipart-cloud.png">
            <a:extLst>
              <a:ext uri="{FF2B5EF4-FFF2-40B4-BE49-F238E27FC236}">
                <a16:creationId xmlns:a16="http://schemas.microsoft.com/office/drawing/2014/main" xmlns="" id="{15450C22-B7BD-4DD7-9C9E-2B55EAECB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9BBB5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732" y="2824060"/>
            <a:ext cx="8640960" cy="438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Immagine 176">
            <a:extLst>
              <a:ext uri="{FF2B5EF4-FFF2-40B4-BE49-F238E27FC236}">
                <a16:creationId xmlns:a16="http://schemas.microsoft.com/office/drawing/2014/main" xmlns="" id="{151ACE8C-F39D-4E73-A5C5-6531BE8A5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9BBB59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8858133" y="6793298"/>
            <a:ext cx="1904322" cy="1349320"/>
          </a:xfrm>
          <a:prstGeom prst="rect">
            <a:avLst/>
          </a:prstGeom>
        </p:spPr>
      </p:pic>
      <p:sp>
        <p:nvSpPr>
          <p:cNvPr id="178" name="CasellaDiTesto 177">
            <a:extLst>
              <a:ext uri="{FF2B5EF4-FFF2-40B4-BE49-F238E27FC236}">
                <a16:creationId xmlns:a16="http://schemas.microsoft.com/office/drawing/2014/main" xmlns="" id="{CDBA24EE-D28E-43E5-8A8F-97AB9DD5A200}"/>
              </a:ext>
            </a:extLst>
          </p:cNvPr>
          <p:cNvSpPr txBox="1"/>
          <p:nvPr/>
        </p:nvSpPr>
        <p:spPr>
          <a:xfrm>
            <a:off x="8030971" y="5369053"/>
            <a:ext cx="49552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914400" hangingPunct="1">
              <a:defRPr sz="4400" b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9BBB59"/>
                  </a:fgClr>
                  <a:bgClr>
                    <a:srgbClr val="9BBB59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Gill Sans MT" panose="020B0502020104020203"/>
              </a:defRPr>
            </a:lvl1pPr>
          </a:lstStyle>
          <a:p>
            <a:r>
              <a:rPr lang="it-IT" dirty="0"/>
              <a:t>ECOPOTENTIAL</a:t>
            </a:r>
          </a:p>
          <a:p>
            <a:r>
              <a:rPr lang="it-IT" dirty="0"/>
              <a:t>VLAB</a:t>
            </a:r>
          </a:p>
        </p:txBody>
      </p:sp>
      <p:pic>
        <p:nvPicPr>
          <p:cNvPr id="179" name="Picture 8" descr="http://websoptimization.com/external/images/mix/developer_icon.jpg">
            <a:extLst>
              <a:ext uri="{FF2B5EF4-FFF2-40B4-BE49-F238E27FC236}">
                <a16:creationId xmlns:a16="http://schemas.microsoft.com/office/drawing/2014/main" xmlns="" id="{3C794871-8B63-4286-9445-384DC357C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77956" y="10421235"/>
            <a:ext cx="1227264" cy="122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6" descr="http://thumbs.dreamstime.com/z/computer-programmer-7304012.jpg">
            <a:extLst>
              <a:ext uri="{FF2B5EF4-FFF2-40B4-BE49-F238E27FC236}">
                <a16:creationId xmlns:a16="http://schemas.microsoft.com/office/drawing/2014/main" xmlns="" id="{130E52DD-F906-458E-8561-A6F93316C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4"/>
          <a:stretch/>
        </p:blipFill>
        <p:spPr bwMode="auto">
          <a:xfrm>
            <a:off x="7835475" y="10337152"/>
            <a:ext cx="128087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" name="CasellaDiTesto 180">
            <a:extLst>
              <a:ext uri="{FF2B5EF4-FFF2-40B4-BE49-F238E27FC236}">
                <a16:creationId xmlns:a16="http://schemas.microsoft.com/office/drawing/2014/main" xmlns="" id="{23148DA9-02B9-4208-A80A-0CA3F5841219}"/>
              </a:ext>
            </a:extLst>
          </p:cNvPr>
          <p:cNvSpPr txBox="1"/>
          <p:nvPr/>
        </p:nvSpPr>
        <p:spPr>
          <a:xfrm>
            <a:off x="7246057" y="7647232"/>
            <a:ext cx="1779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hangingPunct="1">
              <a:defRPr/>
            </a:pPr>
            <a:r>
              <a:rPr lang="it-IT" sz="2800" dirty="0" err="1">
                <a:solidFill>
                  <a:srgbClr val="9BBB59">
                    <a:lumMod val="75000"/>
                  </a:srgbClr>
                </a:solidFill>
              </a:rPr>
              <a:t>VLab</a:t>
            </a:r>
            <a:r>
              <a:rPr lang="it-IT" sz="2800" dirty="0">
                <a:solidFill>
                  <a:srgbClr val="9BBB59">
                    <a:lumMod val="75000"/>
                  </a:srgbClr>
                </a:solidFill>
              </a:rPr>
              <a:t> </a:t>
            </a:r>
            <a:r>
              <a:rPr lang="it-IT" sz="2800" dirty="0" err="1">
                <a:solidFill>
                  <a:srgbClr val="9BBB59">
                    <a:lumMod val="75000"/>
                  </a:srgbClr>
                </a:solidFill>
              </a:rPr>
              <a:t>APIs</a:t>
            </a:r>
            <a:endParaRPr lang="it-IT" sz="2800" dirty="0">
              <a:solidFill>
                <a:srgbClr val="9BBB59">
                  <a:lumMod val="75000"/>
                </a:srgbClr>
              </a:solidFill>
            </a:endParaRPr>
          </a:p>
        </p:txBody>
      </p:sp>
      <p:sp>
        <p:nvSpPr>
          <p:cNvPr id="182" name="CasellaDiTesto 181">
            <a:extLst>
              <a:ext uri="{FF2B5EF4-FFF2-40B4-BE49-F238E27FC236}">
                <a16:creationId xmlns:a16="http://schemas.microsoft.com/office/drawing/2014/main" xmlns="" id="{56E3574B-61DC-4286-8A22-B16299970288}"/>
              </a:ext>
            </a:extLst>
          </p:cNvPr>
          <p:cNvSpPr txBox="1"/>
          <p:nvPr/>
        </p:nvSpPr>
        <p:spPr>
          <a:xfrm>
            <a:off x="13131333" y="7470760"/>
            <a:ext cx="2723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it-IT" sz="2800" dirty="0" err="1">
                <a:solidFill>
                  <a:srgbClr val="9BBB59">
                    <a:lumMod val="75000"/>
                  </a:srgbClr>
                </a:solidFill>
              </a:rPr>
              <a:t>VLab</a:t>
            </a:r>
            <a:endParaRPr lang="it-IT" sz="2800" dirty="0">
              <a:solidFill>
                <a:srgbClr val="9BBB59">
                  <a:lumMod val="75000"/>
                </a:srgbClr>
              </a:solidFill>
            </a:endParaRPr>
          </a:p>
          <a:p>
            <a:pPr defTabSz="1828800" hangingPunct="1">
              <a:defRPr/>
            </a:pPr>
            <a:r>
              <a:rPr lang="it-IT" sz="2800" dirty="0">
                <a:solidFill>
                  <a:srgbClr val="9BBB59">
                    <a:lumMod val="75000"/>
                  </a:srgbClr>
                </a:solidFill>
              </a:rPr>
              <a:t>Portal and </a:t>
            </a:r>
            <a:r>
              <a:rPr lang="it-IT" sz="2800" dirty="0" err="1">
                <a:solidFill>
                  <a:srgbClr val="9BBB59">
                    <a:lumMod val="75000"/>
                  </a:srgbClr>
                </a:solidFill>
              </a:rPr>
              <a:t>apps</a:t>
            </a:r>
            <a:endParaRPr lang="it-IT" sz="2800" dirty="0">
              <a:solidFill>
                <a:srgbClr val="9BBB59">
                  <a:lumMod val="75000"/>
                </a:srgbClr>
              </a:solidFill>
            </a:endParaRPr>
          </a:p>
        </p:txBody>
      </p:sp>
      <p:sp>
        <p:nvSpPr>
          <p:cNvPr id="183" name="CasellaDiTesto 182">
            <a:extLst>
              <a:ext uri="{FF2B5EF4-FFF2-40B4-BE49-F238E27FC236}">
                <a16:creationId xmlns:a16="http://schemas.microsoft.com/office/drawing/2014/main" xmlns="" id="{763E4420-85CE-4D11-A654-D524BFA2A105}"/>
              </a:ext>
            </a:extLst>
          </p:cNvPr>
          <p:cNvSpPr txBox="1"/>
          <p:nvPr/>
        </p:nvSpPr>
        <p:spPr>
          <a:xfrm>
            <a:off x="4145428" y="11185692"/>
            <a:ext cx="26917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hangingPunct="1">
              <a:defRPr/>
            </a:pPr>
            <a:r>
              <a:rPr lang="it-IT" sz="2200" dirty="0" err="1">
                <a:solidFill>
                  <a:srgbClr val="4BACC6">
                    <a:lumMod val="75000"/>
                  </a:srgbClr>
                </a:solidFill>
              </a:rPr>
              <a:t>VLab</a:t>
            </a:r>
            <a:r>
              <a:rPr lang="it-IT" sz="2200" dirty="0">
                <a:solidFill>
                  <a:srgbClr val="4BACC6">
                    <a:lumMod val="75000"/>
                  </a:srgbClr>
                </a:solidFill>
              </a:rPr>
              <a:t> </a:t>
            </a:r>
            <a:r>
              <a:rPr lang="it-IT" sz="2200" dirty="0" err="1">
                <a:solidFill>
                  <a:srgbClr val="4BACC6">
                    <a:lumMod val="75000"/>
                  </a:srgbClr>
                </a:solidFill>
              </a:rPr>
              <a:t>App</a:t>
            </a:r>
            <a:r>
              <a:rPr lang="it-IT" sz="2200" dirty="0">
                <a:solidFill>
                  <a:srgbClr val="4BACC6">
                    <a:lumMod val="75000"/>
                  </a:srgbClr>
                </a:solidFill>
              </a:rPr>
              <a:t> Developer</a:t>
            </a:r>
          </a:p>
        </p:txBody>
      </p:sp>
      <p:sp>
        <p:nvSpPr>
          <p:cNvPr id="184" name="CasellaDiTesto 183">
            <a:extLst>
              <a:ext uri="{FF2B5EF4-FFF2-40B4-BE49-F238E27FC236}">
                <a16:creationId xmlns:a16="http://schemas.microsoft.com/office/drawing/2014/main" xmlns="" id="{5BA0A023-8A29-488D-8323-B143D3768F99}"/>
              </a:ext>
            </a:extLst>
          </p:cNvPr>
          <p:cNvSpPr txBox="1"/>
          <p:nvPr/>
        </p:nvSpPr>
        <p:spPr>
          <a:xfrm>
            <a:off x="10908019" y="11202000"/>
            <a:ext cx="20024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hangingPunct="1">
              <a:defRPr/>
            </a:pPr>
            <a:r>
              <a:rPr lang="it-IT" sz="2200" dirty="0" err="1">
                <a:solidFill>
                  <a:srgbClr val="4BACC6">
                    <a:lumMod val="75000"/>
                  </a:srgbClr>
                </a:solidFill>
              </a:rPr>
              <a:t>VLab</a:t>
            </a:r>
            <a:r>
              <a:rPr lang="it-IT" sz="2200" dirty="0">
                <a:solidFill>
                  <a:srgbClr val="4BACC6">
                    <a:lumMod val="75000"/>
                  </a:srgbClr>
                </a:solidFill>
              </a:rPr>
              <a:t> End User</a:t>
            </a:r>
          </a:p>
        </p:txBody>
      </p:sp>
      <p:sp>
        <p:nvSpPr>
          <p:cNvPr id="185" name="Figura a mano libera 22">
            <a:extLst>
              <a:ext uri="{FF2B5EF4-FFF2-40B4-BE49-F238E27FC236}">
                <a16:creationId xmlns:a16="http://schemas.microsoft.com/office/drawing/2014/main" xmlns="" id="{67F6BB6F-86E8-4759-B7F2-902EB20F6577}"/>
              </a:ext>
            </a:extLst>
          </p:cNvPr>
          <p:cNvSpPr/>
          <p:nvPr/>
        </p:nvSpPr>
        <p:spPr>
          <a:xfrm>
            <a:off x="8887484" y="8248085"/>
            <a:ext cx="720080" cy="1921854"/>
          </a:xfrm>
          <a:custGeom>
            <a:avLst/>
            <a:gdLst>
              <a:gd name="connsiteX0" fmla="*/ 0 w 697117"/>
              <a:gd name="connsiteY0" fmla="*/ 1176951 h 1176951"/>
              <a:gd name="connsiteX1" fmla="*/ 561315 w 697117"/>
              <a:gd name="connsiteY1" fmla="*/ 760492 h 1176951"/>
              <a:gd name="connsiteX2" fmla="*/ 697117 w 697117"/>
              <a:gd name="connsiteY2" fmla="*/ 0 h 117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117" h="1176951">
                <a:moveTo>
                  <a:pt x="0" y="1176951"/>
                </a:moveTo>
                <a:cubicBezTo>
                  <a:pt x="222564" y="1066800"/>
                  <a:pt x="445129" y="956650"/>
                  <a:pt x="561315" y="760492"/>
                </a:cubicBezTo>
                <a:cubicBezTo>
                  <a:pt x="677501" y="564334"/>
                  <a:pt x="660903" y="140329"/>
                  <a:pt x="697117" y="0"/>
                </a:cubicBezTo>
              </a:path>
            </a:pathLst>
          </a:custGeom>
          <a:noFill/>
          <a:ln w="57150" cap="flat" cmpd="sng" algn="ctr">
            <a:solidFill>
              <a:srgbClr val="4BACC6">
                <a:shade val="95000"/>
                <a:satMod val="105000"/>
              </a:srgbClr>
            </a:solidFill>
            <a:prstDash val="dash"/>
            <a:headEnd type="triangle" w="med" len="med"/>
            <a:tailEnd type="triangle" w="med" len="med"/>
          </a:ln>
          <a:effectLst/>
        </p:spPr>
        <p:txBody>
          <a:bodyPr rtlCol="0" anchor="ctr"/>
          <a:lstStyle/>
          <a:p>
            <a:pPr defTabSz="1828800" hangingPunct="1">
              <a:defRPr/>
            </a:pPr>
            <a:endParaRPr lang="it-IT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6" name="Figura a mano libera 23">
            <a:extLst>
              <a:ext uri="{FF2B5EF4-FFF2-40B4-BE49-F238E27FC236}">
                <a16:creationId xmlns:a16="http://schemas.microsoft.com/office/drawing/2014/main" xmlns="" id="{A3499B6E-64FC-447F-B0A6-E71612238B70}"/>
              </a:ext>
            </a:extLst>
          </p:cNvPr>
          <p:cNvSpPr/>
          <p:nvPr/>
        </p:nvSpPr>
        <p:spPr>
          <a:xfrm flipH="1">
            <a:off x="12764606" y="8321884"/>
            <a:ext cx="432048" cy="1440160"/>
          </a:xfrm>
          <a:custGeom>
            <a:avLst/>
            <a:gdLst>
              <a:gd name="connsiteX0" fmla="*/ 0 w 697117"/>
              <a:gd name="connsiteY0" fmla="*/ 1176951 h 1176951"/>
              <a:gd name="connsiteX1" fmla="*/ 561315 w 697117"/>
              <a:gd name="connsiteY1" fmla="*/ 760492 h 1176951"/>
              <a:gd name="connsiteX2" fmla="*/ 697117 w 697117"/>
              <a:gd name="connsiteY2" fmla="*/ 0 h 117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7117" h="1176951">
                <a:moveTo>
                  <a:pt x="0" y="1176951"/>
                </a:moveTo>
                <a:cubicBezTo>
                  <a:pt x="222564" y="1066800"/>
                  <a:pt x="445129" y="956650"/>
                  <a:pt x="561315" y="760492"/>
                </a:cubicBezTo>
                <a:cubicBezTo>
                  <a:pt x="677501" y="564334"/>
                  <a:pt x="660903" y="140329"/>
                  <a:pt x="697117" y="0"/>
                </a:cubicBezTo>
              </a:path>
            </a:pathLst>
          </a:custGeom>
          <a:noFill/>
          <a:ln w="57150" cap="flat" cmpd="sng" algn="ctr">
            <a:solidFill>
              <a:srgbClr val="4BACC6">
                <a:shade val="95000"/>
                <a:satMod val="105000"/>
              </a:srgbClr>
            </a:solidFill>
            <a:prstDash val="dash"/>
            <a:headEnd type="triangle" w="med" len="med"/>
            <a:tailEnd type="triangle" w="med" len="med"/>
          </a:ln>
          <a:effectLst/>
        </p:spPr>
        <p:txBody>
          <a:bodyPr rtlCol="0" anchor="ctr"/>
          <a:lstStyle/>
          <a:p>
            <a:pPr defTabSz="1828800" hangingPunct="1">
              <a:defRPr/>
            </a:pPr>
            <a:endParaRPr lang="it-IT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7" name="Picture 4" descr="https://storageswiss.files.wordpress.com/2015/01/disk-archive-or-nas-icon.jpg">
            <a:extLst>
              <a:ext uri="{FF2B5EF4-FFF2-40B4-BE49-F238E27FC236}">
                <a16:creationId xmlns:a16="http://schemas.microsoft.com/office/drawing/2014/main" xmlns="" id="{8511CEC8-E5F3-42C8-82FD-87C7F5518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722" y="3062439"/>
            <a:ext cx="1552756" cy="154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zenodo.org/img/logos/zenodo-black-2500.png">
            <a:extLst>
              <a:ext uri="{FF2B5EF4-FFF2-40B4-BE49-F238E27FC236}">
                <a16:creationId xmlns:a16="http://schemas.microsoft.com/office/drawing/2014/main" xmlns="" id="{AB69AB60-4033-4CB3-8081-53C5A9C5C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367" y="4354198"/>
            <a:ext cx="1345878" cy="53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4" descr="https://pbs.twimg.com/profile_images/581402745669836800/JUgzW62l.png">
            <a:extLst>
              <a:ext uri="{FF2B5EF4-FFF2-40B4-BE49-F238E27FC236}">
                <a16:creationId xmlns:a16="http://schemas.microsoft.com/office/drawing/2014/main" xmlns="" id="{2BE21D43-6B73-464E-B6E8-7CA3A12D4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 b="22400"/>
          <a:stretch/>
        </p:blipFill>
        <p:spPr bwMode="auto">
          <a:xfrm>
            <a:off x="12299392" y="724169"/>
            <a:ext cx="1272532" cy="70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Immagine 189">
            <a:extLst>
              <a:ext uri="{FF2B5EF4-FFF2-40B4-BE49-F238E27FC236}">
                <a16:creationId xmlns:a16="http://schemas.microsoft.com/office/drawing/2014/main" xmlns="" id="{4B87547F-989C-4815-A66D-D451020597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2231" y="1571531"/>
            <a:ext cx="1313550" cy="724054"/>
          </a:xfrm>
          <a:prstGeom prst="rect">
            <a:avLst/>
          </a:prstGeom>
        </p:spPr>
      </p:pic>
      <p:pic>
        <p:nvPicPr>
          <p:cNvPr id="191" name="Picture 4" descr="Home">
            <a:extLst>
              <a:ext uri="{FF2B5EF4-FFF2-40B4-BE49-F238E27FC236}">
                <a16:creationId xmlns:a16="http://schemas.microsoft.com/office/drawing/2014/main" xmlns="" id="{19FA8881-64CB-4926-B476-4F54038D3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70"/>
          <a:stretch/>
        </p:blipFill>
        <p:spPr bwMode="auto">
          <a:xfrm>
            <a:off x="4386743" y="3263909"/>
            <a:ext cx="1895466" cy="37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" name="Picture 6" descr="http://invasionevs.com/wp-content/uploads/2015/09/GBIF-logo-Square.jpg">
            <a:extLst>
              <a:ext uri="{FF2B5EF4-FFF2-40B4-BE49-F238E27FC236}">
                <a16:creationId xmlns:a16="http://schemas.microsoft.com/office/drawing/2014/main" xmlns="" id="{C4905C41-88C7-4F8F-9624-A6AD63C41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093" y="377280"/>
            <a:ext cx="1063378" cy="85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clipartion.com/wp-content/uploads/2015/11/clipart-cloud.png">
            <a:extLst>
              <a:ext uri="{FF2B5EF4-FFF2-40B4-BE49-F238E27FC236}">
                <a16:creationId xmlns:a16="http://schemas.microsoft.com/office/drawing/2014/main" xmlns="" id="{50246E9B-8630-4ACA-BC6A-14AC7A2E9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0" y="2664841"/>
            <a:ext cx="2337548" cy="118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4" descr="http://clipartion.com/wp-content/uploads/2015/11/clipart-cloud.png">
            <a:extLst>
              <a:ext uri="{FF2B5EF4-FFF2-40B4-BE49-F238E27FC236}">
                <a16:creationId xmlns:a16="http://schemas.microsoft.com/office/drawing/2014/main" xmlns="" id="{FE1F2E70-4366-4045-84B1-C4BBD9743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14" y="1199871"/>
            <a:ext cx="2337548" cy="118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4" descr="http://clipartion.com/wp-content/uploads/2015/11/clipart-cloud.png">
            <a:extLst>
              <a:ext uri="{FF2B5EF4-FFF2-40B4-BE49-F238E27FC236}">
                <a16:creationId xmlns:a16="http://schemas.microsoft.com/office/drawing/2014/main" xmlns="" id="{C2333A48-FD57-4DA4-88D5-2E0982189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902" y="337929"/>
            <a:ext cx="2337548" cy="118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12" descr="https://image.freepik.com/icone-gratis/rotazione-ingranaggio_318-56336.png">
            <a:extLst>
              <a:ext uri="{FF2B5EF4-FFF2-40B4-BE49-F238E27FC236}">
                <a16:creationId xmlns:a16="http://schemas.microsoft.com/office/drawing/2014/main" xmlns="" id="{BB8C0D9D-B647-47F5-B993-A49A901A3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9BBB5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8977" y="1117949"/>
            <a:ext cx="654730" cy="65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16" descr="http://www.gumiviet.com/gumiviet/wp-content/uploads/2013/09/html5-css3-png-722.jpg">
            <a:extLst>
              <a:ext uri="{FF2B5EF4-FFF2-40B4-BE49-F238E27FC236}">
                <a16:creationId xmlns:a16="http://schemas.microsoft.com/office/drawing/2014/main" xmlns="" id="{24576C75-9861-4663-938B-CBF18F654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06" y="9289196"/>
            <a:ext cx="2368592" cy="9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CasellaDiTesto 197">
            <a:extLst>
              <a:ext uri="{FF2B5EF4-FFF2-40B4-BE49-F238E27FC236}">
                <a16:creationId xmlns:a16="http://schemas.microsoft.com/office/drawing/2014/main" xmlns="" id="{F9425611-768A-4CD2-9B19-CAC9EE0C4485}"/>
              </a:ext>
            </a:extLst>
          </p:cNvPr>
          <p:cNvSpPr txBox="1"/>
          <p:nvPr/>
        </p:nvSpPr>
        <p:spPr>
          <a:xfrm>
            <a:off x="15192943" y="4861006"/>
            <a:ext cx="28485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it-IT" sz="2200">
                <a:ln w="0"/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Long-term preservation</a:t>
            </a:r>
            <a:endParaRPr lang="it-IT" sz="2200" dirty="0">
              <a:ln w="0"/>
              <a:solidFill>
                <a:prstClr val="black">
                  <a:lumMod val="50000"/>
                  <a:lumOff val="50000"/>
                </a:prst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defTabSz="1828800" hangingPunct="1">
              <a:defRPr/>
            </a:pPr>
            <a:r>
              <a:rPr lang="it-IT" sz="2200">
                <a:ln w="0"/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archives</a:t>
            </a:r>
            <a:endParaRPr lang="en-US" sz="2200" dirty="0">
              <a:ln w="0"/>
              <a:solidFill>
                <a:prstClr val="black">
                  <a:lumMod val="50000"/>
                  <a:lumOff val="50000"/>
                </a:prst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9" name="Figura a mano libera 36">
            <a:extLst>
              <a:ext uri="{FF2B5EF4-FFF2-40B4-BE49-F238E27FC236}">
                <a16:creationId xmlns:a16="http://schemas.microsoft.com/office/drawing/2014/main" xmlns="" id="{E7F80C24-60B5-48E8-ACF1-E89FE7D0A358}"/>
              </a:ext>
            </a:extLst>
          </p:cNvPr>
          <p:cNvSpPr/>
          <p:nvPr/>
        </p:nvSpPr>
        <p:spPr>
          <a:xfrm rot="20882197" flipH="1" flipV="1">
            <a:off x="5310803" y="6462024"/>
            <a:ext cx="1662010" cy="158916"/>
          </a:xfrm>
          <a:custGeom>
            <a:avLst/>
            <a:gdLst>
              <a:gd name="connsiteX0" fmla="*/ 0 w 601942"/>
              <a:gd name="connsiteY0" fmla="*/ 0 h 477877"/>
              <a:gd name="connsiteX1" fmla="*/ 335434 w 601942"/>
              <a:gd name="connsiteY1" fmla="*/ 192989 h 477877"/>
              <a:gd name="connsiteX2" fmla="*/ 601942 w 601942"/>
              <a:gd name="connsiteY2" fmla="*/ 477877 h 477877"/>
              <a:gd name="connsiteX3" fmla="*/ 601942 w 601942"/>
              <a:gd name="connsiteY3" fmla="*/ 477877 h 47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2" h="477877">
                <a:moveTo>
                  <a:pt x="0" y="0"/>
                </a:moveTo>
                <a:cubicBezTo>
                  <a:pt x="117555" y="56671"/>
                  <a:pt x="235110" y="113343"/>
                  <a:pt x="335434" y="192989"/>
                </a:cubicBezTo>
                <a:cubicBezTo>
                  <a:pt x="435758" y="272635"/>
                  <a:pt x="601942" y="477877"/>
                  <a:pt x="601942" y="477877"/>
                </a:cubicBezTo>
                <a:lnTo>
                  <a:pt x="601942" y="477877"/>
                </a:lnTo>
              </a:path>
            </a:pathLst>
          </a:custGeom>
          <a:noFill/>
          <a:ln w="38100" cap="flat" cmpd="sng" algn="ctr">
            <a:solidFill>
              <a:srgbClr val="4F81BD">
                <a:lumMod val="75000"/>
              </a:srgbClr>
            </a:solidFill>
            <a:prstDash val="sysDot"/>
            <a:headEnd type="triangle"/>
            <a:tailEnd type="triangle"/>
          </a:ln>
          <a:effectLst/>
        </p:spPr>
        <p:txBody>
          <a:bodyPr rtlCol="0" anchor="ctr"/>
          <a:lstStyle/>
          <a:p>
            <a:pPr defTabSz="1828800" hangingPunct="1">
              <a:defRPr/>
            </a:pPr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0" name="Figura a mano libera 37">
            <a:extLst>
              <a:ext uri="{FF2B5EF4-FFF2-40B4-BE49-F238E27FC236}">
                <a16:creationId xmlns:a16="http://schemas.microsoft.com/office/drawing/2014/main" xmlns="" id="{641C8DBB-336D-4A53-88A2-34F0351D17E1}"/>
              </a:ext>
            </a:extLst>
          </p:cNvPr>
          <p:cNvSpPr/>
          <p:nvPr/>
        </p:nvSpPr>
        <p:spPr>
          <a:xfrm>
            <a:off x="8545128" y="2530023"/>
            <a:ext cx="1203884" cy="955754"/>
          </a:xfrm>
          <a:custGeom>
            <a:avLst/>
            <a:gdLst>
              <a:gd name="connsiteX0" fmla="*/ 0 w 601942"/>
              <a:gd name="connsiteY0" fmla="*/ 0 h 477877"/>
              <a:gd name="connsiteX1" fmla="*/ 335434 w 601942"/>
              <a:gd name="connsiteY1" fmla="*/ 192989 h 477877"/>
              <a:gd name="connsiteX2" fmla="*/ 601942 w 601942"/>
              <a:gd name="connsiteY2" fmla="*/ 477877 h 477877"/>
              <a:gd name="connsiteX3" fmla="*/ 601942 w 601942"/>
              <a:gd name="connsiteY3" fmla="*/ 477877 h 47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2" h="477877">
                <a:moveTo>
                  <a:pt x="0" y="0"/>
                </a:moveTo>
                <a:cubicBezTo>
                  <a:pt x="117555" y="56671"/>
                  <a:pt x="235110" y="113343"/>
                  <a:pt x="335434" y="192989"/>
                </a:cubicBezTo>
                <a:cubicBezTo>
                  <a:pt x="435758" y="272635"/>
                  <a:pt x="601942" y="477877"/>
                  <a:pt x="601942" y="477877"/>
                </a:cubicBezTo>
                <a:lnTo>
                  <a:pt x="601942" y="477877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defTabSz="1828800" hangingPunct="1">
              <a:defRPr/>
            </a:pPr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1" name="Figura a mano libera 38">
            <a:extLst>
              <a:ext uri="{FF2B5EF4-FFF2-40B4-BE49-F238E27FC236}">
                <a16:creationId xmlns:a16="http://schemas.microsoft.com/office/drawing/2014/main" xmlns="" id="{5C93E3AA-6BC1-4A37-86BB-909BE51E5D27}"/>
              </a:ext>
            </a:extLst>
          </p:cNvPr>
          <p:cNvSpPr/>
          <p:nvPr/>
        </p:nvSpPr>
        <p:spPr>
          <a:xfrm>
            <a:off x="10375040" y="1830885"/>
            <a:ext cx="433364" cy="953922"/>
          </a:xfrm>
          <a:custGeom>
            <a:avLst/>
            <a:gdLst>
              <a:gd name="connsiteX0" fmla="*/ 0 w 601942"/>
              <a:gd name="connsiteY0" fmla="*/ 0 h 477877"/>
              <a:gd name="connsiteX1" fmla="*/ 335434 w 601942"/>
              <a:gd name="connsiteY1" fmla="*/ 192989 h 477877"/>
              <a:gd name="connsiteX2" fmla="*/ 601942 w 601942"/>
              <a:gd name="connsiteY2" fmla="*/ 477877 h 477877"/>
              <a:gd name="connsiteX3" fmla="*/ 601942 w 601942"/>
              <a:gd name="connsiteY3" fmla="*/ 477877 h 47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2" h="477877">
                <a:moveTo>
                  <a:pt x="0" y="0"/>
                </a:moveTo>
                <a:cubicBezTo>
                  <a:pt x="117555" y="56671"/>
                  <a:pt x="235110" y="113343"/>
                  <a:pt x="335434" y="192989"/>
                </a:cubicBezTo>
                <a:cubicBezTo>
                  <a:pt x="435758" y="272635"/>
                  <a:pt x="601942" y="477877"/>
                  <a:pt x="601942" y="477877"/>
                </a:cubicBezTo>
                <a:lnTo>
                  <a:pt x="601942" y="477877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defTabSz="1828800" hangingPunct="1">
              <a:defRPr/>
            </a:pPr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2" name="Figura a mano libera 39">
            <a:extLst>
              <a:ext uri="{FF2B5EF4-FFF2-40B4-BE49-F238E27FC236}">
                <a16:creationId xmlns:a16="http://schemas.microsoft.com/office/drawing/2014/main" xmlns="" id="{276C2442-1CD8-47D6-9C59-67F0A5FB05A4}"/>
              </a:ext>
            </a:extLst>
          </p:cNvPr>
          <p:cNvSpPr/>
          <p:nvPr/>
        </p:nvSpPr>
        <p:spPr>
          <a:xfrm flipV="1">
            <a:off x="12320294" y="1714253"/>
            <a:ext cx="375152" cy="965686"/>
          </a:xfrm>
          <a:custGeom>
            <a:avLst/>
            <a:gdLst>
              <a:gd name="connsiteX0" fmla="*/ 0 w 601942"/>
              <a:gd name="connsiteY0" fmla="*/ 0 h 477877"/>
              <a:gd name="connsiteX1" fmla="*/ 335434 w 601942"/>
              <a:gd name="connsiteY1" fmla="*/ 192989 h 477877"/>
              <a:gd name="connsiteX2" fmla="*/ 601942 w 601942"/>
              <a:gd name="connsiteY2" fmla="*/ 477877 h 477877"/>
              <a:gd name="connsiteX3" fmla="*/ 601942 w 601942"/>
              <a:gd name="connsiteY3" fmla="*/ 477877 h 47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2" h="477877">
                <a:moveTo>
                  <a:pt x="0" y="0"/>
                </a:moveTo>
                <a:cubicBezTo>
                  <a:pt x="117555" y="56671"/>
                  <a:pt x="235110" y="113343"/>
                  <a:pt x="335434" y="192989"/>
                </a:cubicBezTo>
                <a:cubicBezTo>
                  <a:pt x="435758" y="272635"/>
                  <a:pt x="601942" y="477877"/>
                  <a:pt x="601942" y="477877"/>
                </a:cubicBezTo>
                <a:lnTo>
                  <a:pt x="601942" y="477877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headEnd type="triangle" w="med" len="med"/>
            <a:tailEnd type="none" w="med" len="med"/>
          </a:ln>
          <a:effectLst/>
        </p:spPr>
        <p:txBody>
          <a:bodyPr rtlCol="0" anchor="ctr"/>
          <a:lstStyle/>
          <a:p>
            <a:pPr defTabSz="1828800" hangingPunct="1">
              <a:defRPr/>
            </a:pPr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" name="Figura a mano libera 40">
            <a:extLst>
              <a:ext uri="{FF2B5EF4-FFF2-40B4-BE49-F238E27FC236}">
                <a16:creationId xmlns:a16="http://schemas.microsoft.com/office/drawing/2014/main" xmlns="" id="{85DECF0E-01B0-43B9-811E-26F792B577BE}"/>
              </a:ext>
            </a:extLst>
          </p:cNvPr>
          <p:cNvSpPr/>
          <p:nvPr/>
        </p:nvSpPr>
        <p:spPr>
          <a:xfrm flipH="1">
            <a:off x="15329093" y="3957993"/>
            <a:ext cx="967062" cy="634614"/>
          </a:xfrm>
          <a:custGeom>
            <a:avLst/>
            <a:gdLst>
              <a:gd name="connsiteX0" fmla="*/ 0 w 601942"/>
              <a:gd name="connsiteY0" fmla="*/ 0 h 477877"/>
              <a:gd name="connsiteX1" fmla="*/ 335434 w 601942"/>
              <a:gd name="connsiteY1" fmla="*/ 192989 h 477877"/>
              <a:gd name="connsiteX2" fmla="*/ 601942 w 601942"/>
              <a:gd name="connsiteY2" fmla="*/ 477877 h 477877"/>
              <a:gd name="connsiteX3" fmla="*/ 601942 w 601942"/>
              <a:gd name="connsiteY3" fmla="*/ 477877 h 47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2" h="477877">
                <a:moveTo>
                  <a:pt x="0" y="0"/>
                </a:moveTo>
                <a:cubicBezTo>
                  <a:pt x="117555" y="56671"/>
                  <a:pt x="235110" y="113343"/>
                  <a:pt x="335434" y="192989"/>
                </a:cubicBezTo>
                <a:cubicBezTo>
                  <a:pt x="435758" y="272635"/>
                  <a:pt x="601942" y="477877"/>
                  <a:pt x="601942" y="477877"/>
                </a:cubicBezTo>
                <a:lnTo>
                  <a:pt x="601942" y="477877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defTabSz="1828800" hangingPunct="1">
              <a:defRPr/>
            </a:pPr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" name="Figura a mano libera 41">
            <a:extLst>
              <a:ext uri="{FF2B5EF4-FFF2-40B4-BE49-F238E27FC236}">
                <a16:creationId xmlns:a16="http://schemas.microsoft.com/office/drawing/2014/main" xmlns="" id="{B499A0CD-53CF-492D-B581-4923094BE17D}"/>
              </a:ext>
            </a:extLst>
          </p:cNvPr>
          <p:cNvSpPr/>
          <p:nvPr/>
        </p:nvSpPr>
        <p:spPr>
          <a:xfrm rot="1208033" flipH="1" flipV="1">
            <a:off x="15214330" y="7202729"/>
            <a:ext cx="1564548" cy="357318"/>
          </a:xfrm>
          <a:custGeom>
            <a:avLst/>
            <a:gdLst>
              <a:gd name="connsiteX0" fmla="*/ 0 w 601942"/>
              <a:gd name="connsiteY0" fmla="*/ 0 h 477877"/>
              <a:gd name="connsiteX1" fmla="*/ 335434 w 601942"/>
              <a:gd name="connsiteY1" fmla="*/ 192989 h 477877"/>
              <a:gd name="connsiteX2" fmla="*/ 601942 w 601942"/>
              <a:gd name="connsiteY2" fmla="*/ 477877 h 477877"/>
              <a:gd name="connsiteX3" fmla="*/ 601942 w 601942"/>
              <a:gd name="connsiteY3" fmla="*/ 477877 h 47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2" h="477877">
                <a:moveTo>
                  <a:pt x="0" y="0"/>
                </a:moveTo>
                <a:cubicBezTo>
                  <a:pt x="117555" y="56671"/>
                  <a:pt x="235110" y="113343"/>
                  <a:pt x="335434" y="192989"/>
                </a:cubicBezTo>
                <a:cubicBezTo>
                  <a:pt x="435758" y="272635"/>
                  <a:pt x="601942" y="477877"/>
                  <a:pt x="601942" y="477877"/>
                </a:cubicBezTo>
                <a:lnTo>
                  <a:pt x="601942" y="477877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defTabSz="1828800" hangingPunct="1">
              <a:defRPr/>
            </a:pPr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" name="Figura a mano libera 42">
            <a:extLst>
              <a:ext uri="{FF2B5EF4-FFF2-40B4-BE49-F238E27FC236}">
                <a16:creationId xmlns:a16="http://schemas.microsoft.com/office/drawing/2014/main" xmlns="" id="{7E7E4C7D-8811-41C5-B9BA-402A9570039C}"/>
              </a:ext>
            </a:extLst>
          </p:cNvPr>
          <p:cNvSpPr/>
          <p:nvPr/>
        </p:nvSpPr>
        <p:spPr>
          <a:xfrm flipH="1" flipV="1">
            <a:off x="6187212" y="3962954"/>
            <a:ext cx="1169856" cy="919012"/>
          </a:xfrm>
          <a:custGeom>
            <a:avLst/>
            <a:gdLst>
              <a:gd name="connsiteX0" fmla="*/ 0 w 601942"/>
              <a:gd name="connsiteY0" fmla="*/ 0 h 477877"/>
              <a:gd name="connsiteX1" fmla="*/ 335434 w 601942"/>
              <a:gd name="connsiteY1" fmla="*/ 192989 h 477877"/>
              <a:gd name="connsiteX2" fmla="*/ 601942 w 601942"/>
              <a:gd name="connsiteY2" fmla="*/ 477877 h 477877"/>
              <a:gd name="connsiteX3" fmla="*/ 601942 w 601942"/>
              <a:gd name="connsiteY3" fmla="*/ 477877 h 47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2" h="477877">
                <a:moveTo>
                  <a:pt x="0" y="0"/>
                </a:moveTo>
                <a:cubicBezTo>
                  <a:pt x="117555" y="56671"/>
                  <a:pt x="235110" y="113343"/>
                  <a:pt x="335434" y="192989"/>
                </a:cubicBezTo>
                <a:cubicBezTo>
                  <a:pt x="435758" y="272635"/>
                  <a:pt x="601942" y="477877"/>
                  <a:pt x="601942" y="477877"/>
                </a:cubicBezTo>
                <a:lnTo>
                  <a:pt x="601942" y="477877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headEnd type="triangle" w="med" len="med"/>
            <a:tailEnd type="none" w="med" len="med"/>
          </a:ln>
          <a:effectLst/>
        </p:spPr>
        <p:txBody>
          <a:bodyPr rtlCol="0" anchor="ctr"/>
          <a:lstStyle/>
          <a:p>
            <a:pPr defTabSz="1828800" hangingPunct="1">
              <a:defRPr/>
            </a:pPr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6" name="Picture 34" descr="http://docs.terradue.com/developer-sandbox/_static/t2Logo.png">
            <a:extLst>
              <a:ext uri="{FF2B5EF4-FFF2-40B4-BE49-F238E27FC236}">
                <a16:creationId xmlns:a16="http://schemas.microsoft.com/office/drawing/2014/main" xmlns="" id="{5EBFCEAE-0F62-4D4F-98A8-7C6D3DEFC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091" y="1558322"/>
            <a:ext cx="1766222" cy="54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" name="CasellaDiTesto 206">
            <a:extLst>
              <a:ext uri="{FF2B5EF4-FFF2-40B4-BE49-F238E27FC236}">
                <a16:creationId xmlns:a16="http://schemas.microsoft.com/office/drawing/2014/main" xmlns="" id="{232DC26B-8349-4631-9BBE-FE8345253F40}"/>
              </a:ext>
            </a:extLst>
          </p:cNvPr>
          <p:cNvSpPr txBox="1"/>
          <p:nvPr/>
        </p:nvSpPr>
        <p:spPr>
          <a:xfrm>
            <a:off x="18241666" y="2291248"/>
            <a:ext cx="2651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it-IT" sz="22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EO </a:t>
            </a:r>
            <a:r>
              <a:rPr lang="it-IT" sz="2200" dirty="0" err="1">
                <a:ln w="0"/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products</a:t>
            </a:r>
            <a:endParaRPr lang="en-US" sz="2200" dirty="0">
              <a:ln w="0"/>
              <a:solidFill>
                <a:prstClr val="black">
                  <a:lumMod val="50000"/>
                  <a:lumOff val="50000"/>
                </a:prst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8" name="Picture 38" descr="http://publicdomainvectors.org/photos/1313181674.png">
            <a:extLst>
              <a:ext uri="{FF2B5EF4-FFF2-40B4-BE49-F238E27FC236}">
                <a16:creationId xmlns:a16="http://schemas.microsoft.com/office/drawing/2014/main" xmlns="" id="{EAE05827-932B-4D71-B61B-14DC98586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533" y="1428496"/>
            <a:ext cx="734382" cy="113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40" descr="https://congenitallydisturbed.files.wordpress.com/2012/10/books1.jpg">
            <a:extLst>
              <a:ext uri="{FF2B5EF4-FFF2-40B4-BE49-F238E27FC236}">
                <a16:creationId xmlns:a16="http://schemas.microsoft.com/office/drawing/2014/main" xmlns="" id="{16D333C3-E33F-4F44-86EB-07D8B5B56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7496" y="2174928"/>
            <a:ext cx="765196" cy="67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" name="CasellaDiTesto 209">
            <a:extLst>
              <a:ext uri="{FF2B5EF4-FFF2-40B4-BE49-F238E27FC236}">
                <a16:creationId xmlns:a16="http://schemas.microsoft.com/office/drawing/2014/main" xmlns="" id="{CED696EB-0E31-43FB-B9B5-B4CA28BB35D3}"/>
              </a:ext>
            </a:extLst>
          </p:cNvPr>
          <p:cNvSpPr txBox="1"/>
          <p:nvPr/>
        </p:nvSpPr>
        <p:spPr>
          <a:xfrm>
            <a:off x="14744208" y="850183"/>
            <a:ext cx="3206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it-IT" sz="22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Knowledge </a:t>
            </a:r>
            <a:r>
              <a:rPr lang="it-IT" sz="2200" dirty="0" err="1">
                <a:ln w="0"/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bases</a:t>
            </a:r>
            <a:endParaRPr lang="en-US" sz="2200" dirty="0">
              <a:ln w="0"/>
              <a:solidFill>
                <a:prstClr val="black">
                  <a:lumMod val="50000"/>
                  <a:lumOff val="50000"/>
                </a:prst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1" name="Figura a mano libera 48">
            <a:extLst>
              <a:ext uri="{FF2B5EF4-FFF2-40B4-BE49-F238E27FC236}">
                <a16:creationId xmlns:a16="http://schemas.microsoft.com/office/drawing/2014/main" xmlns="" id="{B2CA6C91-0D2C-4FF0-AD0E-2C383338191A}"/>
              </a:ext>
            </a:extLst>
          </p:cNvPr>
          <p:cNvSpPr/>
          <p:nvPr/>
        </p:nvSpPr>
        <p:spPr>
          <a:xfrm flipH="1">
            <a:off x="13502738" y="2494154"/>
            <a:ext cx="1020272" cy="733160"/>
          </a:xfrm>
          <a:custGeom>
            <a:avLst/>
            <a:gdLst>
              <a:gd name="connsiteX0" fmla="*/ 0 w 601942"/>
              <a:gd name="connsiteY0" fmla="*/ 0 h 477877"/>
              <a:gd name="connsiteX1" fmla="*/ 335434 w 601942"/>
              <a:gd name="connsiteY1" fmla="*/ 192989 h 477877"/>
              <a:gd name="connsiteX2" fmla="*/ 601942 w 601942"/>
              <a:gd name="connsiteY2" fmla="*/ 477877 h 477877"/>
              <a:gd name="connsiteX3" fmla="*/ 601942 w 601942"/>
              <a:gd name="connsiteY3" fmla="*/ 477877 h 47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2" h="477877">
                <a:moveTo>
                  <a:pt x="0" y="0"/>
                </a:moveTo>
                <a:cubicBezTo>
                  <a:pt x="117555" y="56671"/>
                  <a:pt x="235110" y="113343"/>
                  <a:pt x="335434" y="192989"/>
                </a:cubicBezTo>
                <a:cubicBezTo>
                  <a:pt x="435758" y="272635"/>
                  <a:pt x="601942" y="477877"/>
                  <a:pt x="601942" y="477877"/>
                </a:cubicBezTo>
                <a:lnTo>
                  <a:pt x="601942" y="477877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defTabSz="1828800" hangingPunct="1">
              <a:defRPr/>
            </a:pPr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2" name="Picture 42" descr="http://www.cedar-project.nl/wp-content/uploads/alibobo_w3cSPARQL-logo.png">
            <a:extLst>
              <a:ext uri="{FF2B5EF4-FFF2-40B4-BE49-F238E27FC236}">
                <a16:creationId xmlns:a16="http://schemas.microsoft.com/office/drawing/2014/main" xmlns="" id="{1EF68E9E-A6D7-42FF-94E7-3324E448B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4169" y="2897285"/>
            <a:ext cx="1308386" cy="25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Immagine 212">
            <a:extLst>
              <a:ext uri="{FF2B5EF4-FFF2-40B4-BE49-F238E27FC236}">
                <a16:creationId xmlns:a16="http://schemas.microsoft.com/office/drawing/2014/main" xmlns="" id="{E1CC0B1C-F0E8-49DC-95F9-822D7A210AA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594169" y="3190590"/>
            <a:ext cx="1308386" cy="253980"/>
          </a:xfrm>
          <a:prstGeom prst="rect">
            <a:avLst/>
          </a:prstGeom>
        </p:spPr>
      </p:pic>
      <p:pic>
        <p:nvPicPr>
          <p:cNvPr id="214" name="Picture 50" descr="https://www.drupal.org/files/images/rdf_w3c_icon.128.gif">
            <a:extLst>
              <a:ext uri="{FF2B5EF4-FFF2-40B4-BE49-F238E27FC236}">
                <a16:creationId xmlns:a16="http://schemas.microsoft.com/office/drawing/2014/main" xmlns="" id="{7586E287-554E-4026-B21B-E3E915FD7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1904" y="2857210"/>
            <a:ext cx="524204" cy="56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54" descr="http://www.opengeospatial.org/pub/www/files/OGC_Logo_2D_Blue_x_0_0.png">
            <a:extLst>
              <a:ext uri="{FF2B5EF4-FFF2-40B4-BE49-F238E27FC236}">
                <a16:creationId xmlns:a16="http://schemas.microsoft.com/office/drawing/2014/main" xmlns="" id="{2280032D-F5B7-4EF8-BA0A-369A2E27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4499" y="6721472"/>
            <a:ext cx="1090570" cy="54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16" descr="http://www.gumiviet.com/gumiviet/wp-content/uploads/2013/09/html5-css3-png-722.jpg">
            <a:extLst>
              <a:ext uri="{FF2B5EF4-FFF2-40B4-BE49-F238E27FC236}">
                <a16:creationId xmlns:a16="http://schemas.microsoft.com/office/drawing/2014/main" xmlns="" id="{41AB3EC9-2BC1-4BD7-97A0-077DB3ECD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096" y="9115641"/>
            <a:ext cx="2169616" cy="87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Immagine 216">
            <a:extLst>
              <a:ext uri="{FF2B5EF4-FFF2-40B4-BE49-F238E27FC236}">
                <a16:creationId xmlns:a16="http://schemas.microsoft.com/office/drawing/2014/main" xmlns="" id="{F97C6BDE-4DFC-4009-A77C-B8785F60018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43900" y="10212761"/>
            <a:ext cx="1263992" cy="308438"/>
          </a:xfrm>
          <a:prstGeom prst="rect">
            <a:avLst/>
          </a:prstGeom>
        </p:spPr>
      </p:pic>
      <p:pic>
        <p:nvPicPr>
          <p:cNvPr id="218" name="Picture 60" descr="http://geospatial.blogs.com/.a/6a00d83476d35153ef017d3dc4b31c970c-600wi">
            <a:extLst>
              <a:ext uri="{FF2B5EF4-FFF2-40B4-BE49-F238E27FC236}">
                <a16:creationId xmlns:a16="http://schemas.microsoft.com/office/drawing/2014/main" xmlns="" id="{29FA5AB4-B474-40D9-8231-FB5DDDCF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30" y="9734783"/>
            <a:ext cx="1610428" cy="31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" name="Figura a mano libera 56">
            <a:extLst>
              <a:ext uri="{FF2B5EF4-FFF2-40B4-BE49-F238E27FC236}">
                <a16:creationId xmlns:a16="http://schemas.microsoft.com/office/drawing/2014/main" xmlns="" id="{E76FD973-9387-4FBF-8763-08C4998A919E}"/>
              </a:ext>
            </a:extLst>
          </p:cNvPr>
          <p:cNvSpPr/>
          <p:nvPr/>
        </p:nvSpPr>
        <p:spPr>
          <a:xfrm rot="18651177" flipH="1" flipV="1">
            <a:off x="17339974" y="2434341"/>
            <a:ext cx="1564548" cy="357318"/>
          </a:xfrm>
          <a:custGeom>
            <a:avLst/>
            <a:gdLst>
              <a:gd name="connsiteX0" fmla="*/ 0 w 601942"/>
              <a:gd name="connsiteY0" fmla="*/ 0 h 477877"/>
              <a:gd name="connsiteX1" fmla="*/ 335434 w 601942"/>
              <a:gd name="connsiteY1" fmla="*/ 192989 h 477877"/>
              <a:gd name="connsiteX2" fmla="*/ 601942 w 601942"/>
              <a:gd name="connsiteY2" fmla="*/ 477877 h 477877"/>
              <a:gd name="connsiteX3" fmla="*/ 601942 w 601942"/>
              <a:gd name="connsiteY3" fmla="*/ 477877 h 47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2" h="477877">
                <a:moveTo>
                  <a:pt x="0" y="0"/>
                </a:moveTo>
                <a:cubicBezTo>
                  <a:pt x="117555" y="56671"/>
                  <a:pt x="235110" y="113343"/>
                  <a:pt x="335434" y="192989"/>
                </a:cubicBezTo>
                <a:cubicBezTo>
                  <a:pt x="435758" y="272635"/>
                  <a:pt x="601942" y="477877"/>
                  <a:pt x="601942" y="477877"/>
                </a:cubicBezTo>
                <a:lnTo>
                  <a:pt x="601942" y="477877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defTabSz="1828800" hangingPunct="1">
              <a:defRPr/>
            </a:pPr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0" name="Picture 6" descr="Image result for server">
            <a:extLst>
              <a:ext uri="{FF2B5EF4-FFF2-40B4-BE49-F238E27FC236}">
                <a16:creationId xmlns:a16="http://schemas.microsoft.com/office/drawing/2014/main" xmlns="" id="{0116601A-E181-48E5-B507-B825793D2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70347" y="7541395"/>
            <a:ext cx="871230" cy="117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12" descr="https://image.freepik.com/icone-gratis/rotazione-ingranaggio_318-56336.png">
            <a:extLst>
              <a:ext uri="{FF2B5EF4-FFF2-40B4-BE49-F238E27FC236}">
                <a16:creationId xmlns:a16="http://schemas.microsoft.com/office/drawing/2014/main" xmlns="" id="{A30EC64B-8A2C-4319-9C81-A711EF294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312" y="8106172"/>
            <a:ext cx="992044" cy="99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" name="CasellaDiTesto 221">
            <a:extLst>
              <a:ext uri="{FF2B5EF4-FFF2-40B4-BE49-F238E27FC236}">
                <a16:creationId xmlns:a16="http://schemas.microsoft.com/office/drawing/2014/main" xmlns="" id="{0E9D993F-7937-487E-A9E0-889521F26CD0}"/>
              </a:ext>
            </a:extLst>
          </p:cNvPr>
          <p:cNvSpPr txBox="1"/>
          <p:nvPr/>
        </p:nvSpPr>
        <p:spPr>
          <a:xfrm>
            <a:off x="16158654" y="8961224"/>
            <a:ext cx="320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it-IT" sz="22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Remote processing </a:t>
            </a:r>
            <a:r>
              <a:rPr lang="it-IT" sz="2200" dirty="0" err="1">
                <a:ln w="0"/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services</a:t>
            </a:r>
            <a:endParaRPr lang="en-US" sz="2200" dirty="0">
              <a:ln w="0"/>
              <a:solidFill>
                <a:prstClr val="black">
                  <a:lumMod val="50000"/>
                  <a:lumOff val="50000"/>
                </a:prst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3" name="Figura a mano libera 60">
            <a:extLst>
              <a:ext uri="{FF2B5EF4-FFF2-40B4-BE49-F238E27FC236}">
                <a16:creationId xmlns:a16="http://schemas.microsoft.com/office/drawing/2014/main" xmlns="" id="{DDF1B190-F80D-45AB-8EF2-B9126040FFA1}"/>
              </a:ext>
            </a:extLst>
          </p:cNvPr>
          <p:cNvSpPr/>
          <p:nvPr/>
        </p:nvSpPr>
        <p:spPr>
          <a:xfrm rot="2445116" flipH="1" flipV="1">
            <a:off x="17331530" y="5605085"/>
            <a:ext cx="1564548" cy="357318"/>
          </a:xfrm>
          <a:custGeom>
            <a:avLst/>
            <a:gdLst>
              <a:gd name="connsiteX0" fmla="*/ 0 w 601942"/>
              <a:gd name="connsiteY0" fmla="*/ 0 h 477877"/>
              <a:gd name="connsiteX1" fmla="*/ 335434 w 601942"/>
              <a:gd name="connsiteY1" fmla="*/ 192989 h 477877"/>
              <a:gd name="connsiteX2" fmla="*/ 601942 w 601942"/>
              <a:gd name="connsiteY2" fmla="*/ 477877 h 477877"/>
              <a:gd name="connsiteX3" fmla="*/ 601942 w 601942"/>
              <a:gd name="connsiteY3" fmla="*/ 477877 h 47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2" h="477877">
                <a:moveTo>
                  <a:pt x="0" y="0"/>
                </a:moveTo>
                <a:cubicBezTo>
                  <a:pt x="117555" y="56671"/>
                  <a:pt x="235110" y="113343"/>
                  <a:pt x="335434" y="192989"/>
                </a:cubicBezTo>
                <a:cubicBezTo>
                  <a:pt x="435758" y="272635"/>
                  <a:pt x="601942" y="477877"/>
                  <a:pt x="601942" y="477877"/>
                </a:cubicBezTo>
                <a:lnTo>
                  <a:pt x="601942" y="477877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defTabSz="1828800" hangingPunct="1">
              <a:defRPr/>
            </a:pPr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4" name="Picture 8" descr="Image result for source code icon">
            <a:extLst>
              <a:ext uri="{FF2B5EF4-FFF2-40B4-BE49-F238E27FC236}">
                <a16:creationId xmlns:a16="http://schemas.microsoft.com/office/drawing/2014/main" xmlns="" id="{E2734FDB-7AD2-4EAC-90F5-129D98FDE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6477" y="6620354"/>
            <a:ext cx="921038" cy="92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" name="CasellaDiTesto 224">
            <a:extLst>
              <a:ext uri="{FF2B5EF4-FFF2-40B4-BE49-F238E27FC236}">
                <a16:creationId xmlns:a16="http://schemas.microsoft.com/office/drawing/2014/main" xmlns="" id="{960D96C6-68D7-47B4-B112-C5DA63925F83}"/>
              </a:ext>
            </a:extLst>
          </p:cNvPr>
          <p:cNvSpPr txBox="1"/>
          <p:nvPr/>
        </p:nvSpPr>
        <p:spPr>
          <a:xfrm>
            <a:off x="18411220" y="7443203"/>
            <a:ext cx="2651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it-IT" sz="22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Source code</a:t>
            </a:r>
          </a:p>
        </p:txBody>
      </p:sp>
      <p:pic>
        <p:nvPicPr>
          <p:cNvPr id="226" name="Picture 2" descr="Image result for data icon">
            <a:extLst>
              <a:ext uri="{FF2B5EF4-FFF2-40B4-BE49-F238E27FC236}">
                <a16:creationId xmlns:a16="http://schemas.microsoft.com/office/drawing/2014/main" xmlns="" id="{09E77086-010B-4569-8C53-D765A23BE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766" y="3108904"/>
            <a:ext cx="1453656" cy="145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" name="Figura a mano libera 64">
            <a:extLst>
              <a:ext uri="{FF2B5EF4-FFF2-40B4-BE49-F238E27FC236}">
                <a16:creationId xmlns:a16="http://schemas.microsoft.com/office/drawing/2014/main" xmlns="" id="{9E38E152-5881-4B5D-A9FA-DA7F93D0DA15}"/>
              </a:ext>
            </a:extLst>
          </p:cNvPr>
          <p:cNvSpPr/>
          <p:nvPr/>
        </p:nvSpPr>
        <p:spPr>
          <a:xfrm rot="1166819" flipH="1">
            <a:off x="17716787" y="3162869"/>
            <a:ext cx="2275138" cy="870102"/>
          </a:xfrm>
          <a:custGeom>
            <a:avLst/>
            <a:gdLst>
              <a:gd name="connsiteX0" fmla="*/ 0 w 601942"/>
              <a:gd name="connsiteY0" fmla="*/ 0 h 477877"/>
              <a:gd name="connsiteX1" fmla="*/ 335434 w 601942"/>
              <a:gd name="connsiteY1" fmla="*/ 192989 h 477877"/>
              <a:gd name="connsiteX2" fmla="*/ 601942 w 601942"/>
              <a:gd name="connsiteY2" fmla="*/ 477877 h 477877"/>
              <a:gd name="connsiteX3" fmla="*/ 601942 w 601942"/>
              <a:gd name="connsiteY3" fmla="*/ 477877 h 47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2" h="477877">
                <a:moveTo>
                  <a:pt x="0" y="0"/>
                </a:moveTo>
                <a:cubicBezTo>
                  <a:pt x="117555" y="56671"/>
                  <a:pt x="235110" y="113343"/>
                  <a:pt x="335434" y="192989"/>
                </a:cubicBezTo>
                <a:cubicBezTo>
                  <a:pt x="435758" y="272635"/>
                  <a:pt x="601942" y="477877"/>
                  <a:pt x="601942" y="477877"/>
                </a:cubicBezTo>
                <a:lnTo>
                  <a:pt x="601942" y="477877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defTabSz="1828800" hangingPunct="1">
              <a:defRPr/>
            </a:pPr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8" name="CasellaDiTesto 227">
            <a:extLst>
              <a:ext uri="{FF2B5EF4-FFF2-40B4-BE49-F238E27FC236}">
                <a16:creationId xmlns:a16="http://schemas.microsoft.com/office/drawing/2014/main" xmlns="" id="{77B60309-9398-4D48-8B0D-5E770B7F6512}"/>
              </a:ext>
            </a:extLst>
          </p:cNvPr>
          <p:cNvSpPr txBox="1"/>
          <p:nvPr/>
        </p:nvSpPr>
        <p:spPr>
          <a:xfrm>
            <a:off x="20361928" y="4315349"/>
            <a:ext cx="2651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it-IT" sz="2200" dirty="0" err="1">
                <a:ln w="0"/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Datasets</a:t>
            </a:r>
            <a:endParaRPr lang="it-IT" sz="2200" dirty="0">
              <a:ln w="0"/>
              <a:solidFill>
                <a:prstClr val="black">
                  <a:lumMod val="50000"/>
                  <a:lumOff val="50000"/>
                </a:prst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9" name="CasellaDiTesto 228">
            <a:extLst>
              <a:ext uri="{FF2B5EF4-FFF2-40B4-BE49-F238E27FC236}">
                <a16:creationId xmlns:a16="http://schemas.microsoft.com/office/drawing/2014/main" xmlns="" id="{9FAC31B2-5108-472E-95D3-E3F6D66BB81E}"/>
              </a:ext>
            </a:extLst>
          </p:cNvPr>
          <p:cNvSpPr txBox="1"/>
          <p:nvPr/>
        </p:nvSpPr>
        <p:spPr>
          <a:xfrm>
            <a:off x="21016159" y="2259852"/>
            <a:ext cx="2821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 hangingPunct="1">
              <a:defRPr/>
            </a:pPr>
            <a:r>
              <a:rPr lang="it-IT" sz="2800" i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</a:rPr>
              <a:t>EO </a:t>
            </a:r>
            <a:r>
              <a:rPr lang="it-IT" sz="2800" i="1" dirty="0" err="1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</a:rPr>
              <a:t>Infrastructure</a:t>
            </a:r>
            <a:endParaRPr lang="it-IT" sz="2800" i="1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</a:endParaRPr>
          </a:p>
        </p:txBody>
      </p:sp>
      <p:pic>
        <p:nvPicPr>
          <p:cNvPr id="230" name="Immagine 229">
            <a:extLst>
              <a:ext uri="{FF2B5EF4-FFF2-40B4-BE49-F238E27FC236}">
                <a16:creationId xmlns:a16="http://schemas.microsoft.com/office/drawing/2014/main" xmlns="" id="{52E95FEA-1115-48C7-8A21-530658CFA02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5857074" y="4275299"/>
            <a:ext cx="1382172" cy="775366"/>
          </a:xfrm>
          <a:prstGeom prst="rect">
            <a:avLst/>
          </a:prstGeom>
        </p:spPr>
      </p:pic>
      <p:pic>
        <p:nvPicPr>
          <p:cNvPr id="231" name="Picture 2" descr="Risultati immagini per geo logo geoss">
            <a:extLst>
              <a:ext uri="{FF2B5EF4-FFF2-40B4-BE49-F238E27FC236}">
                <a16:creationId xmlns:a16="http://schemas.microsoft.com/office/drawing/2014/main" xmlns="" id="{17049FBA-517F-4FFE-A44E-328220711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07" y="6516216"/>
            <a:ext cx="2837134" cy="42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" name="Picture 4" descr="GEOSS image">
            <a:extLst>
              <a:ext uri="{FF2B5EF4-FFF2-40B4-BE49-F238E27FC236}">
                <a16:creationId xmlns:a16="http://schemas.microsoft.com/office/drawing/2014/main" xmlns="" id="{570A8A7B-1114-462A-9315-AEB483929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52" y="5220781"/>
            <a:ext cx="3724456" cy="123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3" name="Gruppo 232">
            <a:extLst>
              <a:ext uri="{FF2B5EF4-FFF2-40B4-BE49-F238E27FC236}">
                <a16:creationId xmlns:a16="http://schemas.microsoft.com/office/drawing/2014/main" xmlns="" id="{BF783B92-F891-43F7-9128-FF6C622B2668}"/>
              </a:ext>
            </a:extLst>
          </p:cNvPr>
          <p:cNvGrpSpPr/>
          <p:nvPr/>
        </p:nvGrpSpPr>
        <p:grpSpPr>
          <a:xfrm>
            <a:off x="17501826" y="3862741"/>
            <a:ext cx="1665152" cy="462770"/>
            <a:chOff x="8686444" y="5285847"/>
            <a:chExt cx="832576" cy="231385"/>
          </a:xfrm>
        </p:grpSpPr>
        <p:pic>
          <p:nvPicPr>
            <p:cNvPr id="234" name="Picture 6" descr="Risultati immagini per git hub logo">
              <a:extLst>
                <a:ext uri="{FF2B5EF4-FFF2-40B4-BE49-F238E27FC236}">
                  <a16:creationId xmlns:a16="http://schemas.microsoft.com/office/drawing/2014/main" xmlns="" id="{CF75E9E5-B4F1-4806-8ADC-C8C54FE212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95"/>
            <a:stretch/>
          </p:blipFill>
          <p:spPr bwMode="auto">
            <a:xfrm>
              <a:off x="8686444" y="5285847"/>
              <a:ext cx="234480" cy="231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" name="Picture 10" descr="Risultati immagini per git hub logo">
              <a:extLst>
                <a:ext uri="{FF2B5EF4-FFF2-40B4-BE49-F238E27FC236}">
                  <a16:creationId xmlns:a16="http://schemas.microsoft.com/office/drawing/2014/main" xmlns="" id="{513EE9A7-E78C-4627-8820-2ED82FBCBB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7770" y="5352405"/>
              <a:ext cx="561250" cy="146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6" name="Figura a mano libera 73">
            <a:extLst>
              <a:ext uri="{FF2B5EF4-FFF2-40B4-BE49-F238E27FC236}">
                <a16:creationId xmlns:a16="http://schemas.microsoft.com/office/drawing/2014/main" xmlns="" id="{010DC491-FB26-450F-9581-0282789A7763}"/>
              </a:ext>
            </a:extLst>
          </p:cNvPr>
          <p:cNvSpPr/>
          <p:nvPr/>
        </p:nvSpPr>
        <p:spPr>
          <a:xfrm rot="3232206" flipH="1">
            <a:off x="18451668" y="4672733"/>
            <a:ext cx="1450060" cy="687486"/>
          </a:xfrm>
          <a:custGeom>
            <a:avLst/>
            <a:gdLst>
              <a:gd name="connsiteX0" fmla="*/ 0 w 601942"/>
              <a:gd name="connsiteY0" fmla="*/ 0 h 477877"/>
              <a:gd name="connsiteX1" fmla="*/ 335434 w 601942"/>
              <a:gd name="connsiteY1" fmla="*/ 192989 h 477877"/>
              <a:gd name="connsiteX2" fmla="*/ 601942 w 601942"/>
              <a:gd name="connsiteY2" fmla="*/ 477877 h 477877"/>
              <a:gd name="connsiteX3" fmla="*/ 601942 w 601942"/>
              <a:gd name="connsiteY3" fmla="*/ 477877 h 47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942" h="477877">
                <a:moveTo>
                  <a:pt x="0" y="0"/>
                </a:moveTo>
                <a:cubicBezTo>
                  <a:pt x="117555" y="56671"/>
                  <a:pt x="235110" y="113343"/>
                  <a:pt x="335434" y="192989"/>
                </a:cubicBezTo>
                <a:cubicBezTo>
                  <a:pt x="435758" y="272635"/>
                  <a:pt x="601942" y="477877"/>
                  <a:pt x="601942" y="477877"/>
                </a:cubicBezTo>
                <a:lnTo>
                  <a:pt x="601942" y="477877"/>
                </a:lnTo>
              </a:path>
            </a:pathLst>
          </a:cu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defTabSz="1828800" hangingPunct="1">
              <a:defRPr/>
            </a:pPr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7" name="CasellaDiTesto 236">
            <a:extLst>
              <a:ext uri="{FF2B5EF4-FFF2-40B4-BE49-F238E27FC236}">
                <a16:creationId xmlns:a16="http://schemas.microsoft.com/office/drawing/2014/main" xmlns="" id="{D46FBC06-743B-4472-9131-FA64C19A577D}"/>
              </a:ext>
            </a:extLst>
          </p:cNvPr>
          <p:cNvSpPr txBox="1"/>
          <p:nvPr/>
        </p:nvSpPr>
        <p:spPr>
          <a:xfrm>
            <a:off x="20038976" y="6230197"/>
            <a:ext cx="2651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>
              <a:defRPr/>
            </a:pPr>
            <a:r>
              <a:rPr lang="it-IT" sz="220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Workflows</a:t>
            </a:r>
          </a:p>
        </p:txBody>
      </p:sp>
      <p:pic>
        <p:nvPicPr>
          <p:cNvPr id="238" name="Immagine 237">
            <a:extLst>
              <a:ext uri="{FF2B5EF4-FFF2-40B4-BE49-F238E27FC236}">
                <a16:creationId xmlns:a16="http://schemas.microsoft.com/office/drawing/2014/main" xmlns="" id="{AE4B810B-F3DD-4A91-86B9-7F894D202C8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0159698" y="5452775"/>
            <a:ext cx="1805724" cy="777422"/>
          </a:xfrm>
          <a:prstGeom prst="rect">
            <a:avLst/>
          </a:prstGeom>
          <a:ln w="3175">
            <a:solidFill>
              <a:sysClr val="window" lastClr="FFFFFF">
                <a:lumMod val="85000"/>
              </a:sysClr>
            </a:solidFill>
          </a:ln>
        </p:spPr>
      </p:pic>
      <p:grpSp>
        <p:nvGrpSpPr>
          <p:cNvPr id="239" name="Gruppo 238">
            <a:extLst>
              <a:ext uri="{FF2B5EF4-FFF2-40B4-BE49-F238E27FC236}">
                <a16:creationId xmlns:a16="http://schemas.microsoft.com/office/drawing/2014/main" xmlns="" id="{68251A3B-C439-4C8B-A44B-7BF470463771}"/>
              </a:ext>
            </a:extLst>
          </p:cNvPr>
          <p:cNvGrpSpPr/>
          <p:nvPr/>
        </p:nvGrpSpPr>
        <p:grpSpPr>
          <a:xfrm>
            <a:off x="11957298" y="6574121"/>
            <a:ext cx="2127996" cy="1414146"/>
            <a:chOff x="8152982" y="1902772"/>
            <a:chExt cx="1063998" cy="707073"/>
          </a:xfrm>
        </p:grpSpPr>
        <p:sp>
          <p:nvSpPr>
            <p:cNvPr id="240" name="Rettangolo 239">
              <a:extLst>
                <a:ext uri="{FF2B5EF4-FFF2-40B4-BE49-F238E27FC236}">
                  <a16:creationId xmlns:a16="http://schemas.microsoft.com/office/drawing/2014/main" xmlns="" id="{F5C27B0F-9A61-4E5D-B20E-12754BBEEBCA}"/>
                </a:ext>
              </a:extLst>
            </p:cNvPr>
            <p:cNvSpPr/>
            <p:nvPr/>
          </p:nvSpPr>
          <p:spPr>
            <a:xfrm>
              <a:off x="8288683" y="1902772"/>
              <a:ext cx="769458" cy="707073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828800" hangingPunct="1">
                <a:defRPr/>
              </a:pPr>
              <a:endParaRPr lang="it-IT" sz="360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41" name="Picture 14" descr="http://yaaaro.com/images/website_potal.png">
              <a:extLst>
                <a:ext uri="{FF2B5EF4-FFF2-40B4-BE49-F238E27FC236}">
                  <a16:creationId xmlns:a16="http://schemas.microsoft.com/office/drawing/2014/main" xmlns="" id="{EABBB8BB-178C-4F2C-90DF-A48687E4A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rgbClr val="9BBB5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2982" y="1920217"/>
              <a:ext cx="1063998" cy="689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2" name="Picture 2" descr="Risultati immagini per ecopotential logo">
            <a:extLst>
              <a:ext uri="{FF2B5EF4-FFF2-40B4-BE49-F238E27FC236}">
                <a16:creationId xmlns:a16="http://schemas.microsoft.com/office/drawing/2014/main" xmlns="" id="{C680D4FD-D453-4AFA-999D-78C3EEB2E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770" y="3887872"/>
            <a:ext cx="1718397" cy="131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" name="Picture 4" descr="Virtual Laboratory">
            <a:extLst>
              <a:ext uri="{FF2B5EF4-FFF2-40B4-BE49-F238E27FC236}">
                <a16:creationId xmlns:a16="http://schemas.microsoft.com/office/drawing/2014/main" xmlns="" id="{DD52C4D1-BB3D-404B-BAE9-2BDFFDFD3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603" y="4031178"/>
            <a:ext cx="1027356" cy="102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2016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0"/>
                            </p:stCondLst>
                            <p:childTnLst>
                              <p:par>
                                <p:cTn id="1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  <p:bldP spid="175" grpId="0" animBg="1"/>
      <p:bldP spid="178" grpId="0"/>
      <p:bldP spid="181" grpId="0"/>
      <p:bldP spid="182" grpId="0"/>
      <p:bldP spid="183" grpId="0"/>
      <p:bldP spid="184" grpId="0"/>
      <p:bldP spid="185" grpId="0" animBg="1"/>
      <p:bldP spid="186" grpId="0" animBg="1"/>
      <p:bldP spid="198" grpId="0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7" grpId="0"/>
      <p:bldP spid="210" grpId="0"/>
      <p:bldP spid="211" grpId="0" animBg="1"/>
      <p:bldP spid="219" grpId="0" animBg="1"/>
      <p:bldP spid="222" grpId="0"/>
      <p:bldP spid="223" grpId="0" animBg="1"/>
      <p:bldP spid="225" grpId="0"/>
      <p:bldP spid="227" grpId="0" animBg="1"/>
      <p:bldP spid="228" grpId="0"/>
      <p:bldP spid="229" grpId="0"/>
      <p:bldP spid="236" grpId="0" animBg="1"/>
      <p:bldP spid="2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466587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>
                <a:solidFill>
                  <a:schemeClr val="accent6">
                    <a:lumOff val="-21524"/>
                  </a:schemeClr>
                </a:solidFill>
              </a:rPr>
              <a:t>GEO Flagships, Initiatives</a:t>
            </a:r>
            <a:r>
              <a:rPr>
                <a:solidFill>
                  <a:srgbClr val="A6AAA9"/>
                </a:solidFill>
              </a:rPr>
              <a:t>/</a:t>
            </a:r>
            <a:r>
              <a:t> </a:t>
            </a:r>
            <a:r>
              <a:rPr lang="it-IT">
                <a:solidFill>
                  <a:schemeClr val="accent1"/>
                </a:solidFill>
              </a:rPr>
              <a:t>The EODESM use-case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689100" y="3041576"/>
            <a:ext cx="9710812" cy="10081120"/>
          </a:xfrm>
        </p:spPr>
        <p:txBody>
          <a:bodyPr>
            <a:noAutofit/>
          </a:bodyPr>
          <a:lstStyle/>
          <a:p>
            <a:r>
              <a:rPr lang="en-US" sz="3600"/>
              <a:t>The Earth Observation Data for Ecosystem Monitoring (EODESM) system classifies land covers according to the Food and Agricultural Organisation’s (FAO’s) </a:t>
            </a:r>
            <a:r>
              <a:rPr lang="en-US" sz="3600" b="1"/>
              <a:t>Land Cover Classification System (LCCS2)</a:t>
            </a:r>
            <a:r>
              <a:rPr lang="en-US" sz="3600"/>
              <a:t> taxonomy. </a:t>
            </a:r>
          </a:p>
          <a:p>
            <a:r>
              <a:rPr lang="en-US" sz="3600"/>
              <a:t>The EODESM system can use, as input, any remote sensing or other spatial datasets and at any scale</a:t>
            </a:r>
          </a:p>
          <a:p>
            <a:r>
              <a:rPr lang="en-US" sz="3600"/>
              <a:t>Highly detailed and relevant classifications are generated for protected areas and surrounds</a:t>
            </a:r>
          </a:p>
          <a:p>
            <a:r>
              <a:rPr lang="en-US" sz="3600"/>
              <a:t>The system is designed for use by a wide range of users and is entirely open source and freely available. </a:t>
            </a:r>
            <a:endParaRPr lang="it-IT" sz="3600"/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it-IT" sz="3600"/>
          </a:p>
        </p:txBody>
      </p:sp>
      <p:pic>
        <p:nvPicPr>
          <p:cNvPr id="22" name="Immagine 21"/>
          <p:cNvPicPr/>
          <p:nvPr/>
        </p:nvPicPr>
        <p:blipFill>
          <a:blip r:embed="rId2"/>
          <a:stretch>
            <a:fillRect/>
          </a:stretch>
        </p:blipFill>
        <p:spPr>
          <a:xfrm>
            <a:off x="11903968" y="4913784"/>
            <a:ext cx="11923498" cy="6079276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14487094" y="11178480"/>
            <a:ext cx="9340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hangingPunct="1"/>
            <a:r>
              <a:rPr lang="en-US" sz="2000" kern="1200" cap="small">
                <a:solidFill>
                  <a:srgbClr val="45CBE8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Capacity for European Classification of Land Cover and Land Cover Change within the Virtual Laboratory: outputs of the EODESM model (Courtesy of Dr. Richard Lucas)</a:t>
            </a:r>
            <a:endParaRPr lang="it-IT" sz="2000" kern="1200" cap="small">
              <a:solidFill>
                <a:srgbClr val="45CBE8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24" name="Picture 2" descr="H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472" y="2992564"/>
            <a:ext cx="3461752" cy="146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92762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45"/>
          <p:cNvSpPr/>
          <p:nvPr/>
        </p:nvSpPr>
        <p:spPr>
          <a:xfrm>
            <a:off x="922524" y="1060628"/>
            <a:ext cx="1587934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it-IT">
                <a:solidFill>
                  <a:schemeClr val="accent6">
                    <a:lumOff val="-21524"/>
                  </a:schemeClr>
                </a:solidFill>
              </a:rPr>
              <a:t>GEO Flagships, Initiatives</a:t>
            </a:r>
            <a:r>
              <a:rPr>
                <a:solidFill>
                  <a:srgbClr val="A6AAA9"/>
                </a:solidFill>
              </a:rPr>
              <a:t>/</a:t>
            </a:r>
            <a:r>
              <a:t> </a:t>
            </a:r>
            <a:r>
              <a:rPr lang="it-IT">
                <a:solidFill>
                  <a:schemeClr val="accent1"/>
                </a:solidFill>
              </a:rPr>
              <a:t>The ECOPOTENTIAL VLAB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67" name="Immagine 1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325" y="2830722"/>
            <a:ext cx="17396571" cy="8834195"/>
          </a:xfrm>
          <a:prstGeom prst="rect">
            <a:avLst/>
          </a:prstGeom>
        </p:spPr>
      </p:pic>
      <p:pic>
        <p:nvPicPr>
          <p:cNvPr id="168" name="Immagine 1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0238" y="5227563"/>
            <a:ext cx="6122988" cy="2813298"/>
          </a:xfrm>
          <a:prstGeom prst="rect">
            <a:avLst/>
          </a:prstGeom>
        </p:spPr>
      </p:pic>
      <p:pic>
        <p:nvPicPr>
          <p:cNvPr id="169" name="Immagine 1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776" y="2897560"/>
            <a:ext cx="18393521" cy="8416758"/>
          </a:xfrm>
          <a:prstGeom prst="rect">
            <a:avLst/>
          </a:prstGeom>
        </p:spPr>
      </p:pic>
      <p:sp>
        <p:nvSpPr>
          <p:cNvPr id="170" name="CasellaDiTesto 169"/>
          <p:cNvSpPr txBox="1"/>
          <p:nvPr/>
        </p:nvSpPr>
        <p:spPr>
          <a:xfrm>
            <a:off x="8636375" y="3114532"/>
            <a:ext cx="5663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BPMN Diagram</a:t>
            </a:r>
          </a:p>
        </p:txBody>
      </p:sp>
    </p:spTree>
    <p:extLst>
      <p:ext uri="{BB962C8B-B14F-4D97-AF65-F5344CB8AC3E}">
        <p14:creationId xmlns:p14="http://schemas.microsoft.com/office/powerpoint/2010/main" val="32501335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5417E-6 -5.55556E-7 L 0.01439 0.0372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18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634</Words>
  <Application>Microsoft Office PowerPoint</Application>
  <PresentationFormat>Custom</PresentationFormat>
  <Paragraphs>117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Paola De Salvo</cp:lastModifiedBy>
  <cp:revision>33</cp:revision>
  <dcterms:modified xsi:type="dcterms:W3CDTF">2018-04-20T11:28:18Z</dcterms:modified>
</cp:coreProperties>
</file>