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61" r:id="rId5"/>
    <p:sldMasterId id="2147483665" r:id="rId6"/>
  </p:sldMasterIdLst>
  <p:notesMasterIdLst>
    <p:notesMasterId r:id="rId18"/>
  </p:notesMasterIdLst>
  <p:sldIdLst>
    <p:sldId id="256" r:id="rId7"/>
    <p:sldId id="258" r:id="rId8"/>
    <p:sldId id="263" r:id="rId9"/>
    <p:sldId id="264" r:id="rId10"/>
    <p:sldId id="265" r:id="rId11"/>
    <p:sldId id="268" r:id="rId12"/>
    <p:sldId id="269" r:id="rId13"/>
    <p:sldId id="271" r:id="rId14"/>
    <p:sldId id="272" r:id="rId15"/>
    <p:sldId id="261" r:id="rId16"/>
    <p:sldId id="262" r:id="rId1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xmlns="">
        <p15:guide id="1" orient="horz" pos="4320">
          <p15:clr>
            <a:srgbClr val="A4A3A4"/>
          </p15:clr>
        </p15:guide>
        <p15:guide id="2" pos="76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53" d="100"/>
          <a:sy n="53" d="100"/>
        </p:scale>
        <p:origin x="-108" y="-108"/>
      </p:cViewPr>
      <p:guideLst>
        <p:guide orient="horz" pos="4320"/>
        <p:guide pos="76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slide" Target="slides/slide9.xml"/><Relationship Id="rId10" Type="http://schemas.openxmlformats.org/officeDocument/2006/relationships/slide" Target="slides/slide4.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675057390"/>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1778000" y="2298700"/>
            <a:ext cx="20828000" cy="4648200"/>
          </a:xfrm>
          <a:prstGeom prst="rect">
            <a:avLst/>
          </a:prstGeom>
        </p:spPr>
        <p:txBody>
          <a:bodyPr anchor="b"/>
          <a:lstStyle/>
          <a:p>
            <a:r>
              <a:t>Title Text</a:t>
            </a:r>
          </a:p>
        </p:txBody>
      </p:sp>
      <p:sp>
        <p:nvSpPr>
          <p:cNvPr id="12" name="Shape 12"/>
          <p:cNvSpPr>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2387600" y="8953500"/>
            <a:ext cx="19621500" cy="685800"/>
          </a:xfrm>
          <a:prstGeom prst="rect">
            <a:avLst/>
          </a:prstGeom>
        </p:spPr>
        <p:txBody>
          <a:bodyPr anchor="t">
            <a:spAutoFit/>
          </a:bodyPr>
          <a:lstStyle>
            <a:lvl1pPr marL="0" indent="0" algn="ctr">
              <a:spcBef>
                <a:spcPts val="0"/>
              </a:spcBef>
              <a:buSzTx/>
              <a:buNone/>
              <a:defRPr sz="3800"/>
            </a:lvl1pPr>
          </a:lstStyle>
          <a:p>
            <a:r>
              <a:t>–Johnny Appleseed</a:t>
            </a:r>
          </a:p>
        </p:txBody>
      </p:sp>
      <p:sp>
        <p:nvSpPr>
          <p:cNvPr id="94" name="Shape 94"/>
          <p:cNvSpPr>
            <a:spLocks noGrp="1"/>
          </p:cNvSpPr>
          <p:nvPr>
            <p:ph type="body" sz="quarter" idx="14"/>
          </p:nvPr>
        </p:nvSpPr>
        <p:spPr>
          <a:xfrm>
            <a:off x="2387600" y="6045200"/>
            <a:ext cx="19621500" cy="889000"/>
          </a:xfrm>
          <a:prstGeom prst="rect">
            <a:avLst/>
          </a:prstGeom>
        </p:spPr>
        <p:txBody>
          <a:bodyPr>
            <a:spAutoFit/>
          </a:bodyPr>
          <a:lstStyle>
            <a:lvl1pPr marL="0" indent="0" algn="ctr">
              <a:spcBef>
                <a:spcPts val="0"/>
              </a:spcBef>
              <a:buSzTx/>
              <a:buNone/>
            </a:lvl1pPr>
          </a:lstStyle>
          <a:p>
            <a:r>
              <a:t>“Type a quote here.” </a:t>
            </a:r>
          </a:p>
        </p:txBody>
      </p:sp>
      <p:sp>
        <p:nvSpPr>
          <p:cNvPr id="95" name="Shape 9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0" y="0"/>
            <a:ext cx="24384000" cy="13716000"/>
          </a:xfrm>
          <a:prstGeom prst="rect">
            <a:avLst/>
          </a:prstGeom>
        </p:spPr>
        <p:txBody>
          <a:bodyPr lIns="91439" tIns="45719" rIns="91439" bIns="45719"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3352800" y="318380"/>
            <a:ext cx="21031200" cy="1652820"/>
          </a:xfrm>
          <a:prstGeom prst="rect">
            <a:avLst/>
          </a:prstGeom>
        </p:spPr>
        <p:txBody>
          <a:bodyPr vert="horz" lIns="91440" tIns="45720" rIns="91440" bIns="45720" rtlCol="0" anchor="ctr">
            <a:normAutofit/>
          </a:bodyPr>
          <a:lstStyle>
            <a:lvl1pPr>
              <a:defRPr sz="8000">
                <a:solidFill>
                  <a:srgbClr val="C00000"/>
                </a:solidFill>
              </a:defRPr>
            </a:lvl1pPr>
          </a:lstStyle>
          <a:p>
            <a:r>
              <a:rPr lang="en-US"/>
              <a:t>Click to edit Master title style</a:t>
            </a:r>
          </a:p>
        </p:txBody>
      </p:sp>
    </p:spTree>
    <p:extLst>
      <p:ext uri="{BB962C8B-B14F-4D97-AF65-F5344CB8AC3E}">
        <p14:creationId xmlns:p14="http://schemas.microsoft.com/office/powerpoint/2010/main" val="35918540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p:nvPr>
        </p:nvSpPr>
        <p:spPr>
          <a:xfrm>
            <a:off x="1676400" y="194213"/>
            <a:ext cx="21031200" cy="1739686"/>
          </a:xfrm>
          <a:prstGeom prst="rect">
            <a:avLst/>
          </a:prstGeom>
        </p:spPr>
        <p:txBody>
          <a:bodyPr anchor="ctr" anchorCtr="0"/>
          <a:lstStyle/>
          <a:p>
            <a:r>
              <a:rPr lang="en-US" noProof="0" dirty="0" smtClean="0"/>
              <a:t>Click to edit Master title style</a:t>
            </a:r>
            <a:endParaRPr lang="en-US" noProof="0" dirty="0"/>
          </a:p>
        </p:txBody>
      </p:sp>
      <p:sp>
        <p:nvSpPr>
          <p:cNvPr id="5" name="Text Placeholder 4"/>
          <p:cNvSpPr>
            <a:spLocks noGrp="1"/>
          </p:cNvSpPr>
          <p:nvPr>
            <p:ph type="body" sz="quarter" idx="10"/>
          </p:nvPr>
        </p:nvSpPr>
        <p:spPr>
          <a:xfrm>
            <a:off x="1676400" y="2764222"/>
            <a:ext cx="21031200" cy="10164380"/>
          </a:xfrm>
          <a:prstGeom prst="rect">
            <a:avLst/>
          </a:prstGeom>
        </p:spPr>
        <p:txBody>
          <a:bodyPr>
            <a:normAutofit/>
          </a:bodyPr>
          <a:lstStyle>
            <a:lvl1pPr>
              <a:defRPr sz="4000">
                <a:solidFill>
                  <a:srgbClr val="7F7F7F"/>
                </a:solidFill>
              </a:defRPr>
            </a:lvl1pPr>
            <a:lvl2pPr>
              <a:defRPr sz="3600">
                <a:solidFill>
                  <a:srgbClr val="7F7F7F"/>
                </a:solidFill>
              </a:defRPr>
            </a:lvl2pPr>
            <a:lvl3pPr>
              <a:defRPr sz="3600">
                <a:solidFill>
                  <a:srgbClr val="7F7F7F"/>
                </a:solidFill>
              </a:defRPr>
            </a:lvl3pPr>
            <a:lvl4pPr>
              <a:defRPr sz="3200">
                <a:solidFill>
                  <a:srgbClr val="7F7F7F"/>
                </a:solidFill>
              </a:defRPr>
            </a:lvl4pPr>
            <a:lvl5pPr>
              <a:defRPr sz="3200">
                <a:solidFill>
                  <a:srgbClr val="7F7F7F"/>
                </a:solidFill>
              </a:defRPr>
            </a:lvl5pPr>
          </a:lstStyle>
          <a:p>
            <a:pPr lvl="0"/>
            <a:r>
              <a:rPr lang="en-US" noProof="0" dirty="0" smtClean="0"/>
              <a:t>Edit Master text styles</a:t>
            </a:r>
          </a:p>
          <a:p>
            <a:pPr lvl="1"/>
            <a:r>
              <a:rPr lang="en-US" noProof="0" dirty="0" smtClean="0"/>
              <a:t>Second level</a:t>
            </a:r>
          </a:p>
          <a:p>
            <a:pPr lvl="2"/>
            <a:r>
              <a:rPr lang="en-US" noProof="0" dirty="0" smtClean="0"/>
              <a:t>Third level</a:t>
            </a:r>
          </a:p>
        </p:txBody>
      </p:sp>
    </p:spTree>
    <p:extLst>
      <p:ext uri="{BB962C8B-B14F-4D97-AF65-F5344CB8AC3E}">
        <p14:creationId xmlns:p14="http://schemas.microsoft.com/office/powerpoint/2010/main" val="212742525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lgn="l" defTabSz="1828800" hangingPunct="1"/>
            <a:endParaRPr lang="en-US" sz="3600" kern="1200" dirty="0">
              <a:solidFill>
                <a:prstClr val="black"/>
              </a:solidFill>
            </a:endParaRPr>
          </a:p>
        </p:txBody>
      </p:sp>
      <p:sp>
        <p:nvSpPr>
          <p:cNvPr id="4" name="Footer Placeholder 3"/>
          <p:cNvSpPr>
            <a:spLocks noGrp="1"/>
          </p:cNvSpPr>
          <p:nvPr>
            <p:ph type="ftr" sz="quarter" idx="11"/>
          </p:nvPr>
        </p:nvSpPr>
        <p:spPr/>
        <p:txBody>
          <a:bodyPr/>
          <a:lstStyle/>
          <a:p>
            <a:pPr algn="l" defTabSz="1828800" hangingPunct="1"/>
            <a:endParaRPr lang="en-US" sz="3600" kern="1200" dirty="0">
              <a:solidFill>
                <a:prstClr val="black"/>
              </a:solidFill>
            </a:endParaRPr>
          </a:p>
        </p:txBody>
      </p:sp>
      <p:sp>
        <p:nvSpPr>
          <p:cNvPr id="5" name="Slide Number Placeholder 4"/>
          <p:cNvSpPr>
            <a:spLocks noGrp="1"/>
          </p:cNvSpPr>
          <p:nvPr>
            <p:ph type="sldNum" sz="quarter" idx="12"/>
          </p:nvPr>
        </p:nvSpPr>
        <p:spPr/>
        <p:txBody>
          <a:bodyPr/>
          <a:lstStyle/>
          <a:p>
            <a:pPr algn="l" defTabSz="1828800" hangingPunct="1"/>
            <a:endParaRPr lang="en-US" sz="3600" kern="1200" dirty="0">
              <a:solidFill>
                <a:prstClr val="black"/>
              </a:solidFill>
            </a:endParaRPr>
          </a:p>
        </p:txBody>
      </p:sp>
      <p:sp>
        <p:nvSpPr>
          <p:cNvPr id="7" name="Title 1"/>
          <p:cNvSpPr>
            <a:spLocks noGrp="1"/>
          </p:cNvSpPr>
          <p:nvPr>
            <p:ph type="title"/>
          </p:nvPr>
        </p:nvSpPr>
        <p:spPr>
          <a:xfrm>
            <a:off x="1676400" y="194213"/>
            <a:ext cx="21031200" cy="1739686"/>
          </a:xfrm>
          <a:prstGeom prst="rect">
            <a:avLst/>
          </a:prstGeom>
        </p:spPr>
        <p:txBody>
          <a:bodyPr anchor="ctr" anchorCtr="0"/>
          <a:lstStyle/>
          <a:p>
            <a:r>
              <a:rPr lang="en-US" noProof="0" dirty="0" smtClean="0"/>
              <a:t>Click to edit Master title style</a:t>
            </a:r>
            <a:endParaRPr lang="en-US" noProof="0" dirty="0"/>
          </a:p>
        </p:txBody>
      </p:sp>
    </p:spTree>
    <p:extLst>
      <p:ext uri="{BB962C8B-B14F-4D97-AF65-F5344CB8AC3E}">
        <p14:creationId xmlns:p14="http://schemas.microsoft.com/office/powerpoint/2010/main" val="311762493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lgn="l" defTabSz="1828800" hangingPunct="1"/>
            <a:fld id="{01D7A266-09D0-4A0B-B7B0-96E97D0FB250}" type="datetimeFigureOut">
              <a:rPr lang="en-US" sz="3600" kern="1200" smtClean="0">
                <a:solidFill>
                  <a:prstClr val="black"/>
                </a:solidFill>
              </a:rPr>
              <a:pPr algn="l" defTabSz="1828800" hangingPunct="1"/>
              <a:t>13/04/2018</a:t>
            </a:fld>
            <a:endParaRPr lang="en-US" sz="3600" kern="1200">
              <a:solidFill>
                <a:prstClr val="black"/>
              </a:solidFill>
            </a:endParaRPr>
          </a:p>
        </p:txBody>
      </p:sp>
      <p:sp>
        <p:nvSpPr>
          <p:cNvPr id="5" name="Footer Placeholder 4"/>
          <p:cNvSpPr>
            <a:spLocks noGrp="1"/>
          </p:cNvSpPr>
          <p:nvPr>
            <p:ph type="ftr" sz="quarter" idx="11"/>
          </p:nvPr>
        </p:nvSpPr>
        <p:spPr/>
        <p:txBody>
          <a:bodyPr/>
          <a:lstStyle/>
          <a:p>
            <a:pPr algn="l" defTabSz="1828800" hangingPunct="1"/>
            <a:endParaRPr lang="en-US" sz="3600" kern="1200">
              <a:solidFill>
                <a:prstClr val="black"/>
              </a:solidFill>
            </a:endParaRPr>
          </a:p>
        </p:txBody>
      </p:sp>
      <p:sp>
        <p:nvSpPr>
          <p:cNvPr id="6" name="Slide Number Placeholder 5"/>
          <p:cNvSpPr>
            <a:spLocks noGrp="1"/>
          </p:cNvSpPr>
          <p:nvPr>
            <p:ph type="sldNum" sz="quarter" idx="12"/>
          </p:nvPr>
        </p:nvSpPr>
        <p:spPr/>
        <p:txBody>
          <a:bodyPr/>
          <a:lstStyle/>
          <a:p>
            <a:pPr algn="l" defTabSz="1828800" hangingPunct="1"/>
            <a:fld id="{424998A7-D87D-4768-889F-03ABB55BE674}" type="slidenum">
              <a:rPr lang="en-US" sz="3600" kern="1200" smtClean="0">
                <a:solidFill>
                  <a:prstClr val="black"/>
                </a:solidFill>
              </a:rPr>
              <a:pPr algn="l" defTabSz="1828800" hangingPunct="1"/>
              <a:t>‹#›</a:t>
            </a:fld>
            <a:endParaRPr lang="en-US" sz="3600" kern="1200">
              <a:solidFill>
                <a:prstClr val="black"/>
              </a:solidFill>
            </a:endParaRPr>
          </a:p>
        </p:txBody>
      </p:sp>
    </p:spTree>
    <p:extLst>
      <p:ext uri="{BB962C8B-B14F-4D97-AF65-F5344CB8AC3E}">
        <p14:creationId xmlns:p14="http://schemas.microsoft.com/office/powerpoint/2010/main" val="25240430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p:nvPr>
        </p:nvSpPr>
        <p:spPr>
          <a:xfrm>
            <a:off x="1676400" y="194213"/>
            <a:ext cx="21031200" cy="1739686"/>
          </a:xfrm>
          <a:prstGeom prst="rect">
            <a:avLst/>
          </a:prstGeom>
        </p:spPr>
        <p:txBody>
          <a:bodyPr anchor="ctr" anchorCtr="0"/>
          <a:lstStyle/>
          <a:p>
            <a:r>
              <a:rPr lang="en-US" noProof="0" dirty="0" smtClean="0"/>
              <a:t>Click to edit Master title style</a:t>
            </a:r>
            <a:endParaRPr lang="en-US" noProof="0" dirty="0"/>
          </a:p>
        </p:txBody>
      </p:sp>
      <p:sp>
        <p:nvSpPr>
          <p:cNvPr id="5" name="Text Placeholder 4"/>
          <p:cNvSpPr>
            <a:spLocks noGrp="1"/>
          </p:cNvSpPr>
          <p:nvPr>
            <p:ph type="body" sz="quarter" idx="10"/>
          </p:nvPr>
        </p:nvSpPr>
        <p:spPr>
          <a:xfrm>
            <a:off x="1676400" y="2764222"/>
            <a:ext cx="21031200" cy="10164380"/>
          </a:xfrm>
          <a:prstGeom prst="rect">
            <a:avLst/>
          </a:prstGeom>
        </p:spPr>
        <p:txBody>
          <a:bodyPr>
            <a:normAutofit/>
          </a:bodyPr>
          <a:lstStyle>
            <a:lvl1pPr>
              <a:defRPr sz="4000">
                <a:solidFill>
                  <a:srgbClr val="7F7F7F"/>
                </a:solidFill>
              </a:defRPr>
            </a:lvl1pPr>
            <a:lvl2pPr>
              <a:defRPr sz="3600">
                <a:solidFill>
                  <a:srgbClr val="7F7F7F"/>
                </a:solidFill>
              </a:defRPr>
            </a:lvl2pPr>
            <a:lvl3pPr>
              <a:defRPr sz="3600">
                <a:solidFill>
                  <a:srgbClr val="7F7F7F"/>
                </a:solidFill>
              </a:defRPr>
            </a:lvl3pPr>
            <a:lvl4pPr>
              <a:defRPr sz="3200">
                <a:solidFill>
                  <a:srgbClr val="7F7F7F"/>
                </a:solidFill>
              </a:defRPr>
            </a:lvl4pPr>
            <a:lvl5pPr>
              <a:defRPr sz="3200">
                <a:solidFill>
                  <a:srgbClr val="7F7F7F"/>
                </a:solidFill>
              </a:defRPr>
            </a:lvl5pPr>
          </a:lstStyle>
          <a:p>
            <a:pPr lvl="0"/>
            <a:r>
              <a:rPr lang="en-US" noProof="0" dirty="0" smtClean="0"/>
              <a:t>Edit Master text styles</a:t>
            </a:r>
          </a:p>
          <a:p>
            <a:pPr lvl="1"/>
            <a:r>
              <a:rPr lang="en-US" noProof="0" dirty="0" smtClean="0"/>
              <a:t>Second level</a:t>
            </a:r>
          </a:p>
          <a:p>
            <a:pPr lvl="2"/>
            <a:r>
              <a:rPr lang="en-US" noProof="0" dirty="0" smtClean="0"/>
              <a:t>Third level</a:t>
            </a:r>
          </a:p>
        </p:txBody>
      </p:sp>
    </p:spTree>
    <p:extLst>
      <p:ext uri="{BB962C8B-B14F-4D97-AF65-F5344CB8AC3E}">
        <p14:creationId xmlns:p14="http://schemas.microsoft.com/office/powerpoint/2010/main" val="2393323384"/>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lgn="l" defTabSz="1828800" hangingPunct="1"/>
            <a:endParaRPr lang="en-US" sz="3600" kern="1200" dirty="0">
              <a:solidFill>
                <a:prstClr val="black"/>
              </a:solidFill>
            </a:endParaRPr>
          </a:p>
        </p:txBody>
      </p:sp>
      <p:sp>
        <p:nvSpPr>
          <p:cNvPr id="4" name="Footer Placeholder 3"/>
          <p:cNvSpPr>
            <a:spLocks noGrp="1"/>
          </p:cNvSpPr>
          <p:nvPr>
            <p:ph type="ftr" sz="quarter" idx="11"/>
          </p:nvPr>
        </p:nvSpPr>
        <p:spPr/>
        <p:txBody>
          <a:bodyPr/>
          <a:lstStyle/>
          <a:p>
            <a:pPr algn="l" defTabSz="1828800" hangingPunct="1"/>
            <a:endParaRPr lang="en-US" sz="3600" kern="1200" dirty="0">
              <a:solidFill>
                <a:prstClr val="black"/>
              </a:solidFill>
            </a:endParaRPr>
          </a:p>
        </p:txBody>
      </p:sp>
      <p:sp>
        <p:nvSpPr>
          <p:cNvPr id="5" name="Slide Number Placeholder 4"/>
          <p:cNvSpPr>
            <a:spLocks noGrp="1"/>
          </p:cNvSpPr>
          <p:nvPr>
            <p:ph type="sldNum" sz="quarter" idx="12"/>
          </p:nvPr>
        </p:nvSpPr>
        <p:spPr/>
        <p:txBody>
          <a:bodyPr/>
          <a:lstStyle/>
          <a:p>
            <a:pPr algn="l" defTabSz="1828800" hangingPunct="1"/>
            <a:endParaRPr lang="en-US" sz="3600" kern="1200" dirty="0">
              <a:solidFill>
                <a:prstClr val="black"/>
              </a:solidFill>
            </a:endParaRPr>
          </a:p>
        </p:txBody>
      </p:sp>
      <p:sp>
        <p:nvSpPr>
          <p:cNvPr id="7" name="Title 1"/>
          <p:cNvSpPr>
            <a:spLocks noGrp="1"/>
          </p:cNvSpPr>
          <p:nvPr>
            <p:ph type="title"/>
          </p:nvPr>
        </p:nvSpPr>
        <p:spPr>
          <a:xfrm>
            <a:off x="1676400" y="194213"/>
            <a:ext cx="21031200" cy="1739686"/>
          </a:xfrm>
          <a:prstGeom prst="rect">
            <a:avLst/>
          </a:prstGeom>
        </p:spPr>
        <p:txBody>
          <a:bodyPr anchor="ctr" anchorCtr="0"/>
          <a:lstStyle/>
          <a:p>
            <a:r>
              <a:rPr lang="en-US" noProof="0" dirty="0" smtClean="0"/>
              <a:t>Click to edit Master title style</a:t>
            </a:r>
            <a:endParaRPr lang="en-US" noProof="0" dirty="0"/>
          </a:p>
        </p:txBody>
      </p:sp>
    </p:spTree>
    <p:extLst>
      <p:ext uri="{BB962C8B-B14F-4D97-AF65-F5344CB8AC3E}">
        <p14:creationId xmlns:p14="http://schemas.microsoft.com/office/powerpoint/2010/main" val="1448784084"/>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lgn="l" defTabSz="1828800" hangingPunct="1"/>
            <a:fld id="{01D7A266-09D0-4A0B-B7B0-96E97D0FB250}" type="datetimeFigureOut">
              <a:rPr lang="en-US" sz="3600" kern="1200" smtClean="0">
                <a:solidFill>
                  <a:prstClr val="black"/>
                </a:solidFill>
              </a:rPr>
              <a:pPr algn="l" defTabSz="1828800" hangingPunct="1"/>
              <a:t>13/04/2018</a:t>
            </a:fld>
            <a:endParaRPr lang="en-US" sz="3600" kern="1200">
              <a:solidFill>
                <a:prstClr val="black"/>
              </a:solidFill>
            </a:endParaRPr>
          </a:p>
        </p:txBody>
      </p:sp>
      <p:sp>
        <p:nvSpPr>
          <p:cNvPr id="5" name="Footer Placeholder 4"/>
          <p:cNvSpPr>
            <a:spLocks noGrp="1"/>
          </p:cNvSpPr>
          <p:nvPr>
            <p:ph type="ftr" sz="quarter" idx="11"/>
          </p:nvPr>
        </p:nvSpPr>
        <p:spPr/>
        <p:txBody>
          <a:bodyPr/>
          <a:lstStyle/>
          <a:p>
            <a:pPr algn="l" defTabSz="1828800" hangingPunct="1"/>
            <a:endParaRPr lang="en-US" sz="3600" kern="1200">
              <a:solidFill>
                <a:prstClr val="black"/>
              </a:solidFill>
            </a:endParaRPr>
          </a:p>
        </p:txBody>
      </p:sp>
      <p:sp>
        <p:nvSpPr>
          <p:cNvPr id="6" name="Slide Number Placeholder 5"/>
          <p:cNvSpPr>
            <a:spLocks noGrp="1"/>
          </p:cNvSpPr>
          <p:nvPr>
            <p:ph type="sldNum" sz="quarter" idx="12"/>
          </p:nvPr>
        </p:nvSpPr>
        <p:spPr/>
        <p:txBody>
          <a:bodyPr/>
          <a:lstStyle/>
          <a:p>
            <a:pPr algn="l" defTabSz="1828800" hangingPunct="1"/>
            <a:fld id="{424998A7-D87D-4768-889F-03ABB55BE674}" type="slidenum">
              <a:rPr lang="en-US" sz="3600" kern="1200" smtClean="0">
                <a:solidFill>
                  <a:prstClr val="black"/>
                </a:solidFill>
              </a:rPr>
              <a:pPr algn="l" defTabSz="1828800" hangingPunct="1"/>
              <a:t>‹#›</a:t>
            </a:fld>
            <a:endParaRPr lang="en-US" sz="3600" kern="1200">
              <a:solidFill>
                <a:prstClr val="black"/>
              </a:solidFill>
            </a:endParaRPr>
          </a:p>
        </p:txBody>
      </p:sp>
    </p:spTree>
    <p:extLst>
      <p:ext uri="{BB962C8B-B14F-4D97-AF65-F5344CB8AC3E}">
        <p14:creationId xmlns:p14="http://schemas.microsoft.com/office/powerpoint/2010/main" val="3902603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Shape 20"/>
          <p:cNvSpPr>
            <a:spLocks noGrp="1"/>
          </p:cNvSpPr>
          <p:nvPr>
            <p:ph type="pic" idx="13"/>
          </p:nvPr>
        </p:nvSpPr>
        <p:spPr>
          <a:xfrm>
            <a:off x="3125968" y="673100"/>
            <a:ext cx="18135601" cy="8737600"/>
          </a:xfrm>
          <a:prstGeom prst="rect">
            <a:avLst/>
          </a:prstGeom>
        </p:spPr>
        <p:txBody>
          <a:bodyPr lIns="91439" tIns="45719" rIns="91439" bIns="45719" anchor="t">
            <a:noAutofit/>
          </a:bodyPr>
          <a:lstStyle/>
          <a:p>
            <a:endParaRPr/>
          </a:p>
        </p:txBody>
      </p:sp>
      <p:sp>
        <p:nvSpPr>
          <p:cNvPr id="21" name="Shape 21"/>
          <p:cNvSpPr>
            <a:spLocks noGrp="1"/>
          </p:cNvSpPr>
          <p:nvPr>
            <p:ph type="title"/>
          </p:nvPr>
        </p:nvSpPr>
        <p:spPr>
          <a:xfrm>
            <a:off x="635000" y="9448800"/>
            <a:ext cx="23114000" cy="2006600"/>
          </a:xfrm>
          <a:prstGeom prst="rect">
            <a:avLst/>
          </a:prstGeom>
        </p:spPr>
        <p:txBody>
          <a:bodyPr anchor="b"/>
          <a:lstStyle/>
          <a:p>
            <a:r>
              <a:t>Title Text</a:t>
            </a:r>
          </a:p>
        </p:txBody>
      </p:sp>
      <p:sp>
        <p:nvSpPr>
          <p:cNvPr id="22" name="Shape 22"/>
          <p:cNvSpPr>
            <a:spLocks noGrp="1"/>
          </p:cNvSpPr>
          <p:nvPr>
            <p:ph type="body" sz="quarter"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a:spLocks noGrp="1"/>
          </p:cNvSpPr>
          <p:nvPr>
            <p:ph type="title"/>
          </p:nvPr>
        </p:nvSpPr>
        <p:spPr>
          <a:xfrm>
            <a:off x="1778000" y="4533900"/>
            <a:ext cx="20828000" cy="4648200"/>
          </a:xfrm>
          <a:prstGeom prst="rect">
            <a:avLst/>
          </a:prstGeom>
        </p:spPr>
        <p:txBody>
          <a:bodyPr/>
          <a:lstStyle/>
          <a:p>
            <a:r>
              <a:t>Title Text</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13165980" y="1104900"/>
            <a:ext cx="9525001" cy="11506200"/>
          </a:xfrm>
          <a:prstGeom prst="rect">
            <a:avLst/>
          </a:prstGeom>
        </p:spPr>
        <p:txBody>
          <a:bodyPr lIns="91439" tIns="45719" rIns="91439" bIns="45719" anchor="t">
            <a:noAutofit/>
          </a:bodyPr>
          <a:lstStyle/>
          <a:p>
            <a:endParaRPr/>
          </a:p>
        </p:txBody>
      </p:sp>
      <p:sp>
        <p:nvSpPr>
          <p:cNvPr id="39" name="Shape 39"/>
          <p:cNvSpPr>
            <a:spLocks noGrp="1"/>
          </p:cNvSpPr>
          <p:nvPr>
            <p:ph type="title"/>
          </p:nvPr>
        </p:nvSpPr>
        <p:spPr>
          <a:xfrm>
            <a:off x="1651000" y="1104900"/>
            <a:ext cx="10223500" cy="5613400"/>
          </a:xfrm>
          <a:prstGeom prst="rect">
            <a:avLst/>
          </a:prstGeom>
        </p:spPr>
        <p:txBody>
          <a:bodyPr anchor="b"/>
          <a:lstStyle>
            <a:lvl1pPr>
              <a:defRPr sz="8400"/>
            </a:lvl1pPr>
          </a:lstStyle>
          <a:p>
            <a:r>
              <a:t>Title Text</a:t>
            </a:r>
          </a:p>
        </p:txBody>
      </p:sp>
      <p:sp>
        <p:nvSpPr>
          <p:cNvPr id="40" name="Shape 40"/>
          <p:cNvSpPr>
            <a:spLocks noGrp="1"/>
          </p:cNvSpPr>
          <p:nvPr>
            <p:ph type="body" sz="quarter" idx="1"/>
          </p:nvPr>
        </p:nvSpPr>
        <p:spPr>
          <a:xfrm>
            <a:off x="1651000" y="6845300"/>
            <a:ext cx="10223500" cy="57658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hape 65"/>
          <p:cNvSpPr>
            <a:spLocks noGrp="1"/>
          </p:cNvSpPr>
          <p:nvPr>
            <p:ph type="pic" sz="half" idx="13"/>
          </p:nvPr>
        </p:nvSpPr>
        <p:spPr>
          <a:xfrm>
            <a:off x="13169900" y="3238500"/>
            <a:ext cx="9525000" cy="9207500"/>
          </a:xfrm>
          <a:prstGeom prst="rect">
            <a:avLst/>
          </a:prstGeom>
        </p:spPr>
        <p:txBody>
          <a:bodyPr lIns="91439" tIns="45719" rIns="91439" bIns="45719" anchor="t">
            <a:noAutofit/>
          </a:bodyPr>
          <a:lstStyle/>
          <a:p>
            <a:endParaRPr/>
          </a:p>
        </p:txBody>
      </p:sp>
      <p:sp>
        <p:nvSpPr>
          <p:cNvPr id="66" name="Shape 66"/>
          <p:cNvSpPr>
            <a:spLocks noGrp="1"/>
          </p:cNvSpPr>
          <p:nvPr>
            <p:ph type="title"/>
          </p:nvPr>
        </p:nvSpPr>
        <p:spPr>
          <a:prstGeom prst="rect">
            <a:avLst/>
          </a:prstGeom>
        </p:spPr>
        <p:txBody>
          <a:bodyPr/>
          <a:lstStyle/>
          <a:p>
            <a:r>
              <a:t>Title Text</a:t>
            </a:r>
          </a:p>
        </p:txBody>
      </p:sp>
      <p:sp>
        <p:nvSpPr>
          <p:cNvPr id="67" name="Shape 67"/>
          <p:cNvSpPr>
            <a:spLocks noGrp="1"/>
          </p:cNvSpPr>
          <p:nvPr>
            <p:ph type="body" sz="half" idx="1"/>
          </p:nvPr>
        </p:nvSpPr>
        <p:spPr>
          <a:xfrm>
            <a:off x="1689100" y="3238500"/>
            <a:ext cx="10007600" cy="92075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Shape 75"/>
          <p:cNvSpPr>
            <a:spLocks noGrp="1"/>
          </p:cNvSpPr>
          <p:nvPr>
            <p:ph type="body" idx="1"/>
          </p:nvPr>
        </p:nvSpPr>
        <p:spPr>
          <a:xfrm>
            <a:off x="1689100" y="1778000"/>
            <a:ext cx="21005800" cy="101473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15760700" y="7048500"/>
            <a:ext cx="7404100" cy="5549900"/>
          </a:xfrm>
          <a:prstGeom prst="rect">
            <a:avLst/>
          </a:prstGeom>
        </p:spPr>
        <p:txBody>
          <a:bodyPr lIns="91439" tIns="45719" rIns="91439" bIns="45719" anchor="t">
            <a:noAutofit/>
          </a:bodyPr>
          <a:lstStyle/>
          <a:p>
            <a:endParaRPr/>
          </a:p>
        </p:txBody>
      </p:sp>
      <p:sp>
        <p:nvSpPr>
          <p:cNvPr id="84" name="Shape 84"/>
          <p:cNvSpPr>
            <a:spLocks noGrp="1"/>
          </p:cNvSpPr>
          <p:nvPr>
            <p:ph type="pic" sz="quarter" idx="14"/>
          </p:nvPr>
        </p:nvSpPr>
        <p:spPr>
          <a:xfrm>
            <a:off x="15760700" y="1130300"/>
            <a:ext cx="7404100" cy="5549900"/>
          </a:xfrm>
          <a:prstGeom prst="rect">
            <a:avLst/>
          </a:prstGeom>
        </p:spPr>
        <p:txBody>
          <a:bodyPr lIns="91439" tIns="45719" rIns="91439" bIns="45719" anchor="t">
            <a:noAutofit/>
          </a:bodyPr>
          <a:lstStyle/>
          <a:p>
            <a:endParaRPr/>
          </a:p>
        </p:txBody>
      </p:sp>
      <p:sp>
        <p:nvSpPr>
          <p:cNvPr id="85" name="Shape 85"/>
          <p:cNvSpPr>
            <a:spLocks noGrp="1"/>
          </p:cNvSpPr>
          <p:nvPr>
            <p:ph type="pic" idx="15"/>
          </p:nvPr>
        </p:nvSpPr>
        <p:spPr>
          <a:xfrm>
            <a:off x="1206500" y="1130300"/>
            <a:ext cx="14173200" cy="11468100"/>
          </a:xfrm>
          <a:prstGeom prst="rect">
            <a:avLst/>
          </a:prstGeom>
        </p:spPr>
        <p:txBody>
          <a:bodyPr lIns="91439" tIns="45719" rIns="91439" bIns="45719" anchor="t">
            <a:noAutofit/>
          </a:bodyPr>
          <a:lstStyle/>
          <a:p>
            <a:endParaRPr/>
          </a:p>
        </p:txBody>
      </p:sp>
      <p:sp>
        <p:nvSpPr>
          <p:cNvPr id="86" name="Shape 8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2.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image" Target="../media/image2.pn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1689100" y="952500"/>
            <a:ext cx="21005800" cy="2286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Title Text</a:t>
            </a:r>
          </a:p>
        </p:txBody>
      </p:sp>
      <p:sp>
        <p:nvSpPr>
          <p:cNvPr id="3" name="Shape 3"/>
          <p:cNvSpPr>
            <a:spLocks noGrp="1"/>
          </p:cNvSpPr>
          <p:nvPr>
            <p:ph type="body" idx="1"/>
          </p:nvPr>
        </p:nvSpPr>
        <p:spPr>
          <a:xfrm>
            <a:off x="1689100" y="3238500"/>
            <a:ext cx="21005800" cy="92075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9" r:id="rId13"/>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9pPr>
    </p:titleStyle>
    <p:bodyStyle>
      <a:lvl1pPr marL="63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alpha val="60000"/>
          </a:srgbClr>
        </a:solidFill>
        <a:effectLst/>
      </p:bgPr>
    </p:bg>
    <p:spTree>
      <p:nvGrpSpPr>
        <p:cNvPr id="1" name=""/>
        <p:cNvGrpSpPr/>
        <p:nvPr/>
      </p:nvGrpSpPr>
      <p:grpSpPr>
        <a:xfrm>
          <a:off x="0" y="0"/>
          <a:ext cx="0" cy="0"/>
          <a:chOff x="0" y="0"/>
          <a:chExt cx="0" cy="0"/>
        </a:xfrm>
      </p:grpSpPr>
      <p:pic>
        <p:nvPicPr>
          <p:cNvPr id="7" name="Picture 4" descr="logo.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94304" y="13062856"/>
            <a:ext cx="3229360" cy="357400"/>
          </a:xfrm>
          <a:prstGeom prst="rect">
            <a:avLst/>
          </a:prstGeom>
        </p:spPr>
      </p:pic>
    </p:spTree>
    <p:extLst>
      <p:ext uri="{BB962C8B-B14F-4D97-AF65-F5344CB8AC3E}">
        <p14:creationId xmlns:p14="http://schemas.microsoft.com/office/powerpoint/2010/main" val="74366136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Lst>
  <p:txStyles>
    <p:titleStyle>
      <a:lvl1pPr algn="l" defTabSz="1828800" rtl="0" eaLnBrk="1" latinLnBrk="0" hangingPunct="1">
        <a:lnSpc>
          <a:spcPct val="90000"/>
        </a:lnSpc>
        <a:spcBef>
          <a:spcPct val="0"/>
        </a:spcBef>
        <a:buNone/>
        <a:defRPr sz="8000" kern="1200">
          <a:solidFill>
            <a:srgbClr val="D04D1F"/>
          </a:solidFill>
          <a:latin typeface="+mn-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4800" kern="1200">
          <a:solidFill>
            <a:srgbClr val="848B94"/>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000" kern="1200">
          <a:solidFill>
            <a:srgbClr val="848B94"/>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rgbClr val="848B94"/>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rgbClr val="848B94"/>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rgbClr val="848B94"/>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alpha val="60000"/>
          </a:srgbClr>
        </a:solidFill>
        <a:effectLst/>
      </p:bgPr>
    </p:bg>
    <p:spTree>
      <p:nvGrpSpPr>
        <p:cNvPr id="1" name=""/>
        <p:cNvGrpSpPr/>
        <p:nvPr/>
      </p:nvGrpSpPr>
      <p:grpSpPr>
        <a:xfrm>
          <a:off x="0" y="0"/>
          <a:ext cx="0" cy="0"/>
          <a:chOff x="0" y="0"/>
          <a:chExt cx="0" cy="0"/>
        </a:xfrm>
      </p:grpSpPr>
      <p:pic>
        <p:nvPicPr>
          <p:cNvPr id="7" name="Picture 4" descr="logo.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94304" y="13062856"/>
            <a:ext cx="3229360" cy="357400"/>
          </a:xfrm>
          <a:prstGeom prst="rect">
            <a:avLst/>
          </a:prstGeom>
        </p:spPr>
      </p:pic>
    </p:spTree>
    <p:extLst>
      <p:ext uri="{BB962C8B-B14F-4D97-AF65-F5344CB8AC3E}">
        <p14:creationId xmlns:p14="http://schemas.microsoft.com/office/powerpoint/2010/main" val="3426078321"/>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Lst>
  <p:txStyles>
    <p:titleStyle>
      <a:lvl1pPr algn="l" defTabSz="1828800" rtl="0" eaLnBrk="1" latinLnBrk="0" hangingPunct="1">
        <a:lnSpc>
          <a:spcPct val="90000"/>
        </a:lnSpc>
        <a:spcBef>
          <a:spcPct val="0"/>
        </a:spcBef>
        <a:buNone/>
        <a:defRPr sz="8000" kern="1200">
          <a:solidFill>
            <a:srgbClr val="D04D1F"/>
          </a:solidFill>
          <a:latin typeface="+mn-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4800" kern="1200">
          <a:solidFill>
            <a:srgbClr val="848B94"/>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000" kern="1200">
          <a:solidFill>
            <a:srgbClr val="848B94"/>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rgbClr val="848B94"/>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rgbClr val="848B94"/>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rgbClr val="848B94"/>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www.eurac.edu/" TargetMode="External"/><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5.xml"/><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Layout" Target="../slideLayouts/slideLayout13.xml"/><Relationship Id="rId6" Type="http://schemas.openxmlformats.org/officeDocument/2006/relationships/image" Target="../media/image8.jpeg"/><Relationship Id="rId5" Type="http://schemas.openxmlformats.org/officeDocument/2006/relationships/image" Target="../media/image11.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9" name="title slides-15.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17" y="0"/>
            <a:ext cx="24378567" cy="13716000"/>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7" name="Shape 137"/>
          <p:cNvSpPr/>
          <p:nvPr/>
        </p:nvSpPr>
        <p:spPr>
          <a:xfrm>
            <a:off x="922524" y="1060627"/>
            <a:ext cx="9430467" cy="87203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lgn="l">
              <a:defRPr>
                <a:latin typeface="Arial"/>
                <a:ea typeface="Arial"/>
                <a:cs typeface="Arial"/>
                <a:sym typeface="Arial"/>
              </a:defRPr>
            </a:pPr>
            <a:r>
              <a:rPr lang="en-US" dirty="0">
                <a:solidFill>
                  <a:schemeClr val="accent6">
                    <a:lumOff val="-21524"/>
                  </a:schemeClr>
                </a:solidFill>
              </a:rPr>
              <a:t>New </a:t>
            </a:r>
            <a:r>
              <a:rPr lang="en-US" dirty="0" smtClean="0">
                <a:solidFill>
                  <a:schemeClr val="accent6">
                    <a:lumOff val="-21524"/>
                  </a:schemeClr>
                </a:solidFill>
              </a:rPr>
              <a:t>SDG monitoring </a:t>
            </a:r>
            <a:r>
              <a:rPr lang="en-US" dirty="0">
                <a:solidFill>
                  <a:schemeClr val="accent6">
                    <a:lumOff val="-21524"/>
                  </a:schemeClr>
                </a:solidFill>
              </a:rPr>
              <a:t>Indicators</a:t>
            </a:r>
            <a:r>
              <a:rPr lang="en-US" dirty="0" smtClean="0">
                <a:solidFill>
                  <a:schemeClr val="accent6">
                    <a:lumOff val="-21524"/>
                  </a:schemeClr>
                </a:solidFill>
              </a:rPr>
              <a:t>?</a:t>
            </a:r>
            <a:endParaRPr lang="en-US" dirty="0">
              <a:solidFill>
                <a:schemeClr val="accent1"/>
              </a:solidFill>
            </a:endParaRPr>
          </a:p>
        </p:txBody>
      </p:sp>
      <p:pic>
        <p:nvPicPr>
          <p:cNvPr id="138" name="planet-2638122.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9804" y="2897217"/>
            <a:ext cx="24403608" cy="9001343"/>
          </a:xfrm>
          <a:prstGeom prst="rect">
            <a:avLst/>
          </a:prstGeom>
          <a:ln w="12700">
            <a:miter lim="400000"/>
          </a:ln>
        </p:spPr>
      </p:pic>
      <p:sp>
        <p:nvSpPr>
          <p:cNvPr id="139" name="Shape 139"/>
          <p:cNvSpPr/>
          <p:nvPr/>
        </p:nvSpPr>
        <p:spPr>
          <a:xfrm>
            <a:off x="744960" y="71449"/>
            <a:ext cx="22894088" cy="13029208"/>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sz="7000" b="1">
                <a:solidFill>
                  <a:srgbClr val="FFFFFF"/>
                </a:solidFill>
                <a:latin typeface="Helvetica"/>
                <a:ea typeface="Helvetica"/>
                <a:cs typeface="Helvetica"/>
                <a:sym typeface="Helvetica"/>
              </a:defRPr>
            </a:pPr>
            <a:endParaRPr lang="en-US" dirty="0" smtClean="0"/>
          </a:p>
          <a:p>
            <a:pPr>
              <a:defRPr sz="7000" b="1">
                <a:solidFill>
                  <a:srgbClr val="FFFFFF"/>
                </a:solidFill>
                <a:latin typeface="Helvetica"/>
                <a:ea typeface="Helvetica"/>
                <a:cs typeface="Helvetica"/>
                <a:sym typeface="Helvetica"/>
              </a:defRPr>
            </a:pPr>
            <a:endParaRPr lang="en-US" dirty="0"/>
          </a:p>
          <a:p>
            <a:pPr>
              <a:defRPr sz="7000" b="1">
                <a:solidFill>
                  <a:srgbClr val="FFFFFF"/>
                </a:solidFill>
                <a:latin typeface="Helvetica"/>
                <a:ea typeface="Helvetica"/>
                <a:cs typeface="Helvetica"/>
                <a:sym typeface="Helvetica"/>
              </a:defRPr>
            </a:pPr>
            <a:endParaRPr lang="en-US" dirty="0" smtClean="0"/>
          </a:p>
          <a:p>
            <a:pPr>
              <a:defRPr sz="7000" b="1">
                <a:solidFill>
                  <a:srgbClr val="FFFFFF"/>
                </a:solidFill>
                <a:latin typeface="Helvetica"/>
                <a:ea typeface="Helvetica"/>
                <a:cs typeface="Helvetica"/>
                <a:sym typeface="Helvetica"/>
              </a:defRPr>
            </a:pPr>
            <a:endParaRPr lang="en-US" dirty="0"/>
          </a:p>
          <a:p>
            <a:pPr>
              <a:defRPr sz="7000" b="1">
                <a:solidFill>
                  <a:srgbClr val="FFFFFF"/>
                </a:solidFill>
                <a:latin typeface="Helvetica"/>
                <a:ea typeface="Helvetica"/>
                <a:cs typeface="Helvetica"/>
                <a:sym typeface="Helvetica"/>
              </a:defRPr>
            </a:pPr>
            <a:endParaRPr lang="en-US" dirty="0" smtClean="0"/>
          </a:p>
          <a:p>
            <a:pPr>
              <a:defRPr sz="7000" b="1">
                <a:solidFill>
                  <a:srgbClr val="FFFFFF"/>
                </a:solidFill>
                <a:latin typeface="Helvetica"/>
                <a:ea typeface="Helvetica"/>
                <a:cs typeface="Helvetica"/>
                <a:sym typeface="Helvetica"/>
              </a:defRPr>
            </a:pPr>
            <a:r>
              <a:rPr lang="en-US" dirty="0" smtClean="0"/>
              <a:t>SDGs </a:t>
            </a:r>
            <a:r>
              <a:rPr lang="en-US" dirty="0"/>
              <a:t>are missing some important mountain aspects </a:t>
            </a:r>
            <a:br>
              <a:rPr lang="en-US" dirty="0"/>
            </a:br>
            <a:r>
              <a:rPr lang="en-US" dirty="0"/>
              <a:t>e.g. Water towers, glaciers, hazards, tourism, …</a:t>
            </a:r>
          </a:p>
          <a:p>
            <a:pPr>
              <a:defRPr sz="7000" b="1">
                <a:solidFill>
                  <a:srgbClr val="FFFFFF"/>
                </a:solidFill>
                <a:latin typeface="Helvetica"/>
                <a:ea typeface="Helvetica"/>
                <a:cs typeface="Helvetica"/>
                <a:sym typeface="Helvetica"/>
              </a:defRPr>
            </a:pPr>
            <a:endParaRPr lang="en-US" dirty="0"/>
          </a:p>
          <a:p>
            <a:pPr>
              <a:defRPr sz="7000" b="1">
                <a:solidFill>
                  <a:srgbClr val="FFFFFF"/>
                </a:solidFill>
                <a:latin typeface="Helvetica"/>
                <a:ea typeface="Helvetica"/>
                <a:cs typeface="Helvetica"/>
                <a:sym typeface="Helvetica"/>
              </a:defRPr>
            </a:pPr>
            <a:r>
              <a:rPr lang="en-US" dirty="0"/>
              <a:t>The potential of EO is not fully exploited for SDGs</a:t>
            </a:r>
          </a:p>
          <a:p>
            <a:pPr>
              <a:defRPr sz="7000" b="1">
                <a:solidFill>
                  <a:srgbClr val="FFFFFF"/>
                </a:solidFill>
                <a:latin typeface="Helvetica"/>
                <a:ea typeface="Helvetica"/>
                <a:cs typeface="Helvetica"/>
                <a:sym typeface="Helvetica"/>
              </a:defRPr>
            </a:pPr>
            <a:endParaRPr lang="en-US" dirty="0"/>
          </a:p>
          <a:p>
            <a:pPr>
              <a:defRPr sz="7000" b="1">
                <a:solidFill>
                  <a:srgbClr val="FFFFFF"/>
                </a:solidFill>
                <a:latin typeface="Helvetica"/>
                <a:ea typeface="Helvetica"/>
                <a:cs typeface="Helvetica"/>
                <a:sym typeface="Helvetica"/>
              </a:defRPr>
            </a:pPr>
            <a:r>
              <a:rPr lang="en-US" dirty="0" smtClean="0">
                <a:sym typeface="Wingdings" panose="05000000000000000000" pitchFamily="2" charset="2"/>
              </a:rPr>
              <a:t> </a:t>
            </a:r>
            <a:r>
              <a:rPr lang="en-US" dirty="0" smtClean="0"/>
              <a:t>specific </a:t>
            </a:r>
            <a:r>
              <a:rPr lang="en-US" dirty="0"/>
              <a:t>Mountain SDGs could be defined?</a:t>
            </a:r>
          </a:p>
          <a:p>
            <a:pPr>
              <a:defRPr sz="7000" b="1">
                <a:solidFill>
                  <a:srgbClr val="FFFFFF"/>
                </a:solidFill>
                <a:latin typeface="Helvetica"/>
                <a:ea typeface="Helvetica"/>
                <a:cs typeface="Helvetica"/>
                <a:sym typeface="Helvetica"/>
              </a:defRPr>
            </a:pPr>
            <a:endParaRPr dirty="0"/>
          </a:p>
        </p:txBody>
      </p:sp>
    </p:spTree>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2" name="Shape 142"/>
          <p:cNvSpPr/>
          <p:nvPr/>
        </p:nvSpPr>
        <p:spPr>
          <a:xfrm>
            <a:off x="1511803" y="6563660"/>
            <a:ext cx="9009572" cy="223637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5000">
                <a:solidFill>
                  <a:schemeClr val="accent6">
                    <a:lumOff val="-21524"/>
                  </a:schemeClr>
                </a:solidFill>
                <a:latin typeface="Arial"/>
                <a:ea typeface="Arial"/>
                <a:cs typeface="Arial"/>
                <a:sym typeface="Arial"/>
              </a:defRPr>
            </a:lvl1pPr>
          </a:lstStyle>
          <a:p>
            <a:r>
              <a:t>Thank you</a:t>
            </a:r>
          </a:p>
        </p:txBody>
      </p:sp>
      <p:sp>
        <p:nvSpPr>
          <p:cNvPr id="143" name="Shape 143"/>
          <p:cNvSpPr/>
          <p:nvPr/>
        </p:nvSpPr>
        <p:spPr>
          <a:xfrm>
            <a:off x="1889869" y="9064260"/>
            <a:ext cx="14536031" cy="7797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4100">
                <a:solidFill>
                  <a:schemeClr val="accent1">
                    <a:hueOff val="273562"/>
                    <a:satOff val="2937"/>
                    <a:lumOff val="-22233"/>
                  </a:schemeClr>
                </a:solidFill>
                <a:latin typeface="Arial"/>
                <a:ea typeface="Arial"/>
                <a:cs typeface="Arial"/>
                <a:sym typeface="Arial"/>
              </a:defRPr>
            </a:lvl1pPr>
          </a:lstStyle>
          <a:p>
            <a:r>
              <a:rPr lang="en-US" dirty="0"/>
              <a:t>r</a:t>
            </a:r>
            <a:r>
              <a:rPr lang="en-US" dirty="0" smtClean="0"/>
              <a:t>oberto.monsorno</a:t>
            </a:r>
            <a:r>
              <a:rPr dirty="0" smtClean="0"/>
              <a:t>@</a:t>
            </a:r>
            <a:r>
              <a:rPr lang="en-US" dirty="0" smtClean="0"/>
              <a:t>eurac.edu</a:t>
            </a:r>
            <a:r>
              <a:rPr dirty="0" smtClean="0"/>
              <a:t> / </a:t>
            </a:r>
            <a:r>
              <a:rPr lang="en-US" sz="4400" b="1" dirty="0" smtClean="0">
                <a:solidFill>
                  <a:srgbClr val="D04D2A"/>
                </a:solidFill>
                <a:latin typeface="Calibri" panose="020F0502020204030204" pitchFamily="34" charset="0"/>
                <a:ea typeface="Times New Roman" panose="02020603050405020304" pitchFamily="18" charset="0"/>
                <a:cs typeface="Times New Roman" panose="02020603050405020304" pitchFamily="18" charset="0"/>
                <a:hlinkClick r:id="rId3"/>
              </a:rPr>
              <a:t>www.eurac.edu</a:t>
            </a:r>
            <a:r>
              <a:rPr lang="en-US" sz="4400" dirty="0" smtClean="0">
                <a:latin typeface="Calibri" panose="020F0502020204030204" pitchFamily="34" charset="0"/>
                <a:ea typeface="Times New Roman" panose="02020603050405020304" pitchFamily="18" charset="0"/>
                <a:cs typeface="Times New Roman" panose="02020603050405020304" pitchFamily="18" charset="0"/>
              </a:rPr>
              <a:t> </a:t>
            </a:r>
            <a:r>
              <a:rPr dirty="0" smtClean="0"/>
              <a:t>/ @</a:t>
            </a:r>
            <a:r>
              <a:rPr lang="en-US" dirty="0" smtClean="0"/>
              <a:t>EURAC</a:t>
            </a:r>
            <a:r>
              <a:rPr dirty="0" smtClean="0"/>
              <a:t> </a:t>
            </a:r>
            <a:endParaRPr dirty="0"/>
          </a:p>
        </p:txBody>
      </p:sp>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3" name="Shape 123"/>
          <p:cNvSpPr/>
          <p:nvPr/>
        </p:nvSpPr>
        <p:spPr>
          <a:xfrm>
            <a:off x="1669641" y="2465512"/>
            <a:ext cx="16030029" cy="471924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15000">
                <a:solidFill>
                  <a:schemeClr val="accent6">
                    <a:lumOff val="-21524"/>
                  </a:schemeClr>
                </a:solidFill>
                <a:latin typeface="Arial"/>
                <a:ea typeface="Arial"/>
                <a:cs typeface="Arial"/>
                <a:sym typeface="Arial"/>
              </a:defRPr>
            </a:lvl1pPr>
          </a:lstStyle>
          <a:p>
            <a:r>
              <a:rPr lang="en-US" dirty="0" smtClean="0"/>
              <a:t>EO and SDGs </a:t>
            </a:r>
          </a:p>
          <a:p>
            <a:r>
              <a:rPr lang="en-US" dirty="0" smtClean="0"/>
              <a:t>on mountain areas</a:t>
            </a:r>
            <a:endParaRPr dirty="0"/>
          </a:p>
        </p:txBody>
      </p:sp>
      <p:sp>
        <p:nvSpPr>
          <p:cNvPr id="124" name="Shape 124"/>
          <p:cNvSpPr/>
          <p:nvPr/>
        </p:nvSpPr>
        <p:spPr>
          <a:xfrm>
            <a:off x="1938145" y="8265467"/>
            <a:ext cx="16562226" cy="764312"/>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4300">
                <a:solidFill>
                  <a:schemeClr val="accent1"/>
                </a:solidFill>
                <a:latin typeface="Arial"/>
                <a:ea typeface="Arial"/>
                <a:cs typeface="Arial"/>
                <a:sym typeface="Arial"/>
              </a:defRPr>
            </a:lvl1pPr>
          </a:lstStyle>
          <a:p>
            <a:r>
              <a:rPr lang="en-US" dirty="0" smtClean="0"/>
              <a:t>Roberto Monsorno</a:t>
            </a:r>
            <a:r>
              <a:rPr dirty="0" smtClean="0"/>
              <a:t>/ </a:t>
            </a:r>
            <a:r>
              <a:rPr lang="en-US" dirty="0" smtClean="0"/>
              <a:t>Institute for Earth Observation</a:t>
            </a:r>
            <a:r>
              <a:rPr dirty="0" smtClean="0"/>
              <a:t>/ </a:t>
            </a:r>
            <a:r>
              <a:rPr lang="en-US" dirty="0" err="1" smtClean="0"/>
              <a:t>Eurac</a:t>
            </a:r>
            <a:r>
              <a:rPr lang="en-US" dirty="0" smtClean="0"/>
              <a:t> Research</a:t>
            </a:r>
            <a:endParaRPr dirty="0"/>
          </a:p>
        </p:txBody>
      </p:sp>
    </p:spTree>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5" name="Shape 145"/>
          <p:cNvSpPr/>
          <p:nvPr/>
        </p:nvSpPr>
        <p:spPr>
          <a:xfrm>
            <a:off x="922524" y="1060628"/>
            <a:ext cx="2309928" cy="87203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lgn="l">
              <a:defRPr>
                <a:latin typeface="Arial"/>
                <a:ea typeface="Arial"/>
                <a:cs typeface="Arial"/>
                <a:sym typeface="Arial"/>
              </a:defRPr>
            </a:pPr>
            <a:r>
              <a:rPr lang="en-US" dirty="0" smtClean="0">
                <a:solidFill>
                  <a:schemeClr val="accent6">
                    <a:lumOff val="-21524"/>
                  </a:schemeClr>
                </a:solidFill>
              </a:rPr>
              <a:t>Agenda</a:t>
            </a:r>
            <a:endParaRPr dirty="0">
              <a:solidFill>
                <a:schemeClr val="accent1"/>
              </a:solidFill>
            </a:endParaRPr>
          </a:p>
        </p:txBody>
      </p:sp>
      <p:sp>
        <p:nvSpPr>
          <p:cNvPr id="4" name="Shape 145"/>
          <p:cNvSpPr/>
          <p:nvPr/>
        </p:nvSpPr>
        <p:spPr>
          <a:xfrm>
            <a:off x="922524" y="3185592"/>
            <a:ext cx="8093562" cy="241091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marL="685800" indent="-685800" algn="l">
              <a:buFont typeface="Arial" panose="020B0604020202020204" pitchFamily="34" charset="0"/>
              <a:buChar char="•"/>
              <a:defRPr>
                <a:latin typeface="Arial"/>
                <a:ea typeface="Arial"/>
                <a:cs typeface="Arial"/>
                <a:sym typeface="Arial"/>
              </a:defRPr>
            </a:pPr>
            <a:r>
              <a:rPr lang="en-US" dirty="0" err="1" smtClean="0">
                <a:solidFill>
                  <a:schemeClr val="accent1"/>
                </a:solidFill>
              </a:rPr>
              <a:t>Eurac</a:t>
            </a:r>
            <a:r>
              <a:rPr lang="en-US" dirty="0" smtClean="0">
                <a:solidFill>
                  <a:schemeClr val="accent1"/>
                </a:solidFill>
              </a:rPr>
              <a:t> Earth Observation</a:t>
            </a:r>
          </a:p>
          <a:p>
            <a:pPr marL="685800" indent="-685800" algn="l">
              <a:buFont typeface="Arial" panose="020B0604020202020204" pitchFamily="34" charset="0"/>
              <a:buChar char="•"/>
              <a:defRPr>
                <a:latin typeface="Arial"/>
                <a:ea typeface="Arial"/>
                <a:cs typeface="Arial"/>
                <a:sym typeface="Arial"/>
              </a:defRPr>
            </a:pPr>
            <a:r>
              <a:rPr lang="en-US" dirty="0" smtClean="0">
                <a:solidFill>
                  <a:schemeClr val="accent1"/>
                </a:solidFill>
              </a:rPr>
              <a:t>GEOSS Data provided</a:t>
            </a:r>
          </a:p>
          <a:p>
            <a:pPr marL="685800" indent="-685800" algn="l">
              <a:buFont typeface="Arial" panose="020B0604020202020204" pitchFamily="34" charset="0"/>
              <a:buChar char="•"/>
              <a:defRPr>
                <a:latin typeface="Arial"/>
                <a:ea typeface="Arial"/>
                <a:cs typeface="Arial"/>
                <a:sym typeface="Arial"/>
              </a:defRPr>
            </a:pPr>
            <a:r>
              <a:rPr lang="en-US" dirty="0" smtClean="0">
                <a:solidFill>
                  <a:schemeClr val="accent1"/>
                </a:solidFill>
              </a:rPr>
              <a:t>SDG indicators</a:t>
            </a:r>
            <a:endParaRPr dirty="0">
              <a:solidFill>
                <a:schemeClr val="accent1"/>
              </a:solidFill>
            </a:endParaRPr>
          </a:p>
        </p:txBody>
      </p:sp>
    </p:spTree>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5" name="Shape 145"/>
          <p:cNvSpPr/>
          <p:nvPr/>
        </p:nvSpPr>
        <p:spPr>
          <a:xfrm>
            <a:off x="922524" y="1060627"/>
            <a:ext cx="15013892" cy="872034"/>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lgn="l">
              <a:defRPr>
                <a:latin typeface="Arial"/>
                <a:ea typeface="Arial"/>
                <a:cs typeface="Arial"/>
                <a:sym typeface="Arial"/>
              </a:defRPr>
            </a:pPr>
            <a:r>
              <a:rPr lang="en-US" dirty="0" err="1">
                <a:solidFill>
                  <a:schemeClr val="accent6">
                    <a:lumOff val="-21524"/>
                  </a:schemeClr>
                </a:solidFill>
              </a:rPr>
              <a:t>Eurac</a:t>
            </a:r>
            <a:r>
              <a:rPr lang="en-US" dirty="0">
                <a:solidFill>
                  <a:schemeClr val="accent6">
                    <a:lumOff val="-21524"/>
                  </a:schemeClr>
                </a:solidFill>
              </a:rPr>
              <a:t> Earth </a:t>
            </a:r>
            <a:r>
              <a:rPr lang="en-US" dirty="0" smtClean="0">
                <a:solidFill>
                  <a:schemeClr val="accent6">
                    <a:lumOff val="-21524"/>
                  </a:schemeClr>
                </a:solidFill>
              </a:rPr>
              <a:t>Observation </a:t>
            </a:r>
            <a:r>
              <a:rPr dirty="0" smtClean="0">
                <a:solidFill>
                  <a:srgbClr val="A6AAA9"/>
                </a:solidFill>
              </a:rPr>
              <a:t>/</a:t>
            </a:r>
            <a:r>
              <a:rPr dirty="0" smtClean="0"/>
              <a:t> </a:t>
            </a:r>
            <a:r>
              <a:rPr lang="en-US" dirty="0" smtClean="0">
                <a:solidFill>
                  <a:schemeClr val="accent1"/>
                </a:solidFill>
              </a:rPr>
              <a:t>Our Mission</a:t>
            </a:r>
            <a:endParaRPr dirty="0">
              <a:solidFill>
                <a:schemeClr val="accent1"/>
              </a:solidFill>
            </a:endParaRPr>
          </a:p>
        </p:txBody>
      </p:sp>
      <p:sp>
        <p:nvSpPr>
          <p:cNvPr id="3" name="Rectangle 2"/>
          <p:cNvSpPr/>
          <p:nvPr/>
        </p:nvSpPr>
        <p:spPr>
          <a:xfrm>
            <a:off x="6096000" y="3487847"/>
            <a:ext cx="12192000" cy="6740307"/>
          </a:xfrm>
          <a:prstGeom prst="rect">
            <a:avLst/>
          </a:prstGeom>
        </p:spPr>
        <p:txBody>
          <a:bodyPr>
            <a:spAutoFit/>
          </a:bodyPr>
          <a:lstStyle/>
          <a:p>
            <a:pPr lvl="0" algn="l" defTabSz="1828800" hangingPunct="1">
              <a:lnSpc>
                <a:spcPct val="150000"/>
              </a:lnSpc>
              <a:spcBef>
                <a:spcPts val="2000"/>
              </a:spcBef>
            </a:pPr>
            <a:r>
              <a:rPr lang="en-GB" sz="4800" kern="1200" dirty="0">
                <a:solidFill>
                  <a:srgbClr val="7F7F7F"/>
                </a:solidFill>
                <a:latin typeface="Calibri" panose="020F0502020204030204"/>
              </a:rPr>
              <a:t>At the Institute for Earth Observation, we </a:t>
            </a:r>
            <a:br>
              <a:rPr lang="en-GB" sz="4800" kern="1200" dirty="0">
                <a:solidFill>
                  <a:srgbClr val="7F7F7F"/>
                </a:solidFill>
                <a:latin typeface="Calibri" panose="020F0502020204030204"/>
              </a:rPr>
            </a:br>
            <a:r>
              <a:rPr lang="en-GB" sz="4800" kern="1200" dirty="0">
                <a:solidFill>
                  <a:srgbClr val="D04D1F"/>
                </a:solidFill>
                <a:latin typeface="Calibri" panose="020F0502020204030204"/>
              </a:rPr>
              <a:t>integrate</a:t>
            </a:r>
            <a:r>
              <a:rPr lang="en-GB" sz="4800" kern="1200" dirty="0">
                <a:solidFill>
                  <a:srgbClr val="7F7F7F"/>
                </a:solidFill>
                <a:latin typeface="Calibri" panose="020F0502020204030204"/>
              </a:rPr>
              <a:t> remote sensing techniques with interdisciplinary approaches </a:t>
            </a:r>
            <a:br>
              <a:rPr lang="en-GB" sz="4800" kern="1200" dirty="0">
                <a:solidFill>
                  <a:srgbClr val="7F7F7F"/>
                </a:solidFill>
                <a:latin typeface="Calibri" panose="020F0502020204030204"/>
              </a:rPr>
            </a:br>
            <a:r>
              <a:rPr lang="en-GB" sz="4800" kern="1200" dirty="0">
                <a:solidFill>
                  <a:srgbClr val="D04D1F"/>
                </a:solidFill>
                <a:latin typeface="Calibri" panose="020F0502020204030204"/>
              </a:rPr>
              <a:t>to monitor and to understand</a:t>
            </a:r>
            <a:r>
              <a:rPr lang="en-GB" sz="4800" kern="1200" dirty="0">
                <a:solidFill>
                  <a:srgbClr val="7F7F7F"/>
                </a:solidFill>
                <a:latin typeface="Calibri" panose="020F0502020204030204"/>
              </a:rPr>
              <a:t> key environmental dynamics in mountain regions and related climate and disaster risks. </a:t>
            </a:r>
          </a:p>
        </p:txBody>
      </p:sp>
    </p:spTree>
    <p:extLst>
      <p:ext uri="{BB962C8B-B14F-4D97-AF65-F5344CB8AC3E}">
        <p14:creationId xmlns:p14="http://schemas.microsoft.com/office/powerpoint/2010/main" val="2109209854"/>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98715" y="4268003"/>
            <a:ext cx="12199218" cy="8716394"/>
          </a:xfrm>
          <a:prstGeom prst="rect">
            <a:avLst/>
          </a:prstGeom>
        </p:spPr>
      </p:pic>
      <p:sp>
        <p:nvSpPr>
          <p:cNvPr id="4" name="Rectangular Callout 3"/>
          <p:cNvSpPr/>
          <p:nvPr/>
        </p:nvSpPr>
        <p:spPr bwMode="auto">
          <a:xfrm>
            <a:off x="653144" y="4946270"/>
            <a:ext cx="3598184" cy="584775"/>
          </a:xfrm>
          <a:prstGeom prst="wedgeRectCallout">
            <a:avLst>
              <a:gd name="adj1" fmla="val 190824"/>
              <a:gd name="adj2" fmla="val 252380"/>
            </a:avLst>
          </a:prstGeom>
          <a:solidFill>
            <a:schemeClr val="bg1"/>
          </a:solidFill>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wrap="square">
            <a:spAutoFit/>
          </a:bodyPr>
          <a:lstStyle/>
          <a:p>
            <a:pPr algn="l" defTabSz="1828800" hangingPunct="1">
              <a:defRPr/>
            </a:pPr>
            <a:r>
              <a:rPr lang="en-US" sz="3200" kern="1200">
                <a:solidFill>
                  <a:prstClr val="black"/>
                </a:solidFill>
                <a:ea typeface="ＭＳ Ｐゴシック" pitchFamily="1" charset="-128"/>
              </a:rPr>
              <a:t>Snow Cover</a:t>
            </a:r>
          </a:p>
        </p:txBody>
      </p:sp>
      <p:sp>
        <p:nvSpPr>
          <p:cNvPr id="5" name="Rectangular Callout 4"/>
          <p:cNvSpPr/>
          <p:nvPr/>
        </p:nvSpPr>
        <p:spPr bwMode="auto">
          <a:xfrm>
            <a:off x="653144" y="10345537"/>
            <a:ext cx="3598184" cy="1077218"/>
          </a:xfrm>
          <a:prstGeom prst="wedgeRectCallout">
            <a:avLst>
              <a:gd name="adj1" fmla="val 245439"/>
              <a:gd name="adj2" fmla="val 20098"/>
            </a:avLst>
          </a:prstGeom>
          <a:solidFill>
            <a:srgbClr val="92D050"/>
          </a:solidFill>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wrap="square">
            <a:spAutoFit/>
          </a:bodyPr>
          <a:lstStyle/>
          <a:p>
            <a:pPr algn="l" defTabSz="1828800" hangingPunct="1">
              <a:defRPr/>
            </a:pPr>
            <a:r>
              <a:rPr lang="en-US" sz="3200" kern="1200">
                <a:solidFill>
                  <a:prstClr val="black"/>
                </a:solidFill>
                <a:ea typeface="ＭＳ Ｐゴシック" pitchFamily="1" charset="-128"/>
              </a:rPr>
              <a:t>Vegetation Parameters</a:t>
            </a:r>
          </a:p>
        </p:txBody>
      </p:sp>
      <p:sp>
        <p:nvSpPr>
          <p:cNvPr id="6" name="Rectangular Callout 5"/>
          <p:cNvSpPr/>
          <p:nvPr/>
        </p:nvSpPr>
        <p:spPr bwMode="auto">
          <a:xfrm>
            <a:off x="653144" y="3850374"/>
            <a:ext cx="3598184" cy="584775"/>
          </a:xfrm>
          <a:prstGeom prst="wedgeRectCallout">
            <a:avLst>
              <a:gd name="adj1" fmla="val 191319"/>
              <a:gd name="adj2" fmla="val 340232"/>
            </a:avLst>
          </a:prstGeom>
          <a:solidFill>
            <a:srgbClr val="FBF16B"/>
          </a:solidFill>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wrap="square">
            <a:spAutoFit/>
          </a:bodyPr>
          <a:lstStyle/>
          <a:p>
            <a:pPr algn="l" defTabSz="1828800" hangingPunct="1">
              <a:defRPr/>
            </a:pPr>
            <a:r>
              <a:rPr lang="en-US" sz="3200" kern="1200">
                <a:solidFill>
                  <a:prstClr val="black"/>
                </a:solidFill>
                <a:ea typeface="ＭＳ Ｐゴシック" pitchFamily="1" charset="-128"/>
              </a:rPr>
              <a:t>Solar Radiation</a:t>
            </a:r>
          </a:p>
        </p:txBody>
      </p:sp>
      <p:sp>
        <p:nvSpPr>
          <p:cNvPr id="7" name="Rectangular Callout 6"/>
          <p:cNvSpPr/>
          <p:nvPr/>
        </p:nvSpPr>
        <p:spPr bwMode="auto">
          <a:xfrm>
            <a:off x="653144" y="8820297"/>
            <a:ext cx="3598184" cy="1077218"/>
          </a:xfrm>
          <a:prstGeom prst="wedgeRectCallout">
            <a:avLst>
              <a:gd name="adj1" fmla="val 191528"/>
              <a:gd name="adj2" fmla="val 86602"/>
            </a:avLst>
          </a:prstGeom>
          <a:solidFill>
            <a:srgbClr val="92D050"/>
          </a:solidFill>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wrap="square">
            <a:spAutoFit/>
          </a:bodyPr>
          <a:lstStyle/>
          <a:p>
            <a:pPr algn="l" defTabSz="1828800" hangingPunct="1">
              <a:defRPr/>
            </a:pPr>
            <a:r>
              <a:rPr lang="en-US" sz="3200" kern="1200" dirty="0">
                <a:solidFill>
                  <a:prstClr val="black"/>
                </a:solidFill>
                <a:ea typeface="ＭＳ Ｐゴシック" pitchFamily="1" charset="-128"/>
              </a:rPr>
              <a:t>Land Cover + </a:t>
            </a:r>
            <a:r>
              <a:rPr lang="en-US" sz="3200" kern="1200" dirty="0" err="1">
                <a:solidFill>
                  <a:prstClr val="black"/>
                </a:solidFill>
                <a:ea typeface="ＭＳ Ｐゴシック" pitchFamily="1" charset="-128"/>
              </a:rPr>
              <a:t>Ecossytems</a:t>
            </a:r>
            <a:endParaRPr lang="en-US" sz="3200" kern="1200" dirty="0">
              <a:solidFill>
                <a:prstClr val="black"/>
              </a:solidFill>
              <a:ea typeface="ＭＳ Ｐゴシック" pitchFamily="1" charset="-128"/>
            </a:endParaRPr>
          </a:p>
        </p:txBody>
      </p:sp>
      <p:sp>
        <p:nvSpPr>
          <p:cNvPr id="8" name="Rectangular Callout 7"/>
          <p:cNvSpPr/>
          <p:nvPr/>
        </p:nvSpPr>
        <p:spPr bwMode="auto">
          <a:xfrm>
            <a:off x="653425" y="7813036"/>
            <a:ext cx="3592954" cy="584775"/>
          </a:xfrm>
          <a:prstGeom prst="wedgeRectCallout">
            <a:avLst>
              <a:gd name="adj1" fmla="val 218071"/>
              <a:gd name="adj2" fmla="val 180228"/>
            </a:avLst>
          </a:prstGeom>
          <a:solidFill>
            <a:srgbClr val="65D7FF"/>
          </a:solidFill>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wrap="square">
            <a:spAutoFit/>
          </a:bodyPr>
          <a:lstStyle/>
          <a:p>
            <a:pPr algn="l" defTabSz="1828800" hangingPunct="1">
              <a:defRPr/>
            </a:pPr>
            <a:r>
              <a:rPr lang="en-US" sz="3200" kern="1200">
                <a:solidFill>
                  <a:prstClr val="black"/>
                </a:solidFill>
                <a:ea typeface="ＭＳ Ｐゴシック" pitchFamily="1" charset="-128"/>
              </a:rPr>
              <a:t>Soil Moisture</a:t>
            </a:r>
          </a:p>
        </p:txBody>
      </p:sp>
      <p:sp>
        <p:nvSpPr>
          <p:cNvPr id="9" name="Circular Arrow 8"/>
          <p:cNvSpPr/>
          <p:nvPr/>
        </p:nvSpPr>
        <p:spPr bwMode="auto">
          <a:xfrm rot="10800000" flipH="1">
            <a:off x="9623426" y="6857847"/>
            <a:ext cx="4749800" cy="977622"/>
          </a:xfrm>
          <a:prstGeom prst="circularArrow">
            <a:avLst>
              <a:gd name="adj1" fmla="val 12500"/>
              <a:gd name="adj2" fmla="val 957840"/>
              <a:gd name="adj3" fmla="val 20457681"/>
              <a:gd name="adj4" fmla="val 5566307"/>
              <a:gd name="adj5" fmla="val 9850"/>
            </a:avLst>
          </a:prstGeom>
          <a:solidFill>
            <a:srgbClr val="00B0F0"/>
          </a:solidFill>
          <a:ln w="9525" cap="flat" cmpd="sng" algn="ctr">
            <a:solidFill>
              <a:srgbClr val="0070C0"/>
            </a:solidFill>
            <a:prstDash val="solid"/>
            <a:round/>
            <a:headEnd type="none" w="med" len="med"/>
            <a:tailEnd type="none" w="med" len="med"/>
          </a:ln>
          <a:effectLst/>
        </p:spPr>
        <p:txBody>
          <a:bodyPr>
            <a:spAutoFit/>
          </a:bodyPr>
          <a:lstStyle/>
          <a:p>
            <a:pPr algn="l" defTabSz="1828800" hangingPunct="1">
              <a:spcBef>
                <a:spcPct val="50000"/>
              </a:spcBef>
              <a:defRPr/>
            </a:pPr>
            <a:endParaRPr lang="en-US" sz="3600" kern="1200">
              <a:solidFill>
                <a:prstClr val="black"/>
              </a:solidFill>
              <a:latin typeface="Trebuchet MS" pitchFamily="-96" charset="0"/>
              <a:ea typeface="ＭＳ Ｐゴシック" pitchFamily="-96" charset="-128"/>
            </a:endParaRPr>
          </a:p>
        </p:txBody>
      </p:sp>
      <p:sp>
        <p:nvSpPr>
          <p:cNvPr id="10" name="Rectangle 9"/>
          <p:cNvSpPr/>
          <p:nvPr/>
        </p:nvSpPr>
        <p:spPr>
          <a:xfrm>
            <a:off x="10803775" y="6178208"/>
            <a:ext cx="2488950" cy="2308324"/>
          </a:xfrm>
          <a:prstGeom prst="rect">
            <a:avLst/>
          </a:prstGeom>
          <a:noFill/>
        </p:spPr>
        <p:txBody>
          <a:bodyPr wrap="none">
            <a:spAutoFit/>
          </a:bodyPr>
          <a:lstStyle/>
          <a:p>
            <a:pPr defTabSz="1828800" hangingPunct="1">
              <a:defRPr/>
            </a:pPr>
            <a:r>
              <a:rPr lang="en-US" sz="7200" kern="1200">
                <a:ln w="9525">
                  <a:solidFill>
                    <a:srgbClr val="E7E6E6"/>
                  </a:solidFill>
                  <a:prstDash val="solid"/>
                </a:ln>
                <a:solidFill>
                  <a:prstClr val="white"/>
                </a:solidFill>
                <a:effectLst>
                  <a:outerShdw blurRad="12700" dist="38100" dir="2700000" algn="tl" rotWithShape="0">
                    <a:prstClr val="white">
                      <a:lumMod val="50000"/>
                    </a:prstClr>
                  </a:outerShdw>
                </a:effectLst>
              </a:rPr>
              <a:t>Water</a:t>
            </a:r>
            <a:br>
              <a:rPr lang="en-US" sz="7200" kern="1200">
                <a:ln w="9525">
                  <a:solidFill>
                    <a:srgbClr val="E7E6E6"/>
                  </a:solidFill>
                  <a:prstDash val="solid"/>
                </a:ln>
                <a:solidFill>
                  <a:prstClr val="white"/>
                </a:solidFill>
                <a:effectLst>
                  <a:outerShdw blurRad="12700" dist="38100" dir="2700000" algn="tl" rotWithShape="0">
                    <a:prstClr val="white">
                      <a:lumMod val="50000"/>
                    </a:prstClr>
                  </a:outerShdw>
                </a:effectLst>
              </a:rPr>
            </a:br>
            <a:r>
              <a:rPr lang="en-US" sz="7200" kern="1200">
                <a:ln w="9525">
                  <a:solidFill>
                    <a:srgbClr val="E7E6E6"/>
                  </a:solidFill>
                  <a:prstDash val="solid"/>
                </a:ln>
                <a:solidFill>
                  <a:prstClr val="white"/>
                </a:solidFill>
                <a:effectLst>
                  <a:outerShdw blurRad="12700" dist="38100" dir="2700000" algn="tl" rotWithShape="0">
                    <a:prstClr val="white">
                      <a:lumMod val="50000"/>
                    </a:prstClr>
                  </a:outerShdw>
                </a:effectLst>
              </a:rPr>
              <a:t>Cycle</a:t>
            </a:r>
          </a:p>
        </p:txBody>
      </p:sp>
      <p:sp>
        <p:nvSpPr>
          <p:cNvPr id="12" name="Rectangular Callout 11"/>
          <p:cNvSpPr/>
          <p:nvPr/>
        </p:nvSpPr>
        <p:spPr bwMode="auto">
          <a:xfrm>
            <a:off x="653144" y="11856398"/>
            <a:ext cx="3598184" cy="584775"/>
          </a:xfrm>
          <a:prstGeom prst="wedgeRectCallout">
            <a:avLst>
              <a:gd name="adj1" fmla="val 243313"/>
              <a:gd name="adj2" fmla="val -49348"/>
            </a:avLst>
          </a:prstGeom>
          <a:solidFill>
            <a:srgbClr val="D5BE91"/>
          </a:solidFill>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wrap="square">
            <a:spAutoFit/>
          </a:bodyPr>
          <a:lstStyle/>
          <a:p>
            <a:pPr algn="l" defTabSz="1828800" hangingPunct="1">
              <a:defRPr/>
            </a:pPr>
            <a:r>
              <a:rPr lang="en-US" sz="3200" kern="1200">
                <a:solidFill>
                  <a:prstClr val="black"/>
                </a:solidFill>
                <a:ea typeface="ＭＳ Ｐゴシック" pitchFamily="1" charset="-128"/>
              </a:rPr>
              <a:t>Terrain Movement</a:t>
            </a:r>
          </a:p>
        </p:txBody>
      </p:sp>
      <p:sp>
        <p:nvSpPr>
          <p:cNvPr id="13" name="Right Arrow 12"/>
          <p:cNvSpPr/>
          <p:nvPr/>
        </p:nvSpPr>
        <p:spPr bwMode="auto">
          <a:xfrm>
            <a:off x="16889410" y="6052003"/>
            <a:ext cx="6143624" cy="1283910"/>
          </a:xfrm>
          <a:prstGeom prst="rightArrow">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wrap="square">
            <a:spAutoFit/>
          </a:bodyPr>
          <a:lstStyle/>
          <a:p>
            <a:pPr algn="l" defTabSz="1828800" hangingPunct="1">
              <a:spcBef>
                <a:spcPct val="50000"/>
              </a:spcBef>
              <a:defRPr/>
            </a:pPr>
            <a:r>
              <a:rPr lang="en-US" sz="3600" kern="1200" dirty="0">
                <a:solidFill>
                  <a:prstClr val="white"/>
                </a:solidFill>
                <a:ea typeface="ＭＳ Ｐゴシック" pitchFamily="-96" charset="-128"/>
              </a:rPr>
              <a:t>Water Availability</a:t>
            </a:r>
          </a:p>
        </p:txBody>
      </p:sp>
      <p:sp>
        <p:nvSpPr>
          <p:cNvPr id="14" name="Right Arrow 13"/>
          <p:cNvSpPr/>
          <p:nvPr/>
        </p:nvSpPr>
        <p:spPr bwMode="auto">
          <a:xfrm>
            <a:off x="16889410" y="7449329"/>
            <a:ext cx="6143624" cy="1283910"/>
          </a:xfrm>
          <a:prstGeom prst="rightArrow">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wrap="square">
            <a:spAutoFit/>
          </a:bodyPr>
          <a:lstStyle/>
          <a:p>
            <a:pPr algn="l" defTabSz="1828800" hangingPunct="1">
              <a:spcBef>
                <a:spcPct val="50000"/>
              </a:spcBef>
              <a:defRPr/>
            </a:pPr>
            <a:r>
              <a:rPr lang="en-US" sz="3600" kern="1200" dirty="0">
                <a:solidFill>
                  <a:prstClr val="white"/>
                </a:solidFill>
                <a:ea typeface="ＭＳ Ｐゴシック" pitchFamily="-96" charset="-128"/>
              </a:rPr>
              <a:t>Energy production</a:t>
            </a:r>
          </a:p>
        </p:txBody>
      </p:sp>
      <p:sp>
        <p:nvSpPr>
          <p:cNvPr id="15" name="Right Arrow 14"/>
          <p:cNvSpPr/>
          <p:nvPr/>
        </p:nvSpPr>
        <p:spPr bwMode="auto">
          <a:xfrm>
            <a:off x="16889410" y="10750602"/>
            <a:ext cx="6143624" cy="1981200"/>
          </a:xfrm>
          <a:prstGeom prst="rightArrow">
            <a:avLst>
              <a:gd name="adj1" fmla="val 62077"/>
              <a:gd name="adj2" fmla="val 31752"/>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a:lstStyle/>
          <a:p>
            <a:pPr algn="l" defTabSz="1828800" hangingPunct="1">
              <a:spcBef>
                <a:spcPct val="50000"/>
              </a:spcBef>
              <a:defRPr/>
            </a:pPr>
            <a:r>
              <a:rPr lang="en-US" sz="3600" kern="1200" dirty="0">
                <a:solidFill>
                  <a:prstClr val="white"/>
                </a:solidFill>
                <a:ea typeface="ＭＳ Ｐゴシック" pitchFamily="-96" charset="-128"/>
              </a:rPr>
              <a:t>Disaster Risk Reduction and Climate Change Adaptation</a:t>
            </a:r>
          </a:p>
        </p:txBody>
      </p:sp>
      <p:sp>
        <p:nvSpPr>
          <p:cNvPr id="16" name="Right Arrow 15"/>
          <p:cNvSpPr/>
          <p:nvPr/>
        </p:nvSpPr>
        <p:spPr bwMode="auto">
          <a:xfrm>
            <a:off x="16889410" y="8846655"/>
            <a:ext cx="6143624" cy="1780758"/>
          </a:xfrm>
          <a:prstGeom prst="rightArrow">
            <a:avLst>
              <a:gd name="adj1" fmla="val 67093"/>
              <a:gd name="adj2" fmla="val 38958"/>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wrap="square">
            <a:spAutoFit/>
          </a:bodyPr>
          <a:lstStyle/>
          <a:p>
            <a:pPr algn="l" defTabSz="1828800" hangingPunct="1">
              <a:spcBef>
                <a:spcPct val="50000"/>
              </a:spcBef>
              <a:defRPr/>
            </a:pPr>
            <a:r>
              <a:rPr lang="en-US" sz="3600" kern="1200" dirty="0">
                <a:solidFill>
                  <a:prstClr val="white"/>
                </a:solidFill>
                <a:ea typeface="ＭＳ Ｐゴシック" pitchFamily="-96" charset="-128"/>
              </a:rPr>
              <a:t>Sustainable Forest Management</a:t>
            </a:r>
          </a:p>
        </p:txBody>
      </p:sp>
      <p:sp>
        <p:nvSpPr>
          <p:cNvPr id="17" name="Rectangular Callout 16"/>
          <p:cNvSpPr/>
          <p:nvPr/>
        </p:nvSpPr>
        <p:spPr bwMode="auto">
          <a:xfrm>
            <a:off x="653424" y="6133432"/>
            <a:ext cx="3592956" cy="1077218"/>
          </a:xfrm>
          <a:prstGeom prst="wedgeRectCallout">
            <a:avLst>
              <a:gd name="adj1" fmla="val 200485"/>
              <a:gd name="adj2" fmla="val 167732"/>
            </a:avLst>
          </a:prstGeom>
          <a:solidFill>
            <a:srgbClr val="65D7FF"/>
          </a:solidFill>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wrap="square">
            <a:spAutoFit/>
          </a:bodyPr>
          <a:lstStyle/>
          <a:p>
            <a:pPr algn="l" defTabSz="1828800" hangingPunct="1">
              <a:defRPr/>
            </a:pPr>
            <a:r>
              <a:rPr lang="en-US" sz="3200" kern="1200">
                <a:solidFill>
                  <a:prstClr val="black"/>
                </a:solidFill>
                <a:ea typeface="ＭＳ Ｐゴシック" pitchFamily="1" charset="-128"/>
              </a:rPr>
              <a:t>(</a:t>
            </a:r>
            <a:r>
              <a:rPr lang="en-US" sz="3200" kern="1200" err="1">
                <a:solidFill>
                  <a:prstClr val="black"/>
                </a:solidFill>
                <a:ea typeface="ＭＳ Ｐゴシック" pitchFamily="1" charset="-128"/>
              </a:rPr>
              <a:t>Evapo</a:t>
            </a:r>
            <a:r>
              <a:rPr lang="en-US" sz="3200" kern="1200">
                <a:solidFill>
                  <a:prstClr val="black"/>
                </a:solidFill>
                <a:ea typeface="ＭＳ Ｐゴシック" pitchFamily="1" charset="-128"/>
              </a:rPr>
              <a:t>-transpiration)</a:t>
            </a:r>
          </a:p>
        </p:txBody>
      </p:sp>
      <p:sp>
        <p:nvSpPr>
          <p:cNvPr id="18" name="Right Arrow 17"/>
          <p:cNvSpPr/>
          <p:nvPr/>
        </p:nvSpPr>
        <p:spPr bwMode="auto">
          <a:xfrm>
            <a:off x="16889410" y="3905672"/>
            <a:ext cx="6143624" cy="2384405"/>
          </a:xfrm>
          <a:prstGeom prst="rightArrow">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wrap="square">
            <a:spAutoFit/>
          </a:bodyPr>
          <a:lstStyle/>
          <a:p>
            <a:pPr algn="l" defTabSz="1828800" hangingPunct="1">
              <a:spcBef>
                <a:spcPct val="50000"/>
              </a:spcBef>
              <a:defRPr/>
            </a:pPr>
            <a:r>
              <a:rPr lang="en-US" sz="3600" kern="1200" dirty="0">
                <a:solidFill>
                  <a:prstClr val="white"/>
                </a:solidFill>
                <a:ea typeface="ＭＳ Ｐゴシック" pitchFamily="-96" charset="-128"/>
              </a:rPr>
              <a:t>Snow for winter tourism</a:t>
            </a:r>
          </a:p>
        </p:txBody>
      </p:sp>
      <p:sp>
        <p:nvSpPr>
          <p:cNvPr id="19" name="Circular Arrow 18"/>
          <p:cNvSpPr/>
          <p:nvPr/>
        </p:nvSpPr>
        <p:spPr bwMode="auto">
          <a:xfrm rot="10800000" flipH="1">
            <a:off x="13347701" y="10858347"/>
            <a:ext cx="3028950" cy="977622"/>
          </a:xfrm>
          <a:prstGeom prst="circularArrow">
            <a:avLst>
              <a:gd name="adj1" fmla="val 12500"/>
              <a:gd name="adj2" fmla="val 957840"/>
              <a:gd name="adj3" fmla="val 20457681"/>
              <a:gd name="adj4" fmla="val 5566307"/>
              <a:gd name="adj5" fmla="val 9850"/>
            </a:avLst>
          </a:prstGeom>
          <a:solidFill>
            <a:srgbClr val="D5BE91"/>
          </a:solidFill>
          <a:ln w="9525" cap="flat" cmpd="sng" algn="ctr">
            <a:solidFill>
              <a:srgbClr val="0070C0"/>
            </a:solidFill>
            <a:prstDash val="solid"/>
            <a:round/>
            <a:headEnd type="none" w="med" len="med"/>
            <a:tailEnd type="none" w="med" len="med"/>
          </a:ln>
          <a:effectLst/>
        </p:spPr>
        <p:txBody>
          <a:bodyPr>
            <a:spAutoFit/>
          </a:bodyPr>
          <a:lstStyle/>
          <a:p>
            <a:pPr algn="l" defTabSz="1828800" hangingPunct="1">
              <a:spcBef>
                <a:spcPct val="50000"/>
              </a:spcBef>
              <a:defRPr/>
            </a:pPr>
            <a:endParaRPr lang="en-US" sz="3600" kern="1200">
              <a:solidFill>
                <a:prstClr val="black"/>
              </a:solidFill>
              <a:latin typeface="Trebuchet MS" pitchFamily="-96" charset="0"/>
              <a:ea typeface="ＭＳ Ｐゴシック" pitchFamily="-96" charset="-128"/>
            </a:endParaRPr>
          </a:p>
        </p:txBody>
      </p:sp>
      <p:sp>
        <p:nvSpPr>
          <p:cNvPr id="20" name="Rectangle 19"/>
          <p:cNvSpPr/>
          <p:nvPr/>
        </p:nvSpPr>
        <p:spPr>
          <a:xfrm>
            <a:off x="13968514" y="10696833"/>
            <a:ext cx="1677703" cy="1200329"/>
          </a:xfrm>
          <a:prstGeom prst="rect">
            <a:avLst/>
          </a:prstGeom>
          <a:noFill/>
        </p:spPr>
        <p:txBody>
          <a:bodyPr wrap="none">
            <a:spAutoFit/>
          </a:bodyPr>
          <a:lstStyle/>
          <a:p>
            <a:pPr defTabSz="1828800" hangingPunct="1">
              <a:defRPr/>
            </a:pPr>
            <a:r>
              <a:rPr lang="en-US" sz="3600" kern="1200">
                <a:ln w="9525">
                  <a:solidFill>
                    <a:srgbClr val="E7E6E6"/>
                  </a:solidFill>
                  <a:prstDash val="solid"/>
                </a:ln>
                <a:solidFill>
                  <a:prstClr val="white"/>
                </a:solidFill>
                <a:effectLst>
                  <a:outerShdw blurRad="12700" dist="38100" dir="2700000" algn="tl" rotWithShape="0">
                    <a:prstClr val="white">
                      <a:lumMod val="50000"/>
                    </a:prstClr>
                  </a:outerShdw>
                </a:effectLst>
              </a:rPr>
              <a:t>Natural </a:t>
            </a:r>
            <a:br>
              <a:rPr lang="en-US" sz="3600" kern="1200">
                <a:ln w="9525">
                  <a:solidFill>
                    <a:srgbClr val="E7E6E6"/>
                  </a:solidFill>
                  <a:prstDash val="solid"/>
                </a:ln>
                <a:solidFill>
                  <a:prstClr val="white"/>
                </a:solidFill>
                <a:effectLst>
                  <a:outerShdw blurRad="12700" dist="38100" dir="2700000" algn="tl" rotWithShape="0">
                    <a:prstClr val="white">
                      <a:lumMod val="50000"/>
                    </a:prstClr>
                  </a:outerShdw>
                </a:effectLst>
              </a:rPr>
            </a:br>
            <a:r>
              <a:rPr lang="en-US" sz="3600" kern="1200">
                <a:ln w="9525">
                  <a:solidFill>
                    <a:srgbClr val="E7E6E6"/>
                  </a:solidFill>
                  <a:prstDash val="solid"/>
                </a:ln>
                <a:solidFill>
                  <a:prstClr val="white"/>
                </a:solidFill>
                <a:effectLst>
                  <a:outerShdw blurRad="12700" dist="38100" dir="2700000" algn="tl" rotWithShape="0">
                    <a:prstClr val="white">
                      <a:lumMod val="50000"/>
                    </a:prstClr>
                  </a:outerShdw>
                </a:effectLst>
              </a:rPr>
              <a:t>Hazards</a:t>
            </a:r>
          </a:p>
        </p:txBody>
      </p:sp>
      <p:sp>
        <p:nvSpPr>
          <p:cNvPr id="21" name="Circular Arrow 20"/>
          <p:cNvSpPr/>
          <p:nvPr/>
        </p:nvSpPr>
        <p:spPr bwMode="auto">
          <a:xfrm rot="10800000" flipH="1">
            <a:off x="10947400" y="10102697"/>
            <a:ext cx="3025776" cy="977622"/>
          </a:xfrm>
          <a:prstGeom prst="circularArrow">
            <a:avLst>
              <a:gd name="adj1" fmla="val 12500"/>
              <a:gd name="adj2" fmla="val 957840"/>
              <a:gd name="adj3" fmla="val 20457681"/>
              <a:gd name="adj4" fmla="val 5566307"/>
              <a:gd name="adj5" fmla="val 9850"/>
            </a:avLst>
          </a:prstGeom>
          <a:solidFill>
            <a:srgbClr val="92D050"/>
          </a:solidFill>
          <a:ln w="9525" cap="flat" cmpd="sng" algn="ctr">
            <a:solidFill>
              <a:srgbClr val="0070C0"/>
            </a:solidFill>
            <a:prstDash val="solid"/>
            <a:round/>
            <a:headEnd type="none" w="med" len="med"/>
            <a:tailEnd type="none" w="med" len="med"/>
          </a:ln>
          <a:effectLst/>
        </p:spPr>
        <p:txBody>
          <a:bodyPr>
            <a:spAutoFit/>
          </a:bodyPr>
          <a:lstStyle/>
          <a:p>
            <a:pPr algn="l" defTabSz="1828800" hangingPunct="1">
              <a:spcBef>
                <a:spcPct val="50000"/>
              </a:spcBef>
              <a:defRPr/>
            </a:pPr>
            <a:endParaRPr lang="en-US" sz="3600" kern="1200">
              <a:solidFill>
                <a:prstClr val="black"/>
              </a:solidFill>
              <a:latin typeface="Trebuchet MS" pitchFamily="-96" charset="0"/>
              <a:ea typeface="ＭＳ Ｐゴシック" pitchFamily="-96" charset="-128"/>
            </a:endParaRPr>
          </a:p>
        </p:txBody>
      </p:sp>
      <p:sp>
        <p:nvSpPr>
          <p:cNvPr id="22" name="Rectangle 21"/>
          <p:cNvSpPr/>
          <p:nvPr/>
        </p:nvSpPr>
        <p:spPr>
          <a:xfrm>
            <a:off x="11526130" y="9874509"/>
            <a:ext cx="2243691" cy="1200329"/>
          </a:xfrm>
          <a:prstGeom prst="rect">
            <a:avLst/>
          </a:prstGeom>
          <a:noFill/>
        </p:spPr>
        <p:txBody>
          <a:bodyPr wrap="none">
            <a:spAutoFit/>
          </a:bodyPr>
          <a:lstStyle/>
          <a:p>
            <a:pPr defTabSz="1828800" hangingPunct="1">
              <a:defRPr/>
            </a:pPr>
            <a:r>
              <a:rPr lang="en-US" sz="3600" kern="1200">
                <a:ln w="9525">
                  <a:solidFill>
                    <a:srgbClr val="E7E6E6"/>
                  </a:solidFill>
                  <a:prstDash val="solid"/>
                </a:ln>
                <a:solidFill>
                  <a:prstClr val="white"/>
                </a:solidFill>
                <a:effectLst>
                  <a:outerShdw blurRad="12700" dist="38100" dir="2700000" algn="tl" rotWithShape="0">
                    <a:prstClr val="white">
                      <a:lumMod val="50000"/>
                    </a:prstClr>
                  </a:outerShdw>
                </a:effectLst>
              </a:rPr>
              <a:t>Ecosystem </a:t>
            </a:r>
            <a:br>
              <a:rPr lang="en-US" sz="3600" kern="1200">
                <a:ln w="9525">
                  <a:solidFill>
                    <a:srgbClr val="E7E6E6"/>
                  </a:solidFill>
                  <a:prstDash val="solid"/>
                </a:ln>
                <a:solidFill>
                  <a:prstClr val="white"/>
                </a:solidFill>
                <a:effectLst>
                  <a:outerShdw blurRad="12700" dist="38100" dir="2700000" algn="tl" rotWithShape="0">
                    <a:prstClr val="white">
                      <a:lumMod val="50000"/>
                    </a:prstClr>
                  </a:outerShdw>
                </a:effectLst>
              </a:rPr>
            </a:br>
            <a:r>
              <a:rPr lang="en-US" sz="3600" kern="1200">
                <a:ln w="9525">
                  <a:solidFill>
                    <a:srgbClr val="E7E6E6"/>
                  </a:solidFill>
                  <a:prstDash val="solid"/>
                </a:ln>
                <a:solidFill>
                  <a:prstClr val="white"/>
                </a:solidFill>
                <a:effectLst>
                  <a:outerShdw blurRad="12700" dist="38100" dir="2700000" algn="tl" rotWithShape="0">
                    <a:prstClr val="white">
                      <a:lumMod val="50000"/>
                    </a:prstClr>
                  </a:outerShdw>
                </a:effectLst>
              </a:rPr>
              <a:t>Dynamics</a:t>
            </a:r>
          </a:p>
        </p:txBody>
      </p:sp>
      <p:sp>
        <p:nvSpPr>
          <p:cNvPr id="23" name="TextBox 3"/>
          <p:cNvSpPr txBox="1">
            <a:spLocks noChangeArrowheads="1"/>
          </p:cNvSpPr>
          <p:nvPr/>
        </p:nvSpPr>
        <p:spPr bwMode="auto">
          <a:xfrm>
            <a:off x="17732434" y="2185604"/>
            <a:ext cx="515173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bg1"/>
                </a:solidFill>
                <a:latin typeface="Trebuchet MS" panose="020B0603020202020204" pitchFamily="34" charset="0"/>
                <a:ea typeface="ＭＳ Ｐゴシック" panose="020B0600070205080204" pitchFamily="34" charset="-128"/>
              </a:defRPr>
            </a:lvl1pPr>
            <a:lvl2pPr marL="742950" indent="-285750">
              <a:defRPr sz="1200">
                <a:solidFill>
                  <a:schemeClr val="bg1"/>
                </a:solidFill>
                <a:latin typeface="Trebuchet MS" panose="020B0603020202020204" pitchFamily="34" charset="0"/>
                <a:ea typeface="ＭＳ Ｐゴシック" panose="020B0600070205080204" pitchFamily="34" charset="-128"/>
              </a:defRPr>
            </a:lvl2pPr>
            <a:lvl3pPr marL="1143000" indent="-228600">
              <a:defRPr sz="1200">
                <a:solidFill>
                  <a:schemeClr val="bg1"/>
                </a:solidFill>
                <a:latin typeface="Trebuchet MS" panose="020B0603020202020204" pitchFamily="34" charset="0"/>
                <a:ea typeface="ＭＳ Ｐゴシック" panose="020B0600070205080204" pitchFamily="34" charset="-128"/>
              </a:defRPr>
            </a:lvl3pPr>
            <a:lvl4pPr marL="1600200" indent="-228600">
              <a:defRPr sz="1200">
                <a:solidFill>
                  <a:schemeClr val="bg1"/>
                </a:solidFill>
                <a:latin typeface="Trebuchet MS" panose="020B0603020202020204" pitchFamily="34" charset="0"/>
                <a:ea typeface="ＭＳ Ｐゴシック" panose="020B0600070205080204" pitchFamily="34" charset="-128"/>
              </a:defRPr>
            </a:lvl4pPr>
            <a:lvl5pPr marL="2057400" indent="-228600">
              <a:defRPr sz="1200">
                <a:solidFill>
                  <a:schemeClr val="bg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bg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bg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bg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bg1"/>
                </a:solidFill>
                <a:latin typeface="Trebuchet MS" panose="020B0603020202020204" pitchFamily="34" charset="0"/>
                <a:ea typeface="ＭＳ Ｐゴシック" panose="020B0600070205080204" pitchFamily="34" charset="-128"/>
              </a:defRPr>
            </a:lvl9pPr>
          </a:lstStyle>
          <a:p>
            <a:pPr algn="r" defTabSz="1828800" hangingPunct="1"/>
            <a:r>
              <a:rPr lang="en-US" altLang="en-US" sz="4800" b="1" kern="1200" dirty="0">
                <a:solidFill>
                  <a:prstClr val="black"/>
                </a:solidFill>
                <a:latin typeface="Calibri" panose="020F0502020204030204"/>
              </a:rPr>
              <a:t>Societal functions +</a:t>
            </a:r>
            <a:br>
              <a:rPr lang="en-US" altLang="en-US" sz="4800" b="1" kern="1200" dirty="0">
                <a:solidFill>
                  <a:prstClr val="black"/>
                </a:solidFill>
                <a:latin typeface="Calibri" panose="020F0502020204030204"/>
              </a:rPr>
            </a:br>
            <a:r>
              <a:rPr lang="en-US" altLang="en-US" sz="4800" b="1" kern="1200" dirty="0">
                <a:solidFill>
                  <a:prstClr val="black"/>
                </a:solidFill>
                <a:latin typeface="Calibri" panose="020F0502020204030204"/>
              </a:rPr>
              <a:t>Challenges</a:t>
            </a:r>
          </a:p>
        </p:txBody>
      </p:sp>
      <p:sp>
        <p:nvSpPr>
          <p:cNvPr id="25" name="Cloud 24"/>
          <p:cNvSpPr/>
          <p:nvPr/>
        </p:nvSpPr>
        <p:spPr bwMode="auto">
          <a:xfrm>
            <a:off x="9354166" y="2341555"/>
            <a:ext cx="3568700" cy="2014597"/>
          </a:xfrm>
          <a:prstGeom prst="cloud">
            <a:avLst/>
          </a:prstGeom>
          <a:solidFill>
            <a:schemeClr val="bg2"/>
          </a:solidFill>
          <a:ln w="9525" cap="flat" cmpd="sng" algn="ctr">
            <a:solidFill>
              <a:schemeClr val="tx1"/>
            </a:solidFill>
            <a:prstDash val="solid"/>
            <a:round/>
            <a:headEnd type="none" w="med" len="med"/>
            <a:tailEnd type="none" w="med" len="med"/>
          </a:ln>
          <a:effectLst/>
        </p:spPr>
        <p:txBody>
          <a:bodyPr>
            <a:spAutoFit/>
          </a:bodyPr>
          <a:lstStyle/>
          <a:p>
            <a:pPr defTabSz="1828800" hangingPunct="1">
              <a:spcBef>
                <a:spcPct val="50000"/>
              </a:spcBef>
              <a:defRPr/>
            </a:pPr>
            <a:r>
              <a:rPr lang="en-US" sz="4000" kern="1200">
                <a:solidFill>
                  <a:srgbClr val="002060"/>
                </a:solidFill>
                <a:ea typeface="ＭＳ Ｐゴシック" pitchFamily="-96" charset="-128"/>
              </a:rPr>
              <a:t>Climate (Change)</a:t>
            </a:r>
          </a:p>
        </p:txBody>
      </p:sp>
      <p:grpSp>
        <p:nvGrpSpPr>
          <p:cNvPr id="27" name="Group 26"/>
          <p:cNvGrpSpPr>
            <a:grpSpLocks/>
          </p:cNvGrpSpPr>
          <p:nvPr/>
        </p:nvGrpSpPr>
        <p:grpSpPr bwMode="auto">
          <a:xfrm>
            <a:off x="13347699" y="2750418"/>
            <a:ext cx="2755900" cy="1487492"/>
            <a:chOff x="5160866" y="1038482"/>
            <a:chExt cx="1377950" cy="743881"/>
          </a:xfrm>
        </p:grpSpPr>
        <p:pic>
          <p:nvPicPr>
            <p:cNvPr id="28" name="Picture 42" descr="http://www.cruse.org.uk/sites/default/files/default_images/peopl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0866" y="1038482"/>
              <a:ext cx="1377950" cy="743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6"/>
            <p:cNvSpPr txBox="1">
              <a:spLocks noChangeArrowheads="1"/>
            </p:cNvSpPr>
            <p:nvPr/>
          </p:nvSpPr>
          <p:spPr bwMode="auto">
            <a:xfrm>
              <a:off x="5391272" y="1376798"/>
              <a:ext cx="840359" cy="354007"/>
            </a:xfrm>
            <a:prstGeom prst="rect">
              <a:avLst/>
            </a:prstGeom>
            <a:solidFill>
              <a:srgbClr val="FFFFFF">
                <a:alpha val="6705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bg1"/>
                  </a:solidFill>
                  <a:latin typeface="Trebuchet MS" panose="020B0603020202020204" pitchFamily="34" charset="0"/>
                  <a:ea typeface="ＭＳ Ｐゴシック" panose="020B0600070205080204" pitchFamily="34" charset="-128"/>
                </a:defRPr>
              </a:lvl1pPr>
              <a:lvl2pPr marL="742950" indent="-285750">
                <a:defRPr sz="1200">
                  <a:solidFill>
                    <a:schemeClr val="bg1"/>
                  </a:solidFill>
                  <a:latin typeface="Trebuchet MS" panose="020B0603020202020204" pitchFamily="34" charset="0"/>
                  <a:ea typeface="ＭＳ Ｐゴシック" panose="020B0600070205080204" pitchFamily="34" charset="-128"/>
                </a:defRPr>
              </a:lvl2pPr>
              <a:lvl3pPr marL="1143000" indent="-228600">
                <a:defRPr sz="1200">
                  <a:solidFill>
                    <a:schemeClr val="bg1"/>
                  </a:solidFill>
                  <a:latin typeface="Trebuchet MS" panose="020B0603020202020204" pitchFamily="34" charset="0"/>
                  <a:ea typeface="ＭＳ Ｐゴシック" panose="020B0600070205080204" pitchFamily="34" charset="-128"/>
                </a:defRPr>
              </a:lvl3pPr>
              <a:lvl4pPr marL="1600200" indent="-228600">
                <a:defRPr sz="1200">
                  <a:solidFill>
                    <a:schemeClr val="bg1"/>
                  </a:solidFill>
                  <a:latin typeface="Trebuchet MS" panose="020B0603020202020204" pitchFamily="34" charset="0"/>
                  <a:ea typeface="ＭＳ Ｐゴシック" panose="020B0600070205080204" pitchFamily="34" charset="-128"/>
                </a:defRPr>
              </a:lvl4pPr>
              <a:lvl5pPr marL="2057400" indent="-228600">
                <a:defRPr sz="1200">
                  <a:solidFill>
                    <a:schemeClr val="bg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bg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bg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bg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bg1"/>
                  </a:solidFill>
                  <a:latin typeface="Trebuchet MS" panose="020B0603020202020204" pitchFamily="34" charset="0"/>
                  <a:ea typeface="ＭＳ Ｐゴシック" panose="020B0600070205080204" pitchFamily="34" charset="-128"/>
                </a:defRPr>
              </a:lvl9pPr>
            </a:lstStyle>
            <a:p>
              <a:pPr algn="l" defTabSz="1828800" hangingPunct="1"/>
              <a:r>
                <a:rPr lang="de-DE" altLang="en-US" sz="4000" kern="1200" dirty="0">
                  <a:solidFill>
                    <a:prstClr val="black"/>
                  </a:solidFill>
                  <a:latin typeface="Calibri" panose="020F0502020204030204"/>
                </a:rPr>
                <a:t>Society</a:t>
              </a:r>
              <a:endParaRPr lang="en-GB" altLang="en-US" sz="4800" kern="1200" dirty="0">
                <a:solidFill>
                  <a:prstClr val="black"/>
                </a:solidFill>
                <a:latin typeface="Calibri" panose="020F0502020204030204"/>
              </a:endParaRPr>
            </a:p>
          </p:txBody>
        </p:sp>
      </p:grpSp>
      <p:sp>
        <p:nvSpPr>
          <p:cNvPr id="31" name="Titel 30"/>
          <p:cNvSpPr>
            <a:spLocks noGrp="1"/>
          </p:cNvSpPr>
          <p:nvPr>
            <p:ph type="title"/>
          </p:nvPr>
        </p:nvSpPr>
        <p:spPr>
          <a:xfrm>
            <a:off x="3352801" y="318380"/>
            <a:ext cx="19680234" cy="1652820"/>
          </a:xfrm>
          <a:prstGeom prst="rect">
            <a:avLst/>
          </a:prstGeom>
        </p:spPr>
        <p:txBody>
          <a:bodyPr>
            <a:noAutofit/>
          </a:bodyPr>
          <a:lstStyle/>
          <a:p>
            <a:r>
              <a:rPr lang="en-GB" sz="5600" dirty="0"/>
              <a:t>monitor and understand key environmental dynamics in </a:t>
            </a:r>
            <a:br>
              <a:rPr lang="en-GB" sz="5600" dirty="0"/>
            </a:br>
            <a:r>
              <a:rPr lang="en-GB" sz="5600" dirty="0"/>
              <a:t>mountain regions and related climate and disaster risks</a:t>
            </a:r>
            <a:endParaRPr lang="de-DE" sz="5600" dirty="0"/>
          </a:p>
        </p:txBody>
      </p:sp>
      <p:grpSp>
        <p:nvGrpSpPr>
          <p:cNvPr id="3" name="Group 2"/>
          <p:cNvGrpSpPr/>
          <p:nvPr/>
        </p:nvGrpSpPr>
        <p:grpSpPr>
          <a:xfrm>
            <a:off x="370970" y="375234"/>
            <a:ext cx="8279702" cy="3123924"/>
            <a:chOff x="185485" y="187617"/>
            <a:chExt cx="4139851" cy="1561962"/>
          </a:xfrm>
        </p:grpSpPr>
        <p:sp>
          <p:nvSpPr>
            <p:cNvPr id="11" name="TextBox 3"/>
            <p:cNvSpPr txBox="1">
              <a:spLocks noChangeArrowheads="1"/>
            </p:cNvSpPr>
            <p:nvPr/>
          </p:nvSpPr>
          <p:spPr bwMode="auto">
            <a:xfrm>
              <a:off x="185485" y="964749"/>
              <a:ext cx="4139851"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r">
                <a:defRPr sz="2400">
                  <a:solidFill>
                    <a:srgbClr val="C00000"/>
                  </a:solidFill>
                  <a:ea typeface="ＭＳ Ｐゴシック" panose="020B0600070205080204" pitchFamily="34" charset="-128"/>
                </a:defRPr>
              </a:lvl1pPr>
              <a:lvl2pPr marL="742950" indent="-285750">
                <a:defRPr sz="1200">
                  <a:solidFill>
                    <a:schemeClr val="bg1"/>
                  </a:solidFill>
                  <a:latin typeface="Trebuchet MS" panose="020B0603020202020204" pitchFamily="34" charset="0"/>
                  <a:ea typeface="ＭＳ Ｐゴシック" panose="020B0600070205080204" pitchFamily="34" charset="-128"/>
                </a:defRPr>
              </a:lvl2pPr>
              <a:lvl3pPr marL="1143000" indent="-228600">
                <a:defRPr sz="1200">
                  <a:solidFill>
                    <a:schemeClr val="bg1"/>
                  </a:solidFill>
                  <a:latin typeface="Trebuchet MS" panose="020B0603020202020204" pitchFamily="34" charset="0"/>
                  <a:ea typeface="ＭＳ Ｐゴシック" panose="020B0600070205080204" pitchFamily="34" charset="-128"/>
                </a:defRPr>
              </a:lvl3pPr>
              <a:lvl4pPr marL="1600200" indent="-228600">
                <a:defRPr sz="1200">
                  <a:solidFill>
                    <a:schemeClr val="bg1"/>
                  </a:solidFill>
                  <a:latin typeface="Trebuchet MS" panose="020B0603020202020204" pitchFamily="34" charset="0"/>
                  <a:ea typeface="ＭＳ Ｐゴシック" panose="020B0600070205080204" pitchFamily="34" charset="-128"/>
                </a:defRPr>
              </a:lvl4pPr>
              <a:lvl5pPr marL="2057400" indent="-228600">
                <a:defRPr sz="1200">
                  <a:solidFill>
                    <a:schemeClr val="bg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bg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bg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bg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bg1"/>
                  </a:solidFill>
                  <a:latin typeface="Trebuchet MS" panose="020B0603020202020204" pitchFamily="34" charset="0"/>
                  <a:ea typeface="ＭＳ Ｐゴシック" panose="020B0600070205080204" pitchFamily="34" charset="-128"/>
                </a:defRPr>
              </a:lvl9pPr>
            </a:lstStyle>
            <a:p>
              <a:pPr algn="l" defTabSz="1828800" hangingPunct="1"/>
              <a:r>
                <a:rPr lang="en-US" altLang="en-US" sz="4800" b="1" kern="1200" dirty="0">
                  <a:solidFill>
                    <a:prstClr val="black"/>
                  </a:solidFill>
                </a:rPr>
                <a:t>EO + in-situ: key Environmental </a:t>
              </a:r>
            </a:p>
            <a:p>
              <a:pPr algn="l" defTabSz="1828800" hangingPunct="1"/>
              <a:r>
                <a:rPr lang="en-US" altLang="en-US" sz="4800" b="1" kern="1200" dirty="0">
                  <a:solidFill>
                    <a:prstClr val="black"/>
                  </a:solidFill>
                </a:rPr>
                <a:t>Parameter and dynamics</a:t>
              </a:r>
            </a:p>
          </p:txBody>
        </p:sp>
        <p:pic>
          <p:nvPicPr>
            <p:cNvPr id="1026" name="Picture 2" descr="Image result for sentinel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3384" y="187617"/>
              <a:ext cx="941566" cy="672435"/>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Rectangular Callout 32"/>
          <p:cNvSpPr/>
          <p:nvPr/>
        </p:nvSpPr>
        <p:spPr bwMode="auto">
          <a:xfrm>
            <a:off x="5401522" y="3488482"/>
            <a:ext cx="3598184" cy="584775"/>
          </a:xfrm>
          <a:prstGeom prst="wedgeRectCallout">
            <a:avLst>
              <a:gd name="adj1" fmla="val 65329"/>
              <a:gd name="adj2" fmla="val 218502"/>
            </a:avLst>
          </a:prstGeom>
          <a:solidFill>
            <a:schemeClr val="accent1">
              <a:lumMod val="20000"/>
              <a:lumOff val="80000"/>
            </a:schemeClr>
          </a:solidFill>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wrap="square">
            <a:spAutoFit/>
          </a:bodyPr>
          <a:lstStyle/>
          <a:p>
            <a:pPr algn="l" defTabSz="1828800" hangingPunct="1">
              <a:defRPr/>
            </a:pPr>
            <a:r>
              <a:rPr lang="en-US" sz="3200" kern="1200" dirty="0">
                <a:solidFill>
                  <a:prstClr val="black"/>
                </a:solidFill>
                <a:ea typeface="ＭＳ Ｐゴシック" pitchFamily="1" charset="-128"/>
              </a:rPr>
              <a:t>Climate Data</a:t>
            </a:r>
          </a:p>
        </p:txBody>
      </p:sp>
      <p:pic>
        <p:nvPicPr>
          <p:cNvPr id="32" name="Picture 4" descr="Image result for SDG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129104" y="139167"/>
            <a:ext cx="2154040" cy="1933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230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childTnLst>
                                </p:cTn>
                              </p:par>
                              <p:par>
                                <p:cTn id="10" presetID="22" presetClass="entr" presetSubtype="1"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up)">
                                      <p:cBhvr>
                                        <p:cTn id="12" dur="500"/>
                                        <p:tgtEl>
                                          <p:spTgt spid="21"/>
                                        </p:tgtEl>
                                      </p:cBhvr>
                                    </p:animEffec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22" presetClass="entr" presetSubtype="1"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up)">
                                      <p:cBhvr>
                                        <p:cTn id="17" dur="500"/>
                                        <p:tgtEl>
                                          <p:spTgt spid="19"/>
                                        </p:tgtEl>
                                      </p:cBhvr>
                                    </p:animEffect>
                                  </p:childTnLst>
                                </p:cTn>
                              </p:par>
                              <p:par>
                                <p:cTn id="18" presetID="1" presetClass="entr" presetSubtype="0"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left)">
                                      <p:cBhvr>
                                        <p:cTn id="36" dur="500"/>
                                        <p:tgtEl>
                                          <p:spTgt spid="13"/>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left)">
                                      <p:cBhvr>
                                        <p:cTn id="39" dur="500"/>
                                        <p:tgtEl>
                                          <p:spTgt spid="14"/>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left)">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wipe(left)">
                                      <p:cBhvr>
                                        <p:cTn id="57" dur="500"/>
                                        <p:tgtEl>
                                          <p:spTgt spid="6"/>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4"/>
                                        </p:tgtEl>
                                        <p:attrNameLst>
                                          <p:attrName>style.visibility</p:attrName>
                                        </p:attrNameLst>
                                      </p:cBhvr>
                                      <p:to>
                                        <p:strVal val="visible"/>
                                      </p:to>
                                    </p:set>
                                    <p:animEffect transition="in" filter="wipe(left)">
                                      <p:cBhvr>
                                        <p:cTn id="60" dur="500"/>
                                        <p:tgtEl>
                                          <p:spTgt spid="4"/>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wipe(left)">
                                      <p:cBhvr>
                                        <p:cTn id="63" dur="500"/>
                                        <p:tgtEl>
                                          <p:spTgt spid="17"/>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wipe(left)">
                                      <p:cBhvr>
                                        <p:cTn id="66" dur="500"/>
                                        <p:tgtEl>
                                          <p:spTgt spid="8"/>
                                        </p:tgtEl>
                                      </p:cBhvr>
                                    </p:animEffect>
                                  </p:childTnLst>
                                </p:cTn>
                              </p:par>
                              <p:par>
                                <p:cTn id="67" presetID="22" presetClass="entr" presetSubtype="8" fill="hold" grpId="0" nodeType="with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wipe(left)">
                                      <p:cBhvr>
                                        <p:cTn id="69" dur="500"/>
                                        <p:tgtEl>
                                          <p:spTgt spid="7"/>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5"/>
                                        </p:tgtEl>
                                        <p:attrNameLst>
                                          <p:attrName>style.visibility</p:attrName>
                                        </p:attrNameLst>
                                      </p:cBhvr>
                                      <p:to>
                                        <p:strVal val="visible"/>
                                      </p:to>
                                    </p:set>
                                    <p:animEffect transition="in" filter="wipe(left)">
                                      <p:cBhvr>
                                        <p:cTn id="72" dur="500"/>
                                        <p:tgtEl>
                                          <p:spTgt spid="5"/>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12"/>
                                        </p:tgtEl>
                                        <p:attrNameLst>
                                          <p:attrName>style.visibility</p:attrName>
                                        </p:attrNameLst>
                                      </p:cBhvr>
                                      <p:to>
                                        <p:strVal val="visible"/>
                                      </p:to>
                                    </p:set>
                                    <p:animEffect transition="in" filter="wipe(left)">
                                      <p:cBhvr>
                                        <p:cTn id="75" dur="500"/>
                                        <p:tgtEl>
                                          <p:spTgt spid="12"/>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33"/>
                                        </p:tgtEl>
                                        <p:attrNameLst>
                                          <p:attrName>style.visibility</p:attrName>
                                        </p:attrNameLst>
                                      </p:cBhvr>
                                      <p:to>
                                        <p:strVal val="visible"/>
                                      </p:to>
                                    </p:set>
                                    <p:animEffect transition="in" filter="wipe(left)">
                                      <p:cBhvr>
                                        <p:cTn id="80" dur="500"/>
                                        <p:tgtEl>
                                          <p:spTgt spid="33"/>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32"/>
                                        </p:tgtEl>
                                        <p:attrNameLst>
                                          <p:attrName>style.visibility</p:attrName>
                                        </p:attrNameLst>
                                      </p:cBhvr>
                                      <p:to>
                                        <p:strVal val="visible"/>
                                      </p:to>
                                    </p:set>
                                    <p:animEffect transition="in" filter="fade">
                                      <p:cBhvr>
                                        <p:cTn id="8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12" grpId="0" animBg="1"/>
      <p:bldP spid="13" grpId="0" animBg="1"/>
      <p:bldP spid="14" grpId="0" animBg="1"/>
      <p:bldP spid="15" grpId="0" animBg="1"/>
      <p:bldP spid="16" grpId="0" animBg="1"/>
      <p:bldP spid="17" grpId="0" animBg="1"/>
      <p:bldP spid="18" grpId="0" animBg="1"/>
      <p:bldP spid="23" grpId="0"/>
      <p:bldP spid="25" grpId="0" animBg="1"/>
      <p:bldP spid="3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p:nvPr/>
        </p:nvSpPr>
        <p:spPr>
          <a:xfrm>
            <a:off x="922524" y="1060628"/>
            <a:ext cx="16692070" cy="87203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lgn="l">
              <a:defRPr>
                <a:latin typeface="Arial"/>
                <a:ea typeface="Arial"/>
                <a:cs typeface="Arial"/>
                <a:sym typeface="Arial"/>
              </a:defRPr>
            </a:pPr>
            <a:r>
              <a:rPr lang="en-US" dirty="0" err="1" smtClean="0">
                <a:solidFill>
                  <a:schemeClr val="accent6">
                    <a:lumOff val="-21524"/>
                  </a:schemeClr>
                </a:solidFill>
              </a:rPr>
              <a:t>Eurac</a:t>
            </a:r>
            <a:r>
              <a:rPr lang="en-US" dirty="0" smtClean="0">
                <a:solidFill>
                  <a:schemeClr val="accent6">
                    <a:lumOff val="-21524"/>
                  </a:schemeClr>
                </a:solidFill>
              </a:rPr>
              <a:t> Earth Observation</a:t>
            </a:r>
            <a:r>
              <a:rPr dirty="0" smtClean="0">
                <a:solidFill>
                  <a:srgbClr val="A6AAA9"/>
                </a:solidFill>
              </a:rPr>
              <a:t>/</a:t>
            </a:r>
            <a:r>
              <a:rPr dirty="0" smtClean="0"/>
              <a:t> </a:t>
            </a:r>
            <a:r>
              <a:rPr lang="en-US" dirty="0" smtClean="0">
                <a:solidFill>
                  <a:schemeClr val="accent1"/>
                </a:solidFill>
              </a:rPr>
              <a:t>The Sentinel Alpine Observatory</a:t>
            </a:r>
            <a:endParaRPr dirty="0">
              <a:solidFill>
                <a:schemeClr val="accent1"/>
              </a:solidFill>
            </a:endParaRPr>
          </a:p>
        </p:txBody>
      </p:sp>
      <p:sp>
        <p:nvSpPr>
          <p:cNvPr id="3" name="Content Placeholder 2"/>
          <p:cNvSpPr txBox="1">
            <a:spLocks/>
          </p:cNvSpPr>
          <p:nvPr/>
        </p:nvSpPr>
        <p:spPr>
          <a:xfrm>
            <a:off x="670720" y="2105472"/>
            <a:ext cx="10253489" cy="1038319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endParaRPr lang="en-GB" sz="3200" b="1" dirty="0" smtClean="0">
              <a:solidFill>
                <a:srgbClr val="969AA0"/>
              </a:solidFill>
            </a:endParaRPr>
          </a:p>
          <a:p>
            <a:pPr marL="0" indent="0">
              <a:lnSpc>
                <a:spcPct val="120000"/>
              </a:lnSpc>
              <a:buNone/>
            </a:pPr>
            <a:r>
              <a:rPr lang="en-US" sz="4800" dirty="0" smtClean="0">
                <a:solidFill>
                  <a:srgbClr val="7F7F7F"/>
                </a:solidFill>
                <a:latin typeface="Calibri" panose="020F0502020204030204"/>
              </a:rPr>
              <a:t>The </a:t>
            </a:r>
            <a:r>
              <a:rPr lang="en-US" sz="4800" dirty="0">
                <a:solidFill>
                  <a:srgbClr val="7F7F7F"/>
                </a:solidFill>
                <a:latin typeface="Calibri" panose="020F0502020204030204"/>
              </a:rPr>
              <a:t>Sentinel Alpine Observatory (SAO) is an initiative of the Institute for Earth Observation at Eurac Research. The aim is the development and provision of satellite products and services mainly based on data from the Copernicus Sentinel program (EC/ESA) for monitoring key environmental variables in South Tyrol and the European Alps</a:t>
            </a:r>
            <a:endParaRPr lang="en-GB" sz="4800" dirty="0">
              <a:solidFill>
                <a:srgbClr val="7F7F7F"/>
              </a:solidFill>
              <a:latin typeface="Calibri" panose="020F0502020204030204"/>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2219" t="52413" r="5176" b="3377"/>
          <a:stretch/>
        </p:blipFill>
        <p:spPr>
          <a:xfrm>
            <a:off x="11168538" y="1977221"/>
            <a:ext cx="13249472" cy="11289491"/>
          </a:xfrm>
          <a:prstGeom prst="rect">
            <a:avLst/>
          </a:prstGeom>
        </p:spPr>
      </p:pic>
      <p:pic>
        <p:nvPicPr>
          <p:cNvPr id="5" name="Picture 4"/>
          <p:cNvPicPr>
            <a:picLocks noChangeAspect="1"/>
          </p:cNvPicPr>
          <p:nvPr/>
        </p:nvPicPr>
        <p:blipFill>
          <a:blip r:embed="rId3"/>
          <a:stretch>
            <a:fillRect/>
          </a:stretch>
        </p:blipFill>
        <p:spPr>
          <a:xfrm>
            <a:off x="11687944" y="8586192"/>
            <a:ext cx="1050378" cy="1095266"/>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a:stretch>
            <a:fillRect/>
          </a:stretch>
        </p:blipFill>
        <p:spPr>
          <a:xfrm>
            <a:off x="21985088" y="8607043"/>
            <a:ext cx="1218218" cy="1171002"/>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5"/>
          <a:srcRect b="83069"/>
          <a:stretch/>
        </p:blipFill>
        <p:spPr>
          <a:xfrm>
            <a:off x="382688" y="11394504"/>
            <a:ext cx="12834025" cy="1453894"/>
          </a:xfrm>
          <a:prstGeom prst="rect">
            <a:avLst/>
          </a:prstGeom>
        </p:spPr>
      </p:pic>
    </p:spTree>
    <p:extLst>
      <p:ext uri="{BB962C8B-B14F-4D97-AF65-F5344CB8AC3E}">
        <p14:creationId xmlns:p14="http://schemas.microsoft.com/office/powerpoint/2010/main" val="260732469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p:nvPr/>
        </p:nvSpPr>
        <p:spPr>
          <a:xfrm>
            <a:off x="922524" y="1060628"/>
            <a:ext cx="13490873" cy="87203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lgn="l">
              <a:defRPr>
                <a:latin typeface="Arial"/>
                <a:ea typeface="Arial"/>
                <a:cs typeface="Arial"/>
                <a:sym typeface="Arial"/>
              </a:defRPr>
            </a:pPr>
            <a:r>
              <a:rPr lang="en-US" dirty="0" err="1" smtClean="0">
                <a:solidFill>
                  <a:schemeClr val="accent6">
                    <a:lumOff val="-21524"/>
                  </a:schemeClr>
                </a:solidFill>
              </a:rPr>
              <a:t>Eurac</a:t>
            </a:r>
            <a:r>
              <a:rPr lang="en-US" dirty="0" smtClean="0">
                <a:solidFill>
                  <a:schemeClr val="accent6">
                    <a:lumOff val="-21524"/>
                  </a:schemeClr>
                </a:solidFill>
              </a:rPr>
              <a:t> Earth Observation  </a:t>
            </a:r>
            <a:r>
              <a:rPr dirty="0" smtClean="0">
                <a:solidFill>
                  <a:srgbClr val="A6AAA9"/>
                </a:solidFill>
              </a:rPr>
              <a:t>/</a:t>
            </a:r>
            <a:r>
              <a:rPr dirty="0" smtClean="0"/>
              <a:t> </a:t>
            </a:r>
            <a:r>
              <a:rPr lang="en-US" dirty="0" smtClean="0">
                <a:solidFill>
                  <a:schemeClr val="accent1"/>
                </a:solidFill>
              </a:rPr>
              <a:t>GEOSS Data Portal</a:t>
            </a:r>
            <a:endParaRPr dirty="0">
              <a:solidFill>
                <a:schemeClr val="accent1"/>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7144" y="2033464"/>
            <a:ext cx="19233770" cy="11161239"/>
          </a:xfrm>
          <a:prstGeom prst="rect">
            <a:avLst/>
          </a:prstGeom>
        </p:spPr>
      </p:pic>
    </p:spTree>
    <p:extLst>
      <p:ext uri="{BB962C8B-B14F-4D97-AF65-F5344CB8AC3E}">
        <p14:creationId xmlns:p14="http://schemas.microsoft.com/office/powerpoint/2010/main" val="2219443433"/>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41706" y="1971200"/>
            <a:ext cx="13238096" cy="9406600"/>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3"/>
          <a:stretch>
            <a:fillRect/>
          </a:stretch>
        </p:blipFill>
        <p:spPr>
          <a:xfrm>
            <a:off x="14158687" y="1971200"/>
            <a:ext cx="9927638" cy="10428492"/>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3260620" y="11754588"/>
            <a:ext cx="11598047" cy="1569660"/>
          </a:xfrm>
          <a:prstGeom prst="rect">
            <a:avLst/>
          </a:prstGeom>
          <a:noFill/>
        </p:spPr>
        <p:txBody>
          <a:bodyPr wrap="none" rtlCol="0">
            <a:spAutoFit/>
          </a:bodyPr>
          <a:lstStyle/>
          <a:p>
            <a:r>
              <a:rPr lang="en-US" sz="4800" dirty="0"/>
              <a:t>“EO could contribute to ~ 70 targets</a:t>
            </a:r>
          </a:p>
          <a:p>
            <a:r>
              <a:rPr lang="en-US" sz="4800" i="1" dirty="0"/>
              <a:t>but not to the same number of indicators” </a:t>
            </a:r>
          </a:p>
        </p:txBody>
      </p:sp>
      <p:sp>
        <p:nvSpPr>
          <p:cNvPr id="6" name="Shape 145"/>
          <p:cNvSpPr/>
          <p:nvPr/>
        </p:nvSpPr>
        <p:spPr>
          <a:xfrm>
            <a:off x="922524" y="1060628"/>
            <a:ext cx="10427535" cy="87203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lgn="l">
              <a:defRPr>
                <a:latin typeface="Arial"/>
                <a:ea typeface="Arial"/>
                <a:cs typeface="Arial"/>
                <a:sym typeface="Arial"/>
              </a:defRPr>
            </a:pPr>
            <a:r>
              <a:rPr lang="en-US" dirty="0" smtClean="0">
                <a:solidFill>
                  <a:schemeClr val="accent6">
                    <a:lumOff val="-21524"/>
                  </a:schemeClr>
                </a:solidFill>
              </a:rPr>
              <a:t>EO and SDGs </a:t>
            </a:r>
            <a:r>
              <a:rPr dirty="0" smtClean="0">
                <a:solidFill>
                  <a:srgbClr val="A6AAA9"/>
                </a:solidFill>
              </a:rPr>
              <a:t>/</a:t>
            </a:r>
            <a:r>
              <a:rPr dirty="0" smtClean="0"/>
              <a:t> </a:t>
            </a:r>
            <a:r>
              <a:rPr lang="en-US" dirty="0" smtClean="0">
                <a:solidFill>
                  <a:schemeClr val="accent1"/>
                </a:solidFill>
              </a:rPr>
              <a:t>In Mountain Areas ?</a:t>
            </a:r>
            <a:endParaRPr dirty="0">
              <a:solidFill>
                <a:schemeClr val="accent1"/>
              </a:solidFill>
            </a:endParaRPr>
          </a:p>
        </p:txBody>
      </p:sp>
    </p:spTree>
    <p:extLst>
      <p:ext uri="{BB962C8B-B14F-4D97-AF65-F5344CB8AC3E}">
        <p14:creationId xmlns:p14="http://schemas.microsoft.com/office/powerpoint/2010/main" val="1755995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nvPr>
        </p:nvGraphicFramePr>
        <p:xfrm>
          <a:off x="282296" y="1892672"/>
          <a:ext cx="23807132" cy="11654804"/>
        </p:xfrm>
        <a:graphic>
          <a:graphicData uri="http://schemas.openxmlformats.org/drawingml/2006/table">
            <a:tbl>
              <a:tblPr>
                <a:tableStyleId>{21E4AEA4-8DFA-4A89-87EB-49C32662AFE0}</a:tableStyleId>
              </a:tblPr>
              <a:tblGrid>
                <a:gridCol w="16082504">
                  <a:extLst>
                    <a:ext uri="{9D8B030D-6E8A-4147-A177-3AD203B41FA5}">
                      <a16:colId xmlns:a16="http://schemas.microsoft.com/office/drawing/2014/main" xmlns="" val="3347082255"/>
                    </a:ext>
                  </a:extLst>
                </a:gridCol>
                <a:gridCol w="69852">
                  <a:extLst>
                    <a:ext uri="{9D8B030D-6E8A-4147-A177-3AD203B41FA5}">
                      <a16:colId xmlns:a16="http://schemas.microsoft.com/office/drawing/2014/main" xmlns="" val="1343910936"/>
                    </a:ext>
                  </a:extLst>
                </a:gridCol>
                <a:gridCol w="7654776">
                  <a:extLst>
                    <a:ext uri="{9D8B030D-6E8A-4147-A177-3AD203B41FA5}">
                      <a16:colId xmlns:a16="http://schemas.microsoft.com/office/drawing/2014/main" xmlns="" val="76698111"/>
                    </a:ext>
                  </a:extLst>
                </a:gridCol>
              </a:tblGrid>
              <a:tr h="558166">
                <a:tc>
                  <a:txBody>
                    <a:bodyPr/>
                    <a:lstStyle/>
                    <a:p>
                      <a:pPr algn="l" fontAlgn="b"/>
                      <a:r>
                        <a:rPr lang="en-US" sz="3600" u="none" strike="noStrike" dirty="0">
                          <a:effectLst/>
                        </a:rPr>
                        <a:t>SDG Indicators</a:t>
                      </a:r>
                      <a:endParaRPr lang="en-US" sz="3600" b="0" i="0" u="none" strike="noStrike" dirty="0">
                        <a:solidFill>
                          <a:srgbClr val="000000"/>
                        </a:solidFill>
                        <a:effectLst/>
                        <a:latin typeface="Calibri" panose="020F0502020204030204" pitchFamily="34" charset="0"/>
                      </a:endParaRPr>
                    </a:p>
                  </a:txBody>
                  <a:tcPr marL="9526" marR="9526" marT="9526" marB="0" anchor="b"/>
                </a:tc>
                <a:tc>
                  <a:txBody>
                    <a:bodyPr/>
                    <a:lstStyle/>
                    <a:p>
                      <a:pPr algn="l" fontAlgn="b"/>
                      <a:endParaRPr lang="en-US" sz="3600" b="0" i="0" u="none" strike="noStrike">
                        <a:solidFill>
                          <a:srgbClr val="000000"/>
                        </a:solidFill>
                        <a:effectLst/>
                        <a:latin typeface="Calibri" panose="020F0502020204030204" pitchFamily="34" charset="0"/>
                      </a:endParaRPr>
                    </a:p>
                  </a:txBody>
                  <a:tcPr marL="9526" marR="9526" marT="9526" marB="0" anchor="b"/>
                </a:tc>
                <a:tc>
                  <a:txBody>
                    <a:bodyPr/>
                    <a:lstStyle/>
                    <a:p>
                      <a:pPr algn="l" fontAlgn="b"/>
                      <a:r>
                        <a:rPr lang="en-US" sz="3600" u="none" strike="noStrike">
                          <a:effectLst/>
                        </a:rPr>
                        <a:t>From EO</a:t>
                      </a:r>
                      <a:endParaRPr lang="en-US" sz="3600" b="0" i="0" u="none" strike="noStrike">
                        <a:solidFill>
                          <a:srgbClr val="000000"/>
                        </a:solidFill>
                        <a:effectLst/>
                        <a:latin typeface="Calibri" panose="020F0502020204030204" pitchFamily="34" charset="0"/>
                      </a:endParaRPr>
                    </a:p>
                  </a:txBody>
                  <a:tcPr marL="9526" marR="9526" marT="9526" marB="0" anchor="b"/>
                </a:tc>
                <a:extLst>
                  <a:ext uri="{0D108BD9-81ED-4DB2-BD59-A6C34878D82A}">
                    <a16:rowId xmlns:a16="http://schemas.microsoft.com/office/drawing/2014/main" xmlns="" val="238008372"/>
                  </a:ext>
                </a:extLst>
              </a:tr>
              <a:tr h="1106806">
                <a:tc>
                  <a:txBody>
                    <a:bodyPr/>
                    <a:lstStyle/>
                    <a:p>
                      <a:pPr algn="l" fontAlgn="ctr"/>
                      <a:r>
                        <a:rPr lang="en-GB" sz="3600" u="none" strike="noStrike" dirty="0">
                          <a:solidFill>
                            <a:schemeClr val="accent6">
                              <a:lumMod val="75000"/>
                            </a:schemeClr>
                          </a:solidFill>
                          <a:effectLst/>
                        </a:rPr>
                        <a:t>2.4.1 Proportion of agricultural area under productive and sustainable agriculture</a:t>
                      </a:r>
                      <a:endParaRPr lang="en-GB" sz="3600" b="0" i="0" u="none" strike="noStrike" dirty="0">
                        <a:solidFill>
                          <a:schemeClr val="accent6">
                            <a:lumMod val="75000"/>
                          </a:schemeClr>
                        </a:solidFill>
                        <a:effectLst/>
                        <a:latin typeface="Calibri" panose="020F0502020204030204" pitchFamily="34" charset="0"/>
                      </a:endParaRPr>
                    </a:p>
                  </a:txBody>
                  <a:tcPr marL="200026" marR="9526" marT="9526" marB="0" anchor="ctr">
                    <a:solidFill>
                      <a:srgbClr val="FFCC66"/>
                    </a:solidFill>
                  </a:tcPr>
                </a:tc>
                <a:tc>
                  <a:txBody>
                    <a:bodyPr/>
                    <a:lstStyle/>
                    <a:p>
                      <a:pPr algn="l" fontAlgn="b"/>
                      <a:endParaRPr lang="en-US" sz="3600" b="0" i="0" u="none" strike="noStrike">
                        <a:solidFill>
                          <a:schemeClr val="accent6">
                            <a:lumMod val="75000"/>
                          </a:schemeClr>
                        </a:solidFill>
                        <a:effectLst/>
                        <a:latin typeface="Calibri" panose="020F0502020204030204" pitchFamily="34" charset="0"/>
                      </a:endParaRPr>
                    </a:p>
                  </a:txBody>
                  <a:tcPr marL="9526" marR="9526" marT="9526" marB="0" anchor="b">
                    <a:solidFill>
                      <a:srgbClr val="FFCC66"/>
                    </a:solidFill>
                  </a:tcPr>
                </a:tc>
                <a:tc>
                  <a:txBody>
                    <a:bodyPr/>
                    <a:lstStyle/>
                    <a:p>
                      <a:pPr algn="l" fontAlgn="b"/>
                      <a:r>
                        <a:rPr lang="en-US" sz="3600" u="none" strike="noStrike" dirty="0">
                          <a:solidFill>
                            <a:schemeClr val="accent6">
                              <a:lumMod val="75000"/>
                            </a:schemeClr>
                          </a:solidFill>
                          <a:effectLst/>
                        </a:rPr>
                        <a:t>Agriculture Area</a:t>
                      </a:r>
                      <a:endParaRPr lang="en-US" sz="3600" b="0" i="0" u="none" strike="noStrike" dirty="0">
                        <a:solidFill>
                          <a:schemeClr val="accent6">
                            <a:lumMod val="75000"/>
                          </a:schemeClr>
                        </a:solidFill>
                        <a:effectLst/>
                        <a:latin typeface="Calibri" panose="020F0502020204030204" pitchFamily="34" charset="0"/>
                      </a:endParaRPr>
                    </a:p>
                  </a:txBody>
                  <a:tcPr marL="9526" marR="9526" marT="9526" marB="0" anchor="b">
                    <a:solidFill>
                      <a:srgbClr val="FFCC66"/>
                    </a:solidFill>
                  </a:tcPr>
                </a:tc>
                <a:extLst>
                  <a:ext uri="{0D108BD9-81ED-4DB2-BD59-A6C34878D82A}">
                    <a16:rowId xmlns:a16="http://schemas.microsoft.com/office/drawing/2014/main" xmlns="" val="1080150622"/>
                  </a:ext>
                </a:extLst>
              </a:tr>
              <a:tr h="558166">
                <a:tc>
                  <a:txBody>
                    <a:bodyPr/>
                    <a:lstStyle/>
                    <a:p>
                      <a:pPr algn="l" fontAlgn="ctr"/>
                      <a:r>
                        <a:rPr lang="en-GB" sz="3600" b="1" u="none" strike="noStrike" dirty="0">
                          <a:effectLst/>
                        </a:rPr>
                        <a:t>6.3.2 Proportion of bodies of water with good ambient water quality</a:t>
                      </a:r>
                      <a:endParaRPr lang="en-GB" sz="3600" b="1" i="0" u="none" strike="noStrike" dirty="0">
                        <a:solidFill>
                          <a:srgbClr val="000000"/>
                        </a:solidFill>
                        <a:effectLst/>
                        <a:latin typeface="Calibri" panose="020F0502020204030204" pitchFamily="34" charset="0"/>
                      </a:endParaRPr>
                    </a:p>
                  </a:txBody>
                  <a:tcPr marL="200026" marR="9526" marT="9526" marB="0" anchor="ctr">
                    <a:solidFill>
                      <a:srgbClr val="CCECFF"/>
                    </a:solidFill>
                  </a:tcPr>
                </a:tc>
                <a:tc>
                  <a:txBody>
                    <a:bodyPr/>
                    <a:lstStyle/>
                    <a:p>
                      <a:pPr algn="l" fontAlgn="b"/>
                      <a:endParaRPr lang="en-US" sz="3600" b="1" i="0" u="none" strike="noStrike">
                        <a:solidFill>
                          <a:srgbClr val="000000"/>
                        </a:solidFill>
                        <a:effectLst/>
                        <a:latin typeface="Calibri" panose="020F0502020204030204" pitchFamily="34" charset="0"/>
                      </a:endParaRPr>
                    </a:p>
                  </a:txBody>
                  <a:tcPr marL="9526" marR="9526" marT="9526" marB="0" anchor="b">
                    <a:solidFill>
                      <a:srgbClr val="CCECFF"/>
                    </a:solidFill>
                  </a:tcPr>
                </a:tc>
                <a:tc>
                  <a:txBody>
                    <a:bodyPr/>
                    <a:lstStyle/>
                    <a:p>
                      <a:pPr algn="l" fontAlgn="b"/>
                      <a:r>
                        <a:rPr lang="en-GB" sz="3600" b="1" u="none" strike="noStrike" dirty="0">
                          <a:effectLst/>
                        </a:rPr>
                        <a:t>Bodies of water, Water quality</a:t>
                      </a:r>
                      <a:endParaRPr lang="en-GB" sz="3600" b="1" i="0" u="none" strike="noStrike" dirty="0">
                        <a:solidFill>
                          <a:srgbClr val="000000"/>
                        </a:solidFill>
                        <a:effectLst/>
                        <a:latin typeface="Calibri" panose="020F0502020204030204" pitchFamily="34" charset="0"/>
                      </a:endParaRPr>
                    </a:p>
                  </a:txBody>
                  <a:tcPr marL="9526" marR="9526" marT="9526" marB="0" anchor="b">
                    <a:solidFill>
                      <a:srgbClr val="CCECFF"/>
                    </a:solidFill>
                  </a:tcPr>
                </a:tc>
                <a:extLst>
                  <a:ext uri="{0D108BD9-81ED-4DB2-BD59-A6C34878D82A}">
                    <a16:rowId xmlns:a16="http://schemas.microsoft.com/office/drawing/2014/main" xmlns="" val="339808288"/>
                  </a:ext>
                </a:extLst>
              </a:tr>
              <a:tr h="1106806">
                <a:tc>
                  <a:txBody>
                    <a:bodyPr/>
                    <a:lstStyle/>
                    <a:p>
                      <a:pPr algn="l" fontAlgn="ctr"/>
                      <a:r>
                        <a:rPr lang="en-GB" sz="3600" b="1" u="none" strike="noStrike" dirty="0">
                          <a:effectLst/>
                        </a:rPr>
                        <a:t>6.6.1 Change in the extent of water-related ecosystems over time</a:t>
                      </a:r>
                      <a:endParaRPr lang="en-GB" sz="3600" b="1" i="0" u="none" strike="noStrike" dirty="0">
                        <a:solidFill>
                          <a:srgbClr val="000000"/>
                        </a:solidFill>
                        <a:effectLst/>
                        <a:latin typeface="Calibri" panose="020F0502020204030204" pitchFamily="34" charset="0"/>
                      </a:endParaRPr>
                    </a:p>
                  </a:txBody>
                  <a:tcPr marL="200026" marR="9526" marT="9526" marB="0" anchor="ctr">
                    <a:solidFill>
                      <a:srgbClr val="CCECFF"/>
                    </a:solidFill>
                  </a:tcPr>
                </a:tc>
                <a:tc>
                  <a:txBody>
                    <a:bodyPr/>
                    <a:lstStyle/>
                    <a:p>
                      <a:pPr algn="l" fontAlgn="b"/>
                      <a:endParaRPr lang="en-US" sz="3600" b="1" i="0" u="none" strike="noStrike" dirty="0">
                        <a:solidFill>
                          <a:srgbClr val="000000"/>
                        </a:solidFill>
                        <a:effectLst/>
                        <a:latin typeface="Calibri" panose="020F0502020204030204" pitchFamily="34" charset="0"/>
                      </a:endParaRPr>
                    </a:p>
                  </a:txBody>
                  <a:tcPr marL="9526" marR="9526" marT="9526" marB="0" anchor="b">
                    <a:solidFill>
                      <a:srgbClr val="CCECFF"/>
                    </a:solidFill>
                  </a:tcPr>
                </a:tc>
                <a:tc>
                  <a:txBody>
                    <a:bodyPr/>
                    <a:lstStyle/>
                    <a:p>
                      <a:pPr algn="l" fontAlgn="b"/>
                      <a:r>
                        <a:rPr lang="en-GB" sz="3600" b="1" u="none" strike="noStrike" dirty="0">
                          <a:effectLst/>
                        </a:rPr>
                        <a:t>Change of water related </a:t>
                      </a:r>
                      <a:r>
                        <a:rPr lang="en-GB" sz="3600" b="1" u="none" strike="noStrike" dirty="0" err="1">
                          <a:effectLst/>
                        </a:rPr>
                        <a:t>ecoystems</a:t>
                      </a:r>
                      <a:endParaRPr lang="en-GB" sz="3600" b="1" i="0" u="none" strike="noStrike" dirty="0">
                        <a:solidFill>
                          <a:srgbClr val="000000"/>
                        </a:solidFill>
                        <a:effectLst/>
                        <a:latin typeface="Calibri" panose="020F0502020204030204" pitchFamily="34" charset="0"/>
                      </a:endParaRPr>
                    </a:p>
                  </a:txBody>
                  <a:tcPr marL="9526" marR="9526" marT="9526" marB="0" anchor="b">
                    <a:solidFill>
                      <a:srgbClr val="CCECFF"/>
                    </a:solidFill>
                  </a:tcPr>
                </a:tc>
                <a:extLst>
                  <a:ext uri="{0D108BD9-81ED-4DB2-BD59-A6C34878D82A}">
                    <a16:rowId xmlns:a16="http://schemas.microsoft.com/office/drawing/2014/main" xmlns="" val="3349623146"/>
                  </a:ext>
                </a:extLst>
              </a:tr>
              <a:tr h="1106806">
                <a:tc>
                  <a:txBody>
                    <a:bodyPr/>
                    <a:lstStyle/>
                    <a:p>
                      <a:pPr algn="l" fontAlgn="ctr"/>
                      <a:r>
                        <a:rPr lang="en-GB" sz="3600" u="none" strike="noStrike">
                          <a:solidFill>
                            <a:schemeClr val="accent6">
                              <a:lumMod val="75000"/>
                            </a:schemeClr>
                          </a:solidFill>
                          <a:effectLst/>
                        </a:rPr>
                        <a:t>11.1.1 Proportion of urban population living in slums, informal settlements or inadequate housing</a:t>
                      </a:r>
                      <a:endParaRPr lang="en-GB" sz="3600" b="0" i="0" u="none" strike="noStrike">
                        <a:solidFill>
                          <a:schemeClr val="accent6">
                            <a:lumMod val="75000"/>
                          </a:schemeClr>
                        </a:solidFill>
                        <a:effectLst/>
                        <a:latin typeface="Calibri" panose="020F0502020204030204" pitchFamily="34" charset="0"/>
                      </a:endParaRPr>
                    </a:p>
                  </a:txBody>
                  <a:tcPr marL="200026" marR="9526" marT="9526" marB="0" anchor="ctr">
                    <a:solidFill>
                      <a:schemeClr val="accent3">
                        <a:lumMod val="20000"/>
                        <a:lumOff val="80000"/>
                      </a:schemeClr>
                    </a:solidFill>
                  </a:tcPr>
                </a:tc>
                <a:tc>
                  <a:txBody>
                    <a:bodyPr/>
                    <a:lstStyle/>
                    <a:p>
                      <a:pPr algn="l" fontAlgn="b"/>
                      <a:endParaRPr lang="en-US" sz="3600" b="0" i="0" u="none" strike="noStrike">
                        <a:solidFill>
                          <a:srgbClr val="000000"/>
                        </a:solidFill>
                        <a:effectLst/>
                        <a:latin typeface="Calibri" panose="020F0502020204030204" pitchFamily="34" charset="0"/>
                      </a:endParaRPr>
                    </a:p>
                  </a:txBody>
                  <a:tcPr marL="9526" marR="9526" marT="9526" marB="0" anchor="b">
                    <a:solidFill>
                      <a:schemeClr val="accent3">
                        <a:lumMod val="20000"/>
                        <a:lumOff val="80000"/>
                      </a:schemeClr>
                    </a:solidFill>
                  </a:tcPr>
                </a:tc>
                <a:tc>
                  <a:txBody>
                    <a:bodyPr/>
                    <a:lstStyle/>
                    <a:p>
                      <a:pPr algn="l" fontAlgn="b"/>
                      <a:r>
                        <a:rPr lang="en-US" sz="3600" u="none" strike="noStrike">
                          <a:effectLst/>
                        </a:rPr>
                        <a:t>Type of housing</a:t>
                      </a:r>
                      <a:endParaRPr lang="en-US" sz="3600" b="0" i="0" u="none" strike="noStrike">
                        <a:solidFill>
                          <a:srgbClr val="000000"/>
                        </a:solidFill>
                        <a:effectLst/>
                        <a:latin typeface="Calibri" panose="020F0502020204030204" pitchFamily="34" charset="0"/>
                      </a:endParaRPr>
                    </a:p>
                  </a:txBody>
                  <a:tcPr marL="9526" marR="9526" marT="9526" marB="0" anchor="b">
                    <a:solidFill>
                      <a:schemeClr val="accent3">
                        <a:lumMod val="20000"/>
                        <a:lumOff val="80000"/>
                      </a:schemeClr>
                    </a:solidFill>
                  </a:tcPr>
                </a:tc>
                <a:extLst>
                  <a:ext uri="{0D108BD9-81ED-4DB2-BD59-A6C34878D82A}">
                    <a16:rowId xmlns:a16="http://schemas.microsoft.com/office/drawing/2014/main" xmlns="" val="4073012401"/>
                  </a:ext>
                </a:extLst>
              </a:tr>
              <a:tr h="558166">
                <a:tc>
                  <a:txBody>
                    <a:bodyPr/>
                    <a:lstStyle/>
                    <a:p>
                      <a:pPr algn="l" fontAlgn="ctr"/>
                      <a:r>
                        <a:rPr lang="en-GB" sz="3600" u="none" strike="noStrike">
                          <a:solidFill>
                            <a:schemeClr val="accent6">
                              <a:lumMod val="75000"/>
                            </a:schemeClr>
                          </a:solidFill>
                          <a:effectLst/>
                        </a:rPr>
                        <a:t>11.3.1 Ratio of land consumption rate to population growth rate</a:t>
                      </a:r>
                      <a:endParaRPr lang="en-GB" sz="3600" b="0" i="0" u="none" strike="noStrike">
                        <a:solidFill>
                          <a:schemeClr val="accent6">
                            <a:lumMod val="75000"/>
                          </a:schemeClr>
                        </a:solidFill>
                        <a:effectLst/>
                        <a:latin typeface="Calibri" panose="020F0502020204030204" pitchFamily="34" charset="0"/>
                      </a:endParaRPr>
                    </a:p>
                  </a:txBody>
                  <a:tcPr marL="200026" marR="9526" marT="9526" marB="0" anchor="ctr">
                    <a:solidFill>
                      <a:schemeClr val="accent3">
                        <a:lumMod val="20000"/>
                        <a:lumOff val="80000"/>
                      </a:schemeClr>
                    </a:solidFill>
                  </a:tcPr>
                </a:tc>
                <a:tc>
                  <a:txBody>
                    <a:bodyPr/>
                    <a:lstStyle/>
                    <a:p>
                      <a:pPr algn="l" fontAlgn="b"/>
                      <a:endParaRPr lang="en-US" sz="3600" b="0" i="0" u="none" strike="noStrike">
                        <a:solidFill>
                          <a:srgbClr val="000000"/>
                        </a:solidFill>
                        <a:effectLst/>
                        <a:latin typeface="Calibri" panose="020F0502020204030204" pitchFamily="34" charset="0"/>
                      </a:endParaRPr>
                    </a:p>
                  </a:txBody>
                  <a:tcPr marL="9526" marR="9526" marT="9526" marB="0" anchor="b">
                    <a:solidFill>
                      <a:schemeClr val="accent3">
                        <a:lumMod val="20000"/>
                        <a:lumOff val="80000"/>
                      </a:schemeClr>
                    </a:solidFill>
                  </a:tcPr>
                </a:tc>
                <a:tc>
                  <a:txBody>
                    <a:bodyPr/>
                    <a:lstStyle/>
                    <a:p>
                      <a:pPr algn="l" fontAlgn="b"/>
                      <a:r>
                        <a:rPr lang="en-US" sz="3600" u="none" strike="noStrike">
                          <a:effectLst/>
                        </a:rPr>
                        <a:t>land consumption</a:t>
                      </a:r>
                      <a:endParaRPr lang="en-US" sz="3600" b="0" i="0" u="none" strike="noStrike">
                        <a:solidFill>
                          <a:srgbClr val="000000"/>
                        </a:solidFill>
                        <a:effectLst/>
                        <a:latin typeface="Calibri" panose="020F0502020204030204" pitchFamily="34" charset="0"/>
                      </a:endParaRPr>
                    </a:p>
                  </a:txBody>
                  <a:tcPr marL="9526" marR="9526" marT="9526" marB="0" anchor="b">
                    <a:solidFill>
                      <a:schemeClr val="accent3">
                        <a:lumMod val="20000"/>
                        <a:lumOff val="80000"/>
                      </a:schemeClr>
                    </a:solidFill>
                  </a:tcPr>
                </a:tc>
                <a:extLst>
                  <a:ext uri="{0D108BD9-81ED-4DB2-BD59-A6C34878D82A}">
                    <a16:rowId xmlns:a16="http://schemas.microsoft.com/office/drawing/2014/main" xmlns="" val="1981444071"/>
                  </a:ext>
                </a:extLst>
              </a:tr>
              <a:tr h="1106806">
                <a:tc>
                  <a:txBody>
                    <a:bodyPr/>
                    <a:lstStyle/>
                    <a:p>
                      <a:pPr algn="l" fontAlgn="ctr"/>
                      <a:r>
                        <a:rPr lang="en-GB" sz="3600" u="none" strike="noStrike" dirty="0">
                          <a:solidFill>
                            <a:schemeClr val="accent6">
                              <a:lumMod val="75000"/>
                            </a:schemeClr>
                          </a:solidFill>
                          <a:effectLst/>
                        </a:rPr>
                        <a:t>11.6.2 Annual mean levels of fine particulate matter (e.g. PM2.5 and PM10) </a:t>
                      </a:r>
                      <a:r>
                        <a:rPr lang="en-GB" sz="3600" u="none" strike="noStrike">
                          <a:solidFill>
                            <a:schemeClr val="accent6">
                              <a:lumMod val="75000"/>
                            </a:schemeClr>
                          </a:solidFill>
                          <a:effectLst/>
                        </a:rPr>
                        <a:t>in cities</a:t>
                      </a:r>
                      <a:endParaRPr lang="en-GB" sz="3600" b="0" i="0" u="none" strike="noStrike" dirty="0">
                        <a:solidFill>
                          <a:schemeClr val="accent6">
                            <a:lumMod val="75000"/>
                          </a:schemeClr>
                        </a:solidFill>
                        <a:effectLst/>
                        <a:latin typeface="Calibri" panose="020F0502020204030204" pitchFamily="34" charset="0"/>
                      </a:endParaRPr>
                    </a:p>
                  </a:txBody>
                  <a:tcPr marL="200026" marR="9526" marT="9526" marB="0" anchor="ctr">
                    <a:solidFill>
                      <a:schemeClr val="accent3">
                        <a:lumMod val="20000"/>
                        <a:lumOff val="80000"/>
                      </a:schemeClr>
                    </a:solidFill>
                  </a:tcPr>
                </a:tc>
                <a:tc>
                  <a:txBody>
                    <a:bodyPr/>
                    <a:lstStyle/>
                    <a:p>
                      <a:pPr algn="l" fontAlgn="b"/>
                      <a:endParaRPr lang="en-US" sz="3600" b="0" i="0" u="none" strike="noStrike">
                        <a:solidFill>
                          <a:srgbClr val="000000"/>
                        </a:solidFill>
                        <a:effectLst/>
                        <a:latin typeface="Calibri" panose="020F0502020204030204" pitchFamily="34" charset="0"/>
                      </a:endParaRPr>
                    </a:p>
                  </a:txBody>
                  <a:tcPr marL="9526" marR="9526" marT="9526" marB="0" anchor="b">
                    <a:solidFill>
                      <a:schemeClr val="accent3">
                        <a:lumMod val="20000"/>
                        <a:lumOff val="80000"/>
                      </a:schemeClr>
                    </a:solidFill>
                  </a:tcPr>
                </a:tc>
                <a:tc>
                  <a:txBody>
                    <a:bodyPr/>
                    <a:lstStyle/>
                    <a:p>
                      <a:pPr algn="l" fontAlgn="b"/>
                      <a:r>
                        <a:rPr lang="en-US" sz="3600" u="none" strike="noStrike">
                          <a:effectLst/>
                        </a:rPr>
                        <a:t>Air Quality</a:t>
                      </a:r>
                      <a:endParaRPr lang="en-US" sz="3600" b="0" i="0" u="none" strike="noStrike">
                        <a:solidFill>
                          <a:srgbClr val="000000"/>
                        </a:solidFill>
                        <a:effectLst/>
                        <a:latin typeface="Calibri" panose="020F0502020204030204" pitchFamily="34" charset="0"/>
                      </a:endParaRPr>
                    </a:p>
                  </a:txBody>
                  <a:tcPr marL="9526" marR="9526" marT="9526" marB="0" anchor="b">
                    <a:solidFill>
                      <a:schemeClr val="accent3">
                        <a:lumMod val="20000"/>
                        <a:lumOff val="80000"/>
                      </a:schemeClr>
                    </a:solidFill>
                  </a:tcPr>
                </a:tc>
                <a:extLst>
                  <a:ext uri="{0D108BD9-81ED-4DB2-BD59-A6C34878D82A}">
                    <a16:rowId xmlns:a16="http://schemas.microsoft.com/office/drawing/2014/main" xmlns="" val="478206251"/>
                  </a:ext>
                </a:extLst>
              </a:tr>
              <a:tr h="1106806">
                <a:tc>
                  <a:txBody>
                    <a:bodyPr/>
                    <a:lstStyle/>
                    <a:p>
                      <a:pPr algn="l" fontAlgn="ctr"/>
                      <a:r>
                        <a:rPr lang="en-GB" sz="3600" u="none" strike="noStrike" dirty="0">
                          <a:solidFill>
                            <a:schemeClr val="accent6">
                              <a:lumMod val="75000"/>
                            </a:schemeClr>
                          </a:solidFill>
                          <a:effectLst/>
                        </a:rPr>
                        <a:t>11.7.1 Average share of the built-up area of cities that is open space for public use for all (…)</a:t>
                      </a:r>
                      <a:endParaRPr lang="en-GB" sz="3600" b="0" i="0" u="none" strike="noStrike" dirty="0">
                        <a:solidFill>
                          <a:schemeClr val="accent6">
                            <a:lumMod val="75000"/>
                          </a:schemeClr>
                        </a:solidFill>
                        <a:effectLst/>
                        <a:latin typeface="Calibri" panose="020F0502020204030204" pitchFamily="34" charset="0"/>
                      </a:endParaRPr>
                    </a:p>
                  </a:txBody>
                  <a:tcPr marL="200026" marR="9526" marT="9526" marB="0" anchor="ctr">
                    <a:solidFill>
                      <a:schemeClr val="accent3">
                        <a:lumMod val="20000"/>
                        <a:lumOff val="80000"/>
                      </a:schemeClr>
                    </a:solidFill>
                  </a:tcPr>
                </a:tc>
                <a:tc>
                  <a:txBody>
                    <a:bodyPr/>
                    <a:lstStyle/>
                    <a:p>
                      <a:pPr algn="l" fontAlgn="b"/>
                      <a:endParaRPr lang="en-US" sz="3600" b="0" i="0" u="none" strike="noStrike">
                        <a:solidFill>
                          <a:srgbClr val="000000"/>
                        </a:solidFill>
                        <a:effectLst/>
                        <a:latin typeface="Calibri" panose="020F0502020204030204" pitchFamily="34" charset="0"/>
                      </a:endParaRPr>
                    </a:p>
                  </a:txBody>
                  <a:tcPr marL="9526" marR="9526" marT="9526" marB="0" anchor="b">
                    <a:solidFill>
                      <a:schemeClr val="accent3">
                        <a:lumMod val="20000"/>
                        <a:lumOff val="80000"/>
                      </a:schemeClr>
                    </a:solidFill>
                  </a:tcPr>
                </a:tc>
                <a:tc>
                  <a:txBody>
                    <a:bodyPr/>
                    <a:lstStyle/>
                    <a:p>
                      <a:pPr algn="l" fontAlgn="b"/>
                      <a:r>
                        <a:rPr lang="en-US" sz="3600" u="none" strike="noStrike">
                          <a:effectLst/>
                        </a:rPr>
                        <a:t>Built-up area</a:t>
                      </a:r>
                      <a:endParaRPr lang="en-US" sz="3600" b="0" i="0" u="none" strike="noStrike">
                        <a:solidFill>
                          <a:srgbClr val="000000"/>
                        </a:solidFill>
                        <a:effectLst/>
                        <a:latin typeface="Calibri" panose="020F0502020204030204" pitchFamily="34" charset="0"/>
                      </a:endParaRPr>
                    </a:p>
                  </a:txBody>
                  <a:tcPr marL="9526" marR="9526" marT="9526" marB="0" anchor="b">
                    <a:solidFill>
                      <a:schemeClr val="accent3">
                        <a:lumMod val="20000"/>
                        <a:lumOff val="80000"/>
                      </a:schemeClr>
                    </a:solidFill>
                  </a:tcPr>
                </a:tc>
                <a:extLst>
                  <a:ext uri="{0D108BD9-81ED-4DB2-BD59-A6C34878D82A}">
                    <a16:rowId xmlns:a16="http://schemas.microsoft.com/office/drawing/2014/main" xmlns="" val="664241274"/>
                  </a:ext>
                </a:extLst>
              </a:tr>
              <a:tr h="558166">
                <a:tc>
                  <a:txBody>
                    <a:bodyPr/>
                    <a:lstStyle/>
                    <a:p>
                      <a:pPr algn="l" fontAlgn="ctr"/>
                      <a:r>
                        <a:rPr lang="en-GB" sz="3600" b="1" u="none" strike="noStrike" dirty="0">
                          <a:effectLst/>
                        </a:rPr>
                        <a:t>15.1.1 Forest area as a proportion of total land area</a:t>
                      </a:r>
                      <a:endParaRPr lang="en-GB" sz="3600" b="1" i="0" u="none" strike="noStrike" dirty="0">
                        <a:solidFill>
                          <a:srgbClr val="000000"/>
                        </a:solidFill>
                        <a:effectLst/>
                        <a:latin typeface="Calibri" panose="020F0502020204030204" pitchFamily="34" charset="0"/>
                      </a:endParaRPr>
                    </a:p>
                  </a:txBody>
                  <a:tcPr marL="200026" marR="9526" marT="9526" marB="0" anchor="ctr">
                    <a:solidFill>
                      <a:srgbClr val="CCFF99"/>
                    </a:solidFill>
                  </a:tcPr>
                </a:tc>
                <a:tc>
                  <a:txBody>
                    <a:bodyPr/>
                    <a:lstStyle/>
                    <a:p>
                      <a:pPr algn="l" fontAlgn="b"/>
                      <a:endParaRPr lang="en-US" sz="3600" b="1" i="0" u="none" strike="noStrike">
                        <a:solidFill>
                          <a:srgbClr val="000000"/>
                        </a:solidFill>
                        <a:effectLst/>
                        <a:latin typeface="Calibri" panose="020F0502020204030204" pitchFamily="34" charset="0"/>
                      </a:endParaRPr>
                    </a:p>
                  </a:txBody>
                  <a:tcPr marL="9526" marR="9526" marT="9526" marB="0" anchor="b">
                    <a:solidFill>
                      <a:srgbClr val="CCFF99"/>
                    </a:solidFill>
                  </a:tcPr>
                </a:tc>
                <a:tc>
                  <a:txBody>
                    <a:bodyPr/>
                    <a:lstStyle/>
                    <a:p>
                      <a:pPr algn="l" fontAlgn="b"/>
                      <a:r>
                        <a:rPr lang="en-US" sz="3600" b="1" u="none" strike="noStrike">
                          <a:effectLst/>
                        </a:rPr>
                        <a:t>Forest Area</a:t>
                      </a:r>
                      <a:endParaRPr lang="en-US" sz="3600" b="1" i="0" u="none" strike="noStrike">
                        <a:solidFill>
                          <a:srgbClr val="000000"/>
                        </a:solidFill>
                        <a:effectLst/>
                        <a:latin typeface="Calibri" panose="020F0502020204030204" pitchFamily="34" charset="0"/>
                      </a:endParaRPr>
                    </a:p>
                  </a:txBody>
                  <a:tcPr marL="9526" marR="9526" marT="9526" marB="0" anchor="b">
                    <a:solidFill>
                      <a:srgbClr val="CCFF99"/>
                    </a:solidFill>
                  </a:tcPr>
                </a:tc>
                <a:extLst>
                  <a:ext uri="{0D108BD9-81ED-4DB2-BD59-A6C34878D82A}">
                    <a16:rowId xmlns:a16="http://schemas.microsoft.com/office/drawing/2014/main" xmlns="" val="333891084"/>
                  </a:ext>
                </a:extLst>
              </a:tr>
              <a:tr h="1106806">
                <a:tc>
                  <a:txBody>
                    <a:bodyPr/>
                    <a:lstStyle/>
                    <a:p>
                      <a:pPr algn="l" fontAlgn="ctr"/>
                      <a:r>
                        <a:rPr lang="en-GB" sz="3600" b="1" u="none" strike="noStrike" dirty="0">
                          <a:effectLst/>
                        </a:rPr>
                        <a:t>15.1.2 Proportion of important sites for (…) biodiversity that are covered by protected areas, by ecosystem </a:t>
                      </a:r>
                      <a:endParaRPr lang="en-GB" sz="3600" b="1" i="0" u="none" strike="noStrike" dirty="0">
                        <a:solidFill>
                          <a:srgbClr val="000000"/>
                        </a:solidFill>
                        <a:effectLst/>
                        <a:latin typeface="Calibri" panose="020F0502020204030204" pitchFamily="34" charset="0"/>
                      </a:endParaRPr>
                    </a:p>
                  </a:txBody>
                  <a:tcPr marL="200026" marR="9526" marT="9526" marB="0" anchor="ctr">
                    <a:solidFill>
                      <a:srgbClr val="CCFF99"/>
                    </a:solidFill>
                  </a:tcPr>
                </a:tc>
                <a:tc>
                  <a:txBody>
                    <a:bodyPr/>
                    <a:lstStyle/>
                    <a:p>
                      <a:pPr algn="l" fontAlgn="b"/>
                      <a:endParaRPr lang="en-US" sz="3600" b="1" i="0" u="none" strike="noStrike">
                        <a:solidFill>
                          <a:srgbClr val="000000"/>
                        </a:solidFill>
                        <a:effectLst/>
                        <a:latin typeface="Calibri" panose="020F0502020204030204" pitchFamily="34" charset="0"/>
                      </a:endParaRPr>
                    </a:p>
                  </a:txBody>
                  <a:tcPr marL="9526" marR="9526" marT="9526" marB="0" anchor="b">
                    <a:solidFill>
                      <a:srgbClr val="CCFF99"/>
                    </a:solidFill>
                  </a:tcPr>
                </a:tc>
                <a:tc>
                  <a:txBody>
                    <a:bodyPr/>
                    <a:lstStyle/>
                    <a:p>
                      <a:pPr algn="l" fontAlgn="b"/>
                      <a:r>
                        <a:rPr lang="en-US" sz="3600" b="1" u="none" strike="noStrike">
                          <a:effectLst/>
                        </a:rPr>
                        <a:t>Ecosystems</a:t>
                      </a:r>
                      <a:endParaRPr lang="en-US" sz="3600" b="1" i="0" u="none" strike="noStrike">
                        <a:solidFill>
                          <a:srgbClr val="000000"/>
                        </a:solidFill>
                        <a:effectLst/>
                        <a:latin typeface="Calibri" panose="020F0502020204030204" pitchFamily="34" charset="0"/>
                      </a:endParaRPr>
                    </a:p>
                  </a:txBody>
                  <a:tcPr marL="9526" marR="9526" marT="9526" marB="0" anchor="b">
                    <a:solidFill>
                      <a:srgbClr val="CCFF99"/>
                    </a:solidFill>
                  </a:tcPr>
                </a:tc>
                <a:extLst>
                  <a:ext uri="{0D108BD9-81ED-4DB2-BD59-A6C34878D82A}">
                    <a16:rowId xmlns:a16="http://schemas.microsoft.com/office/drawing/2014/main" xmlns="" val="2968435198"/>
                  </a:ext>
                </a:extLst>
              </a:tr>
              <a:tr h="558166">
                <a:tc>
                  <a:txBody>
                    <a:bodyPr/>
                    <a:lstStyle/>
                    <a:p>
                      <a:pPr algn="l" fontAlgn="ctr"/>
                      <a:r>
                        <a:rPr lang="en-GB" sz="3600" b="1" u="none" strike="noStrike" dirty="0">
                          <a:effectLst/>
                        </a:rPr>
                        <a:t>15.2.1 Progress towards sustainable forest management</a:t>
                      </a:r>
                      <a:endParaRPr lang="en-GB" sz="3600" b="1" i="0" u="none" strike="noStrike" dirty="0">
                        <a:solidFill>
                          <a:srgbClr val="000000"/>
                        </a:solidFill>
                        <a:effectLst/>
                        <a:latin typeface="Calibri" panose="020F0502020204030204" pitchFamily="34" charset="0"/>
                      </a:endParaRPr>
                    </a:p>
                  </a:txBody>
                  <a:tcPr marL="200026" marR="9526" marT="9526" marB="0" anchor="ctr">
                    <a:solidFill>
                      <a:srgbClr val="CCFF99"/>
                    </a:solidFill>
                  </a:tcPr>
                </a:tc>
                <a:tc>
                  <a:txBody>
                    <a:bodyPr/>
                    <a:lstStyle/>
                    <a:p>
                      <a:pPr algn="l" fontAlgn="b"/>
                      <a:endParaRPr lang="en-US" sz="3600" b="1" i="0" u="none" strike="noStrike">
                        <a:solidFill>
                          <a:srgbClr val="000000"/>
                        </a:solidFill>
                        <a:effectLst/>
                        <a:latin typeface="Calibri" panose="020F0502020204030204" pitchFamily="34" charset="0"/>
                      </a:endParaRPr>
                    </a:p>
                  </a:txBody>
                  <a:tcPr marL="9526" marR="9526" marT="9526" marB="0" anchor="b">
                    <a:solidFill>
                      <a:srgbClr val="CCFF99"/>
                    </a:solidFill>
                  </a:tcPr>
                </a:tc>
                <a:tc>
                  <a:txBody>
                    <a:bodyPr/>
                    <a:lstStyle/>
                    <a:p>
                      <a:pPr algn="l" fontAlgn="b"/>
                      <a:r>
                        <a:rPr lang="en-US" sz="3600" b="1" u="none" strike="noStrike">
                          <a:effectLst/>
                        </a:rPr>
                        <a:t>State of forest</a:t>
                      </a:r>
                      <a:endParaRPr lang="en-US" sz="3600" b="1" i="0" u="none" strike="noStrike">
                        <a:solidFill>
                          <a:srgbClr val="000000"/>
                        </a:solidFill>
                        <a:effectLst/>
                        <a:latin typeface="Calibri" panose="020F0502020204030204" pitchFamily="34" charset="0"/>
                      </a:endParaRPr>
                    </a:p>
                  </a:txBody>
                  <a:tcPr marL="9526" marR="9526" marT="9526" marB="0" anchor="b">
                    <a:solidFill>
                      <a:srgbClr val="CCFF99"/>
                    </a:solidFill>
                  </a:tcPr>
                </a:tc>
                <a:extLst>
                  <a:ext uri="{0D108BD9-81ED-4DB2-BD59-A6C34878D82A}">
                    <a16:rowId xmlns:a16="http://schemas.microsoft.com/office/drawing/2014/main" xmlns="" val="3515046624"/>
                  </a:ext>
                </a:extLst>
              </a:tr>
              <a:tr h="558166">
                <a:tc>
                  <a:txBody>
                    <a:bodyPr/>
                    <a:lstStyle/>
                    <a:p>
                      <a:pPr algn="l" fontAlgn="ctr"/>
                      <a:r>
                        <a:rPr lang="en-GB" sz="3600" b="1" u="none" strike="noStrike" dirty="0">
                          <a:effectLst/>
                        </a:rPr>
                        <a:t>15.3.1 Proportion of land that is degraded over total land area</a:t>
                      </a:r>
                      <a:endParaRPr lang="en-GB" sz="3600" b="1" i="0" u="none" strike="noStrike" dirty="0">
                        <a:solidFill>
                          <a:srgbClr val="000000"/>
                        </a:solidFill>
                        <a:effectLst/>
                        <a:latin typeface="Calibri" panose="020F0502020204030204" pitchFamily="34" charset="0"/>
                      </a:endParaRPr>
                    </a:p>
                  </a:txBody>
                  <a:tcPr marL="200026" marR="9526" marT="9526" marB="0" anchor="ctr">
                    <a:solidFill>
                      <a:srgbClr val="CCFF99"/>
                    </a:solidFill>
                  </a:tcPr>
                </a:tc>
                <a:tc>
                  <a:txBody>
                    <a:bodyPr/>
                    <a:lstStyle/>
                    <a:p>
                      <a:pPr algn="l" fontAlgn="b"/>
                      <a:r>
                        <a:rPr lang="en-US" sz="3600" b="1" u="none" strike="noStrike">
                          <a:effectLst/>
                        </a:rPr>
                        <a:t> </a:t>
                      </a:r>
                      <a:endParaRPr lang="en-US" sz="3600" b="1" i="0" u="none" strike="noStrike">
                        <a:solidFill>
                          <a:srgbClr val="000000"/>
                        </a:solidFill>
                        <a:effectLst/>
                        <a:latin typeface="Calibri" panose="020F0502020204030204" pitchFamily="34" charset="0"/>
                      </a:endParaRPr>
                    </a:p>
                  </a:txBody>
                  <a:tcPr marL="9526" marR="9526" marT="9526" marB="0" anchor="b">
                    <a:solidFill>
                      <a:srgbClr val="CCFF99"/>
                    </a:solidFill>
                  </a:tcPr>
                </a:tc>
                <a:tc>
                  <a:txBody>
                    <a:bodyPr/>
                    <a:lstStyle/>
                    <a:p>
                      <a:pPr algn="l" fontAlgn="b"/>
                      <a:r>
                        <a:rPr lang="en-US" sz="3600" b="1" u="none" strike="noStrike">
                          <a:effectLst/>
                        </a:rPr>
                        <a:t>Land degradation</a:t>
                      </a:r>
                      <a:endParaRPr lang="en-US" sz="3600" b="1" i="0" u="none" strike="noStrike">
                        <a:solidFill>
                          <a:srgbClr val="000000"/>
                        </a:solidFill>
                        <a:effectLst/>
                        <a:latin typeface="Calibri" panose="020F0502020204030204" pitchFamily="34" charset="0"/>
                      </a:endParaRPr>
                    </a:p>
                  </a:txBody>
                  <a:tcPr marL="9526" marR="9526" marT="9526" marB="0" anchor="b">
                    <a:solidFill>
                      <a:srgbClr val="CCFF99"/>
                    </a:solidFill>
                  </a:tcPr>
                </a:tc>
                <a:extLst>
                  <a:ext uri="{0D108BD9-81ED-4DB2-BD59-A6C34878D82A}">
                    <a16:rowId xmlns:a16="http://schemas.microsoft.com/office/drawing/2014/main" xmlns="" val="2025557168"/>
                  </a:ext>
                </a:extLst>
              </a:tr>
              <a:tr h="1106806">
                <a:tc>
                  <a:txBody>
                    <a:bodyPr/>
                    <a:lstStyle/>
                    <a:p>
                      <a:pPr algn="l" fontAlgn="ctr"/>
                      <a:r>
                        <a:rPr lang="en-GB" sz="3600" b="1" u="none" strike="noStrike" dirty="0">
                          <a:effectLst/>
                        </a:rPr>
                        <a:t>15.4.1 Coverage by protected areas of important sites for mountain biodiversity</a:t>
                      </a:r>
                      <a:endParaRPr lang="en-GB" sz="3600" b="1" i="0" u="none" strike="noStrike" dirty="0">
                        <a:solidFill>
                          <a:srgbClr val="000000"/>
                        </a:solidFill>
                        <a:effectLst/>
                        <a:latin typeface="Calibri" panose="020F0502020204030204" pitchFamily="34" charset="0"/>
                      </a:endParaRPr>
                    </a:p>
                  </a:txBody>
                  <a:tcPr marL="200026" marR="9526" marT="9526" marB="0" anchor="ctr">
                    <a:solidFill>
                      <a:srgbClr val="CCFF99"/>
                    </a:solidFill>
                  </a:tcPr>
                </a:tc>
                <a:tc>
                  <a:txBody>
                    <a:bodyPr/>
                    <a:lstStyle/>
                    <a:p>
                      <a:pPr algn="l" fontAlgn="b"/>
                      <a:r>
                        <a:rPr lang="en-US" sz="3600" b="1" u="none" strike="noStrike" dirty="0">
                          <a:effectLst/>
                        </a:rPr>
                        <a:t> </a:t>
                      </a:r>
                      <a:endParaRPr lang="en-US" sz="3600" b="1" i="0" u="none" strike="noStrike" dirty="0">
                        <a:solidFill>
                          <a:srgbClr val="000000"/>
                        </a:solidFill>
                        <a:effectLst/>
                        <a:latin typeface="Calibri" panose="020F0502020204030204" pitchFamily="34" charset="0"/>
                      </a:endParaRPr>
                    </a:p>
                  </a:txBody>
                  <a:tcPr marL="9526" marR="9526" marT="9526" marB="0" anchor="b">
                    <a:solidFill>
                      <a:srgbClr val="CCFF99"/>
                    </a:solidFill>
                  </a:tcPr>
                </a:tc>
                <a:tc>
                  <a:txBody>
                    <a:bodyPr/>
                    <a:lstStyle/>
                    <a:p>
                      <a:pPr algn="l" fontAlgn="b"/>
                      <a:r>
                        <a:rPr lang="en-US" sz="3600" b="1" u="none" strike="noStrike" dirty="0">
                          <a:effectLst/>
                        </a:rPr>
                        <a:t>Ecosystems</a:t>
                      </a:r>
                      <a:endParaRPr lang="en-US" sz="3600" b="1" i="0" u="none" strike="noStrike" dirty="0">
                        <a:solidFill>
                          <a:srgbClr val="000000"/>
                        </a:solidFill>
                        <a:effectLst/>
                        <a:latin typeface="Calibri" panose="020F0502020204030204" pitchFamily="34" charset="0"/>
                      </a:endParaRPr>
                    </a:p>
                  </a:txBody>
                  <a:tcPr marL="9526" marR="9526" marT="9526" marB="0" anchor="b">
                    <a:solidFill>
                      <a:srgbClr val="CCFF99"/>
                    </a:solidFill>
                  </a:tcPr>
                </a:tc>
                <a:extLst>
                  <a:ext uri="{0D108BD9-81ED-4DB2-BD59-A6C34878D82A}">
                    <a16:rowId xmlns:a16="http://schemas.microsoft.com/office/drawing/2014/main" xmlns="" val="2193985120"/>
                  </a:ext>
                </a:extLst>
              </a:tr>
              <a:tr h="558166">
                <a:tc>
                  <a:txBody>
                    <a:bodyPr/>
                    <a:lstStyle/>
                    <a:p>
                      <a:pPr algn="l" fontAlgn="ctr"/>
                      <a:r>
                        <a:rPr lang="en-GB" sz="3600" b="1" u="none" strike="noStrike" dirty="0">
                          <a:effectLst/>
                        </a:rPr>
                        <a:t>15.4.2 Mountain Green Cover Index</a:t>
                      </a:r>
                      <a:endParaRPr lang="en-GB" sz="3600" b="1" i="0" u="none" strike="noStrike" dirty="0">
                        <a:solidFill>
                          <a:srgbClr val="000000"/>
                        </a:solidFill>
                        <a:effectLst/>
                        <a:latin typeface="Calibri" panose="020F0502020204030204" pitchFamily="34" charset="0"/>
                      </a:endParaRPr>
                    </a:p>
                  </a:txBody>
                  <a:tcPr marL="200026" marR="9526" marT="9526" marB="0" anchor="ctr">
                    <a:solidFill>
                      <a:srgbClr val="CCFF99"/>
                    </a:solidFill>
                  </a:tcPr>
                </a:tc>
                <a:tc>
                  <a:txBody>
                    <a:bodyPr/>
                    <a:lstStyle/>
                    <a:p>
                      <a:pPr algn="l" fontAlgn="b"/>
                      <a:r>
                        <a:rPr lang="en-US" sz="3600" b="1" u="none" strike="noStrike">
                          <a:effectLst/>
                        </a:rPr>
                        <a:t> </a:t>
                      </a:r>
                      <a:endParaRPr lang="en-US" sz="3600" b="1" i="0" u="none" strike="noStrike">
                        <a:solidFill>
                          <a:srgbClr val="000000"/>
                        </a:solidFill>
                        <a:effectLst/>
                        <a:latin typeface="Calibri" panose="020F0502020204030204" pitchFamily="34" charset="0"/>
                      </a:endParaRPr>
                    </a:p>
                  </a:txBody>
                  <a:tcPr marL="9526" marR="9526" marT="9526" marB="0" anchor="b">
                    <a:solidFill>
                      <a:srgbClr val="CCFF99"/>
                    </a:solidFill>
                  </a:tcPr>
                </a:tc>
                <a:tc>
                  <a:txBody>
                    <a:bodyPr/>
                    <a:lstStyle/>
                    <a:p>
                      <a:pPr algn="l" fontAlgn="b"/>
                      <a:r>
                        <a:rPr lang="en-GB" sz="3600" b="1" u="none" strike="noStrike" dirty="0">
                          <a:effectLst/>
                        </a:rPr>
                        <a:t>Land cover type, vegetation cover</a:t>
                      </a:r>
                      <a:endParaRPr lang="en-GB" sz="3600" b="1" i="0" u="none" strike="noStrike" dirty="0">
                        <a:solidFill>
                          <a:srgbClr val="000000"/>
                        </a:solidFill>
                        <a:effectLst/>
                        <a:latin typeface="Calibri" panose="020F0502020204030204" pitchFamily="34" charset="0"/>
                      </a:endParaRPr>
                    </a:p>
                  </a:txBody>
                  <a:tcPr marL="9526" marR="9526" marT="9526" marB="0" anchor="b">
                    <a:solidFill>
                      <a:srgbClr val="CCFF99"/>
                    </a:solidFill>
                  </a:tcPr>
                </a:tc>
                <a:extLst>
                  <a:ext uri="{0D108BD9-81ED-4DB2-BD59-A6C34878D82A}">
                    <a16:rowId xmlns:a16="http://schemas.microsoft.com/office/drawing/2014/main" xmlns="" val="323039389"/>
                  </a:ext>
                </a:extLst>
              </a:tr>
            </a:tbl>
          </a:graphicData>
        </a:graphic>
      </p:graphicFrame>
      <p:pic>
        <p:nvPicPr>
          <p:cNvPr id="5" name="Picture 4"/>
          <p:cNvPicPr>
            <a:picLocks noChangeAspect="1"/>
          </p:cNvPicPr>
          <p:nvPr/>
        </p:nvPicPr>
        <p:blipFill>
          <a:blip r:embed="rId2"/>
          <a:stretch>
            <a:fillRect/>
          </a:stretch>
        </p:blipFill>
        <p:spPr>
          <a:xfrm>
            <a:off x="22784347" y="1689472"/>
            <a:ext cx="1050378" cy="104140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3"/>
          <a:stretch>
            <a:fillRect/>
          </a:stretch>
        </p:blipFill>
        <p:spPr>
          <a:xfrm>
            <a:off x="22784347" y="2919819"/>
            <a:ext cx="1050378" cy="1095266"/>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a:stretch>
            <a:fillRect/>
          </a:stretch>
        </p:blipFill>
        <p:spPr>
          <a:xfrm>
            <a:off x="22784347" y="5059951"/>
            <a:ext cx="1050378" cy="1058850"/>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5"/>
          <a:stretch>
            <a:fillRect/>
          </a:stretch>
        </p:blipFill>
        <p:spPr>
          <a:xfrm>
            <a:off x="22784345" y="8900101"/>
            <a:ext cx="1218218" cy="1171002"/>
          </a:xfrm>
          <a:prstGeom prst="rect">
            <a:avLst/>
          </a:prstGeom>
          <a:ln>
            <a:noFill/>
          </a:ln>
          <a:effectLst>
            <a:outerShdw blurRad="292100" dist="139700" dir="2700000" algn="tl" rotWithShape="0">
              <a:srgbClr val="333333">
                <a:alpha val="65000"/>
              </a:srgbClr>
            </a:outerShdw>
          </a:effectLst>
        </p:spPr>
      </p:pic>
      <p:pic>
        <p:nvPicPr>
          <p:cNvPr id="9" name="Picture 4" descr="Image result for SDG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051510" y="10894882"/>
            <a:ext cx="2037918" cy="1828814"/>
          </a:xfrm>
          <a:prstGeom prst="rect">
            <a:avLst/>
          </a:prstGeom>
          <a:noFill/>
          <a:extLst>
            <a:ext uri="{909E8E84-426E-40DD-AFC4-6F175D3DCCD1}">
              <a14:hiddenFill xmlns:a14="http://schemas.microsoft.com/office/drawing/2010/main">
                <a:solidFill>
                  <a:srgbClr val="FFFFFF"/>
                </a:solidFill>
              </a14:hiddenFill>
            </a:ext>
          </a:extLst>
        </p:spPr>
      </p:pic>
      <p:sp>
        <p:nvSpPr>
          <p:cNvPr id="11" name="Shape 145"/>
          <p:cNvSpPr/>
          <p:nvPr/>
        </p:nvSpPr>
        <p:spPr>
          <a:xfrm>
            <a:off x="886744" y="817438"/>
            <a:ext cx="10427535" cy="87203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lgn="l">
              <a:defRPr>
                <a:latin typeface="Arial"/>
                <a:ea typeface="Arial"/>
                <a:cs typeface="Arial"/>
                <a:sym typeface="Arial"/>
              </a:defRPr>
            </a:pPr>
            <a:r>
              <a:rPr lang="en-US" dirty="0" smtClean="0">
                <a:solidFill>
                  <a:schemeClr val="accent6">
                    <a:lumOff val="-21524"/>
                  </a:schemeClr>
                </a:solidFill>
              </a:rPr>
              <a:t>EO and SDGs </a:t>
            </a:r>
            <a:r>
              <a:rPr dirty="0" smtClean="0">
                <a:solidFill>
                  <a:srgbClr val="A6AAA9"/>
                </a:solidFill>
              </a:rPr>
              <a:t>/</a:t>
            </a:r>
            <a:r>
              <a:rPr dirty="0" smtClean="0"/>
              <a:t> </a:t>
            </a:r>
            <a:r>
              <a:rPr lang="en-US" dirty="0" smtClean="0">
                <a:solidFill>
                  <a:schemeClr val="accent1"/>
                </a:solidFill>
              </a:rPr>
              <a:t>In Mountain Areas ?</a:t>
            </a:r>
            <a:endParaRPr dirty="0">
              <a:solidFill>
                <a:schemeClr val="accent1"/>
              </a:solidFill>
            </a:endParaRPr>
          </a:p>
        </p:txBody>
      </p:sp>
    </p:spTree>
    <p:extLst>
      <p:ext uri="{BB962C8B-B14F-4D97-AF65-F5344CB8AC3E}">
        <p14:creationId xmlns:p14="http://schemas.microsoft.com/office/powerpoint/2010/main" val="124666145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4.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7EC135743D685439DFD90CFD4859B99" ma:contentTypeVersion="7" ma:contentTypeDescription="Create a new document." ma:contentTypeScope="" ma:versionID="5e759f586c3967bf1e26c73d10411500">
  <xsd:schema xmlns:xsd="http://www.w3.org/2001/XMLSchema" xmlns:xs="http://www.w3.org/2001/XMLSchema" xmlns:p="http://schemas.microsoft.com/office/2006/metadata/properties" xmlns:ns2="87338766-9d1d-4c88-9b17-17599234d6d0" xmlns:ns3="8ca91e9c-023b-4fd4-a826-9a9ea61b0144" targetNamespace="http://schemas.microsoft.com/office/2006/metadata/properties" ma:root="true" ma:fieldsID="8b3801faf3dfd62a8db39a5491f84b46" ns2:_="" ns3:_="">
    <xsd:import namespace="87338766-9d1d-4c88-9b17-17599234d6d0"/>
    <xsd:import namespace="8ca91e9c-023b-4fd4-a826-9a9ea61b014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338766-9d1d-4c88-9b17-17599234d6d0"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ca91e9c-023b-4fd4-a826-9a9ea61b014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E9D08C0-00F7-497B-AAFA-817F44BA45AF}">
  <ds:schemaRefs>
    <ds:schemaRef ds:uri="http://schemas.openxmlformats.org/package/2006/metadata/core-properties"/>
    <ds:schemaRef ds:uri="http://schemas.microsoft.com/office/2006/documentManagement/types"/>
    <ds:schemaRef ds:uri="8ca91e9c-023b-4fd4-a826-9a9ea61b0144"/>
    <ds:schemaRef ds:uri="http://purl.org/dc/terms/"/>
    <ds:schemaRef ds:uri="http://purl.org/dc/elements/1.1/"/>
    <ds:schemaRef ds:uri="http://www.w3.org/XML/1998/namespace"/>
    <ds:schemaRef ds:uri="http://schemas.microsoft.com/office/infopath/2007/PartnerControls"/>
    <ds:schemaRef ds:uri="87338766-9d1d-4c88-9b17-17599234d6d0"/>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41B0967E-594D-49F9-973F-398BBB06BB0D}">
  <ds:schemaRefs>
    <ds:schemaRef ds:uri="http://schemas.microsoft.com/sharepoint/v3/contenttype/forms"/>
  </ds:schemaRefs>
</ds:datastoreItem>
</file>

<file path=customXml/itemProps3.xml><?xml version="1.0" encoding="utf-8"?>
<ds:datastoreItem xmlns:ds="http://schemas.openxmlformats.org/officeDocument/2006/customXml" ds:itemID="{96FABFAC-FA63-425A-95EC-97896E4153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338766-9d1d-4c88-9b17-17599234d6d0"/>
    <ds:schemaRef ds:uri="8ca91e9c-023b-4fd4-a826-9a9ea61b014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421</Words>
  <Application>Microsoft Office PowerPoint</Application>
  <PresentationFormat>Custom</PresentationFormat>
  <Paragraphs>83</Paragraphs>
  <Slides>11</Slides>
  <Notes>0</Notes>
  <HiddenSlides>0</HiddenSlides>
  <MMClips>0</MMClips>
  <ScaleCrop>false</ScaleCrop>
  <HeadingPairs>
    <vt:vector size="4" baseType="variant">
      <vt:variant>
        <vt:lpstr>Theme</vt:lpstr>
      </vt:variant>
      <vt:variant>
        <vt:i4>3</vt:i4>
      </vt:variant>
      <vt:variant>
        <vt:lpstr>Slide Titles</vt:lpstr>
      </vt:variant>
      <vt:variant>
        <vt:i4>11</vt:i4>
      </vt:variant>
    </vt:vector>
  </HeadingPairs>
  <TitlesOfParts>
    <vt:vector size="14" baseType="lpstr">
      <vt:lpstr>White</vt:lpstr>
      <vt:lpstr>Custom Design</vt:lpstr>
      <vt:lpstr>1_Custom Design</vt:lpstr>
      <vt:lpstr>PowerPoint Presentation</vt:lpstr>
      <vt:lpstr>PowerPoint Presentation</vt:lpstr>
      <vt:lpstr>PowerPoint Presentation</vt:lpstr>
      <vt:lpstr>PowerPoint Presentation</vt:lpstr>
      <vt:lpstr>monitor and understand key environmental dynamics in  mountain regions and related climate and disaster risks</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Paola De Salvo</dc:creator>
  <cp:lastModifiedBy>Paola De Salvo</cp:lastModifiedBy>
  <cp:revision>12</cp:revision>
  <dcterms:modified xsi:type="dcterms:W3CDTF">2018-04-13T07:26:57Z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0x01010037EC135743D685439DFD90CFD4859B99</vt:lpwstr>
  </property>
</Properties>
</file>