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71" r:id="rId3"/>
    <p:sldId id="272" r:id="rId4"/>
    <p:sldId id="283" r:id="rId5"/>
    <p:sldId id="278" r:id="rId6"/>
    <p:sldId id="279" r:id="rId7"/>
    <p:sldId id="277" r:id="rId8"/>
    <p:sldId id="281" r:id="rId9"/>
    <p:sldId id="285" r:id="rId10"/>
    <p:sldId id="287" r:id="rId11"/>
    <p:sldId id="282" r:id="rId12"/>
    <p:sldId id="286" r:id="rId13"/>
    <p:sldId id="28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CCFF"/>
    <a:srgbClr val="6699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39" autoAdjust="0"/>
    <p:restoredTop sz="94660"/>
  </p:normalViewPr>
  <p:slideViewPr>
    <p:cSldViewPr>
      <p:cViewPr>
        <p:scale>
          <a:sx n="114" d="100"/>
          <a:sy n="114" d="100"/>
        </p:scale>
        <p:origin x="-834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11AEF46-112E-4778-AF27-7AE74472BD59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77874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Click to edit Master text styles</a:t>
            </a:r>
          </a:p>
          <a:p>
            <a:pPr lvl="1"/>
            <a:r>
              <a:rPr lang="de-DE" altLang="de-DE" noProof="0" smtClean="0"/>
              <a:t>Second level</a:t>
            </a:r>
          </a:p>
          <a:p>
            <a:pPr lvl="2"/>
            <a:r>
              <a:rPr lang="de-DE" altLang="de-DE" noProof="0" smtClean="0"/>
              <a:t>Third level</a:t>
            </a:r>
          </a:p>
          <a:p>
            <a:pPr lvl="3"/>
            <a:r>
              <a:rPr lang="de-DE" altLang="de-DE" noProof="0" smtClean="0"/>
              <a:t>Fourth level</a:t>
            </a:r>
          </a:p>
          <a:p>
            <a:pPr lvl="4"/>
            <a:r>
              <a:rPr lang="de-DE" altLang="de-DE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0531183-C98C-4986-9546-F60B7B27A5F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7987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016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69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0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6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5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22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5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4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16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12D7E-5A32-4F0B-AC03-C6649C7FFE29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82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AC99A-EF8E-4EED-90FE-B39A42BF7F4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3901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4EB47-F0CF-4737-8B51-0BEB1B531CCA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527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A69A5-6ACA-4D3E-B708-AF5AEF411DC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1394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1AD6A-853B-47A6-845D-99AC82370CE7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7656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6F588-4A65-4E5B-9467-6251F4293D4F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3311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8A9F5-657C-441C-895E-492DDAF22891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4566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C6020-D897-4016-8F0B-ACF4CFDA289B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976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16828-F08C-4BB1-8751-9CEEFDB94351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503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6FBD-0DC5-4A98-8207-AAFEF0A26DE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0775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0665B-20D2-46FC-8C82-F0BEEF092E96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4840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0030F-798B-4CF2-958C-8CDD78D8030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2827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FFFFFF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E2E28E5-0800-4990-825C-21F2DE1D26BC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/#inbox/162f2a886d8beda7?projector=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67050"/>
            <a:ext cx="6552728" cy="2015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6" y="2363155"/>
            <a:ext cx="9053954" cy="5012010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757808" y="4005064"/>
            <a:ext cx="77724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3200" b="1" dirty="0" smtClean="0"/>
              <a:t/>
            </a:r>
            <a:br>
              <a:rPr lang="de-DE" sz="3200" b="1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de-D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236296" y="705199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Photo: </a:t>
            </a:r>
            <a:r>
              <a:rPr lang="de-DE" sz="1400" b="1" dirty="0" err="1"/>
              <a:t>mghpcc</a:t>
            </a:r>
            <a:endParaRPr lang="de-DE" sz="1400" b="1" dirty="0"/>
          </a:p>
          <a:p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397768" y="2536959"/>
            <a:ext cx="8206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The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Atlantos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story </a:t>
            </a:r>
          </a:p>
          <a:p>
            <a:endParaRPr lang="en-US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Our experience entering GEOSS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Ketil 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Koop-Jakobsen,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AtlantOS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University </a:t>
            </a:r>
            <a:r>
              <a:rPr lang="de-DE" sz="4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de-DE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Bremen</a:t>
            </a:r>
            <a:endParaRPr lang="de-DE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4747" y="1121646"/>
            <a:ext cx="4489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</a:t>
            </a:r>
            <a:r>
              <a:rPr lang="en-US" sz="2800" b="1" dirty="0"/>
              <a:t>4</a:t>
            </a:r>
            <a:r>
              <a:rPr lang="en-US" sz="2800" b="1" dirty="0" smtClean="0"/>
              <a:t>: </a:t>
            </a:r>
          </a:p>
          <a:p>
            <a:pPr algn="ctr"/>
            <a:r>
              <a:rPr lang="en-US" sz="2800" b="1" dirty="0"/>
              <a:t>Making catalog discoverable </a:t>
            </a:r>
            <a:r>
              <a:rPr lang="en-US" sz="2800" b="1" dirty="0" smtClean="0"/>
              <a:t>in GEOSS portal 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310" y="3595041"/>
            <a:ext cx="37391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Test passed !!!!</a:t>
            </a:r>
          </a:p>
          <a:p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 smtClean="0"/>
              <a:t>A very easy process with assistance from GEOSS </a:t>
            </a:r>
          </a:p>
          <a:p>
            <a:pPr marL="285750" indent="-285750">
              <a:buFontTx/>
              <a:buChar char="-"/>
            </a:pP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hlinkClick r:id="rId3"/>
              </a:rPr>
              <a:t>Test-report and Video </a:t>
            </a:r>
            <a:r>
              <a:rPr lang="en-US" sz="2400" b="1" dirty="0" smtClean="0">
                <a:hlinkClick r:id="rId3"/>
              </a:rPr>
              <a:t>provided</a:t>
            </a:r>
            <a:endParaRPr lang="en-US" sz="24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69" y="980728"/>
            <a:ext cx="4067944" cy="2624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690" y="3861048"/>
            <a:ext cx="3459301" cy="316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504" y="1007562"/>
            <a:ext cx="91697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5: </a:t>
            </a:r>
          </a:p>
          <a:p>
            <a:r>
              <a:rPr lang="en-US" sz="2800" b="1" dirty="0" smtClean="0"/>
              <a:t>Presenting </a:t>
            </a:r>
            <a:r>
              <a:rPr lang="en-US" sz="2800" b="1" dirty="0" err="1" smtClean="0"/>
              <a:t>AtlantOS</a:t>
            </a:r>
            <a:r>
              <a:rPr lang="en-US" sz="2800" b="1" dirty="0" smtClean="0"/>
              <a:t> as a community within GEOSS. </a:t>
            </a:r>
          </a:p>
          <a:p>
            <a:r>
              <a:rPr lang="en-US" sz="2800" b="1" dirty="0" smtClean="0"/>
              <a:t> </a:t>
            </a:r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</p:txBody>
      </p:sp>
      <p:pic>
        <p:nvPicPr>
          <p:cNvPr id="8" name="Picture 7" descr="https://lh3.googleusercontent.com/2seixI-uXxmDAVa134AhWWqZEHouaUG9zOzI-G_9oac28vAz-vXl7-Q21b0uDyXfhh8YY20JULYkjQht6UYqCS0fMwpxRcoChbqUBI58OAQ2A84-9vn6-ziMOdZ75Nxscj3C_3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27" y="3723627"/>
            <a:ext cx="2761069" cy="26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443" y="2172399"/>
            <a:ext cx="3147979" cy="7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60830" y="4340301"/>
            <a:ext cx="2673095" cy="2304256"/>
            <a:chOff x="890793" y="3651177"/>
            <a:chExt cx="3969239" cy="3090191"/>
          </a:xfrm>
        </p:grpSpPr>
        <p:pic>
          <p:nvPicPr>
            <p:cNvPr id="11" name="Picture 5" descr="Screen Shot 2016-06-28 at 23.48.15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93" y="3651177"/>
              <a:ext cx="3969239" cy="30901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018" y="4155787"/>
              <a:ext cx="706667" cy="353333"/>
            </a:xfrm>
            <a:prstGeom prst="rect">
              <a:avLst/>
            </a:prstGeom>
          </p:spPr>
        </p:pic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3045" y="4693176"/>
              <a:ext cx="606667" cy="320000"/>
            </a:xfrm>
            <a:prstGeom prst="rect">
              <a:avLst/>
            </a:prstGeom>
          </p:spPr>
        </p:pic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928" y="4271811"/>
              <a:ext cx="673334" cy="453333"/>
            </a:xfrm>
            <a:prstGeom prst="rect">
              <a:avLst/>
            </a:prstGeom>
          </p:spPr>
        </p:pic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949280"/>
              <a:ext cx="593333" cy="420000"/>
            </a:xfrm>
            <a:prstGeom prst="rect">
              <a:avLst/>
            </a:prstGeom>
          </p:spPr>
        </p:pic>
        <p:pic>
          <p:nvPicPr>
            <p:cNvPr id="16" name="Picture 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9349" y="5547954"/>
              <a:ext cx="706667" cy="47333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748684" y="3988774"/>
            <a:ext cx="2266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 we are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3002399"/>
            <a:ext cx="210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we are </a:t>
            </a:r>
            <a:endParaRPr lang="de-DE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r="15750"/>
          <a:stretch/>
        </p:blipFill>
        <p:spPr>
          <a:xfrm>
            <a:off x="6474443" y="4359453"/>
            <a:ext cx="2490045" cy="22929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1717" y="3970969"/>
            <a:ext cx="210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Our resources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3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7070" y="1147797"/>
            <a:ext cx="9177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5: </a:t>
            </a:r>
          </a:p>
          <a:p>
            <a:pPr algn="ctr"/>
            <a:r>
              <a:rPr lang="en-US" sz="2800" b="1" dirty="0"/>
              <a:t>Presenting </a:t>
            </a:r>
            <a:r>
              <a:rPr lang="en-US" sz="2800" b="1" dirty="0" err="1" smtClean="0"/>
              <a:t>AtlantOS</a:t>
            </a:r>
            <a:r>
              <a:rPr lang="en-US" sz="2800" b="1" dirty="0" smtClean="0"/>
              <a:t> as a community </a:t>
            </a:r>
            <a:endParaRPr lang="en-US" sz="2800" b="1" dirty="0"/>
          </a:p>
          <a:p>
            <a:pPr algn="ctr"/>
            <a:endParaRPr lang="en-US" sz="2800" b="1" dirty="0" smtClean="0"/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</p:txBody>
      </p:sp>
      <p:pic>
        <p:nvPicPr>
          <p:cNvPr id="8" name="Picture 7" descr="https://lh3.googleusercontent.com/2seixI-uXxmDAVa134AhWWqZEHouaUG9zOzI-G_9oac28vAz-vXl7-Q21b0uDyXfhh8YY20JULYkjQht6UYqCS0fMwpxRcoChbqUBI58OAQ2A84-9vn6-ziMOdZ75Nxscj3C_3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95" y="2420888"/>
            <a:ext cx="2761069" cy="26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27584" y="5373216"/>
            <a:ext cx="7878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GEOSS Mirror is a GEOSS Portal site customization for communities as well as SBAs, Flagships, and Initiatives. It allows the community to configure a community customized entry point through the GEOSS </a:t>
            </a: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2232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790" y="885403"/>
            <a:ext cx="88809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5: </a:t>
            </a:r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</p:txBody>
      </p:sp>
      <p:pic>
        <p:nvPicPr>
          <p:cNvPr id="8" name="Picture 7" descr="https://lh3.googleusercontent.com/2seixI-uXxmDAVa134AhWWqZEHouaUG9zOzI-G_9oac28vAz-vXl7-Q21b0uDyXfhh8YY20JULYkjQht6UYqCS0fMwpxRcoChbqUBI58OAQ2A84-9vn6-ziMOdZ75Nxscj3C_3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6840"/>
            <a:ext cx="2761069" cy="26142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390">
            <a:off x="3710163" y="2128019"/>
            <a:ext cx="5098053" cy="41349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629" y="5874764"/>
            <a:ext cx="7878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Coming 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soon: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Portal:  www.geoPortal.org/community/AtlantOS</a:t>
            </a:r>
            <a:endParaRPr lang="de-DE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869" y="4472690"/>
            <a:ext cx="3339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1F497D"/>
                </a:solidFill>
                <a:latin typeface="+mn-lt"/>
              </a:rPr>
              <a:t>GEOSS Portal </a:t>
            </a:r>
            <a:r>
              <a:rPr lang="de-DE" b="1" dirty="0" err="1">
                <a:solidFill>
                  <a:srgbClr val="1F497D"/>
                </a:solidFill>
                <a:latin typeface="+mn-lt"/>
              </a:rPr>
              <a:t>mirror</a:t>
            </a:r>
            <a:r>
              <a:rPr lang="de-DE" b="1" dirty="0">
                <a:solidFill>
                  <a:srgbClr val="1F497D"/>
                </a:solidFill>
                <a:latin typeface="+mn-lt"/>
              </a:rPr>
              <a:t> </a:t>
            </a:r>
            <a:r>
              <a:rPr lang="de-DE" b="1" dirty="0" err="1">
                <a:solidFill>
                  <a:srgbClr val="1F497D"/>
                </a:solidFill>
                <a:latin typeface="+mn-lt"/>
              </a:rPr>
              <a:t>site</a:t>
            </a:r>
            <a:r>
              <a:rPr lang="de-DE" b="1" dirty="0">
                <a:solidFill>
                  <a:srgbClr val="1F497D"/>
                </a:solidFill>
                <a:latin typeface="+mn-lt"/>
              </a:rPr>
              <a:t> </a:t>
            </a:r>
            <a:endParaRPr lang="de-DE" b="1" dirty="0" smtClean="0">
              <a:solidFill>
                <a:srgbClr val="1F497D"/>
              </a:solidFill>
              <a:latin typeface="+mn-lt"/>
            </a:endParaRPr>
          </a:p>
          <a:p>
            <a:r>
              <a:rPr lang="de-DE" b="1" dirty="0" smtClean="0">
                <a:solidFill>
                  <a:srgbClr val="1F497D"/>
                </a:solidFill>
                <a:latin typeface="+mn-lt"/>
              </a:rPr>
              <a:t>Information </a:t>
            </a:r>
            <a:r>
              <a:rPr lang="de-DE" b="1" dirty="0" err="1" smtClean="0">
                <a:solidFill>
                  <a:srgbClr val="1F497D"/>
                </a:solidFill>
                <a:latin typeface="+mn-lt"/>
              </a:rPr>
              <a:t>sheet</a:t>
            </a:r>
            <a:r>
              <a:rPr lang="de-DE" b="1" dirty="0" smtClean="0">
                <a:solidFill>
                  <a:srgbClr val="1F497D"/>
                </a:solidFill>
                <a:latin typeface="+mn-lt"/>
              </a:rPr>
              <a:t> </a:t>
            </a:r>
            <a:r>
              <a:rPr lang="de-DE" b="1" dirty="0" err="1" smtClean="0">
                <a:solidFill>
                  <a:srgbClr val="1F497D"/>
                </a:solidFill>
                <a:latin typeface="+mn-lt"/>
              </a:rPr>
              <a:t>processed</a:t>
            </a:r>
            <a:endParaRPr lang="de-DE" b="1" dirty="0" smtClean="0">
              <a:latin typeface="+mn-lt"/>
            </a:endParaRPr>
          </a:p>
          <a:p>
            <a:r>
              <a:rPr lang="en-US" b="1" dirty="0" smtClean="0">
                <a:solidFill>
                  <a:srgbClr val="1F497D"/>
                </a:solidFill>
                <a:latin typeface="+mn-lt"/>
              </a:rPr>
              <a:t>and submitted</a:t>
            </a:r>
            <a:endParaRPr lang="de-DE" b="1" dirty="0" smtClean="0">
              <a:solidFill>
                <a:srgbClr val="1F497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2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196752"/>
            <a:ext cx="7416824" cy="2355445"/>
          </a:xfrm>
        </p:spPr>
        <p:txBody>
          <a:bodyPr>
            <a:noAutofit/>
          </a:bodyPr>
          <a:lstStyle/>
          <a:p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/>
              <a:t>An Optimized Integrated </a:t>
            </a:r>
            <a:r>
              <a:rPr lang="en-GB" sz="3600" b="1" dirty="0"/>
              <a:t>Atlantic </a:t>
            </a:r>
            <a:r>
              <a:rPr lang="en-GB" sz="3600" b="1" dirty="0" smtClean="0"/>
              <a:t>Ocean Observing System to enhance the societal, scientific and economic benefit</a:t>
            </a:r>
            <a:endParaRPr lang="en-GB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147979" cy="7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544522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5373216"/>
            <a:ext cx="1459738" cy="97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2" descr="Bild in Originalgröße anzeige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204" y="6338215"/>
            <a:ext cx="1377276" cy="4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411760" y="188640"/>
            <a:ext cx="2160240" cy="558676"/>
            <a:chOff x="2411760" y="188640"/>
            <a:chExt cx="2160240" cy="5586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1760" y="188640"/>
              <a:ext cx="691476" cy="55867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131840" y="260648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#</a:t>
              </a:r>
              <a:r>
                <a:rPr lang="en-US" dirty="0" err="1" smtClean="0">
                  <a:solidFill>
                    <a:prstClr val="black"/>
                  </a:solidFill>
                </a:rPr>
                <a:t>AtlantOS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7118" y="3826538"/>
            <a:ext cx="813690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Our Resources to contribute to GEOSS: 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ENVIRONMENTAL DATA FROM THE ATLANTIC OCEAN 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7081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</a:t>
            </a:r>
            <a:r>
              <a:rPr lang="en-US" sz="3200" b="1" dirty="0" err="1" smtClean="0"/>
              <a:t>AtlantOS</a:t>
            </a:r>
            <a:r>
              <a:rPr lang="en-US" sz="3200" b="1" dirty="0" smtClean="0"/>
              <a:t> Project </a:t>
            </a:r>
            <a:br>
              <a:rPr lang="en-US" sz="3200" b="1" dirty="0" smtClean="0"/>
            </a:br>
            <a:r>
              <a:rPr lang="en-US" sz="3200" b="1" dirty="0" smtClean="0"/>
              <a:t>A H2020-project – Who are we?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55576" y="1412776"/>
            <a:ext cx="5544616" cy="2232248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Budget</a:t>
            </a: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: 21 Mio. Euros in 4 years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Coordinator: </a:t>
            </a: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GEOMAR</a:t>
            </a:r>
            <a:r>
              <a:rPr lang="en-US" sz="2000" i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; Partner: </a:t>
            </a:r>
            <a:r>
              <a:rPr lang="en-US" sz="2000" b="1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62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SCOPE: Integration 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of ocean observing activates across all disciplines for the Atlantic, considering European as well as non-European partners.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age 6" descr="JCOMMOPS_ALL_ATLANTI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96" y="1353568"/>
            <a:ext cx="2901008" cy="410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/>
          <p:nvPr/>
        </p:nvSpPr>
        <p:spPr>
          <a:xfrm>
            <a:off x="0" y="-2056"/>
            <a:ext cx="29878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www.atlantos</a:t>
            </a:r>
            <a:r>
              <a:rPr lang="en-US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-h2020.eu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0793" y="3651177"/>
            <a:ext cx="3969239" cy="3090191"/>
            <a:chOff x="890793" y="3651177"/>
            <a:chExt cx="3969239" cy="3090191"/>
          </a:xfrm>
        </p:grpSpPr>
        <p:pic>
          <p:nvPicPr>
            <p:cNvPr id="8" name="Picture 5" descr="Screen Shot 2016-06-28 at 23.48.15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93" y="3651177"/>
              <a:ext cx="3969239" cy="30901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018" y="4155787"/>
              <a:ext cx="706667" cy="353333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3045" y="4693176"/>
              <a:ext cx="606667" cy="320000"/>
            </a:xfrm>
            <a:prstGeom prst="rect">
              <a:avLst/>
            </a:prstGeom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928" y="4271811"/>
              <a:ext cx="673334" cy="453333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949280"/>
              <a:ext cx="593333" cy="420000"/>
            </a:xfrm>
            <a:prstGeom prst="rect">
              <a:avLst/>
            </a:prstGeom>
          </p:spPr>
        </p:pic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9349" y="5547954"/>
              <a:ext cx="706667" cy="473334"/>
            </a:xfrm>
            <a:prstGeom prst="rect">
              <a:avLst/>
            </a:prstGeom>
          </p:spPr>
        </p:pic>
      </p:grpSp>
      <p:sp>
        <p:nvSpPr>
          <p:cNvPr id="16" name="Rectangle 7"/>
          <p:cNvSpPr/>
          <p:nvPr/>
        </p:nvSpPr>
        <p:spPr>
          <a:xfrm>
            <a:off x="5292080" y="5459924"/>
            <a:ext cx="31409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prstClr val="black"/>
                </a:solidFill>
              </a:rPr>
              <a:t>AtlantOS members </a:t>
            </a:r>
            <a:r>
              <a:rPr lang="en-GB" dirty="0" smtClean="0">
                <a:solidFill>
                  <a:prstClr val="black"/>
                </a:solidFill>
              </a:rPr>
              <a:t>(white) </a:t>
            </a:r>
            <a:r>
              <a:rPr lang="en-GB" sz="2000" dirty="0" smtClean="0">
                <a:solidFill>
                  <a:prstClr val="black"/>
                </a:solidFill>
              </a:rPr>
              <a:t/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and 62 H2020 consortium partners </a:t>
            </a:r>
            <a:r>
              <a:rPr lang="en-GB" dirty="0" smtClean="0">
                <a:solidFill>
                  <a:prstClr val="black"/>
                </a:solidFill>
              </a:rPr>
              <a:t>(black)</a:t>
            </a:r>
            <a:endParaRPr lang="en-GB" dirty="0">
              <a:solidFill>
                <a:prstClr val="black"/>
              </a:solidFill>
            </a:endParaRPr>
          </a:p>
          <a:p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The </a:t>
            </a:r>
            <a:r>
              <a:rPr lang="en-US" sz="3200" b="1" dirty="0" err="1" smtClean="0"/>
              <a:t>AtlantOS</a:t>
            </a:r>
            <a:r>
              <a:rPr lang="en-US" sz="3200" b="1" dirty="0" smtClean="0"/>
              <a:t> Project </a:t>
            </a:r>
            <a:br>
              <a:rPr lang="en-US" sz="3200" b="1" dirty="0" smtClean="0"/>
            </a:br>
            <a:r>
              <a:rPr lang="en-US" sz="3200" b="1" dirty="0"/>
              <a:t>A H2020-project – Who are we?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95460-39C6-410C-A80A-96E592A539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0" y="-2056"/>
            <a:ext cx="29878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www.atlantos</a:t>
            </a:r>
            <a:r>
              <a:rPr lang="en-US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-h2020.eu</a:t>
            </a:r>
          </a:p>
        </p:txBody>
      </p:sp>
      <p:pic>
        <p:nvPicPr>
          <p:cNvPr id="9" name="AtlantOS - Optimising and Enhancing the Integrated Atlantic Ocean Observing Syste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8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578" y="930895"/>
            <a:ext cx="8747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AtlantOS</a:t>
            </a:r>
            <a:r>
              <a:rPr lang="en-US" sz="3200" b="1" dirty="0" smtClean="0"/>
              <a:t> data networks: Key Ocean data providers in EU and partners on other continents</a:t>
            </a:r>
            <a:endParaRPr lang="de-DE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5575" y="2616772"/>
            <a:ext cx="8160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GOAL: Facilitate better integration of Atlantic ocean data </a:t>
            </a:r>
            <a:endParaRPr lang="de-DE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8578" y="3810208"/>
            <a:ext cx="85845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GEOSS: </a:t>
            </a:r>
          </a:p>
          <a:p>
            <a:pPr marL="514350" indent="-514350">
              <a:buAutoNum type="arabicParenR"/>
            </a:pPr>
            <a:r>
              <a:rPr lang="en-US" sz="3200" b="1" dirty="0" smtClean="0"/>
              <a:t>Use GEOSS to Facilitate better integration of Atlantic ocean data</a:t>
            </a:r>
          </a:p>
          <a:p>
            <a:pPr marL="514350" indent="-514350">
              <a:buAutoNum type="arabicParenR"/>
            </a:pPr>
            <a:r>
              <a:rPr lang="en-US" sz="3200" b="1" dirty="0" smtClean="0"/>
              <a:t>Use new opportunities in GEOSS portal to present </a:t>
            </a:r>
            <a:r>
              <a:rPr lang="en-US" sz="3200" b="1" dirty="0" err="1" smtClean="0"/>
              <a:t>AtlantOS</a:t>
            </a:r>
            <a:r>
              <a:rPr lang="en-US" sz="3200" b="1" dirty="0" smtClean="0"/>
              <a:t> as a community in GEOSS</a:t>
            </a:r>
          </a:p>
          <a:p>
            <a:r>
              <a:rPr lang="en-US" sz="3200" b="1" dirty="0" smtClean="0"/>
              <a:t> 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2971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923529"/>
            <a:ext cx="888092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1: </a:t>
            </a:r>
          </a:p>
          <a:p>
            <a:pPr algn="ctr"/>
            <a:r>
              <a:rPr lang="en-US" sz="2800" b="1" dirty="0" smtClean="0"/>
              <a:t>Administering other peoples data </a:t>
            </a:r>
          </a:p>
          <a:p>
            <a:pPr algn="ctr"/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We integrate data, but we do not own the data</a:t>
            </a:r>
          </a:p>
          <a:p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We have many data resources, but they are the property of individual data providers</a:t>
            </a:r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  <a:p>
            <a:endParaRPr lang="en-US" sz="2800" b="1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115616" y="4763590"/>
            <a:ext cx="7553483" cy="2094410"/>
            <a:chOff x="755576" y="4201203"/>
            <a:chExt cx="7553483" cy="2094410"/>
          </a:xfrm>
        </p:grpSpPr>
        <p:sp>
          <p:nvSpPr>
            <p:cNvPr id="7" name="TextBox 6"/>
            <p:cNvSpPr txBox="1"/>
            <p:nvPr/>
          </p:nvSpPr>
          <p:spPr>
            <a:xfrm>
              <a:off x="978149" y="4725144"/>
              <a:ext cx="7210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 </a:t>
              </a:r>
              <a:endParaRPr lang="de-DE" sz="2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4201203"/>
              <a:ext cx="6401355" cy="197121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292080" y="5932731"/>
              <a:ext cx="2312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/>
                <a:t>Source: www.applied-maths.com</a:t>
              </a:r>
              <a:r>
                <a:rPr lang="de-DE" sz="1200" dirty="0"/>
                <a:t>/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4620" y="4948326"/>
              <a:ext cx="2048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Ocean observatory</a:t>
              </a:r>
            </a:p>
            <a:p>
              <a:pPr algn="ctr"/>
              <a:r>
                <a:rPr lang="en-US" b="1" dirty="0" smtClean="0"/>
                <a:t>EUROPE</a:t>
              </a:r>
              <a:endParaRPr lang="de-DE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6961772" y="4920385"/>
              <a:ext cx="2048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Ocean observatory</a:t>
              </a:r>
            </a:p>
            <a:p>
              <a:pPr algn="ctr"/>
              <a:r>
                <a:rPr lang="en-US" b="1" dirty="0" smtClean="0"/>
                <a:t>USA</a:t>
              </a:r>
              <a:endParaRPr lang="de-DE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242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0034" y="3341249"/>
            <a:ext cx="892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Practical GEOSS Workshop was organized for </a:t>
            </a:r>
            <a:r>
              <a:rPr lang="en-US" sz="2400" dirty="0" err="1" smtClean="0"/>
              <a:t>AtlantOS</a:t>
            </a:r>
            <a:r>
              <a:rPr lang="en-US" sz="2400" dirty="0" smtClean="0"/>
              <a:t> data providers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79" y="4077072"/>
            <a:ext cx="3877984" cy="2585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47" y="1121646"/>
            <a:ext cx="88809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2: </a:t>
            </a:r>
          </a:p>
          <a:p>
            <a:pPr algn="ctr"/>
            <a:r>
              <a:rPr lang="en-US" sz="2800" b="1" dirty="0" smtClean="0"/>
              <a:t>Getting data providers to register with GEOSS</a:t>
            </a:r>
          </a:p>
          <a:p>
            <a:endParaRPr lang="en-US" sz="2800" b="1" dirty="0"/>
          </a:p>
          <a:p>
            <a:r>
              <a:rPr lang="en-US" sz="2800" b="1" dirty="0" smtClean="0"/>
              <a:t>Because we don’t own the data, we need our data providers to register and submit data to GEOSS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993" y="4279552"/>
            <a:ext cx="4624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 </a:t>
            </a:r>
            <a:r>
              <a:rPr lang="en-US" sz="2400" dirty="0"/>
              <a:t>number of records have been provided to GEOSS</a:t>
            </a:r>
          </a:p>
          <a:p>
            <a:r>
              <a:rPr lang="en-US" sz="2400" dirty="0"/>
              <a:t>by partners of the </a:t>
            </a:r>
            <a:r>
              <a:rPr lang="en-US" sz="2400" dirty="0" err="1"/>
              <a:t>AtlantOS</a:t>
            </a:r>
            <a:r>
              <a:rPr lang="en-US" sz="2400" dirty="0"/>
              <a:t> </a:t>
            </a:r>
            <a:r>
              <a:rPr lang="en-US" sz="2400" dirty="0" smtClean="0"/>
              <a:t>network. </a:t>
            </a:r>
          </a:p>
          <a:p>
            <a:endParaRPr lang="en-US" sz="2400" dirty="0"/>
          </a:p>
          <a:p>
            <a:r>
              <a:rPr lang="en-US" sz="2400" dirty="0" smtClean="0"/>
              <a:t>Still more to come.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181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5575" y="980728"/>
            <a:ext cx="88809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3: Making a catalog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We want to integrate data without making yet another data repository! 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Making a catalog </a:t>
            </a:r>
            <a:r>
              <a:rPr lang="en-US" sz="2800" b="1" dirty="0"/>
              <a:t>with </a:t>
            </a:r>
            <a:r>
              <a:rPr lang="en-US" sz="2800" b="1" dirty="0" smtClean="0"/>
              <a:t>links </a:t>
            </a:r>
            <a:r>
              <a:rPr lang="en-US" sz="2800" b="1" dirty="0"/>
              <a:t>to all data </a:t>
            </a:r>
            <a:r>
              <a:rPr lang="en-US" sz="2800" b="1" dirty="0" smtClean="0"/>
              <a:t>providers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 smtClean="0"/>
              <a:t> </a:t>
            </a:r>
          </a:p>
          <a:p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24" y="3861048"/>
            <a:ext cx="9144000" cy="4568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651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Image result for MaRUM logo"/>
          <p:cNvSpPr>
            <a:spLocks noChangeAspect="1" noChangeArrowheads="1"/>
          </p:cNvSpPr>
          <p:nvPr/>
        </p:nvSpPr>
        <p:spPr bwMode="auto">
          <a:xfrm>
            <a:off x="155575" y="-5413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9" descr="Image result for MaRUM logo"/>
          <p:cNvSpPr>
            <a:spLocks noChangeAspect="1" noChangeArrowheads="1"/>
          </p:cNvSpPr>
          <p:nvPr/>
        </p:nvSpPr>
        <p:spPr bwMode="auto">
          <a:xfrm>
            <a:off x="307975" y="-388938"/>
            <a:ext cx="35337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4747" y="1121646"/>
            <a:ext cx="44892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TASK 4: Making catalog discoverable in the GEOSS portal</a:t>
            </a:r>
          </a:p>
          <a:p>
            <a:pPr algn="ctr"/>
            <a:endParaRPr lang="en-US" sz="2800" b="1" dirty="0" smtClean="0"/>
          </a:p>
          <a:p>
            <a:r>
              <a:rPr lang="en-US" sz="2800" b="1" dirty="0" smtClean="0"/>
              <a:t>To harvest the resources available in the </a:t>
            </a:r>
            <a:r>
              <a:rPr lang="en-US" sz="2800" b="1" dirty="0" err="1" smtClean="0"/>
              <a:t>AtlantOS</a:t>
            </a:r>
            <a:r>
              <a:rPr lang="en-US" sz="2800" b="1" dirty="0" smtClean="0"/>
              <a:t> catalog. A GEOSS </a:t>
            </a:r>
            <a:r>
              <a:rPr lang="en-US" sz="2800" b="1" dirty="0"/>
              <a:t>interoperability </a:t>
            </a:r>
            <a:r>
              <a:rPr lang="en-US" sz="2800" b="1" dirty="0" smtClean="0"/>
              <a:t>test</a:t>
            </a:r>
          </a:p>
          <a:p>
            <a:r>
              <a:rPr lang="en-US" sz="2800" b="1" dirty="0"/>
              <a:t>w</a:t>
            </a:r>
            <a:r>
              <a:rPr lang="en-US" sz="2800" b="1" dirty="0" smtClean="0"/>
              <a:t>as initiated</a:t>
            </a:r>
            <a:endParaRPr lang="de-DE" sz="2800" b="1" dirty="0"/>
          </a:p>
          <a:p>
            <a:r>
              <a:rPr lang="en-US" sz="2800" b="1" dirty="0" smtClean="0"/>
              <a:t> </a:t>
            </a:r>
            <a:endParaRPr lang="en-US" sz="2800" b="1" dirty="0"/>
          </a:p>
          <a:p>
            <a:r>
              <a:rPr lang="en-US" sz="2800" b="1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76622"/>
            <a:ext cx="910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latin typeface="+mn-lt"/>
              </a:rPr>
              <a:t>AtlantOS</a:t>
            </a:r>
            <a:r>
              <a:rPr lang="en-US" sz="3600" b="1" u="sng" dirty="0" smtClean="0">
                <a:latin typeface="+mn-lt"/>
              </a:rPr>
              <a:t> - Data </a:t>
            </a:r>
            <a:r>
              <a:rPr lang="en-US" sz="3600" b="1" u="sng" dirty="0">
                <a:latin typeface="+mn-lt"/>
              </a:rPr>
              <a:t>flow and data </a:t>
            </a:r>
            <a:r>
              <a:rPr lang="en-US" sz="3600" b="1" u="sng" dirty="0" smtClean="0">
                <a:latin typeface="+mn-lt"/>
              </a:rPr>
              <a:t>Integration </a:t>
            </a:r>
            <a:r>
              <a:rPr lang="en-US" dirty="0"/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1145">
            <a:off x="4213122" y="2177707"/>
            <a:ext cx="540293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479</Words>
  <Application>Microsoft Office PowerPoint</Application>
  <PresentationFormat>On-screen Show (4:3)</PresentationFormat>
  <Paragraphs>129</Paragraphs>
  <Slides>14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 An Optimized Integrated Atlantic Ocean Observing System to enhance the societal, scientific and economic benefit</vt:lpstr>
      <vt:lpstr>The AtlantOS Project  A H2020-project – Who are we? </vt:lpstr>
      <vt:lpstr>The AtlantOS Project  A H2020-project – 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Planar Optode  Spartina anglica roots</dc:title>
  <dc:creator>kkoopjak</dc:creator>
  <cp:lastModifiedBy>Paola De Salvo</cp:lastModifiedBy>
  <cp:revision>161</cp:revision>
  <dcterms:created xsi:type="dcterms:W3CDTF">2011-02-07T08:50:21Z</dcterms:created>
  <dcterms:modified xsi:type="dcterms:W3CDTF">2018-04-23T13:44:42Z</dcterms:modified>
</cp:coreProperties>
</file>