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3716000" cx="24384000"/>
  <p:notesSz cx="6858000" cy="9144000"/>
  <p:embeddedFontLst>
    <p:embeddedFont>
      <p:font typeface="Helvetica Neue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000000"/>
          </p15:clr>
        </p15:guide>
        <p15:guide id="2" pos="76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762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762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762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762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b="0" i="0" sz="3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7625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7625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7625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7625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762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762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762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762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7625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7625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7625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7625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762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762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762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762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pic"/>
          </p:nvPr>
        </p:nvSpPr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idx="2" type="pic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762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762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762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762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idx="2" type="pic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 Light"/>
              <a:buNone/>
              <a:defRPr b="0" i="0" sz="8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762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762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762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762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7625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7625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7625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7625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7625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762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762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762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762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idx="2" type="pic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42912" lvl="0" marL="457200" marR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b="0" i="0" sz="4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2912" lvl="1" marL="914400" marR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b="0" i="0" sz="4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2912" lvl="2" marL="1371600" marR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b="0" i="0" sz="4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2912" lvl="3" marL="1828800" marR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b="0" i="0" sz="4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2912" lvl="4" marL="2286000" marR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b="0" i="0" sz="4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762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762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762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762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1689100" y="1778000"/>
            <a:ext cx="21005799" cy="10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7625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7625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7625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7625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7625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762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762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762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762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pic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3" name="Shape 43"/>
          <p:cNvSpPr/>
          <p:nvPr>
            <p:ph idx="3" type="pic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4" name="Shape 44"/>
          <p:cNvSpPr/>
          <p:nvPr>
            <p:ph idx="4" type="pic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7625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7625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7625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7625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7625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762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762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762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762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hyperlink" Target="https://github.com/ONSBigData/bristol_data_div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hyperlink" Target="http://www.apihighway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hyperlink" Target="https://apihighways.org/examples/conflicts-related-to-protected-area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7" y="0"/>
            <a:ext cx="24378568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922527" y="1087925"/>
            <a:ext cx="162621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Extending GEOSS Interoperability</a:t>
            </a:r>
            <a:r>
              <a:rPr b="0" i="0" lang="fr-CH" sz="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CH" sz="5000" u="none" cap="none" strike="noStrik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fr-CH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Start</a:t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804" y="2715758"/>
            <a:ext cx="24403608" cy="900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-19644" y="5996150"/>
            <a:ext cx="244035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Helvetica Neue"/>
              <a:buNone/>
            </a:pPr>
            <a:r>
              <a:rPr b="1" lang="fr-CH" sz="7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Extending </a:t>
            </a:r>
            <a:r>
              <a:rPr b="1" lang="fr-CH" sz="7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Interoperability of </a:t>
            </a:r>
            <a:r>
              <a:rPr b="1" lang="fr-CH" sz="7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GEOSS 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922526" y="1087925"/>
            <a:ext cx="143028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Extending GEOSS Interoperability</a:t>
            </a:r>
            <a:r>
              <a:rPr b="0" i="0" lang="fr-CH" sz="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CH" sz="5000" u="none" cap="none" strike="noStrik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fr-CH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Barriers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617725" y="2988850"/>
            <a:ext cx="11655000" cy="75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Projection/datum incompatibilities</a:t>
            </a:r>
            <a:br>
              <a:rPr lang="fr-CH" sz="5000">
                <a:solidFill>
                  <a:schemeClr val="dk1"/>
                </a:solidFill>
              </a:rPr>
            </a:br>
            <a:r>
              <a:rPr lang="fr-CH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Issues with very large files (downloading, scaling, etc.)</a:t>
            </a:r>
            <a:br>
              <a:rPr lang="fr-CH" sz="5000">
                <a:solidFill>
                  <a:schemeClr val="dk1"/>
                </a:solidFill>
              </a:rPr>
            </a:br>
            <a:r>
              <a:rPr lang="fr-CH" sz="3000">
                <a:solidFill>
                  <a:schemeClr val="dk1"/>
                </a:solidFill>
              </a:rPr>
              <a:t> 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Static files</a:t>
            </a:r>
            <a:br>
              <a:rPr lang="fr-CH" sz="5000">
                <a:solidFill>
                  <a:schemeClr val="dk1"/>
                </a:solidFill>
              </a:rPr>
            </a:br>
            <a:r>
              <a:rPr lang="fr-CH" sz="5000">
                <a:solidFill>
                  <a:schemeClr val="dk1"/>
                </a:solidFill>
              </a:rPr>
              <a:t>(database setup required)</a:t>
            </a:r>
            <a:br>
              <a:rPr lang="fr-CH" sz="5000">
                <a:solidFill>
                  <a:schemeClr val="dk1"/>
                </a:solidFill>
              </a:rPr>
            </a:br>
            <a:r>
              <a:rPr lang="fr-CH" sz="3000">
                <a:solidFill>
                  <a:schemeClr val="dk1"/>
                </a:solidFill>
              </a:rPr>
              <a:t> 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Subscription costs/registration</a:t>
            </a:r>
            <a:endParaRPr sz="5000">
              <a:solidFill>
                <a:schemeClr val="dk1"/>
              </a:solidFill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53800" y="3803564"/>
            <a:ext cx="11655000" cy="731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5" y="1087925"/>
            <a:ext cx="165270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Extending GEOSS Interoperability </a:t>
            </a:r>
            <a:r>
              <a:rPr lang="fr-CH" sz="5000">
                <a:solidFill>
                  <a:srgbClr val="A6AAA9"/>
                </a:solidFill>
              </a:rPr>
              <a:t>/</a:t>
            </a:r>
            <a:r>
              <a:rPr lang="fr-CH" sz="5000">
                <a:solidFill>
                  <a:schemeClr val="dk1"/>
                </a:solidFill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Connecting GEOSS</a:t>
            </a:r>
            <a:endParaRPr sz="5000">
              <a:solidFill>
                <a:srgbClr val="3B1F4C"/>
              </a:solidFill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0150" y="3311125"/>
            <a:ext cx="10439126" cy="844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99701" y="3311125"/>
            <a:ext cx="57150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7999700" y="4949425"/>
            <a:ext cx="5944200" cy="40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6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RESTful API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Javascript API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Example code/</a:t>
            </a:r>
            <a:br>
              <a:rPr lang="fr-CH" sz="5000">
                <a:solidFill>
                  <a:schemeClr val="dk1"/>
                </a:solidFill>
              </a:rPr>
            </a:br>
            <a:r>
              <a:rPr lang="fr-CH" sz="5000">
                <a:solidFill>
                  <a:schemeClr val="dk1"/>
                </a:solidFill>
              </a:rPr>
              <a:t>visualizations</a:t>
            </a:r>
            <a:endParaRPr sz="5000">
              <a:solidFill>
                <a:schemeClr val="dk1"/>
              </a:solidFill>
            </a:endParaRPr>
          </a:p>
        </p:txBody>
      </p:sp>
      <p:cxnSp>
        <p:nvCxnSpPr>
          <p:cNvPr id="149" name="Shape 149"/>
          <p:cNvCxnSpPr>
            <a:stCxn id="147" idx="1"/>
          </p:cNvCxnSpPr>
          <p:nvPr/>
        </p:nvCxnSpPr>
        <p:spPr>
          <a:xfrm rot="10800000">
            <a:off x="16132501" y="4236475"/>
            <a:ext cx="1867200" cy="81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" y="7850175"/>
            <a:ext cx="3582476" cy="11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125" y="4132750"/>
            <a:ext cx="2204200" cy="230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Shape 152"/>
          <p:cNvCxnSpPr>
            <a:stCxn id="150" idx="0"/>
            <a:endCxn id="151" idx="2"/>
          </p:cNvCxnSpPr>
          <p:nvPr/>
        </p:nvCxnSpPr>
        <p:spPr>
          <a:xfrm rot="10800000">
            <a:off x="1791250" y="6438975"/>
            <a:ext cx="0" cy="1411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Shape 153"/>
          <p:cNvCxnSpPr>
            <a:stCxn id="151" idx="3"/>
          </p:cNvCxnSpPr>
          <p:nvPr/>
        </p:nvCxnSpPr>
        <p:spPr>
          <a:xfrm>
            <a:off x="2893325" y="5285875"/>
            <a:ext cx="4838400" cy="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Shape 154"/>
          <p:cNvSpPr txBox="1"/>
          <p:nvPr/>
        </p:nvSpPr>
        <p:spPr>
          <a:xfrm>
            <a:off x="3017575" y="3087325"/>
            <a:ext cx="4134900" cy="23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4000">
                <a:solidFill>
                  <a:schemeClr val="dk1"/>
                </a:solidFill>
              </a:rPr>
              <a:t>API-ify </a:t>
            </a:r>
            <a:r>
              <a:rPr lang="fr-CH" sz="4000">
                <a:solidFill>
                  <a:schemeClr val="dk1"/>
                </a:solidFill>
              </a:rPr>
              <a:t>downloadable</a:t>
            </a:r>
            <a:r>
              <a:rPr lang="fr-CH" sz="4000">
                <a:solidFill>
                  <a:schemeClr val="dk1"/>
                </a:solidFill>
              </a:rPr>
              <a:t> </a:t>
            </a:r>
            <a:br>
              <a:rPr lang="fr-CH" sz="4000">
                <a:solidFill>
                  <a:schemeClr val="dk1"/>
                </a:solidFill>
              </a:rPr>
            </a:br>
            <a:r>
              <a:rPr lang="fr-CH" sz="4000">
                <a:solidFill>
                  <a:schemeClr val="dk1"/>
                </a:solidFill>
              </a:rPr>
              <a:t>datasets</a:t>
            </a: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922526" y="1087925"/>
            <a:ext cx="143028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Extending GEOSS Interoperability</a:t>
            </a:r>
            <a:r>
              <a:rPr b="0" i="0" lang="fr-CH" sz="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CH" sz="5000" u="none" cap="none" strike="noStrik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fr-CH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Examples</a:t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922525" y="2531650"/>
            <a:ext cx="11655000" cy="75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1"/>
              </a:solidFill>
            </a:endParaRPr>
          </a:p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b="1" lang="fr-CH" sz="5000">
                <a:solidFill>
                  <a:schemeClr val="dk1"/>
                </a:solidFill>
              </a:rPr>
              <a:t>Geospatial</a:t>
            </a:r>
            <a:endParaRPr b="1" sz="5000">
              <a:solidFill>
                <a:schemeClr val="dk1"/>
              </a:solidFill>
            </a:endParaRPr>
          </a:p>
          <a:p>
            <a:pPr indent="-5461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○"/>
            </a:pPr>
            <a:r>
              <a:rPr lang="fr-CH" sz="5000">
                <a:solidFill>
                  <a:schemeClr val="dk1"/>
                </a:solidFill>
              </a:rPr>
              <a:t>WMS layers</a:t>
            </a:r>
            <a:endParaRPr sz="5000">
              <a:solidFill>
                <a:schemeClr val="dk1"/>
              </a:solidFill>
            </a:endParaRPr>
          </a:p>
          <a:p>
            <a:pPr indent="-5461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○"/>
            </a:pPr>
            <a:r>
              <a:rPr lang="fr-CH" sz="5000">
                <a:solidFill>
                  <a:schemeClr val="dk1"/>
                </a:solidFill>
              </a:rPr>
              <a:t>RESTful API</a:t>
            </a:r>
            <a:endParaRPr sz="5000">
              <a:solidFill>
                <a:schemeClr val="dk1"/>
              </a:solidFill>
            </a:endParaRPr>
          </a:p>
          <a:p>
            <a:pPr indent="-5461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○"/>
            </a:pPr>
            <a:r>
              <a:rPr lang="fr-CH" sz="5000">
                <a:solidFill>
                  <a:schemeClr val="dk1"/>
                </a:solidFill>
              </a:rPr>
              <a:t>Import into CARTO</a:t>
            </a:r>
            <a:br>
              <a:rPr lang="fr-CH" sz="5000">
                <a:solidFill>
                  <a:schemeClr val="dk1"/>
                </a:solidFill>
              </a:rPr>
            </a:br>
            <a:endParaRPr sz="5000">
              <a:solidFill>
                <a:schemeClr val="dk1"/>
              </a:solidFill>
            </a:endParaRPr>
          </a:p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b="1" lang="fr-CH" sz="5000">
                <a:solidFill>
                  <a:schemeClr val="dk1"/>
                </a:solidFill>
              </a:rPr>
              <a:t>Non-geospatial</a:t>
            </a:r>
            <a:endParaRPr sz="5000">
              <a:solidFill>
                <a:schemeClr val="dk1"/>
              </a:solidFill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02200" y="2717075"/>
            <a:ext cx="12339625" cy="85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922526" y="1087925"/>
            <a:ext cx="143028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Extending GEOSS Interoperability</a:t>
            </a:r>
            <a:r>
              <a:rPr b="0" i="0" lang="fr-CH" sz="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CH" sz="5000" u="none" cap="none" strike="noStrik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fr-CH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Examples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922525" y="3369850"/>
            <a:ext cx="7832400" cy="75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Repurpose tools/scripts for analysis</a:t>
            </a:r>
            <a:br>
              <a:rPr lang="fr-CH" sz="5000">
                <a:solidFill>
                  <a:schemeClr val="dk1"/>
                </a:solidFill>
              </a:rPr>
            </a:br>
            <a:endParaRPr sz="5000">
              <a:solidFill>
                <a:schemeClr val="dk1"/>
              </a:solidFill>
            </a:endParaRPr>
          </a:p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Make data products more re-usable for visualizations </a:t>
            </a:r>
            <a:br>
              <a:rPr lang="fr-CH" sz="5000">
                <a:solidFill>
                  <a:schemeClr val="dk1"/>
                </a:solidFill>
              </a:rPr>
            </a:br>
            <a:r>
              <a:rPr lang="fr-CH" sz="5000">
                <a:solidFill>
                  <a:schemeClr val="dk1"/>
                </a:solidFill>
              </a:rPr>
              <a:t>(e.g. map tile services)</a:t>
            </a:r>
            <a:endParaRPr sz="5000">
              <a:solidFill>
                <a:schemeClr val="dk1"/>
              </a:solidFill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5700" y="2806650"/>
            <a:ext cx="15148299" cy="400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71038" y="6762320"/>
            <a:ext cx="14851908" cy="400113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9660925" y="10763450"/>
            <a:ext cx="140835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H" sz="3000"/>
              <a:t>Created by Edward Rowland  </a:t>
            </a:r>
            <a:r>
              <a:rPr lang="fr-CH" sz="3000">
                <a:solidFill>
                  <a:srgbClr val="000000"/>
                </a:solidFill>
              </a:rPr>
              <a:t>UK </a:t>
            </a:r>
            <a:r>
              <a:rPr lang="fr-CH" sz="3000"/>
              <a:t>Office of National Statistics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3000" u="sng">
                <a:solidFill>
                  <a:srgbClr val="0097A7"/>
                </a:solidFill>
                <a:hlinkClick r:id="rId6"/>
              </a:rPr>
              <a:t>Link to code on GitHub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922525" y="1087925"/>
            <a:ext cx="172950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Extending GEOSS Interoperability</a:t>
            </a:r>
            <a:r>
              <a:rPr b="0" i="0" lang="fr-CH" sz="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CH" sz="5000" u="none" cap="none" strike="noStrik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fr-CH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As a GEOSS provider?</a:t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5950" y="2320525"/>
            <a:ext cx="10439126" cy="844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90376" y="8107025"/>
            <a:ext cx="57150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4180400" y="8499675"/>
            <a:ext cx="9214500" cy="979800"/>
          </a:xfrm>
          <a:prstGeom prst="rect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9" name="Shape 179"/>
          <p:cNvCxnSpPr>
            <a:stCxn id="178" idx="3"/>
            <a:endCxn id="177" idx="1"/>
          </p:cNvCxnSpPr>
          <p:nvPr/>
        </p:nvCxnSpPr>
        <p:spPr>
          <a:xfrm>
            <a:off x="13394900" y="8989575"/>
            <a:ext cx="2995500" cy="51000"/>
          </a:xfrm>
          <a:prstGeom prst="straightConnector1">
            <a:avLst/>
          </a:prstGeom>
          <a:noFill/>
          <a:ln cap="flat" cmpd="sng" w="114300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7" y="0"/>
            <a:ext cx="24378566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15000"/>
              <a:buFont typeface="Arial"/>
              <a:buNone/>
            </a:pPr>
            <a:r>
              <a:rPr b="0" i="0" lang="fr-CH" sz="1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889882" y="9113375"/>
            <a:ext cx="191607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50"/>
              </a:buClr>
              <a:buSzPts val="4100"/>
              <a:buFont typeface="Arial"/>
              <a:buNone/>
            </a:pPr>
            <a:r>
              <a:rPr lang="fr-CH" sz="4100">
                <a:solidFill>
                  <a:srgbClr val="002350"/>
                </a:solidFill>
              </a:rPr>
              <a:t>alaurenzi</a:t>
            </a:r>
            <a:r>
              <a:rPr b="0" i="0" lang="fr-CH" sz="4100" u="none" cap="none" strike="noStrike">
                <a:solidFill>
                  <a:srgbClr val="002350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fr-CH" sz="4100">
                <a:solidFill>
                  <a:srgbClr val="002350"/>
                </a:solidFill>
              </a:rPr>
              <a:t>data4sdgs.org</a:t>
            </a:r>
            <a:r>
              <a:rPr b="0" i="0" lang="fr-CH" sz="4100" u="none" cap="none" strike="noStrike">
                <a:solidFill>
                  <a:srgbClr val="00235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fr-CH" sz="4100" u="sng">
                <a:solidFill>
                  <a:schemeClr val="hlink"/>
                </a:solidFill>
                <a:hlinkClick r:id="rId4"/>
              </a:rPr>
              <a:t>www.apihighways.org</a:t>
            </a:r>
            <a:r>
              <a:rPr b="0" i="0" lang="fr-CH" sz="4100" u="none" cap="none" strike="noStrike">
                <a:solidFill>
                  <a:srgbClr val="00235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fr-CH" sz="4100">
                <a:solidFill>
                  <a:srgbClr val="002350"/>
                </a:solidFill>
              </a:rPr>
              <a:t>@data4sdgs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1874425" y="4032700"/>
            <a:ext cx="18064200" cy="56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15000"/>
              <a:buFont typeface="Arial"/>
              <a:buNone/>
            </a:pPr>
            <a:r>
              <a:rPr lang="fr-CH" sz="8000">
                <a:solidFill>
                  <a:srgbClr val="3B1F4C"/>
                </a:solidFill>
              </a:rPr>
              <a:t>API Highways </a:t>
            </a:r>
            <a:r>
              <a:rPr lang="fr-CH" sz="8000">
                <a:solidFill>
                  <a:srgbClr val="3B1F4C"/>
                </a:solidFill>
              </a:rPr>
              <a:t>and</a:t>
            </a:r>
            <a:r>
              <a:rPr lang="fr-CH" sz="8000">
                <a:solidFill>
                  <a:srgbClr val="3B1F4C"/>
                </a:solidFill>
              </a:rPr>
              <a:t> GEOSS </a:t>
            </a:r>
            <a:br>
              <a:rPr lang="fr-CH" sz="8000">
                <a:solidFill>
                  <a:srgbClr val="3B1F4C"/>
                </a:solidFill>
              </a:rPr>
            </a:br>
            <a:r>
              <a:rPr lang="fr-CH" sz="8000">
                <a:solidFill>
                  <a:srgbClr val="3B1F4C"/>
                </a:solidFill>
              </a:rPr>
              <a:t>for Sustainable Development</a:t>
            </a:r>
            <a:endParaRPr sz="8000"/>
          </a:p>
        </p:txBody>
      </p:sp>
      <p:sp>
        <p:nvSpPr>
          <p:cNvPr id="65" name="Shape 65"/>
          <p:cNvSpPr/>
          <p:nvPr/>
        </p:nvSpPr>
        <p:spPr>
          <a:xfrm>
            <a:off x="1938150" y="8294600"/>
            <a:ext cx="21681000" cy="12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</a:pPr>
            <a:r>
              <a:rPr lang="fr-CH" sz="4300">
                <a:solidFill>
                  <a:schemeClr val="accent1"/>
                </a:solidFill>
              </a:rPr>
              <a:t>Adrian Laurenzi</a:t>
            </a:r>
            <a:r>
              <a:rPr b="0" i="0" lang="fr-CH" sz="4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fr-CH" sz="4300">
                <a:solidFill>
                  <a:schemeClr val="accent1"/>
                </a:solidFill>
              </a:rPr>
              <a:t>Data Scientist</a:t>
            </a:r>
            <a:br>
              <a:rPr lang="fr-CH" sz="4300">
                <a:solidFill>
                  <a:schemeClr val="accent1"/>
                </a:solidFill>
              </a:rPr>
            </a:br>
            <a:r>
              <a:rPr lang="fr-CH" sz="4300">
                <a:solidFill>
                  <a:schemeClr val="accent1"/>
                </a:solidFill>
              </a:rPr>
              <a:t>Global Partnership for Sustainable Development Data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922526" y="1087925"/>
            <a:ext cx="134820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What is API Highways?</a:t>
            </a:r>
            <a:r>
              <a:rPr b="0" i="0" lang="fr-CH" sz="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CH" sz="5000" u="none" cap="none" strike="noStrik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fr-CH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Start</a:t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804" y="2715758"/>
            <a:ext cx="24403608" cy="900134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99" y="5996150"/>
            <a:ext cx="243840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Helvetica Neue"/>
              <a:buNone/>
            </a:pPr>
            <a:r>
              <a:rPr b="1" lang="fr-CH" sz="7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API Highways?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922526" y="1087925"/>
            <a:ext cx="143028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What is API Highways?</a:t>
            </a:r>
            <a:r>
              <a:rPr b="0" i="0" lang="fr-CH" sz="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CH" sz="5000" u="none" cap="none" strike="noStrik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fr-CH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Problem</a:t>
            </a: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922525" y="3674650"/>
            <a:ext cx="9112800" cy="6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Data often unavailable in a form ideal for application/visualization development</a:t>
            </a:r>
            <a:endParaRPr sz="50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1"/>
              </a:solidFill>
            </a:endParaRPr>
          </a:p>
          <a:p>
            <a:pPr indent="-546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APIs, documentation, examples are scattered and/or hidden</a:t>
            </a:r>
            <a:endParaRPr sz="5000">
              <a:solidFill>
                <a:schemeClr val="dk1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72400" y="2630825"/>
            <a:ext cx="11856750" cy="889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922526" y="1087925"/>
            <a:ext cx="143028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What is API Highways?</a:t>
            </a:r>
            <a:r>
              <a:rPr b="0" i="0" lang="fr-CH" sz="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CH" sz="5000" u="none" cap="none" strike="noStrik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fr-CH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Our Solution</a:t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934625"/>
            <a:ext cx="24231599" cy="374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134150"/>
            <a:ext cx="24231599" cy="34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922526" y="1087925"/>
            <a:ext cx="143028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What is API Highways?</a:t>
            </a:r>
            <a:r>
              <a:rPr b="0" i="0" lang="fr-CH" sz="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CH" sz="5000" u="none" cap="none" strike="noStrik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fr-CH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Our Solution</a:t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525" y="2321325"/>
            <a:ext cx="13363801" cy="92987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6758975" y="5773500"/>
            <a:ext cx="7806600" cy="21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5000" u="sng">
                <a:solidFill>
                  <a:srgbClr val="0097A7"/>
                </a:solidFill>
                <a:hlinkClick r:id="rId5"/>
              </a:rPr>
              <a:t>apihighways.org</a:t>
            </a:r>
            <a:endParaRPr sz="5000">
              <a:solidFill>
                <a:srgbClr val="32428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7850" y="0"/>
            <a:ext cx="12808951" cy="137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922526" y="1087925"/>
            <a:ext cx="143028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What is API Highways?</a:t>
            </a:r>
            <a:r>
              <a:rPr b="0" i="0" lang="fr-CH" sz="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CH" sz="5000" u="none" cap="none" strike="noStrik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fr-CH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A</a:t>
            </a:r>
            <a:r>
              <a:rPr lang="fr-CH" sz="5000">
                <a:solidFill>
                  <a:schemeClr val="accent1"/>
                </a:solidFill>
              </a:rPr>
              <a:t>rchitecture</a:t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922525" y="4131850"/>
            <a:ext cx="10013100" cy="6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6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Knowledge graph &amp; t</a:t>
            </a:r>
            <a:r>
              <a:rPr lang="fr-CH" sz="5000">
                <a:solidFill>
                  <a:schemeClr val="dk1"/>
                </a:solidFill>
              </a:rPr>
              <a:t>agging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●"/>
            </a:pPr>
            <a:r>
              <a:rPr lang="fr-CH" sz="5000">
                <a:solidFill>
                  <a:schemeClr val="dk1"/>
                </a:solidFill>
              </a:rPr>
              <a:t>API &amp; dataset monitoring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Metrics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Data providers contribute datasets &amp; APIs</a:t>
            </a:r>
            <a:endParaRPr sz="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922526" y="1087925"/>
            <a:ext cx="143028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What is API Highways?</a:t>
            </a:r>
            <a:r>
              <a:rPr b="0" i="0" lang="fr-CH" sz="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CH" sz="5000" u="none" cap="none" strike="noStrik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fr-CH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Data Landscape</a:t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922525" y="3674650"/>
            <a:ext cx="11098800" cy="6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H" sz="5000">
                <a:solidFill>
                  <a:schemeClr val="dk1"/>
                </a:solidFill>
              </a:rPr>
              <a:t>Geospatial</a:t>
            </a:r>
            <a:r>
              <a:rPr lang="fr-CH" sz="5000">
                <a:solidFill>
                  <a:schemeClr val="dk1"/>
                </a:solidFill>
              </a:rPr>
              <a:t> (raster and non-raster)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WMS layers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Vector tile services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Non-raster (GeoJSON, CSV, etc.)</a:t>
            </a:r>
            <a:endParaRPr sz="5000">
              <a:solidFill>
                <a:schemeClr val="dk1"/>
              </a:solidFill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2301925" y="3674650"/>
            <a:ext cx="11098800" cy="6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H" sz="5000">
                <a:solidFill>
                  <a:schemeClr val="dk1"/>
                </a:solidFill>
              </a:rPr>
              <a:t>Non-Geospatial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Generic RESTful APIs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"API-ify" static/downloadable files:</a:t>
            </a:r>
            <a:endParaRPr sz="5000">
              <a:solidFill>
                <a:schemeClr val="dk1"/>
              </a:solidFill>
            </a:endParaRPr>
          </a:p>
          <a:p>
            <a:pPr indent="-546100" lvl="1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○"/>
            </a:pPr>
            <a:r>
              <a:rPr lang="fr-CH" sz="5000">
                <a:solidFill>
                  <a:schemeClr val="dk1"/>
                </a:solidFill>
              </a:rPr>
              <a:t>CSV, JSON, and XML</a:t>
            </a:r>
            <a:endParaRPr sz="5000">
              <a:solidFill>
                <a:schemeClr val="dk1"/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922525" y="7984225"/>
            <a:ext cx="16473900" cy="6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H" sz="5000">
                <a:solidFill>
                  <a:schemeClr val="dk1"/>
                </a:solidFill>
              </a:rPr>
              <a:t>Metadata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●"/>
            </a:pPr>
            <a:r>
              <a:rPr lang="fr-CH" sz="5000">
                <a:solidFill>
                  <a:schemeClr val="dk1"/>
                </a:solidFill>
              </a:rPr>
              <a:t>Keywords (for search), title, description, </a:t>
            </a:r>
            <a:endParaRPr sz="5000">
              <a:solidFill>
                <a:schemeClr val="dk1"/>
              </a:solidFill>
            </a:endParaRPr>
          </a:p>
          <a:p>
            <a:pPr indent="-5461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●"/>
            </a:pPr>
            <a:r>
              <a:rPr lang="fr-CH" sz="5000">
                <a:solidFill>
                  <a:schemeClr val="dk1"/>
                </a:solidFill>
              </a:rPr>
              <a:t>Link to source webpage for complete metadata</a:t>
            </a:r>
            <a:endParaRPr sz="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75" y="1542325"/>
            <a:ext cx="3051525" cy="106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922526" y="1087925"/>
            <a:ext cx="143028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F4C"/>
              </a:buClr>
              <a:buSzPts val="5000"/>
              <a:buFont typeface="Arial"/>
              <a:buNone/>
            </a:pPr>
            <a:r>
              <a:rPr lang="fr-CH" sz="5000">
                <a:solidFill>
                  <a:srgbClr val="3B1F4C"/>
                </a:solidFill>
              </a:rPr>
              <a:t>What is API Highways?</a:t>
            </a:r>
            <a:r>
              <a:rPr b="0" i="0" lang="fr-CH" sz="5000" u="none" cap="none" strike="noStrike">
                <a:solidFill>
                  <a:srgbClr val="3B1F4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CH" sz="5000" u="none" cap="none" strike="noStrike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fr-CH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5000">
                <a:solidFill>
                  <a:schemeClr val="accent1"/>
                </a:solidFill>
              </a:rPr>
              <a:t>Connector Ecosystem</a:t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8475" y="5543325"/>
            <a:ext cx="6881650" cy="16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7375" y="2134025"/>
            <a:ext cx="7317900" cy="28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2100" y="9087675"/>
            <a:ext cx="35242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7375" y="8156525"/>
            <a:ext cx="5715000" cy="1514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Shape 119"/>
          <p:cNvCxnSpPr>
            <a:endCxn id="118" idx="1"/>
          </p:cNvCxnSpPr>
          <p:nvPr/>
        </p:nvCxnSpPr>
        <p:spPr>
          <a:xfrm>
            <a:off x="2912575" y="8658463"/>
            <a:ext cx="1654800" cy="255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0" name="Shape 120"/>
          <p:cNvCxnSpPr>
            <a:endCxn id="115" idx="1"/>
          </p:cNvCxnSpPr>
          <p:nvPr/>
        </p:nvCxnSpPr>
        <p:spPr>
          <a:xfrm flipH="1" rot="10800000">
            <a:off x="2886075" y="6367925"/>
            <a:ext cx="1622400" cy="2290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Shape 121"/>
          <p:cNvCxnSpPr>
            <a:endCxn id="116" idx="1"/>
          </p:cNvCxnSpPr>
          <p:nvPr/>
        </p:nvCxnSpPr>
        <p:spPr>
          <a:xfrm flipH="1" rot="10800000">
            <a:off x="2965675" y="3567113"/>
            <a:ext cx="1601700" cy="49854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Shape 122"/>
          <p:cNvCxnSpPr>
            <a:endCxn id="117" idx="1"/>
          </p:cNvCxnSpPr>
          <p:nvPr/>
        </p:nvCxnSpPr>
        <p:spPr>
          <a:xfrm>
            <a:off x="2948000" y="8706450"/>
            <a:ext cx="2384100" cy="13623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3" name="Shape 1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316225" y="3798400"/>
            <a:ext cx="11038051" cy="50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3610100" y="8868950"/>
            <a:ext cx="10485600" cy="15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5000">
                <a:solidFill>
                  <a:schemeClr val="dk1"/>
                </a:solidFill>
              </a:rPr>
              <a:t>...</a:t>
            </a:r>
            <a:r>
              <a:rPr lang="fr-CH" sz="5000">
                <a:solidFill>
                  <a:schemeClr val="dk1"/>
                </a:solidFill>
              </a:rPr>
              <a:t>plus a growing list </a:t>
            </a:r>
            <a:br>
              <a:rPr lang="fr-CH" sz="5000">
                <a:solidFill>
                  <a:schemeClr val="dk1"/>
                </a:solidFill>
              </a:rPr>
            </a:br>
            <a:r>
              <a:rPr lang="fr-CH" sz="5000">
                <a:solidFill>
                  <a:schemeClr val="dk1"/>
                </a:solidFill>
              </a:rPr>
              <a:t>   of more integrations</a:t>
            </a:r>
            <a:endParaRPr/>
          </a:p>
        </p:txBody>
      </p:sp>
      <p:cxnSp>
        <p:nvCxnSpPr>
          <p:cNvPr id="125" name="Shape 125"/>
          <p:cNvCxnSpPr>
            <a:stCxn id="115" idx="3"/>
            <a:endCxn id="126" idx="1"/>
          </p:cNvCxnSpPr>
          <p:nvPr/>
        </p:nvCxnSpPr>
        <p:spPr>
          <a:xfrm>
            <a:off x="11390125" y="6367925"/>
            <a:ext cx="1789800" cy="84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" name="Shape 126"/>
          <p:cNvSpPr/>
          <p:nvPr/>
        </p:nvSpPr>
        <p:spPr>
          <a:xfrm>
            <a:off x="13179950" y="3883625"/>
            <a:ext cx="136200" cy="4985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