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8" r:id="rId3"/>
    <p:sldId id="295" r:id="rId4"/>
    <p:sldId id="296" r:id="rId5"/>
    <p:sldId id="287" r:id="rId6"/>
    <p:sldId id="289" r:id="rId7"/>
    <p:sldId id="291" r:id="rId8"/>
    <p:sldId id="292" r:id="rId9"/>
    <p:sldId id="297" r:id="rId10"/>
    <p:sldId id="300" r:id="rId11"/>
    <p:sldId id="301" r:id="rId12"/>
    <p:sldId id="302" r:id="rId13"/>
    <p:sldId id="293" r:id="rId14"/>
    <p:sldId id="294" r:id="rId15"/>
    <p:sldId id="298" r:id="rId16"/>
    <p:sldId id="299" r:id="rId17"/>
    <p:sldId id="303" r:id="rId18"/>
    <p:sldId id="304" r:id="rId19"/>
    <p:sldId id="305" r:id="rId20"/>
    <p:sldId id="306" r:id="rId21"/>
    <p:sldId id="307" r:id="rId22"/>
    <p:sldId id="308" r:id="rId23"/>
    <p:sldId id="290" r:id="rId24"/>
    <p:sldId id="257" r:id="rId25"/>
    <p:sldId id="262"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p:cViewPr>
        <p:scale>
          <a:sx n="53" d="100"/>
          <a:sy n="53" d="100"/>
        </p:scale>
        <p:origin x="-108" y="-108"/>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7505739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Times New Roman" charset="0"/>
                <a:ea typeface="MS PGothic" pitchFamily="34" charset="-128"/>
                <a:cs typeface="MS PGothic" charset="0"/>
              </a:rPr>
              <a:t>The </a:t>
            </a:r>
            <a:r>
              <a:rPr lang="en-US" sz="1200" b="1" i="0" kern="1200" dirty="0">
                <a:solidFill>
                  <a:schemeClr val="tx1"/>
                </a:solidFill>
                <a:effectLst/>
                <a:latin typeface="Times New Roman" charset="0"/>
                <a:ea typeface="MS PGothic" pitchFamily="34" charset="-128"/>
                <a:cs typeface="MS PGothic" charset="0"/>
              </a:rPr>
              <a:t>Director</a:t>
            </a:r>
            <a:r>
              <a:rPr lang="en-US" sz="1200" b="0" i="0" kern="1200" dirty="0">
                <a:solidFill>
                  <a:schemeClr val="tx1"/>
                </a:solidFill>
                <a:effectLst/>
                <a:latin typeface="Times New Roman" charset="0"/>
                <a:ea typeface="MS PGothic" pitchFamily="34" charset="-128"/>
                <a:cs typeface="MS PGothic" charset="0"/>
              </a:rPr>
              <a:t> oversaw the conduct of the exercise (from setup to clean up), maintained contact with Controllers and Evaluators, and debriefed Controllers and Evaluators following the exercise.</a:t>
            </a:r>
          </a:p>
          <a:p>
            <a:pPr rtl="0"/>
            <a:r>
              <a:rPr lang="en-US" sz="1200" b="1" i="0" kern="1200" dirty="0">
                <a:solidFill>
                  <a:schemeClr val="tx1"/>
                </a:solidFill>
                <a:effectLst/>
                <a:latin typeface="Times New Roman" charset="0"/>
                <a:ea typeface="MS PGothic" pitchFamily="34" charset="-128"/>
                <a:cs typeface="MS PGothic" charset="0"/>
              </a:rPr>
              <a:t>Evaluators</a:t>
            </a:r>
            <a:r>
              <a:rPr lang="en-US" sz="1200" b="0" i="0" kern="1200" dirty="0">
                <a:solidFill>
                  <a:schemeClr val="tx1"/>
                </a:solidFill>
                <a:effectLst/>
                <a:latin typeface="Times New Roman" charset="0"/>
                <a:ea typeface="MS PGothic" pitchFamily="34" charset="-128"/>
                <a:cs typeface="MS PGothic" charset="0"/>
              </a:rPr>
              <a:t> documented observations, captured unresolved issues, and analyzed exercise results. Evaluators did not interfere with exercise flow. Chosen based on their expertise in the specific functional areas.</a:t>
            </a:r>
          </a:p>
          <a:p>
            <a:pPr rtl="0"/>
            <a:r>
              <a:rPr lang="en-US" sz="1200" b="1" i="0" kern="1200" dirty="0">
                <a:solidFill>
                  <a:schemeClr val="tx1"/>
                </a:solidFill>
                <a:effectLst/>
                <a:latin typeface="Times New Roman" charset="0"/>
                <a:ea typeface="MS PGothic" pitchFamily="34" charset="-128"/>
                <a:cs typeface="MS PGothic" charset="0"/>
              </a:rPr>
              <a:t>Facilitators</a:t>
            </a:r>
            <a:r>
              <a:rPr lang="en-US" sz="1200" b="0" i="0" kern="1200" dirty="0">
                <a:solidFill>
                  <a:schemeClr val="tx1"/>
                </a:solidFill>
                <a:effectLst/>
                <a:latin typeface="Times New Roman" charset="0"/>
                <a:ea typeface="MS PGothic" pitchFamily="34" charset="-128"/>
                <a:cs typeface="MS PGothic" charset="0"/>
              </a:rPr>
              <a:t> were responsible for keeping participant discussions on track with exercise objectives and ensuring all issues were explored as thoroughly as possible within the time constraints. They assisted and raised any issues to the Exercise Director, and controlled the flow of scenario injects. Facilitators communicate with Controllers and ensure that all SE player roles run as smoothly as possible.</a:t>
            </a:r>
          </a:p>
          <a:p>
            <a:pPr rtl="0"/>
            <a:r>
              <a:rPr lang="en-US" sz="1200" b="1" i="0" kern="1200" dirty="0">
                <a:solidFill>
                  <a:schemeClr val="tx1"/>
                </a:solidFill>
                <a:effectLst/>
                <a:latin typeface="Times New Roman" charset="0"/>
                <a:ea typeface="MS PGothic" pitchFamily="34" charset="-128"/>
                <a:cs typeface="MS PGothic" charset="0"/>
              </a:rPr>
              <a:t>Controllers</a:t>
            </a:r>
            <a:r>
              <a:rPr lang="en-US" sz="1200" b="0" i="0" kern="1200" dirty="0">
                <a:solidFill>
                  <a:schemeClr val="tx1"/>
                </a:solidFill>
                <a:effectLst/>
                <a:latin typeface="Times New Roman" charset="0"/>
                <a:ea typeface="MS PGothic" pitchFamily="34" charset="-128"/>
                <a:cs typeface="MS PGothic" charset="0"/>
              </a:rPr>
              <a:t> directed the pace of exercise play, provided key data to players, and prompted or initiated certain player actions to ensure exercise continuity. Controllers issued exercise materials to players as required, monitored the exercise timeline, and supervised the safety of all exercise participants. Two Controllers were available for each sector. Controllers were responsible for ensuring that Injects (see below) were acted upon by players. Controllers communicated with the Facilitators and Exercise Director to resolve any problems.</a:t>
            </a:r>
          </a:p>
          <a:p>
            <a:pPr rtl="0"/>
            <a:r>
              <a:rPr lang="en-US" sz="1200" b="1" i="0" kern="1200" dirty="0">
                <a:solidFill>
                  <a:schemeClr val="tx1"/>
                </a:solidFill>
                <a:effectLst/>
                <a:latin typeface="Times New Roman" charset="0"/>
                <a:ea typeface="MS PGothic" pitchFamily="34" charset="-128"/>
                <a:cs typeface="MS PGothic" charset="0"/>
              </a:rPr>
              <a:t>Observers</a:t>
            </a:r>
            <a:r>
              <a:rPr lang="en-US" sz="1200" b="0" i="0" kern="1200" dirty="0">
                <a:solidFill>
                  <a:schemeClr val="tx1"/>
                </a:solidFill>
                <a:effectLst/>
                <a:latin typeface="Times New Roman" charset="0"/>
                <a:ea typeface="MS PGothic" pitchFamily="34" charset="-128"/>
                <a:cs typeface="MS PGothic" charset="0"/>
              </a:rPr>
              <a:t> supported the development of player responses to the situation by asking relevant questions, delivering messages, or providing background references where required. Observers did not directly participate in the exercise. They observed selected segments of the exercise as it unfolded while remaining separated from player activities. Observers viewed the exercise from a designated observation area and are were to remain within the observation area during the exercise.</a:t>
            </a:r>
          </a:p>
          <a:p>
            <a:pPr rtl="0"/>
            <a:r>
              <a:rPr lang="en-US" sz="1200" b="0" i="0" kern="1200" dirty="0">
                <a:solidFill>
                  <a:schemeClr val="tx1"/>
                </a:solidFill>
                <a:effectLst/>
                <a:latin typeface="Times New Roman" charset="0"/>
                <a:ea typeface="MS PGothic" pitchFamily="34" charset="-128"/>
                <a:cs typeface="MS PGothic" charset="0"/>
              </a:rPr>
              <a:t>The </a:t>
            </a:r>
            <a:r>
              <a:rPr lang="en-US" sz="1200" b="1" i="0" kern="1200" dirty="0">
                <a:solidFill>
                  <a:schemeClr val="tx1"/>
                </a:solidFill>
                <a:effectLst/>
                <a:latin typeface="Times New Roman" charset="0"/>
                <a:ea typeface="MS PGothic" pitchFamily="34" charset="-128"/>
                <a:cs typeface="MS PGothic" charset="0"/>
              </a:rPr>
              <a:t>Simulation Cell (SimCell)</a:t>
            </a:r>
            <a:r>
              <a:rPr lang="en-US" sz="1200" b="0" i="0" kern="1200" dirty="0">
                <a:solidFill>
                  <a:schemeClr val="tx1"/>
                </a:solidFill>
                <a:effectLst/>
                <a:latin typeface="Times New Roman" charset="0"/>
                <a:ea typeface="MS PGothic" pitchFamily="34" charset="-128"/>
                <a:cs typeface="MS PGothic" charset="0"/>
              </a:rPr>
              <a:t> provided communications between players and a wide variety of simulated external agencies (e.g., first responders). The SimCell provided realistic, real-time, two-way communications (email for this exercise) between players and simulated response and support agencies. The SimCell controlled the flow of injects (e.g., timing of events related to the simulated disaster) to specific sectors and answered any requests directed to them by the players. The SimCell was physically separated from the main group of players.</a:t>
            </a:r>
          </a:p>
          <a:p>
            <a:pPr rtl="0"/>
            <a:r>
              <a:rPr lang="en-US" sz="1200" b="0" i="0" kern="1200" dirty="0">
                <a:solidFill>
                  <a:schemeClr val="tx1"/>
                </a:solidFill>
                <a:effectLst/>
                <a:latin typeface="Times New Roman" charset="0"/>
                <a:ea typeface="MS PGothic" pitchFamily="34" charset="-128"/>
                <a:cs typeface="MS PGothic" charset="0"/>
              </a:rPr>
              <a:t>The </a:t>
            </a:r>
            <a:r>
              <a:rPr lang="en-US" sz="1200" b="1" i="0" kern="1200" dirty="0">
                <a:solidFill>
                  <a:schemeClr val="tx1"/>
                </a:solidFill>
                <a:effectLst/>
                <a:latin typeface="Times New Roman" charset="0"/>
                <a:ea typeface="MS PGothic" pitchFamily="34" charset="-128"/>
                <a:cs typeface="MS PGothic" charset="0"/>
              </a:rPr>
              <a:t>Situation Reporting Cell (</a:t>
            </a:r>
            <a:r>
              <a:rPr lang="en-US" sz="1200" b="1" i="0" kern="1200" dirty="0" err="1">
                <a:solidFill>
                  <a:schemeClr val="tx1"/>
                </a:solidFill>
                <a:effectLst/>
                <a:latin typeface="Times New Roman" charset="0"/>
                <a:ea typeface="MS PGothic" pitchFamily="34" charset="-128"/>
                <a:cs typeface="MS PGothic" charset="0"/>
              </a:rPr>
              <a:t>SitRepCell</a:t>
            </a:r>
            <a:r>
              <a:rPr lang="en-US" sz="1200" b="1" i="0" kern="1200" dirty="0">
                <a:solidFill>
                  <a:schemeClr val="tx1"/>
                </a:solidFill>
                <a:effectLst/>
                <a:latin typeface="Times New Roman" charset="0"/>
                <a:ea typeface="MS PGothic" pitchFamily="34" charset="-128"/>
                <a:cs typeface="MS PGothic" charset="0"/>
              </a:rPr>
              <a:t>)</a:t>
            </a:r>
            <a:r>
              <a:rPr lang="en-US" sz="1200" b="0" i="0" kern="1200" dirty="0">
                <a:solidFill>
                  <a:schemeClr val="tx1"/>
                </a:solidFill>
                <a:effectLst/>
                <a:latin typeface="Times New Roman" charset="0"/>
                <a:ea typeface="MS PGothic" pitchFamily="34" charset="-128"/>
                <a:cs typeface="MS PGothic" charset="0"/>
              </a:rPr>
              <a:t> coordinated with the Controllers and the sector leads and note takers to keep a running report of sector progress through the scenario during exercise play. The </a:t>
            </a:r>
            <a:r>
              <a:rPr lang="en-US" sz="1200" b="0" i="0" kern="1200" dirty="0" err="1">
                <a:solidFill>
                  <a:schemeClr val="tx1"/>
                </a:solidFill>
                <a:effectLst/>
                <a:latin typeface="Times New Roman" charset="0"/>
                <a:ea typeface="MS PGothic" pitchFamily="34" charset="-128"/>
                <a:cs typeface="MS PGothic" charset="0"/>
              </a:rPr>
              <a:t>SitRepCell</a:t>
            </a:r>
            <a:r>
              <a:rPr lang="en-US" sz="1200" b="0" i="0" kern="1200" dirty="0">
                <a:solidFill>
                  <a:schemeClr val="tx1"/>
                </a:solidFill>
                <a:effectLst/>
                <a:latin typeface="Times New Roman" charset="0"/>
                <a:ea typeface="MS PGothic" pitchFamily="34" charset="-128"/>
                <a:cs typeface="MS PGothic" charset="0"/>
              </a:rPr>
              <a:t> monitored the note taker via shared documents (</a:t>
            </a:r>
            <a:r>
              <a:rPr lang="en-US" sz="1200" b="0" i="0" kern="1200" dirty="0" err="1">
                <a:solidFill>
                  <a:schemeClr val="tx1"/>
                </a:solidFill>
                <a:effectLst/>
                <a:latin typeface="Times New Roman" charset="0"/>
                <a:ea typeface="MS PGothic" pitchFamily="34" charset="-128"/>
                <a:cs typeface="MS PGothic" charset="0"/>
              </a:rPr>
              <a:t>GoogleDocs</a:t>
            </a:r>
            <a:r>
              <a:rPr lang="en-US" sz="1200" b="0" i="0" kern="1200" dirty="0">
                <a:solidFill>
                  <a:schemeClr val="tx1"/>
                </a:solidFill>
                <a:effectLst/>
                <a:latin typeface="Times New Roman" charset="0"/>
                <a:ea typeface="MS PGothic" pitchFamily="34" charset="-128"/>
                <a:cs typeface="MS PGothic" charset="0"/>
              </a:rPr>
              <a:t> in this case), SimCell emails, and queried sector Controllers, as necessary, to maintain the reports. They did not engage in exercise play.</a:t>
            </a:r>
          </a:p>
          <a:p>
            <a:endParaRPr lang="en-US" dirty="0"/>
          </a:p>
        </p:txBody>
      </p:sp>
      <p:sp>
        <p:nvSpPr>
          <p:cNvPr id="4" name="Slide Number Placeholder 3"/>
          <p:cNvSpPr>
            <a:spLocks noGrp="1"/>
          </p:cNvSpPr>
          <p:nvPr>
            <p:ph type="sldNum" sz="quarter" idx="10"/>
          </p:nvPr>
        </p:nvSpPr>
        <p:spPr/>
        <p:txBody>
          <a:bodyPr/>
          <a:lstStyle/>
          <a:p>
            <a:pPr>
              <a:defRPr/>
            </a:pPr>
            <a:fld id="{ED3BBFB6-EA16-814E-8BA7-170BD9422392}" type="slidenum">
              <a:rPr lang="en-US" altLang="en-US" smtClean="0"/>
              <a:pPr>
                <a:defRPr/>
              </a:pPr>
              <a:t>10</a:t>
            </a:fld>
            <a:endParaRPr lang="en-US" altLang="en-US"/>
          </a:p>
        </p:txBody>
      </p:sp>
    </p:spTree>
    <p:extLst>
      <p:ext uri="{BB962C8B-B14F-4D97-AF65-F5344CB8AC3E}">
        <p14:creationId xmlns:p14="http://schemas.microsoft.com/office/powerpoint/2010/main" val="375574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charset="0"/>
                <a:ea typeface="MS PGothic" pitchFamily="34" charset="-128"/>
                <a:cs typeface="MS PGothic" charset="0"/>
              </a:rPr>
              <a:t>The scenario used a fictitious region named Disastrov. The region had a coastline, high mountains with a volcano, and rivers. It was composed of a large urban center, a small urban center, and rural settlements. Infrastructure features were depicted such as an airport, port, dams, levees, highways, rail, and bridges.</a:t>
            </a:r>
            <a:endParaRPr lang="en-US" dirty="0"/>
          </a:p>
        </p:txBody>
      </p:sp>
      <p:sp>
        <p:nvSpPr>
          <p:cNvPr id="4" name="Slide Number Placeholder 3"/>
          <p:cNvSpPr>
            <a:spLocks noGrp="1"/>
          </p:cNvSpPr>
          <p:nvPr>
            <p:ph type="sldNum" sz="quarter" idx="10"/>
          </p:nvPr>
        </p:nvSpPr>
        <p:spPr/>
        <p:txBody>
          <a:bodyPr/>
          <a:lstStyle/>
          <a:p>
            <a:pPr>
              <a:defRPr/>
            </a:pPr>
            <a:fld id="{ED3BBFB6-EA16-814E-8BA7-170BD9422392}" type="slidenum">
              <a:rPr lang="en-US" altLang="en-US" smtClean="0"/>
              <a:pPr>
                <a:defRPr/>
              </a:pPr>
              <a:t>13</a:t>
            </a:fld>
            <a:endParaRPr lang="en-US" altLang="en-US"/>
          </a:p>
        </p:txBody>
      </p:sp>
    </p:spTree>
    <p:extLst>
      <p:ext uri="{BB962C8B-B14F-4D97-AF65-F5344CB8AC3E}">
        <p14:creationId xmlns:p14="http://schemas.microsoft.com/office/powerpoint/2010/main" val="410571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ltLang="en-US" dirty="0"/>
              <a:t>Copyright © </a:t>
            </a:r>
            <a:r>
              <a:rPr lang="is-IS" altLang="en-US" dirty="0"/>
              <a:t>2018</a:t>
            </a:r>
            <a:r>
              <a:rPr lang="en-US" altLang="en-US" dirty="0"/>
              <a:t> Open Geospatial Consortium</a:t>
            </a:r>
          </a:p>
        </p:txBody>
      </p:sp>
      <p:sp>
        <p:nvSpPr>
          <p:cNvPr id="5" name="Rectangle 6"/>
          <p:cNvSpPr>
            <a:spLocks noGrp="1" noChangeArrowheads="1"/>
          </p:cNvSpPr>
          <p:nvPr>
            <p:ph type="sldNum" sz="quarter" idx="11"/>
          </p:nvPr>
        </p:nvSpPr>
        <p:spPr>
          <a:xfrm>
            <a:off x="11928368" y="13081000"/>
            <a:ext cx="514564" cy="471924"/>
          </a:xfrm>
          <a:ln/>
        </p:spPr>
        <p:txBody>
          <a:bodyPr/>
          <a:lstStyle>
            <a:lvl1pPr>
              <a:defRPr/>
            </a:lvl1pPr>
          </a:lstStyle>
          <a:p>
            <a:pPr>
              <a:defRPr/>
            </a:pPr>
            <a:fld id="{D89BF124-AF04-5448-81DF-7A81BF3CA465}" type="slidenum">
              <a:rPr lang="en-US" altLang="en-US"/>
              <a:pPr>
                <a:defRPr/>
              </a:pPr>
              <a:t>‹#›</a:t>
            </a:fld>
            <a:endParaRPr lang="en-US" altLang="en-US"/>
          </a:p>
        </p:txBody>
      </p:sp>
    </p:spTree>
    <p:extLst>
      <p:ext uri="{BB962C8B-B14F-4D97-AF65-F5344CB8AC3E}">
        <p14:creationId xmlns:p14="http://schemas.microsoft.com/office/powerpoint/2010/main" val="448584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35000" y="9448800"/>
            <a:ext cx="23114000" cy="2006600"/>
          </a:xfrm>
          <a:prstGeom prst="rect">
            <a:avLst/>
          </a:prstGeom>
        </p:spPr>
        <p:txBody>
          <a:bodyPr anchor="b"/>
          <a:lstStyle/>
          <a:p>
            <a:r>
              <a:t>Title Text</a:t>
            </a:r>
          </a:p>
        </p:txBody>
      </p:sp>
      <p:sp>
        <p:nvSpPr>
          <p:cNvPr id="22" name="Shape 22"/>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mailto:david.s.green@nasa.gov" TargetMode="External"/><Relationship Id="rId7" Type="http://schemas.openxmlformats.org/officeDocument/2006/relationships/hyperlink" Target="mailto:bdelathouwer@opengeospatial.org"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mailto:mvoidrot@opengeospatial.org" TargetMode="External"/><Relationship Id="rId5" Type="http://schemas.openxmlformats.org/officeDocument/2006/relationships/hyperlink" Target="mailto:lbermudez@opengeospatial.org" TargetMode="External"/><Relationship Id="rId4" Type="http://schemas.openxmlformats.org/officeDocument/2006/relationships/hyperlink" Target="mailto:efrazier@usgs.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 name="title slides-1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7" y="0"/>
            <a:ext cx="24378567"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and supporting roles</a:t>
            </a:r>
          </a:p>
        </p:txBody>
      </p:sp>
      <p:sp>
        <p:nvSpPr>
          <p:cNvPr id="4" name="Footer Placeholder 3"/>
          <p:cNvSpPr>
            <a:spLocks noGrp="1"/>
          </p:cNvSpPr>
          <p:nvPr>
            <p:ph type="ftr" sz="quarter" idx="10"/>
          </p:nvPr>
        </p:nvSpPr>
        <p:spPr/>
        <p:txBody>
          <a:bodyPr/>
          <a:lstStyle/>
          <a:p>
            <a:pPr>
              <a:defRPr/>
            </a:pPr>
            <a:endParaRPr lang="en-US" altLang="en-US" dirty="0"/>
          </a:p>
        </p:txBody>
      </p:sp>
      <p:pic>
        <p:nvPicPr>
          <p:cNvPr id="5" name="Picture 4"/>
          <p:cNvPicPr>
            <a:picLocks noChangeAspect="1"/>
          </p:cNvPicPr>
          <p:nvPr/>
        </p:nvPicPr>
        <p:blipFill>
          <a:blip r:embed="rId3"/>
          <a:stretch>
            <a:fillRect/>
          </a:stretch>
        </p:blipFill>
        <p:spPr>
          <a:xfrm>
            <a:off x="3511551" y="3825596"/>
            <a:ext cx="12205027" cy="8505012"/>
          </a:xfrm>
          <a:prstGeom prst="rect">
            <a:avLst/>
          </a:prstGeom>
        </p:spPr>
      </p:pic>
      <p:sp>
        <p:nvSpPr>
          <p:cNvPr id="6" name="Rectangle 5"/>
          <p:cNvSpPr/>
          <p:nvPr/>
        </p:nvSpPr>
        <p:spPr>
          <a:xfrm>
            <a:off x="18528704" y="2994599"/>
            <a:ext cx="4536819" cy="830997"/>
          </a:xfrm>
          <a:prstGeom prst="rect">
            <a:avLst/>
          </a:prstGeom>
        </p:spPr>
        <p:txBody>
          <a:bodyPr wrap="none">
            <a:spAutoFit/>
          </a:bodyPr>
          <a:lstStyle/>
          <a:p>
            <a:r>
              <a:rPr lang="en-US" sz="4800" dirty="0">
                <a:solidFill>
                  <a:srgbClr val="44546A"/>
                </a:solidFill>
                <a:latin typeface="Arial"/>
                <a:ea typeface="MS PGothic" pitchFamily="34" charset="-128"/>
                <a:cs typeface="MS PGothic" charset="0"/>
              </a:rPr>
              <a:t>130 participants</a:t>
            </a:r>
            <a:endParaRPr lang="en-US" sz="10000" dirty="0"/>
          </a:p>
        </p:txBody>
      </p:sp>
    </p:spTree>
    <p:extLst>
      <p:ext uri="{BB962C8B-B14F-4D97-AF65-F5344CB8AC3E}">
        <p14:creationId xmlns:p14="http://schemas.microsoft.com/office/powerpoint/2010/main" val="1459652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4" name="Footer Placeholder 3"/>
          <p:cNvSpPr>
            <a:spLocks noGrp="1"/>
          </p:cNvSpPr>
          <p:nvPr>
            <p:ph type="ftr" sz="quarter" idx="10"/>
          </p:nvPr>
        </p:nvSpPr>
        <p:spPr/>
        <p:txBody>
          <a:bodyPr/>
          <a:lstStyle/>
          <a:p>
            <a:pPr>
              <a:defRPr/>
            </a:pPr>
            <a:endParaRPr lang="en-US" altLang="en-US" dirty="0"/>
          </a:p>
        </p:txBody>
      </p:sp>
      <p:pic>
        <p:nvPicPr>
          <p:cNvPr id="5" name="Picture 4"/>
          <p:cNvPicPr>
            <a:picLocks noChangeAspect="1"/>
          </p:cNvPicPr>
          <p:nvPr/>
        </p:nvPicPr>
        <p:blipFill>
          <a:blip r:embed="rId2"/>
          <a:stretch>
            <a:fillRect/>
          </a:stretch>
        </p:blipFill>
        <p:spPr>
          <a:xfrm>
            <a:off x="3683000" y="3106712"/>
            <a:ext cx="17018000" cy="10160000"/>
          </a:xfrm>
          <a:prstGeom prst="rect">
            <a:avLst/>
          </a:prstGeom>
        </p:spPr>
      </p:pic>
    </p:spTree>
    <p:extLst>
      <p:ext uri="{BB962C8B-B14F-4D97-AF65-F5344CB8AC3E}">
        <p14:creationId xmlns:p14="http://schemas.microsoft.com/office/powerpoint/2010/main" val="1177931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4" name="Footer Placeholder 3"/>
          <p:cNvSpPr>
            <a:spLocks noGrp="1"/>
          </p:cNvSpPr>
          <p:nvPr>
            <p:ph type="ftr" sz="quarter" idx="10"/>
          </p:nvPr>
        </p:nvSpPr>
        <p:spPr/>
        <p:txBody>
          <a:bodyPr/>
          <a:lstStyle/>
          <a:p>
            <a:pPr>
              <a:defRPr/>
            </a:pPr>
            <a:endParaRPr lang="en-US" altLang="en-US" dirty="0"/>
          </a:p>
        </p:txBody>
      </p:sp>
      <p:pic>
        <p:nvPicPr>
          <p:cNvPr id="3" name="Picture 2"/>
          <p:cNvPicPr>
            <a:picLocks noChangeAspect="1"/>
          </p:cNvPicPr>
          <p:nvPr/>
        </p:nvPicPr>
        <p:blipFill>
          <a:blip r:embed="rId2"/>
          <a:stretch>
            <a:fillRect/>
          </a:stretch>
        </p:blipFill>
        <p:spPr>
          <a:xfrm>
            <a:off x="3438664" y="3505200"/>
            <a:ext cx="18288000" cy="5779008"/>
          </a:xfrm>
          <a:prstGeom prst="rect">
            <a:avLst/>
          </a:prstGeom>
        </p:spPr>
      </p:pic>
    </p:spTree>
    <p:extLst>
      <p:ext uri="{BB962C8B-B14F-4D97-AF65-F5344CB8AC3E}">
        <p14:creationId xmlns:p14="http://schemas.microsoft.com/office/powerpoint/2010/main" val="1723162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a:t>
            </a:r>
          </a:p>
        </p:txBody>
      </p:sp>
      <p:sp>
        <p:nvSpPr>
          <p:cNvPr id="4" name="Footer Placeholder 3"/>
          <p:cNvSpPr>
            <a:spLocks noGrp="1"/>
          </p:cNvSpPr>
          <p:nvPr>
            <p:ph type="ftr" sz="quarter" idx="10"/>
          </p:nvPr>
        </p:nvSpPr>
        <p:spPr/>
        <p:txBody>
          <a:bodyPr/>
          <a:lstStyle/>
          <a:p>
            <a:pPr>
              <a:defRPr/>
            </a:pPr>
            <a:endParaRPr lang="en-US" altLang="en-US" dirty="0"/>
          </a:p>
        </p:txBody>
      </p:sp>
      <p:pic>
        <p:nvPicPr>
          <p:cNvPr id="5" name="Picture 4"/>
          <p:cNvPicPr>
            <a:picLocks noChangeAspect="1"/>
          </p:cNvPicPr>
          <p:nvPr/>
        </p:nvPicPr>
        <p:blipFill>
          <a:blip r:embed="rId3"/>
          <a:stretch>
            <a:fillRect/>
          </a:stretch>
        </p:blipFill>
        <p:spPr>
          <a:xfrm>
            <a:off x="9239672" y="5276281"/>
            <a:ext cx="12096328" cy="7818920"/>
          </a:xfrm>
          <a:prstGeom prst="rect">
            <a:avLst/>
          </a:prstGeom>
        </p:spPr>
      </p:pic>
      <p:sp>
        <p:nvSpPr>
          <p:cNvPr id="6" name="Rectangle 5"/>
          <p:cNvSpPr/>
          <p:nvPr/>
        </p:nvSpPr>
        <p:spPr>
          <a:xfrm>
            <a:off x="526704" y="2776185"/>
            <a:ext cx="14113568" cy="3847207"/>
          </a:xfrm>
          <a:prstGeom prst="rect">
            <a:avLst/>
          </a:prstGeom>
        </p:spPr>
        <p:txBody>
          <a:bodyPr wrap="square">
            <a:spAutoFit/>
          </a:bodyPr>
          <a:lstStyle/>
          <a:p>
            <a:pPr algn="l"/>
            <a:r>
              <a:rPr lang="en-US" sz="4800" dirty="0">
                <a:solidFill>
                  <a:srgbClr val="44546A"/>
                </a:solidFill>
                <a:latin typeface="Arial"/>
                <a:ea typeface="MS PGothic" pitchFamily="34" charset="-128"/>
                <a:cs typeface="MS PGothic" charset="0"/>
              </a:rPr>
              <a:t>Fictitious Scenario:</a:t>
            </a:r>
          </a:p>
          <a:p>
            <a:pPr marL="914400" indent="-914400" algn="l">
              <a:buFont typeface="+mj-lt"/>
              <a:buAutoNum type="arabicPeriod"/>
            </a:pPr>
            <a:r>
              <a:rPr lang="en-US" sz="4800" dirty="0">
                <a:solidFill>
                  <a:srgbClr val="44546A"/>
                </a:solidFill>
                <a:latin typeface="Arial"/>
                <a:ea typeface="MS PGothic" pitchFamily="34" charset="-128"/>
                <a:cs typeface="MS PGothic" charset="0"/>
              </a:rPr>
              <a:t>Landfall and flooding</a:t>
            </a:r>
          </a:p>
          <a:p>
            <a:pPr marL="914400" indent="-914400" algn="l">
              <a:buFont typeface="+mj-lt"/>
              <a:buAutoNum type="arabicPeriod"/>
            </a:pPr>
            <a:r>
              <a:rPr lang="en-US" sz="4800" dirty="0">
                <a:solidFill>
                  <a:srgbClr val="44546A"/>
                </a:solidFill>
                <a:latin typeface="Arial"/>
                <a:ea typeface="MS PGothic" pitchFamily="34" charset="-128"/>
                <a:cs typeface="MS PGothic" charset="0"/>
              </a:rPr>
              <a:t>Volcano, landslide and cascading events </a:t>
            </a:r>
          </a:p>
          <a:p>
            <a:endParaRPr lang="en-US" sz="10000" dirty="0"/>
          </a:p>
        </p:txBody>
      </p:sp>
      <p:sp>
        <p:nvSpPr>
          <p:cNvPr id="7" name="Rectangle 6"/>
          <p:cNvSpPr/>
          <p:nvPr/>
        </p:nvSpPr>
        <p:spPr>
          <a:xfrm>
            <a:off x="14369291" y="6248401"/>
            <a:ext cx="2751074" cy="830997"/>
          </a:xfrm>
          <a:prstGeom prst="rect">
            <a:avLst/>
          </a:prstGeom>
        </p:spPr>
        <p:txBody>
          <a:bodyPr wrap="none">
            <a:spAutoFit/>
          </a:bodyPr>
          <a:lstStyle/>
          <a:p>
            <a:r>
              <a:rPr lang="en-US" sz="4800" dirty="0"/>
              <a:t>Disastrov</a:t>
            </a:r>
          </a:p>
        </p:txBody>
      </p:sp>
    </p:spTree>
    <p:extLst>
      <p:ext uri="{BB962C8B-B14F-4D97-AF65-F5344CB8AC3E}">
        <p14:creationId xmlns:p14="http://schemas.microsoft.com/office/powerpoint/2010/main" val="638259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Scenario 1</a:t>
            </a:r>
          </a:p>
        </p:txBody>
      </p:sp>
      <p:sp>
        <p:nvSpPr>
          <p:cNvPr id="3" name="Content Placeholder 2"/>
          <p:cNvSpPr>
            <a:spLocks noGrp="1"/>
          </p:cNvSpPr>
          <p:nvPr>
            <p:ph idx="1"/>
          </p:nvPr>
        </p:nvSpPr>
        <p:spPr>
          <a:xfrm>
            <a:off x="1318792" y="3030056"/>
            <a:ext cx="7675985" cy="9782176"/>
          </a:xfrm>
        </p:spPr>
        <p:txBody>
          <a:bodyPr>
            <a:normAutofit/>
          </a:bodyPr>
          <a:lstStyle/>
          <a:p>
            <a:pPr marL="0" indent="0">
              <a:buNone/>
            </a:pPr>
            <a:r>
              <a:rPr lang="en-US" sz="4000" b="1" dirty="0"/>
              <a:t>Background for Stage 1</a:t>
            </a:r>
          </a:p>
          <a:p>
            <a:r>
              <a:rPr lang="en-US" sz="4000" dirty="0"/>
              <a:t>High pressure front sat over western mountains portion</a:t>
            </a:r>
          </a:p>
          <a:p>
            <a:r>
              <a:rPr lang="en-US" sz="4000" dirty="0"/>
              <a:t>Day time high temperatures</a:t>
            </a:r>
          </a:p>
          <a:p>
            <a:r>
              <a:rPr lang="en-US" sz="4000" dirty="0"/>
              <a:t>Drought dry forest fuels conditions set the ground for forest fire (mineral soli created ideal conditions for landslides)</a:t>
            </a:r>
          </a:p>
          <a:p>
            <a:pPr lvl="1"/>
            <a:endParaRPr lang="en-US" dirty="0"/>
          </a:p>
        </p:txBody>
      </p:sp>
      <p:pic>
        <p:nvPicPr>
          <p:cNvPr id="5" name="Picture 4"/>
          <p:cNvPicPr>
            <a:picLocks noChangeAspect="1"/>
          </p:cNvPicPr>
          <p:nvPr/>
        </p:nvPicPr>
        <p:blipFill>
          <a:blip r:embed="rId2"/>
          <a:stretch>
            <a:fillRect/>
          </a:stretch>
        </p:blipFill>
        <p:spPr>
          <a:xfrm>
            <a:off x="10823848" y="4553744"/>
            <a:ext cx="12758950" cy="8258488"/>
          </a:xfrm>
          <a:prstGeom prst="rect">
            <a:avLst/>
          </a:prstGeom>
        </p:spPr>
      </p:pic>
    </p:spTree>
    <p:extLst>
      <p:ext uri="{BB962C8B-B14F-4D97-AF65-F5344CB8AC3E}">
        <p14:creationId xmlns:p14="http://schemas.microsoft.com/office/powerpoint/2010/main" val="513488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1</a:t>
            </a:r>
          </a:p>
        </p:txBody>
      </p:sp>
      <p:sp>
        <p:nvSpPr>
          <p:cNvPr id="3" name="Content Placeholder 2"/>
          <p:cNvSpPr>
            <a:spLocks noGrp="1"/>
          </p:cNvSpPr>
          <p:nvPr>
            <p:ph idx="1"/>
          </p:nvPr>
        </p:nvSpPr>
        <p:spPr>
          <a:xfrm>
            <a:off x="3740151" y="2559050"/>
            <a:ext cx="4489450" cy="9782176"/>
          </a:xfrm>
        </p:spPr>
        <p:txBody>
          <a:bodyPr/>
          <a:lstStyle/>
          <a:p>
            <a:pPr marL="0" indent="0">
              <a:buNone/>
            </a:pPr>
            <a:r>
              <a:rPr lang="en-US" dirty="0"/>
              <a:t>Tropical Depression forecasted to gross to tropical storm</a:t>
            </a:r>
          </a:p>
        </p:txBody>
      </p:sp>
      <p:pic>
        <p:nvPicPr>
          <p:cNvPr id="5" name="Picture 4"/>
          <p:cNvPicPr>
            <a:picLocks noChangeAspect="1"/>
          </p:cNvPicPr>
          <p:nvPr/>
        </p:nvPicPr>
        <p:blipFill>
          <a:blip r:embed="rId2"/>
          <a:stretch>
            <a:fillRect/>
          </a:stretch>
        </p:blipFill>
        <p:spPr>
          <a:xfrm>
            <a:off x="9815736" y="3977680"/>
            <a:ext cx="13694632" cy="8853574"/>
          </a:xfrm>
          <a:prstGeom prst="rect">
            <a:avLst/>
          </a:prstGeom>
        </p:spPr>
      </p:pic>
    </p:spTree>
    <p:extLst>
      <p:ext uri="{BB962C8B-B14F-4D97-AF65-F5344CB8AC3E}">
        <p14:creationId xmlns:p14="http://schemas.microsoft.com/office/powerpoint/2010/main" val="1018690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1</a:t>
            </a:r>
          </a:p>
        </p:txBody>
      </p:sp>
      <p:pic>
        <p:nvPicPr>
          <p:cNvPr id="5" name="Picture 4"/>
          <p:cNvPicPr>
            <a:picLocks noChangeAspect="1"/>
          </p:cNvPicPr>
          <p:nvPr/>
        </p:nvPicPr>
        <p:blipFill>
          <a:blip r:embed="rId2"/>
          <a:stretch>
            <a:fillRect/>
          </a:stretch>
        </p:blipFill>
        <p:spPr>
          <a:xfrm>
            <a:off x="8988215" y="3259138"/>
            <a:ext cx="12948070" cy="8382000"/>
          </a:xfrm>
          <a:prstGeom prst="rect">
            <a:avLst/>
          </a:prstGeom>
        </p:spPr>
      </p:pic>
      <p:sp>
        <p:nvSpPr>
          <p:cNvPr id="6" name="Content Placeholder 2"/>
          <p:cNvSpPr>
            <a:spLocks noGrp="1"/>
          </p:cNvSpPr>
          <p:nvPr>
            <p:ph idx="1"/>
          </p:nvPr>
        </p:nvSpPr>
        <p:spPr>
          <a:xfrm>
            <a:off x="2686944" y="2559050"/>
            <a:ext cx="5542657" cy="9782176"/>
          </a:xfrm>
        </p:spPr>
        <p:txBody>
          <a:bodyPr/>
          <a:lstStyle/>
          <a:p>
            <a:pPr marL="0" indent="0">
              <a:buNone/>
            </a:pPr>
            <a:r>
              <a:rPr lang="en-US" dirty="0"/>
              <a:t>Monsoon seasonal rainfall issued by the weather service call for excessive rain</a:t>
            </a:r>
          </a:p>
        </p:txBody>
      </p:sp>
    </p:spTree>
    <p:extLst>
      <p:ext uri="{BB962C8B-B14F-4D97-AF65-F5344CB8AC3E}">
        <p14:creationId xmlns:p14="http://schemas.microsoft.com/office/powerpoint/2010/main" val="2824711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injects</a:t>
            </a:r>
          </a:p>
        </p:txBody>
      </p:sp>
      <p:sp>
        <p:nvSpPr>
          <p:cNvPr id="4" name="Footer Placeholder 3"/>
          <p:cNvSpPr>
            <a:spLocks noGrp="1"/>
          </p:cNvSpPr>
          <p:nvPr>
            <p:ph type="ftr" sz="quarter" idx="10"/>
          </p:nvPr>
        </p:nvSpPr>
        <p:spPr/>
        <p:txBody>
          <a:bodyPr/>
          <a:lstStyle/>
          <a:p>
            <a:pPr>
              <a:defRPr/>
            </a:pPr>
            <a:r>
              <a:rPr lang="en-US" altLang="en-US" dirty="0"/>
              <a:t>Copyright © </a:t>
            </a:r>
            <a:r>
              <a:rPr lang="is-IS" altLang="en-US" dirty="0"/>
              <a:t>2018</a:t>
            </a:r>
            <a:r>
              <a:rPr lang="en-US" altLang="en-US" dirty="0"/>
              <a:t> Open Geospatial Consortium</a:t>
            </a:r>
          </a:p>
        </p:txBody>
      </p:sp>
      <p:pic>
        <p:nvPicPr>
          <p:cNvPr id="5" name="Picture 4"/>
          <p:cNvPicPr>
            <a:picLocks noChangeAspect="1"/>
          </p:cNvPicPr>
          <p:nvPr/>
        </p:nvPicPr>
        <p:blipFill>
          <a:blip r:embed="rId2"/>
          <a:stretch>
            <a:fillRect/>
          </a:stretch>
        </p:blipFill>
        <p:spPr>
          <a:xfrm>
            <a:off x="3928166" y="3677592"/>
            <a:ext cx="16891000" cy="8509000"/>
          </a:xfrm>
          <a:prstGeom prst="rect">
            <a:avLst/>
          </a:prstGeom>
          <a:ln>
            <a:solidFill>
              <a:schemeClr val="accent1"/>
            </a:solidFill>
          </a:ln>
        </p:spPr>
      </p:pic>
    </p:spTree>
    <p:extLst>
      <p:ext uri="{BB962C8B-B14F-4D97-AF65-F5344CB8AC3E}">
        <p14:creationId xmlns:p14="http://schemas.microsoft.com/office/powerpoint/2010/main" val="548155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injects</a:t>
            </a:r>
          </a:p>
        </p:txBody>
      </p:sp>
      <p:pic>
        <p:nvPicPr>
          <p:cNvPr id="3" name="Picture 2"/>
          <p:cNvPicPr>
            <a:picLocks noChangeAspect="1"/>
          </p:cNvPicPr>
          <p:nvPr/>
        </p:nvPicPr>
        <p:blipFill>
          <a:blip r:embed="rId2"/>
          <a:stretch>
            <a:fillRect/>
          </a:stretch>
        </p:blipFill>
        <p:spPr>
          <a:xfrm>
            <a:off x="6489700" y="3825552"/>
            <a:ext cx="11404600" cy="8001000"/>
          </a:xfrm>
          <a:prstGeom prst="rect">
            <a:avLst/>
          </a:prstGeom>
          <a:ln>
            <a:solidFill>
              <a:schemeClr val="accent1"/>
            </a:solidFill>
          </a:ln>
        </p:spPr>
      </p:pic>
    </p:spTree>
    <p:extLst>
      <p:ext uri="{BB962C8B-B14F-4D97-AF65-F5344CB8AC3E}">
        <p14:creationId xmlns:p14="http://schemas.microsoft.com/office/powerpoint/2010/main" val="2947277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injects</a:t>
            </a:r>
          </a:p>
        </p:txBody>
      </p:sp>
      <p:pic>
        <p:nvPicPr>
          <p:cNvPr id="4" name="Picture 3"/>
          <p:cNvPicPr>
            <a:picLocks noChangeAspect="1"/>
          </p:cNvPicPr>
          <p:nvPr/>
        </p:nvPicPr>
        <p:blipFill>
          <a:blip r:embed="rId2"/>
          <a:stretch>
            <a:fillRect/>
          </a:stretch>
        </p:blipFill>
        <p:spPr>
          <a:xfrm>
            <a:off x="3724274" y="3974008"/>
            <a:ext cx="16941800" cy="8356600"/>
          </a:xfrm>
          <a:prstGeom prst="rect">
            <a:avLst/>
          </a:prstGeom>
          <a:solidFill>
            <a:srgbClr val="FFFFFF"/>
          </a:solidFill>
          <a:ln>
            <a:solidFill>
              <a:schemeClr val="accent1"/>
            </a:solidFill>
          </a:ln>
        </p:spPr>
      </p:pic>
    </p:spTree>
    <p:extLst>
      <p:ext uri="{BB962C8B-B14F-4D97-AF65-F5344CB8AC3E}">
        <p14:creationId xmlns:p14="http://schemas.microsoft.com/office/powerpoint/2010/main" val="1585744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3" name="Shape 123"/>
          <p:cNvSpPr/>
          <p:nvPr/>
        </p:nvSpPr>
        <p:spPr>
          <a:xfrm>
            <a:off x="1874431" y="3912931"/>
            <a:ext cx="19809910" cy="416524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15000">
                <a:solidFill>
                  <a:schemeClr val="accent6">
                    <a:lumOff val="-21524"/>
                  </a:schemeClr>
                </a:solidFill>
                <a:latin typeface="Arial"/>
                <a:ea typeface="Arial"/>
                <a:cs typeface="Arial"/>
                <a:sym typeface="Arial"/>
              </a:defRPr>
            </a:lvl1pPr>
          </a:lstStyle>
          <a:p>
            <a:r>
              <a:rPr lang="en-CA" sz="8800" dirty="0"/>
              <a:t>Strengthening Disaster Risk Reduction </a:t>
            </a:r>
          </a:p>
          <a:p>
            <a:r>
              <a:rPr lang="en-CA" sz="8800" dirty="0"/>
              <a:t>Across the Americas Summit </a:t>
            </a:r>
          </a:p>
          <a:p>
            <a:r>
              <a:rPr lang="en-CA" sz="8800" dirty="0"/>
              <a:t>Simulated Exercise </a:t>
            </a:r>
            <a:r>
              <a:rPr lang="is-IS" sz="8800" dirty="0"/>
              <a:t>2018</a:t>
            </a:r>
            <a:endParaRPr sz="8800" dirty="0"/>
          </a:p>
        </p:txBody>
      </p:sp>
      <p:sp>
        <p:nvSpPr>
          <p:cNvPr id="124" name="Shape 124"/>
          <p:cNvSpPr/>
          <p:nvPr/>
        </p:nvSpPr>
        <p:spPr>
          <a:xfrm>
            <a:off x="1938145" y="8265467"/>
            <a:ext cx="13219966" cy="76431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300">
                <a:solidFill>
                  <a:schemeClr val="accent1"/>
                </a:solidFill>
                <a:latin typeface="Arial"/>
                <a:ea typeface="Arial"/>
                <a:cs typeface="Arial"/>
                <a:sym typeface="Arial"/>
              </a:defRPr>
            </a:lvl1pPr>
          </a:lstStyle>
          <a:p>
            <a:r>
              <a:rPr lang="en-US" dirty="0"/>
              <a:t>Bart De Lathouwer (OGC) for David </a:t>
            </a:r>
            <a:r>
              <a:rPr lang="en-US"/>
              <a:t>S. Green </a:t>
            </a:r>
            <a:r>
              <a:rPr lang="en-US" dirty="0"/>
              <a:t>(NASA)</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Injects</a:t>
            </a:r>
          </a:p>
        </p:txBody>
      </p:sp>
      <p:sp>
        <p:nvSpPr>
          <p:cNvPr id="4" name="Footer Placeholder 3"/>
          <p:cNvSpPr>
            <a:spLocks noGrp="1"/>
          </p:cNvSpPr>
          <p:nvPr>
            <p:ph type="ftr" sz="quarter" idx="10"/>
          </p:nvPr>
        </p:nvSpPr>
        <p:spPr/>
        <p:txBody>
          <a:bodyPr/>
          <a:lstStyle/>
          <a:p>
            <a:pPr>
              <a:defRPr/>
            </a:pPr>
            <a:endParaRPr lang="en-US" altLang="en-US" dirty="0"/>
          </a:p>
        </p:txBody>
      </p:sp>
      <p:pic>
        <p:nvPicPr>
          <p:cNvPr id="5" name="Picture 4"/>
          <p:cNvPicPr>
            <a:picLocks noChangeAspect="1"/>
          </p:cNvPicPr>
          <p:nvPr/>
        </p:nvPicPr>
        <p:blipFill>
          <a:blip r:embed="rId2"/>
          <a:stretch>
            <a:fillRect/>
          </a:stretch>
        </p:blipFill>
        <p:spPr>
          <a:xfrm>
            <a:off x="4013200" y="2946424"/>
            <a:ext cx="15811648" cy="10620474"/>
          </a:xfrm>
          <a:prstGeom prst="rect">
            <a:avLst/>
          </a:prstGeom>
          <a:ln>
            <a:solidFill>
              <a:schemeClr val="accent1"/>
            </a:solidFill>
          </a:ln>
        </p:spPr>
      </p:pic>
    </p:spTree>
    <p:extLst>
      <p:ext uri="{BB962C8B-B14F-4D97-AF65-F5344CB8AC3E}">
        <p14:creationId xmlns:p14="http://schemas.microsoft.com/office/powerpoint/2010/main" val="4163759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Injects</a:t>
            </a:r>
          </a:p>
        </p:txBody>
      </p:sp>
      <p:sp>
        <p:nvSpPr>
          <p:cNvPr id="4" name="Footer Placeholder 3"/>
          <p:cNvSpPr>
            <a:spLocks noGrp="1"/>
          </p:cNvSpPr>
          <p:nvPr>
            <p:ph type="ftr" sz="quarter" idx="10"/>
          </p:nvPr>
        </p:nvSpPr>
        <p:spPr/>
        <p:txBody>
          <a:bodyPr/>
          <a:lstStyle/>
          <a:p>
            <a:pPr>
              <a:defRPr/>
            </a:pPr>
            <a:endParaRPr lang="en-US" altLang="en-US" dirty="0"/>
          </a:p>
        </p:txBody>
      </p:sp>
      <p:pic>
        <p:nvPicPr>
          <p:cNvPr id="5" name="Picture 4"/>
          <p:cNvPicPr>
            <a:picLocks noChangeAspect="1"/>
          </p:cNvPicPr>
          <p:nvPr/>
        </p:nvPicPr>
        <p:blipFill>
          <a:blip r:embed="rId2"/>
          <a:stretch>
            <a:fillRect/>
          </a:stretch>
        </p:blipFill>
        <p:spPr>
          <a:xfrm>
            <a:off x="3644900" y="3194992"/>
            <a:ext cx="17094200" cy="8991600"/>
          </a:xfrm>
          <a:prstGeom prst="rect">
            <a:avLst/>
          </a:prstGeom>
          <a:ln>
            <a:solidFill>
              <a:schemeClr val="accent1"/>
            </a:solidFill>
          </a:ln>
        </p:spPr>
      </p:pic>
    </p:spTree>
    <p:extLst>
      <p:ext uri="{BB962C8B-B14F-4D97-AF65-F5344CB8AC3E}">
        <p14:creationId xmlns:p14="http://schemas.microsoft.com/office/powerpoint/2010/main" val="3517339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Injects</a:t>
            </a:r>
          </a:p>
        </p:txBody>
      </p:sp>
      <p:sp>
        <p:nvSpPr>
          <p:cNvPr id="4" name="Footer Placeholder 3"/>
          <p:cNvSpPr>
            <a:spLocks noGrp="1"/>
          </p:cNvSpPr>
          <p:nvPr>
            <p:ph type="ftr" sz="quarter" idx="10"/>
          </p:nvPr>
        </p:nvSpPr>
        <p:spPr/>
        <p:txBody>
          <a:bodyPr/>
          <a:lstStyle/>
          <a:p>
            <a:pPr>
              <a:defRPr/>
            </a:pPr>
            <a:endParaRPr lang="en-US" altLang="en-US" dirty="0"/>
          </a:p>
        </p:txBody>
      </p:sp>
      <p:pic>
        <p:nvPicPr>
          <p:cNvPr id="5" name="Picture 4"/>
          <p:cNvPicPr>
            <a:picLocks noChangeAspect="1"/>
          </p:cNvPicPr>
          <p:nvPr/>
        </p:nvPicPr>
        <p:blipFill>
          <a:blip r:embed="rId2"/>
          <a:stretch>
            <a:fillRect/>
          </a:stretch>
        </p:blipFill>
        <p:spPr>
          <a:xfrm>
            <a:off x="4919192" y="3015936"/>
            <a:ext cx="14362444" cy="10587419"/>
          </a:xfrm>
          <a:prstGeom prst="rect">
            <a:avLst/>
          </a:prstGeom>
          <a:ln>
            <a:solidFill>
              <a:schemeClr val="accent1"/>
            </a:solidFill>
          </a:ln>
        </p:spPr>
      </p:pic>
    </p:spTree>
    <p:extLst>
      <p:ext uri="{BB962C8B-B14F-4D97-AF65-F5344CB8AC3E}">
        <p14:creationId xmlns:p14="http://schemas.microsoft.com/office/powerpoint/2010/main" val="2132054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lstStyle/>
          <a:p>
            <a:r>
              <a:rPr lang="en-US" dirty="0"/>
              <a:t>Developing the idea of a pilot to better advance the discovery and access of data when a disaster occurs</a:t>
            </a:r>
          </a:p>
          <a:p>
            <a:r>
              <a:rPr lang="en-US" dirty="0"/>
              <a:t>Running and supporting future exercises to further advance cross-collaboration among communities involved in disaster preparation and </a:t>
            </a:r>
            <a:r>
              <a:rPr lang="en-US"/>
              <a:t>response.</a:t>
            </a:r>
            <a:endParaRPr lang="en-US" dirty="0"/>
          </a:p>
        </p:txBody>
      </p:sp>
      <p:sp>
        <p:nvSpPr>
          <p:cNvPr id="4" name="Footer Placeholder 3"/>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val="4249336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1" name="title slides-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7" y="0"/>
            <a:ext cx="24378566" cy="13716000"/>
          </a:xfrm>
          <a:prstGeom prst="rect">
            <a:avLst/>
          </a:prstGeom>
          <a:ln w="12700">
            <a:miter lim="400000"/>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2" name="Shape 142"/>
          <p:cNvSpPr/>
          <p:nvPr/>
        </p:nvSpPr>
        <p:spPr>
          <a:xfrm>
            <a:off x="1511803" y="4769768"/>
            <a:ext cx="9009572" cy="22363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5000">
                <a:solidFill>
                  <a:schemeClr val="accent6">
                    <a:lumOff val="-21524"/>
                  </a:schemeClr>
                </a:solidFill>
                <a:latin typeface="Arial"/>
                <a:ea typeface="Arial"/>
                <a:cs typeface="Arial"/>
                <a:sym typeface="Arial"/>
              </a:defRPr>
            </a:lvl1pPr>
          </a:lstStyle>
          <a:p>
            <a:r>
              <a:rPr dirty="0"/>
              <a:t>Thank you</a:t>
            </a:r>
          </a:p>
        </p:txBody>
      </p:sp>
      <p:sp>
        <p:nvSpPr>
          <p:cNvPr id="143" name="Shape 143"/>
          <p:cNvSpPr/>
          <p:nvPr/>
        </p:nvSpPr>
        <p:spPr>
          <a:xfrm>
            <a:off x="1889869" y="7194517"/>
            <a:ext cx="8252259" cy="451918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100">
                <a:solidFill>
                  <a:schemeClr val="accent1">
                    <a:hueOff val="273562"/>
                    <a:satOff val="2937"/>
                    <a:lumOff val="-22233"/>
                  </a:schemeClr>
                </a:solidFill>
                <a:latin typeface="Arial"/>
                <a:ea typeface="Arial"/>
                <a:cs typeface="Arial"/>
                <a:sym typeface="Arial"/>
              </a:defRPr>
            </a:lvl1pPr>
          </a:lstStyle>
          <a:p>
            <a:r>
              <a:rPr lang="en-US" dirty="0">
                <a:hlinkClick r:id="rId3"/>
              </a:rPr>
              <a:t>david.s.green@nasa.gov</a:t>
            </a:r>
            <a:endParaRPr lang="en-US" dirty="0"/>
          </a:p>
          <a:p>
            <a:endParaRPr lang="en-US" dirty="0"/>
          </a:p>
          <a:p>
            <a:r>
              <a:rPr lang="en-US" dirty="0">
                <a:hlinkClick r:id="rId4"/>
              </a:rPr>
              <a:t>efrazier@usgs.gov</a:t>
            </a:r>
            <a:endParaRPr lang="en-US" dirty="0"/>
          </a:p>
          <a:p>
            <a:r>
              <a:rPr lang="en-US" dirty="0">
                <a:hlinkClick r:id="rId5"/>
              </a:rPr>
              <a:t>lbermudez@opengeospatial.org</a:t>
            </a:r>
            <a:endParaRPr lang="en-US" dirty="0"/>
          </a:p>
          <a:p>
            <a:r>
              <a:rPr lang="en-US" dirty="0">
                <a:hlinkClick r:id="rId6"/>
              </a:rPr>
              <a:t>mvoidrot@opengeospatial.org</a:t>
            </a:r>
            <a:endParaRPr lang="en-US" dirty="0"/>
          </a:p>
          <a:p>
            <a:r>
              <a:rPr lang="en-US" dirty="0">
                <a:hlinkClick r:id="rId7"/>
              </a:rPr>
              <a:t>bdelathouwer@opengeospatial.org</a:t>
            </a:r>
            <a:endParaRPr lang="en-US" dirty="0"/>
          </a:p>
          <a:p>
            <a:endParaRPr dirty="0"/>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Goal</a:t>
            </a:r>
          </a:p>
        </p:txBody>
      </p:sp>
      <p:sp>
        <p:nvSpPr>
          <p:cNvPr id="6" name="Content Placeholder 5"/>
          <p:cNvSpPr>
            <a:spLocks noGrp="1"/>
          </p:cNvSpPr>
          <p:nvPr>
            <p:ph idx="1"/>
          </p:nvPr>
        </p:nvSpPr>
        <p:spPr/>
        <p:txBody>
          <a:bodyPr/>
          <a:lstStyle/>
          <a:p>
            <a:r>
              <a:rPr lang="en-US" b="1" dirty="0"/>
              <a:t>Strengthened the collective ability </a:t>
            </a:r>
            <a:r>
              <a:rPr lang="en-US" dirty="0"/>
              <a:t>to </a:t>
            </a:r>
            <a:r>
              <a:rPr lang="en-US" b="1" dirty="0"/>
              <a:t>share</a:t>
            </a:r>
            <a:r>
              <a:rPr lang="en-US" dirty="0"/>
              <a:t> the many challenges of disaster risk reduction in </a:t>
            </a:r>
            <a:r>
              <a:rPr lang="en-US" b="1" dirty="0"/>
              <a:t>Latin America and the Caribbean </a:t>
            </a:r>
            <a:r>
              <a:rPr lang="en-US" dirty="0"/>
              <a:t>region. </a:t>
            </a:r>
          </a:p>
          <a:p>
            <a:r>
              <a:rPr lang="en-US" dirty="0"/>
              <a:t>Promoted the </a:t>
            </a:r>
            <a:r>
              <a:rPr lang="en-US" b="1" dirty="0"/>
              <a:t>awareness</a:t>
            </a:r>
            <a:r>
              <a:rPr lang="en-US" dirty="0"/>
              <a:t> and better use of </a:t>
            </a:r>
            <a:r>
              <a:rPr lang="en-US" b="1" dirty="0"/>
              <a:t>earth observations</a:t>
            </a:r>
            <a:r>
              <a:rPr lang="en-US" dirty="0"/>
              <a:t>. </a:t>
            </a:r>
          </a:p>
          <a:p>
            <a:r>
              <a:rPr lang="en-US" dirty="0"/>
              <a:t>Brought together disaster </a:t>
            </a:r>
            <a:r>
              <a:rPr lang="en-US" b="1" dirty="0"/>
              <a:t>data providers with end users/practitioners</a:t>
            </a:r>
            <a:r>
              <a:rPr lang="en-US" dirty="0"/>
              <a:t> helped identify </a:t>
            </a:r>
            <a:r>
              <a:rPr lang="en-US" b="1" dirty="0"/>
              <a:t>best practices </a:t>
            </a:r>
            <a:r>
              <a:rPr lang="en-US" dirty="0"/>
              <a:t>and information needs between stakeholders on both the provider and user side.</a:t>
            </a:r>
          </a:p>
        </p:txBody>
      </p:sp>
      <p:sp>
        <p:nvSpPr>
          <p:cNvPr id="4" name="Footer Placeholder 3"/>
          <p:cNvSpPr>
            <a:spLocks noGrp="1"/>
          </p:cNvSpPr>
          <p:nvPr>
            <p:ph type="ftr" sz="quarter" idx="10"/>
          </p:nvPr>
        </p:nvSpPr>
        <p:spPr/>
        <p:txBody>
          <a:bodyPr/>
          <a:lstStyle/>
          <a:p>
            <a:pPr>
              <a:defRPr/>
            </a:pPr>
            <a:r>
              <a:rPr lang="en-US" altLang="en-US" dirty="0"/>
              <a:t>Copyright © </a:t>
            </a:r>
            <a:r>
              <a:rPr lang="is-IS" altLang="en-US" dirty="0"/>
              <a:t>2018</a:t>
            </a:r>
            <a:r>
              <a:rPr lang="en-US" altLang="en-US" dirty="0"/>
              <a:t> Open Geospatial Consortium</a:t>
            </a:r>
          </a:p>
        </p:txBody>
      </p:sp>
    </p:spTree>
    <p:extLst>
      <p:ext uri="{BB962C8B-B14F-4D97-AF65-F5344CB8AC3E}">
        <p14:creationId xmlns:p14="http://schemas.microsoft.com/office/powerpoint/2010/main" val="1706581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Summit</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The Summit was co-organized by </a:t>
            </a:r>
          </a:p>
          <a:p>
            <a:r>
              <a:rPr lang="en-US" dirty="0"/>
              <a:t>NASA Applied Sciences Disasters Program</a:t>
            </a:r>
          </a:p>
          <a:p>
            <a:r>
              <a:rPr lang="en-US" dirty="0" err="1"/>
              <a:t>Comisión</a:t>
            </a:r>
            <a:r>
              <a:rPr lang="en-US" dirty="0"/>
              <a:t> Nacional de </a:t>
            </a:r>
            <a:r>
              <a:rPr lang="en-US" dirty="0" err="1"/>
              <a:t>Actividades</a:t>
            </a:r>
            <a:r>
              <a:rPr lang="en-US" dirty="0"/>
              <a:t> </a:t>
            </a:r>
            <a:r>
              <a:rPr lang="en-US" dirty="0" err="1"/>
              <a:t>Espaciales</a:t>
            </a:r>
            <a:r>
              <a:rPr lang="en-US" dirty="0"/>
              <a:t> (CONAE)</a:t>
            </a:r>
          </a:p>
          <a:p>
            <a:r>
              <a:rPr lang="en-US" dirty="0"/>
              <a:t>Committee on Earth Observation Satellites (CEOS)</a:t>
            </a:r>
          </a:p>
          <a:p>
            <a:r>
              <a:rPr lang="en-US" dirty="0"/>
              <a:t>Group on Earth Observations (GEO)</a:t>
            </a:r>
          </a:p>
          <a:p>
            <a:r>
              <a:rPr lang="en-US" dirty="0"/>
              <a:t>Global Flood Partnership (GFP)</a:t>
            </a:r>
          </a:p>
          <a:p>
            <a:r>
              <a:rPr lang="en-US" dirty="0"/>
              <a:t>Open Geospatial Consortium (OGC)</a:t>
            </a:r>
          </a:p>
        </p:txBody>
      </p:sp>
      <p:sp>
        <p:nvSpPr>
          <p:cNvPr id="4" name="Footer Placeholder 3"/>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val="1268780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0760" y="161256"/>
            <a:ext cx="21005800" cy="9207500"/>
          </a:xfrm>
        </p:spPr>
        <p:txBody>
          <a:bodyPr/>
          <a:lstStyle/>
          <a:p>
            <a:r>
              <a:rPr lang="en-US" dirty="0"/>
              <a:t>Published in February</a:t>
            </a:r>
          </a:p>
          <a:p>
            <a:r>
              <a:rPr lang="en-US" dirty="0"/>
              <a:t>http://</a:t>
            </a:r>
            <a:r>
              <a:rPr lang="en-US" dirty="0" err="1"/>
              <a:t>docs.opengeospatial.org</a:t>
            </a:r>
            <a:r>
              <a:rPr lang="en-US" dirty="0"/>
              <a:t>/per/17-088r1.html</a:t>
            </a:r>
          </a:p>
        </p:txBody>
      </p:sp>
      <p:sp>
        <p:nvSpPr>
          <p:cNvPr id="5" name="Title 4"/>
          <p:cNvSpPr>
            <a:spLocks noGrp="1"/>
          </p:cNvSpPr>
          <p:nvPr>
            <p:ph type="title"/>
          </p:nvPr>
        </p:nvSpPr>
        <p:spPr/>
        <p:txBody>
          <a:bodyPr/>
          <a:lstStyle/>
          <a:p>
            <a:r>
              <a:rPr lang="en-US" dirty="0"/>
              <a:t>Report</a:t>
            </a:r>
          </a:p>
        </p:txBody>
      </p:sp>
      <p:pic>
        <p:nvPicPr>
          <p:cNvPr id="6" name="Picture 5"/>
          <p:cNvPicPr>
            <a:picLocks noChangeAspect="1"/>
          </p:cNvPicPr>
          <p:nvPr/>
        </p:nvPicPr>
        <p:blipFill>
          <a:blip r:embed="rId2"/>
          <a:stretch>
            <a:fillRect/>
          </a:stretch>
        </p:blipFill>
        <p:spPr>
          <a:xfrm>
            <a:off x="14784288" y="6209928"/>
            <a:ext cx="9075440" cy="6977913"/>
          </a:xfrm>
          <a:prstGeom prst="rect">
            <a:avLst/>
          </a:prstGeom>
          <a:ln>
            <a:solidFill>
              <a:schemeClr val="accent1"/>
            </a:solidFill>
          </a:ln>
        </p:spPr>
      </p:pic>
    </p:spTree>
    <p:extLst>
      <p:ext uri="{BB962C8B-B14F-4D97-AF65-F5344CB8AC3E}">
        <p14:creationId xmlns:p14="http://schemas.microsoft.com/office/powerpoint/2010/main" val="3945164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Findings</a:t>
            </a:r>
          </a:p>
        </p:txBody>
      </p:sp>
      <p:sp>
        <p:nvSpPr>
          <p:cNvPr id="3" name="Content Placeholder 2"/>
          <p:cNvSpPr>
            <a:spLocks noGrp="1"/>
          </p:cNvSpPr>
          <p:nvPr>
            <p:ph idx="1"/>
          </p:nvPr>
        </p:nvSpPr>
        <p:spPr>
          <a:xfrm>
            <a:off x="1689100" y="4049688"/>
            <a:ext cx="21005800" cy="9207500"/>
          </a:xfrm>
        </p:spPr>
        <p:txBody>
          <a:bodyPr/>
          <a:lstStyle/>
          <a:p>
            <a:r>
              <a:rPr lang="en-US" dirty="0"/>
              <a:t>The overall evaluation results from the exercise confirmed that the </a:t>
            </a:r>
            <a:r>
              <a:rPr lang="en-US" b="1" dirty="0"/>
              <a:t>following objectives </a:t>
            </a:r>
            <a:r>
              <a:rPr lang="en-US" dirty="0"/>
              <a:t>were met.</a:t>
            </a:r>
          </a:p>
          <a:p>
            <a:pPr lvl="1"/>
            <a:r>
              <a:rPr lang="en-US" sz="4800" b="1" dirty="0"/>
              <a:t>Demonstrate how the international EO community </a:t>
            </a:r>
            <a:r>
              <a:rPr lang="en-US" sz="4800" dirty="0"/>
              <a:t>can support emergency management, response, and disaster risk reduction by </a:t>
            </a:r>
            <a:r>
              <a:rPr lang="en-US" sz="4800" b="1" dirty="0"/>
              <a:t>providing timely, actionable, and relevant products and tools </a:t>
            </a:r>
            <a:r>
              <a:rPr lang="en-US" sz="4800" dirty="0"/>
              <a:t>to improve decision making.</a:t>
            </a:r>
          </a:p>
          <a:p>
            <a:pPr lvl="1"/>
            <a:r>
              <a:rPr lang="en-US" sz="4800" b="1" dirty="0"/>
              <a:t>Foster collaboration </a:t>
            </a:r>
            <a:r>
              <a:rPr lang="en-US" sz="4800" dirty="0"/>
              <a:t>and learning between all stakeholders.</a:t>
            </a:r>
          </a:p>
          <a:p>
            <a:pPr lvl="1"/>
            <a:r>
              <a:rPr lang="en-US" sz="4800" b="1" dirty="0"/>
              <a:t>Simulate a disaster scenario </a:t>
            </a:r>
            <a:r>
              <a:rPr lang="en-US" sz="4800" dirty="0"/>
              <a:t>to test participants’ ability to adapt to </a:t>
            </a:r>
            <a:r>
              <a:rPr lang="en-US" sz="4800" b="1" dirty="0"/>
              <a:t>rapidly changing conditions</a:t>
            </a:r>
            <a:r>
              <a:rPr lang="en-US" sz="4800" dirty="0"/>
              <a:t>.</a:t>
            </a:r>
          </a:p>
          <a:p>
            <a:endParaRPr lang="en-US" dirty="0"/>
          </a:p>
        </p:txBody>
      </p:sp>
      <p:sp>
        <p:nvSpPr>
          <p:cNvPr id="4" name="Footer Placeholder 3"/>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val="2210940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Exercise was helpful in identifying areas of collaboration. </a:t>
            </a:r>
            <a:endParaRPr lang="en-US" dirty="0"/>
          </a:p>
        </p:txBody>
      </p:sp>
      <p:pic>
        <p:nvPicPr>
          <p:cNvPr id="5" name="Picture 4"/>
          <p:cNvPicPr>
            <a:picLocks noChangeAspect="1"/>
          </p:cNvPicPr>
          <p:nvPr/>
        </p:nvPicPr>
        <p:blipFill>
          <a:blip r:embed="rId2"/>
          <a:stretch>
            <a:fillRect/>
          </a:stretch>
        </p:blipFill>
        <p:spPr>
          <a:xfrm>
            <a:off x="4418991" y="3761656"/>
            <a:ext cx="15546018" cy="9483879"/>
          </a:xfrm>
          <a:prstGeom prst="rect">
            <a:avLst/>
          </a:prstGeom>
        </p:spPr>
      </p:pic>
    </p:spTree>
    <p:extLst>
      <p:ext uri="{BB962C8B-B14F-4D97-AF65-F5344CB8AC3E}">
        <p14:creationId xmlns:p14="http://schemas.microsoft.com/office/powerpoint/2010/main" val="2443579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improve?</a:t>
            </a:r>
          </a:p>
        </p:txBody>
      </p:sp>
      <p:sp>
        <p:nvSpPr>
          <p:cNvPr id="4" name="Footer Placeholder 3"/>
          <p:cNvSpPr>
            <a:spLocks noGrp="1"/>
          </p:cNvSpPr>
          <p:nvPr>
            <p:ph type="ftr" sz="quarter" idx="10"/>
          </p:nvPr>
        </p:nvSpPr>
        <p:spPr/>
        <p:txBody>
          <a:bodyPr/>
          <a:lstStyle/>
          <a:p>
            <a:pPr>
              <a:defRPr/>
            </a:pPr>
            <a:endParaRPr lang="en-US" altLang="en-US" dirty="0"/>
          </a:p>
        </p:txBody>
      </p:sp>
      <p:pic>
        <p:nvPicPr>
          <p:cNvPr id="5" name="Picture 4"/>
          <p:cNvPicPr>
            <a:picLocks noChangeAspect="1"/>
          </p:cNvPicPr>
          <p:nvPr/>
        </p:nvPicPr>
        <p:blipFill>
          <a:blip r:embed="rId2"/>
          <a:stretch>
            <a:fillRect/>
          </a:stretch>
        </p:blipFill>
        <p:spPr>
          <a:xfrm>
            <a:off x="3051174" y="3047997"/>
            <a:ext cx="18288000" cy="7543566"/>
          </a:xfrm>
          <a:prstGeom prst="rect">
            <a:avLst/>
          </a:prstGeom>
        </p:spPr>
      </p:pic>
      <p:sp>
        <p:nvSpPr>
          <p:cNvPr id="6" name="Rectangle 5"/>
          <p:cNvSpPr/>
          <p:nvPr/>
        </p:nvSpPr>
        <p:spPr>
          <a:xfrm>
            <a:off x="4068244" y="5638801"/>
            <a:ext cx="3815467" cy="830997"/>
          </a:xfrm>
          <a:prstGeom prst="rect">
            <a:avLst/>
          </a:prstGeom>
        </p:spPr>
        <p:txBody>
          <a:bodyPr wrap="none">
            <a:spAutoFit/>
          </a:bodyPr>
          <a:lstStyle/>
          <a:p>
            <a:r>
              <a:rPr lang="en-US" sz="4800">
                <a:solidFill>
                  <a:srgbClr val="44546A"/>
                </a:solidFill>
                <a:latin typeface="Arial"/>
                <a:ea typeface="MS PGothic" pitchFamily="34" charset="-128"/>
                <a:cs typeface="MS PGothic" charset="0"/>
              </a:rPr>
              <a:t>Collaboration</a:t>
            </a:r>
            <a:endParaRPr lang="en-US" sz="10000" dirty="0"/>
          </a:p>
        </p:txBody>
      </p:sp>
      <p:sp>
        <p:nvSpPr>
          <p:cNvPr id="7" name="Rectangle 6"/>
          <p:cNvSpPr/>
          <p:nvPr/>
        </p:nvSpPr>
        <p:spPr>
          <a:xfrm>
            <a:off x="10897275" y="10463989"/>
            <a:ext cx="8403262" cy="830997"/>
          </a:xfrm>
          <a:prstGeom prst="rect">
            <a:avLst/>
          </a:prstGeom>
        </p:spPr>
        <p:txBody>
          <a:bodyPr wrap="none">
            <a:spAutoFit/>
          </a:bodyPr>
          <a:lstStyle/>
          <a:p>
            <a:r>
              <a:rPr lang="en-US" sz="4800" dirty="0">
                <a:solidFill>
                  <a:srgbClr val="44546A"/>
                </a:solidFill>
                <a:latin typeface="Arial"/>
                <a:ea typeface="MS PGothic" pitchFamily="34" charset="-128"/>
                <a:cs typeface="MS PGothic" charset="0"/>
              </a:rPr>
              <a:t>Discovery and Access of Data</a:t>
            </a:r>
            <a:endParaRPr lang="en-US" sz="10000" dirty="0"/>
          </a:p>
        </p:txBody>
      </p:sp>
      <p:sp>
        <p:nvSpPr>
          <p:cNvPr id="8" name="Rectangle 7"/>
          <p:cNvSpPr/>
          <p:nvPr/>
        </p:nvSpPr>
        <p:spPr>
          <a:xfrm>
            <a:off x="16488014" y="6358113"/>
            <a:ext cx="4158511" cy="830997"/>
          </a:xfrm>
          <a:prstGeom prst="rect">
            <a:avLst/>
          </a:prstGeom>
        </p:spPr>
        <p:txBody>
          <a:bodyPr wrap="none">
            <a:spAutoFit/>
          </a:bodyPr>
          <a:lstStyle/>
          <a:p>
            <a:r>
              <a:rPr lang="en-US" sz="4800">
                <a:solidFill>
                  <a:srgbClr val="44546A"/>
                </a:solidFill>
                <a:latin typeface="Arial"/>
                <a:ea typeface="MS PGothic" pitchFamily="34" charset="-128"/>
                <a:cs typeface="MS PGothic" charset="0"/>
              </a:rPr>
              <a:t>Real time </a:t>
            </a:r>
            <a:r>
              <a:rPr lang="en-US" sz="4800" dirty="0">
                <a:solidFill>
                  <a:srgbClr val="44546A"/>
                </a:solidFill>
                <a:latin typeface="Arial"/>
                <a:ea typeface="MS PGothic" pitchFamily="34" charset="-128"/>
                <a:cs typeface="MS PGothic" charset="0"/>
              </a:rPr>
              <a:t>data</a:t>
            </a:r>
            <a:endParaRPr lang="en-US" sz="10000" dirty="0"/>
          </a:p>
        </p:txBody>
      </p:sp>
    </p:spTree>
    <p:extLst>
      <p:ext uri="{BB962C8B-B14F-4D97-AF65-F5344CB8AC3E}">
        <p14:creationId xmlns:p14="http://schemas.microsoft.com/office/powerpoint/2010/main" val="2870216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Participants Roles</a:t>
            </a:r>
          </a:p>
        </p:txBody>
      </p:sp>
      <p:sp>
        <p:nvSpPr>
          <p:cNvPr id="3" name="Content Placeholder 2"/>
          <p:cNvSpPr>
            <a:spLocks noGrp="1"/>
          </p:cNvSpPr>
          <p:nvPr>
            <p:ph idx="1"/>
          </p:nvPr>
        </p:nvSpPr>
        <p:spPr/>
        <p:txBody>
          <a:bodyPr>
            <a:normAutofit fontScale="92500" lnSpcReduction="20000"/>
          </a:bodyPr>
          <a:lstStyle/>
          <a:p>
            <a:r>
              <a:rPr lang="en-US" dirty="0"/>
              <a:t>Government</a:t>
            </a:r>
          </a:p>
          <a:p>
            <a:r>
              <a:rPr lang="en-US" dirty="0"/>
              <a:t>Emergency managers</a:t>
            </a:r>
          </a:p>
          <a:p>
            <a:r>
              <a:rPr lang="en-US" dirty="0"/>
              <a:t>Earth observation data providers</a:t>
            </a:r>
          </a:p>
          <a:p>
            <a:r>
              <a:rPr lang="en-US" dirty="0"/>
              <a:t>Researchers</a:t>
            </a:r>
          </a:p>
          <a:p>
            <a:r>
              <a:rPr lang="en-US" dirty="0"/>
              <a:t>Non-governmental organizations </a:t>
            </a:r>
          </a:p>
          <a:p>
            <a:r>
              <a:rPr lang="en-US" dirty="0"/>
              <a:t>Humanitarian international groups</a:t>
            </a:r>
          </a:p>
          <a:p>
            <a:r>
              <a:rPr lang="en-US" dirty="0"/>
              <a:t>Commercial companies </a:t>
            </a:r>
          </a:p>
        </p:txBody>
      </p:sp>
      <p:sp>
        <p:nvSpPr>
          <p:cNvPr id="4" name="Footer Placeholder 3"/>
          <p:cNvSpPr>
            <a:spLocks noGrp="1"/>
          </p:cNvSpPr>
          <p:nvPr>
            <p:ph type="ftr" sz="quarter" idx="10"/>
          </p:nvPr>
        </p:nvSpPr>
        <p:spPr/>
        <p:txBody>
          <a:bodyPr/>
          <a:lstStyle/>
          <a:p>
            <a:pPr>
              <a:defRPr/>
            </a:pPr>
            <a:endParaRPr lang="en-US" altLang="en-US" dirty="0"/>
          </a:p>
        </p:txBody>
      </p:sp>
    </p:spTree>
    <p:extLst>
      <p:ext uri="{BB962C8B-B14F-4D97-AF65-F5344CB8AC3E}">
        <p14:creationId xmlns:p14="http://schemas.microsoft.com/office/powerpoint/2010/main" val="41007383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189</TotalTime>
  <Words>436</Words>
  <Application>Microsoft Office PowerPoint</Application>
  <PresentationFormat>Custom</PresentationFormat>
  <Paragraphs>83</Paragraphs>
  <Slides>25</Slides>
  <Notes>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White</vt:lpstr>
      <vt:lpstr>PowerPoint Presentation</vt:lpstr>
      <vt:lpstr>PowerPoint Presentation</vt:lpstr>
      <vt:lpstr>Goal</vt:lpstr>
      <vt:lpstr>Summit</vt:lpstr>
      <vt:lpstr>Report</vt:lpstr>
      <vt:lpstr>Key Findings</vt:lpstr>
      <vt:lpstr>Exercise was helpful in identifying areas of collaboration. </vt:lpstr>
      <vt:lpstr>How can we improve?</vt:lpstr>
      <vt:lpstr>Participants Roles</vt:lpstr>
      <vt:lpstr>Group and supporting roles</vt:lpstr>
      <vt:lpstr>Agenda</vt:lpstr>
      <vt:lpstr>Agenda</vt:lpstr>
      <vt:lpstr>Exercise</vt:lpstr>
      <vt:lpstr>Example Scenario 1</vt:lpstr>
      <vt:lpstr>Stage 1</vt:lpstr>
      <vt:lpstr>Stage 1</vt:lpstr>
      <vt:lpstr>Example injects</vt:lpstr>
      <vt:lpstr>Example injects</vt:lpstr>
      <vt:lpstr>Example injects</vt:lpstr>
      <vt:lpstr>Example Injects</vt:lpstr>
      <vt:lpstr>Example Injects</vt:lpstr>
      <vt:lpstr>Example Injects</vt:lpstr>
      <vt:lpstr>Next Steps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De Salvo</dc:creator>
  <cp:lastModifiedBy>Paola De Salvo</cp:lastModifiedBy>
  <cp:revision>8</cp:revision>
  <dcterms:modified xsi:type="dcterms:W3CDTF">2018-04-25T11:30:34Z</dcterms:modified>
</cp:coreProperties>
</file>