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91" r:id="rId5"/>
    <p:sldId id="294" r:id="rId6"/>
    <p:sldId id="297" r:id="rId7"/>
    <p:sldId id="303" r:id="rId8"/>
    <p:sldId id="293" r:id="rId9"/>
    <p:sldId id="292" r:id="rId10"/>
    <p:sldId id="301" r:id="rId11"/>
    <p:sldId id="296" r:id="rId12"/>
    <p:sldId id="295" r:id="rId13"/>
    <p:sldId id="300" r:id="rId14"/>
    <p:sldId id="299" r:id="rId15"/>
    <p:sldId id="298" r:id="rId16"/>
    <p:sldId id="262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>
      <p:cViewPr varScale="1">
        <p:scale>
          <a:sx n="46" d="100"/>
          <a:sy n="46" d="100"/>
        </p:scale>
        <p:origin x="258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DCF02-475C-429A-83A0-1F00E90278F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33ADF3D-0F07-43F6-9744-63D41EEAA7A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en-GB" sz="2800" b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rPr>
            <a:t>CAPACITY-BUILDER: </a:t>
          </a:r>
          <a:r>
            <a:rPr lang="en-GB" sz="2800" dirty="0">
              <a:latin typeface="+mn-lt"/>
              <a:cs typeface="Arial" panose="020B0604020202020204" pitchFamily="34" charset="0"/>
            </a:rPr>
            <a:t>UNOOSA brings the benefits of space to humankind by building space capacity of non-space-faring countries</a:t>
          </a:r>
          <a:r>
            <a:rPr lang="en-GB" sz="1400" dirty="0">
              <a:latin typeface="+mn-lt"/>
              <a:cs typeface="Arial" panose="020B0604020202020204" pitchFamily="34" charset="0"/>
            </a:rPr>
            <a:t>.</a:t>
          </a:r>
        </a:p>
      </dgm:t>
    </dgm:pt>
    <dgm:pt modelId="{97A505E2-1D25-472A-BA4A-E1497F599368}" type="sibTrans" cxnId="{3114B6D0-765C-4059-A582-58C047A431E7}">
      <dgm:prSet/>
      <dgm:spPr/>
      <dgm:t>
        <a:bodyPr/>
        <a:lstStyle/>
        <a:p>
          <a:endParaRPr lang="en-GB"/>
        </a:p>
      </dgm:t>
    </dgm:pt>
    <dgm:pt modelId="{2BD24F1E-699F-409E-A543-40DADC2DEFB6}" type="parTrans" cxnId="{3114B6D0-765C-4059-A582-58C047A431E7}">
      <dgm:prSet/>
      <dgm:spPr/>
      <dgm:t>
        <a:bodyPr/>
        <a:lstStyle/>
        <a:p>
          <a:endParaRPr lang="en-GB"/>
        </a:p>
      </dgm:t>
    </dgm:pt>
    <dgm:pt modelId="{DE7D71D6-2C55-4A30-9D53-31A9DCF57B5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en-GB" sz="2800" b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rPr>
            <a:t>GATEWAY TO SPACE: </a:t>
          </a:r>
          <a:r>
            <a:rPr lang="en-GB" sz="2800" dirty="0">
              <a:latin typeface="+mn-lt"/>
              <a:cs typeface="Arial" panose="020B0604020202020204" pitchFamily="34" charset="0"/>
            </a:rPr>
            <a:t>UNOOSA is the main UN agency on space matters and facilitates the coordination of UN activities using space technology to improve lives around the world</a:t>
          </a:r>
          <a:r>
            <a:rPr lang="en-GB" sz="4000" dirty="0">
              <a:latin typeface="+mn-lt"/>
              <a:cs typeface="Arial" panose="020B0604020202020204" pitchFamily="34" charset="0"/>
            </a:rPr>
            <a:t>.</a:t>
          </a:r>
        </a:p>
      </dgm:t>
    </dgm:pt>
    <dgm:pt modelId="{43BBB9EB-BE6A-441C-96AF-8A9DFAABD0ED}" type="sibTrans" cxnId="{2E2F60CD-90A3-4968-9376-9D6E5E2555FC}">
      <dgm:prSet/>
      <dgm:spPr/>
      <dgm:t>
        <a:bodyPr/>
        <a:lstStyle/>
        <a:p>
          <a:endParaRPr lang="en-GB"/>
        </a:p>
      </dgm:t>
    </dgm:pt>
    <dgm:pt modelId="{48163408-4F08-4E11-98C3-4EAFEA331473}" type="parTrans" cxnId="{2E2F60CD-90A3-4968-9376-9D6E5E2555FC}">
      <dgm:prSet/>
      <dgm:spPr/>
      <dgm:t>
        <a:bodyPr/>
        <a:lstStyle/>
        <a:p>
          <a:endParaRPr lang="en-GB"/>
        </a:p>
      </dgm:t>
    </dgm:pt>
    <dgm:pt modelId="{BCFEBA42-F4EA-4359-B786-53F0001C98D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en-GB" sz="2800" b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rPr>
            <a:t>GLOBAL FACILITATOR: </a:t>
          </a:r>
          <a:r>
            <a:rPr lang="en-GB" sz="2800" dirty="0">
              <a:latin typeface="+mn-lt"/>
              <a:cs typeface="Arial" panose="020B0604020202020204" pitchFamily="34" charset="0"/>
            </a:rPr>
            <a:t>UNOOSA plays a leading and facilitating role in the promotion of the peaceful uses of outer space</a:t>
          </a:r>
          <a:r>
            <a:rPr lang="en-GB" sz="1400" dirty="0">
              <a:latin typeface="+mn-lt"/>
              <a:cs typeface="Arial" panose="020B0604020202020204" pitchFamily="34" charset="0"/>
            </a:rPr>
            <a:t>. </a:t>
          </a:r>
          <a:r>
            <a:rPr lang="en-GB" sz="1400" b="1" dirty="0">
              <a:latin typeface="+mn-lt"/>
              <a:cs typeface="Arial" panose="020B0604020202020204" pitchFamily="34" charset="0"/>
            </a:rPr>
            <a:t>  </a:t>
          </a:r>
          <a:endParaRPr lang="en-GB" sz="1400" dirty="0">
            <a:latin typeface="+mn-lt"/>
            <a:cs typeface="Arial" panose="020B0604020202020204" pitchFamily="34" charset="0"/>
          </a:endParaRPr>
        </a:p>
      </dgm:t>
    </dgm:pt>
    <dgm:pt modelId="{8781DB82-543B-4329-A556-55A81EFA16E2}" type="sibTrans" cxnId="{D33AFF67-D322-4936-B6A4-F5408DF77D0E}">
      <dgm:prSet/>
      <dgm:spPr/>
      <dgm:t>
        <a:bodyPr/>
        <a:lstStyle/>
        <a:p>
          <a:endParaRPr lang="en-GB"/>
        </a:p>
      </dgm:t>
    </dgm:pt>
    <dgm:pt modelId="{C20A8D2C-3472-47B2-B30F-C59DF151E847}" type="parTrans" cxnId="{D33AFF67-D322-4936-B6A4-F5408DF77D0E}">
      <dgm:prSet/>
      <dgm:spPr/>
      <dgm:t>
        <a:bodyPr/>
        <a:lstStyle/>
        <a:p>
          <a:endParaRPr lang="en-GB"/>
        </a:p>
      </dgm:t>
    </dgm:pt>
    <dgm:pt modelId="{14FE175D-FE1F-41D3-9775-C3A340027623}" type="pres">
      <dgm:prSet presAssocID="{5AADCF02-475C-429A-83A0-1F00E90278FA}" presName="linearFlow" presStyleCnt="0">
        <dgm:presLayoutVars>
          <dgm:dir/>
          <dgm:resizeHandles val="exact"/>
        </dgm:presLayoutVars>
      </dgm:prSet>
      <dgm:spPr/>
    </dgm:pt>
    <dgm:pt modelId="{9614FF0A-27DE-4120-ABFD-1A09932B2130}" type="pres">
      <dgm:prSet presAssocID="{C33ADF3D-0F07-43F6-9744-63D41EEAA7A5}" presName="composite" presStyleCnt="0"/>
      <dgm:spPr/>
    </dgm:pt>
    <dgm:pt modelId="{67094969-8A37-48C0-8D40-204B67F31290}" type="pres">
      <dgm:prSet presAssocID="{C33ADF3D-0F07-43F6-9744-63D41EEAA7A5}" presName="imgShp" presStyleLbl="fgImgPlace1" presStyleIdx="0" presStyleCnt="3" custLinFactNeighborX="-7227" custLinFactNeighborY="-17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extLst>
        <a:ext uri="{E40237B7-FDA0-4F09-8148-C483321AD2D9}">
          <dgm14:cNvPr xmlns:dgm14="http://schemas.microsoft.com/office/drawing/2010/diagram" id="0" name="" descr="C:\Users\hong\Desktop\Soolgi Hong\Photos\Crescent_Moon_NASA.jpg"/>
        </a:ext>
      </dgm:extLst>
    </dgm:pt>
    <dgm:pt modelId="{50D7E252-12F7-4DEA-B792-F9F35B20DEEF}" type="pres">
      <dgm:prSet presAssocID="{C33ADF3D-0F07-43F6-9744-63D41EEAA7A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23701-58C3-47C3-91F3-E471E4B7C5E7}" type="pres">
      <dgm:prSet presAssocID="{97A505E2-1D25-472A-BA4A-E1497F599368}" presName="spacing" presStyleCnt="0"/>
      <dgm:spPr/>
    </dgm:pt>
    <dgm:pt modelId="{90CA4FB2-222E-4C9F-B6B2-B758A3EFA5CD}" type="pres">
      <dgm:prSet presAssocID="{BCFEBA42-F4EA-4359-B786-53F0001C98DB}" presName="composite" presStyleCnt="0"/>
      <dgm:spPr/>
    </dgm:pt>
    <dgm:pt modelId="{8FC9AF58-69CA-41E3-AAFF-ADA72AA43CD6}" type="pres">
      <dgm:prSet presAssocID="{BCFEBA42-F4EA-4359-B786-53F0001C98DB}" presName="imgShp" presStyleLbl="fgImgPlace1" presStyleIdx="1" presStyleCnt="3" custLinFactNeighborX="-7227" custLinFactNeighborY="14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716BD78C-9ECC-467D-BD2D-7F1093181FD7}" type="pres">
      <dgm:prSet presAssocID="{BCFEBA42-F4EA-4359-B786-53F0001C98D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08638-EB17-482A-8692-A869188FF25D}" type="pres">
      <dgm:prSet presAssocID="{8781DB82-543B-4329-A556-55A81EFA16E2}" presName="spacing" presStyleCnt="0"/>
      <dgm:spPr/>
    </dgm:pt>
    <dgm:pt modelId="{D8143C64-7564-47EE-BED6-076E3BE32BEC}" type="pres">
      <dgm:prSet presAssocID="{DE7D71D6-2C55-4A30-9D53-31A9DCF57B5B}" presName="composite" presStyleCnt="0"/>
      <dgm:spPr/>
    </dgm:pt>
    <dgm:pt modelId="{E38F28B3-B57F-4FA6-9D9A-DE22129F9E83}" type="pres">
      <dgm:prSet presAssocID="{DE7D71D6-2C55-4A30-9D53-31A9DCF57B5B}" presName="imgShp" presStyleLbl="fgImgPlace1" presStyleIdx="2" presStyleCnt="3" custLinFactNeighborX="-7227" custLinFactNeighborY="45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06A3907-A5BF-48AA-B16D-915022BCA9D3}" type="pres">
      <dgm:prSet presAssocID="{DE7D71D6-2C55-4A30-9D53-31A9DCF57B5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5B352-CD6E-4091-87A2-4631B3585D75}" type="presOf" srcId="{DE7D71D6-2C55-4A30-9D53-31A9DCF57B5B}" destId="{206A3907-A5BF-48AA-B16D-915022BCA9D3}" srcOrd="0" destOrd="0" presId="urn:microsoft.com/office/officeart/2005/8/layout/vList3"/>
    <dgm:cxn modelId="{D33AFF67-D322-4936-B6A4-F5408DF77D0E}" srcId="{5AADCF02-475C-429A-83A0-1F00E90278FA}" destId="{BCFEBA42-F4EA-4359-B786-53F0001C98DB}" srcOrd="1" destOrd="0" parTransId="{C20A8D2C-3472-47B2-B30F-C59DF151E847}" sibTransId="{8781DB82-543B-4329-A556-55A81EFA16E2}"/>
    <dgm:cxn modelId="{E148A0C0-93E9-4CC6-A4C3-A831D536F63C}" type="presOf" srcId="{BCFEBA42-F4EA-4359-B786-53F0001C98DB}" destId="{716BD78C-9ECC-467D-BD2D-7F1093181FD7}" srcOrd="0" destOrd="0" presId="urn:microsoft.com/office/officeart/2005/8/layout/vList3"/>
    <dgm:cxn modelId="{2E2F60CD-90A3-4968-9376-9D6E5E2555FC}" srcId="{5AADCF02-475C-429A-83A0-1F00E90278FA}" destId="{DE7D71D6-2C55-4A30-9D53-31A9DCF57B5B}" srcOrd="2" destOrd="0" parTransId="{48163408-4F08-4E11-98C3-4EAFEA331473}" sibTransId="{43BBB9EB-BE6A-441C-96AF-8A9DFAABD0ED}"/>
    <dgm:cxn modelId="{3114B6D0-765C-4059-A582-58C047A431E7}" srcId="{5AADCF02-475C-429A-83A0-1F00E90278FA}" destId="{C33ADF3D-0F07-43F6-9744-63D41EEAA7A5}" srcOrd="0" destOrd="0" parTransId="{2BD24F1E-699F-409E-A543-40DADC2DEFB6}" sibTransId="{97A505E2-1D25-472A-BA4A-E1497F599368}"/>
    <dgm:cxn modelId="{660D1A54-8039-4308-AF4A-BEDCF6B1A4E4}" type="presOf" srcId="{C33ADF3D-0F07-43F6-9744-63D41EEAA7A5}" destId="{50D7E252-12F7-4DEA-B792-F9F35B20DEEF}" srcOrd="0" destOrd="0" presId="urn:microsoft.com/office/officeart/2005/8/layout/vList3"/>
    <dgm:cxn modelId="{CE67FA23-49D0-460E-886B-9D65B76CBA0D}" type="presOf" srcId="{5AADCF02-475C-429A-83A0-1F00E90278FA}" destId="{14FE175D-FE1F-41D3-9775-C3A340027623}" srcOrd="0" destOrd="0" presId="urn:microsoft.com/office/officeart/2005/8/layout/vList3"/>
    <dgm:cxn modelId="{A361A3E5-BA9D-4113-9342-38E27617780B}" type="presParOf" srcId="{14FE175D-FE1F-41D3-9775-C3A340027623}" destId="{9614FF0A-27DE-4120-ABFD-1A09932B2130}" srcOrd="0" destOrd="0" presId="urn:microsoft.com/office/officeart/2005/8/layout/vList3"/>
    <dgm:cxn modelId="{4ED05CBB-408A-4BD2-9793-65FCED17A20F}" type="presParOf" srcId="{9614FF0A-27DE-4120-ABFD-1A09932B2130}" destId="{67094969-8A37-48C0-8D40-204B67F31290}" srcOrd="0" destOrd="0" presId="urn:microsoft.com/office/officeart/2005/8/layout/vList3"/>
    <dgm:cxn modelId="{83C32E79-ABF6-401E-A175-8D0C835B16F3}" type="presParOf" srcId="{9614FF0A-27DE-4120-ABFD-1A09932B2130}" destId="{50D7E252-12F7-4DEA-B792-F9F35B20DEEF}" srcOrd="1" destOrd="0" presId="urn:microsoft.com/office/officeart/2005/8/layout/vList3"/>
    <dgm:cxn modelId="{CB6412B6-460E-4091-95A8-25450C462AA4}" type="presParOf" srcId="{14FE175D-FE1F-41D3-9775-C3A340027623}" destId="{37B23701-58C3-47C3-91F3-E471E4B7C5E7}" srcOrd="1" destOrd="0" presId="urn:microsoft.com/office/officeart/2005/8/layout/vList3"/>
    <dgm:cxn modelId="{95C0B6D0-34A4-4614-BB92-5C3F3B43A802}" type="presParOf" srcId="{14FE175D-FE1F-41D3-9775-C3A340027623}" destId="{90CA4FB2-222E-4C9F-B6B2-B758A3EFA5CD}" srcOrd="2" destOrd="0" presId="urn:microsoft.com/office/officeart/2005/8/layout/vList3"/>
    <dgm:cxn modelId="{C6DE1098-E3BD-4376-ABC7-67B357F224B0}" type="presParOf" srcId="{90CA4FB2-222E-4C9F-B6B2-B758A3EFA5CD}" destId="{8FC9AF58-69CA-41E3-AAFF-ADA72AA43CD6}" srcOrd="0" destOrd="0" presId="urn:microsoft.com/office/officeart/2005/8/layout/vList3"/>
    <dgm:cxn modelId="{14712522-663C-4D10-B30E-1AB228B74A3E}" type="presParOf" srcId="{90CA4FB2-222E-4C9F-B6B2-B758A3EFA5CD}" destId="{716BD78C-9ECC-467D-BD2D-7F1093181FD7}" srcOrd="1" destOrd="0" presId="urn:microsoft.com/office/officeart/2005/8/layout/vList3"/>
    <dgm:cxn modelId="{F8151608-B4F2-4A1D-A6B3-58E25EA383C5}" type="presParOf" srcId="{14FE175D-FE1F-41D3-9775-C3A340027623}" destId="{1E908638-EB17-482A-8692-A869188FF25D}" srcOrd="3" destOrd="0" presId="urn:microsoft.com/office/officeart/2005/8/layout/vList3"/>
    <dgm:cxn modelId="{D8526FF0-04CD-448C-BC9B-B33C6C004BA1}" type="presParOf" srcId="{14FE175D-FE1F-41D3-9775-C3A340027623}" destId="{D8143C64-7564-47EE-BED6-076E3BE32BEC}" srcOrd="4" destOrd="0" presId="urn:microsoft.com/office/officeart/2005/8/layout/vList3"/>
    <dgm:cxn modelId="{E46BDB49-C18E-4F7C-B6CC-9253CFC9EAA3}" type="presParOf" srcId="{D8143C64-7564-47EE-BED6-076E3BE32BEC}" destId="{E38F28B3-B57F-4FA6-9D9A-DE22129F9E83}" srcOrd="0" destOrd="0" presId="urn:microsoft.com/office/officeart/2005/8/layout/vList3"/>
    <dgm:cxn modelId="{D23C7193-2B29-421D-B900-5A4A1DAD17B7}" type="presParOf" srcId="{D8143C64-7564-47EE-BED6-076E3BE32BEC}" destId="{206A3907-A5BF-48AA-B16D-915022BCA9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7E252-12F7-4DEA-B792-F9F35B20DEEF}">
      <dsp:nvSpPr>
        <dsp:cNvPr id="0" name=""/>
        <dsp:cNvSpPr/>
      </dsp:nvSpPr>
      <dsp:spPr>
        <a:xfrm rot="10800000">
          <a:off x="3908357" y="4140"/>
          <a:ext cx="13232702" cy="2301235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81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rPr>
            <a:t>CAPACITY-BUILDER: </a:t>
          </a:r>
          <a:r>
            <a:rPr lang="en-GB" sz="2800" kern="1200" dirty="0">
              <a:latin typeface="+mn-lt"/>
              <a:cs typeface="Arial" panose="020B0604020202020204" pitchFamily="34" charset="0"/>
            </a:rPr>
            <a:t>UNOOSA brings the benefits of space to humankind by building space capacity of non-space-faring countries</a:t>
          </a:r>
          <a:r>
            <a:rPr lang="en-GB" sz="1400" kern="1200" dirty="0">
              <a:latin typeface="+mn-lt"/>
              <a:cs typeface="Arial" panose="020B0604020202020204" pitchFamily="34" charset="0"/>
            </a:rPr>
            <a:t>.</a:t>
          </a:r>
        </a:p>
      </dsp:txBody>
      <dsp:txXfrm rot="10800000">
        <a:off x="4483666" y="4140"/>
        <a:ext cx="12657393" cy="2301235"/>
      </dsp:txXfrm>
    </dsp:sp>
    <dsp:sp modelId="{67094969-8A37-48C0-8D40-204B67F31290}">
      <dsp:nvSpPr>
        <dsp:cNvPr id="0" name=""/>
        <dsp:cNvSpPr/>
      </dsp:nvSpPr>
      <dsp:spPr>
        <a:xfrm>
          <a:off x="2591429" y="228"/>
          <a:ext cx="2301235" cy="2301235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BD78C-9ECC-467D-BD2D-7F1093181FD7}">
      <dsp:nvSpPr>
        <dsp:cNvPr id="0" name=""/>
        <dsp:cNvSpPr/>
      </dsp:nvSpPr>
      <dsp:spPr>
        <a:xfrm rot="10800000">
          <a:off x="3908357" y="2992312"/>
          <a:ext cx="13232702" cy="2301235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81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rPr>
            <a:t>GLOBAL FACILITATOR: </a:t>
          </a:r>
          <a:r>
            <a:rPr lang="en-GB" sz="2800" kern="1200" dirty="0">
              <a:latin typeface="+mn-lt"/>
              <a:cs typeface="Arial" panose="020B0604020202020204" pitchFamily="34" charset="0"/>
            </a:rPr>
            <a:t>UNOOSA plays a leading and facilitating role in the promotion of the peaceful uses of outer space</a:t>
          </a:r>
          <a:r>
            <a:rPr lang="en-GB" sz="1400" kern="1200" dirty="0">
              <a:latin typeface="+mn-lt"/>
              <a:cs typeface="Arial" panose="020B0604020202020204" pitchFamily="34" charset="0"/>
            </a:rPr>
            <a:t>. </a:t>
          </a:r>
          <a:r>
            <a:rPr lang="en-GB" sz="1400" b="1" kern="1200" dirty="0">
              <a:latin typeface="+mn-lt"/>
              <a:cs typeface="Arial" panose="020B0604020202020204" pitchFamily="34" charset="0"/>
            </a:rPr>
            <a:t>  </a:t>
          </a:r>
          <a:endParaRPr lang="en-GB" sz="1400" kern="1200" dirty="0">
            <a:latin typeface="+mn-lt"/>
            <a:cs typeface="Arial" panose="020B0604020202020204" pitchFamily="34" charset="0"/>
          </a:endParaRPr>
        </a:p>
      </dsp:txBody>
      <dsp:txXfrm rot="10800000">
        <a:off x="4483666" y="2992312"/>
        <a:ext cx="12657393" cy="2301235"/>
      </dsp:txXfrm>
    </dsp:sp>
    <dsp:sp modelId="{8FC9AF58-69CA-41E3-AAFF-ADA72AA43CD6}">
      <dsp:nvSpPr>
        <dsp:cNvPr id="0" name=""/>
        <dsp:cNvSpPr/>
      </dsp:nvSpPr>
      <dsp:spPr>
        <a:xfrm>
          <a:off x="2591429" y="2995603"/>
          <a:ext cx="2301235" cy="23012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A3907-A5BF-48AA-B16D-915022BCA9D3}">
      <dsp:nvSpPr>
        <dsp:cNvPr id="0" name=""/>
        <dsp:cNvSpPr/>
      </dsp:nvSpPr>
      <dsp:spPr>
        <a:xfrm rot="10800000">
          <a:off x="3908357" y="5980484"/>
          <a:ext cx="13232702" cy="2301235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81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rPr>
            <a:t>GATEWAY TO SPACE: </a:t>
          </a:r>
          <a:r>
            <a:rPr lang="en-GB" sz="2800" kern="1200" dirty="0">
              <a:latin typeface="+mn-lt"/>
              <a:cs typeface="Arial" panose="020B0604020202020204" pitchFamily="34" charset="0"/>
            </a:rPr>
            <a:t>UNOOSA is the main UN agency on space matters and facilitates the coordination of UN activities using space technology to improve lives around the world</a:t>
          </a:r>
          <a:r>
            <a:rPr lang="en-GB" sz="4000" kern="1200" dirty="0">
              <a:latin typeface="+mn-lt"/>
              <a:cs typeface="Arial" panose="020B0604020202020204" pitchFamily="34" charset="0"/>
            </a:rPr>
            <a:t>.</a:t>
          </a:r>
        </a:p>
      </dsp:txBody>
      <dsp:txXfrm rot="10800000">
        <a:off x="4483666" y="5980484"/>
        <a:ext cx="12657393" cy="2301235"/>
      </dsp:txXfrm>
    </dsp:sp>
    <dsp:sp modelId="{E38F28B3-B57F-4FA6-9D9A-DE22129F9E83}">
      <dsp:nvSpPr>
        <dsp:cNvPr id="0" name=""/>
        <dsp:cNvSpPr/>
      </dsp:nvSpPr>
      <dsp:spPr>
        <a:xfrm>
          <a:off x="2591429" y="5984625"/>
          <a:ext cx="2301235" cy="23012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noosa.org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121300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UNOOSA </a:t>
            </a:r>
            <a:r>
              <a:rPr lang="en-US" dirty="0">
                <a:solidFill>
                  <a:srgbClr val="A6AAA9"/>
                </a:solidFill>
              </a:rPr>
              <a:t>/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Space and Private Sector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7FCF8-DAE2-4CB8-AAAC-779D040E49E2}"/>
              </a:ext>
            </a:extLst>
          </p:cNvPr>
          <p:cNvSpPr/>
          <p:nvPr/>
        </p:nvSpPr>
        <p:spPr>
          <a:xfrm>
            <a:off x="500603" y="2609528"/>
            <a:ext cx="13066437" cy="731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10" indent="-762010" algn="l">
              <a:buFont typeface="Arial" panose="020B0604020202020204" pitchFamily="34" charset="0"/>
              <a:buChar char="•"/>
            </a:pPr>
            <a:r>
              <a:rPr lang="en-GB" sz="4267" b="1" dirty="0">
                <a:cs typeface="Arial" panose="020B0604020202020204" pitchFamily="34" charset="0"/>
              </a:rPr>
              <a:t>Space economy is the main driver for strengthening international cooperation</a:t>
            </a:r>
            <a:r>
              <a:rPr lang="en-GB" sz="4267" dirty="0">
                <a:cs typeface="Arial" panose="020B0604020202020204" pitchFamily="34" charset="0"/>
              </a:rPr>
              <a:t>, particularly, for the benefit of the developing countries;</a:t>
            </a:r>
          </a:p>
          <a:p>
            <a:pPr algn="l"/>
            <a:endParaRPr lang="en-GB" sz="4267" dirty="0">
              <a:cs typeface="Arial" panose="020B0604020202020204" pitchFamily="34" charset="0"/>
            </a:endParaRPr>
          </a:p>
          <a:p>
            <a:pPr marL="762010" indent="-762010" algn="l">
              <a:buFont typeface="Arial" panose="020B0604020202020204" pitchFamily="34" charset="0"/>
              <a:buChar char="•"/>
            </a:pPr>
            <a:r>
              <a:rPr lang="en-GB" sz="4267" dirty="0">
                <a:cs typeface="Arial" panose="020B0604020202020204" pitchFamily="34" charset="0"/>
              </a:rPr>
              <a:t>Cooperation between the U.N. and the private sector is </a:t>
            </a:r>
            <a:r>
              <a:rPr lang="en-GB" sz="4267" b="1" dirty="0">
                <a:cs typeface="Arial" panose="020B0604020202020204" pitchFamily="34" charset="0"/>
              </a:rPr>
              <a:t>crucial for achievement of the SDGs</a:t>
            </a:r>
            <a:r>
              <a:rPr lang="en-GB" sz="4267" dirty="0">
                <a:cs typeface="Arial" panose="020B0604020202020204" pitchFamily="34" charset="0"/>
              </a:rPr>
              <a:t>;</a:t>
            </a:r>
          </a:p>
          <a:p>
            <a:pPr algn="l"/>
            <a:endParaRPr lang="en-GB" sz="4267" dirty="0">
              <a:cs typeface="Arial" panose="020B0604020202020204" pitchFamily="34" charset="0"/>
            </a:endParaRPr>
          </a:p>
          <a:p>
            <a:pPr marL="762010" indent="-762010" algn="l">
              <a:buFont typeface="Arial" panose="020B0604020202020204" pitchFamily="34" charset="0"/>
              <a:buChar char="•"/>
            </a:pPr>
            <a:r>
              <a:rPr lang="en-GB" sz="4267" b="1" dirty="0">
                <a:cs typeface="Arial" panose="020B0604020202020204" pitchFamily="34" charset="0"/>
              </a:rPr>
              <a:t>Building markets, combating corruption, safeguarding the environment, reducing disaster risk, increasing food security and social inclusion </a:t>
            </a:r>
            <a:r>
              <a:rPr lang="en-GB" sz="4267" dirty="0">
                <a:cs typeface="Arial" panose="020B0604020202020204" pitchFamily="34" charset="0"/>
              </a:rPr>
              <a:t>are just a few of the many common objectives.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0B7FC-058F-4582-B6DA-94B70276B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08" y="3041576"/>
            <a:ext cx="8744824" cy="82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886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349087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UNOOSA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>
                <a:solidFill>
                  <a:schemeClr val="accent1"/>
                </a:solidFill>
              </a:rPr>
              <a:t>Space and Private Sector - benefits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69783A-53AD-4F53-81C0-0A0253EFEC54}"/>
              </a:ext>
            </a:extLst>
          </p:cNvPr>
          <p:cNvSpPr/>
          <p:nvPr/>
        </p:nvSpPr>
        <p:spPr>
          <a:xfrm>
            <a:off x="238672" y="2825552"/>
            <a:ext cx="11953328" cy="784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6" indent="-457206" algn="l">
              <a:buFont typeface="Arial" panose="020B0604020202020204" pitchFamily="34" charset="0"/>
              <a:buChar char="•"/>
            </a:pPr>
            <a:r>
              <a:rPr lang="en-GB" sz="4267" dirty="0">
                <a:cs typeface="Arial" panose="020B0604020202020204" pitchFamily="34" charset="0"/>
              </a:rPr>
              <a:t>Strong partnerships would represent the </a:t>
            </a:r>
            <a:r>
              <a:rPr lang="en-GB" sz="4267" b="1" dirty="0">
                <a:cs typeface="Arial" panose="020B0604020202020204" pitchFamily="34" charset="0"/>
              </a:rPr>
              <a:t>bridge to other industrial sectors </a:t>
            </a:r>
            <a:r>
              <a:rPr lang="en-GB" sz="4267" dirty="0">
                <a:cs typeface="Arial" panose="020B0604020202020204" pitchFamily="34" charset="0"/>
              </a:rPr>
              <a:t>from energy, to agriculture, to transportation and several others;</a:t>
            </a:r>
          </a:p>
          <a:p>
            <a:pPr marL="457206" indent="-457206" algn="l">
              <a:buFont typeface="Arial" panose="020B0604020202020204" pitchFamily="34" charset="0"/>
              <a:buChar char="•"/>
            </a:pPr>
            <a:r>
              <a:rPr lang="en-GB" sz="4267" dirty="0">
                <a:cs typeface="Arial" panose="020B0604020202020204" pitchFamily="34" charset="0"/>
              </a:rPr>
              <a:t>Private investment would help </a:t>
            </a:r>
            <a:r>
              <a:rPr lang="en-GB" sz="4267" b="1" dirty="0">
                <a:cs typeface="Arial" panose="020B0604020202020204" pitchFamily="34" charset="0"/>
              </a:rPr>
              <a:t>fill the capability gaps;</a:t>
            </a:r>
          </a:p>
          <a:p>
            <a:pPr marL="457206" indent="-457206" algn="l">
              <a:buFont typeface="Arial" panose="020B0604020202020204" pitchFamily="34" charset="0"/>
              <a:buChar char="•"/>
            </a:pPr>
            <a:r>
              <a:rPr lang="en-GB" sz="4267" dirty="0">
                <a:cs typeface="Arial" panose="020B0604020202020204" pitchFamily="34" charset="0"/>
              </a:rPr>
              <a:t>In support of long term commitment, </a:t>
            </a:r>
            <a:r>
              <a:rPr lang="en-GB" sz="4267" b="1" dirty="0">
                <a:cs typeface="Arial" panose="020B0604020202020204" pitchFamily="34" charset="0"/>
              </a:rPr>
              <a:t>operational services would be provided;</a:t>
            </a:r>
            <a:r>
              <a:rPr lang="en-GB" sz="4267" dirty="0">
                <a:cs typeface="Arial" panose="020B0604020202020204" pitchFamily="34" charset="0"/>
              </a:rPr>
              <a:t> </a:t>
            </a:r>
          </a:p>
          <a:p>
            <a:pPr marL="457206" indent="-457206" algn="l">
              <a:buFont typeface="Arial" panose="020B0604020202020204" pitchFamily="34" charset="0"/>
              <a:buChar char="•"/>
            </a:pPr>
            <a:r>
              <a:rPr lang="en-GB" sz="4267" b="1" dirty="0">
                <a:cs typeface="Arial" panose="020B0604020202020204" pitchFamily="34" charset="0"/>
              </a:rPr>
              <a:t>Awareness of the industry’s technical capabilities </a:t>
            </a:r>
            <a:r>
              <a:rPr lang="en-GB" sz="4267" dirty="0">
                <a:cs typeface="Arial" panose="020B0604020202020204" pitchFamily="34" charset="0"/>
              </a:rPr>
              <a:t>would rise and ease the co-ordination between the interest of the public and commercial interest.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endParaRPr lang="en-GB" sz="3467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C252E-B508-4F2F-97AF-430D5849F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6056" y="5129808"/>
            <a:ext cx="1116123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2223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430840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UNOOSA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DigitalGlobe</a:t>
            </a:r>
            <a:r>
              <a:rPr lang="en-US" dirty="0">
                <a:solidFill>
                  <a:schemeClr val="accent1"/>
                </a:solidFill>
              </a:rPr>
              <a:t> partnership – an example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A9A564-294A-4D34-AB36-922761ADC66B}"/>
              </a:ext>
            </a:extLst>
          </p:cNvPr>
          <p:cNvSpPr/>
          <p:nvPr/>
        </p:nvSpPr>
        <p:spPr>
          <a:xfrm>
            <a:off x="742728" y="2681536"/>
            <a:ext cx="1476164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n-GB" sz="4400" dirty="0">
                <a:cs typeface="Arial" panose="020B0604020202020204" pitchFamily="34" charset="0"/>
              </a:rPr>
              <a:t>“UNOOSA and </a:t>
            </a:r>
            <a:r>
              <a:rPr lang="en-GB" sz="4400" dirty="0" err="1">
                <a:cs typeface="Arial" panose="020B0604020202020204" pitchFamily="34" charset="0"/>
              </a:rPr>
              <a:t>DigitalGlobe</a:t>
            </a:r>
            <a:r>
              <a:rPr lang="en-GB" sz="4400" dirty="0">
                <a:cs typeface="Arial" panose="020B0604020202020204" pitchFamily="34" charset="0"/>
              </a:rPr>
              <a:t> will stock their </a:t>
            </a:r>
            <a:r>
              <a:rPr lang="en-GB" sz="4400" b="1" dirty="0">
                <a:cs typeface="Arial" panose="020B0604020202020204" pitchFamily="34" charset="0"/>
              </a:rPr>
              <a:t>combined expertise in the use of the earth observation technologies for economic, social and scientific development and improved decision-making</a:t>
            </a:r>
            <a:r>
              <a:rPr lang="en-GB" sz="4400" dirty="0">
                <a:cs typeface="Arial" panose="020B0604020202020204" pitchFamily="34" charset="0"/>
              </a:rPr>
              <a:t>, particularly in the developing countries”;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n-GB" sz="4400" dirty="0">
                <a:cs typeface="Arial" panose="020B0604020202020204" pitchFamily="34" charset="0"/>
              </a:rPr>
              <a:t>Work together to </a:t>
            </a:r>
            <a:r>
              <a:rPr lang="en-GB" sz="4400" b="1" dirty="0">
                <a:cs typeface="Arial" panose="020B0604020202020204" pitchFamily="34" charset="0"/>
              </a:rPr>
              <a:t>develop an online platform to provide easy access</a:t>
            </a:r>
            <a:r>
              <a:rPr lang="en-GB" sz="4400" dirty="0">
                <a:cs typeface="Arial" panose="020B0604020202020204" pitchFamily="34" charset="0"/>
              </a:rPr>
              <a:t> to imagery catalogues as well as data and analytical services;  (</a:t>
            </a:r>
            <a:r>
              <a:rPr lang="en-GB" sz="4400" i="1" dirty="0">
                <a:cs typeface="Arial" panose="020B0604020202020204" pitchFamily="34" charset="0"/>
              </a:rPr>
              <a:t>Open Data initiative!</a:t>
            </a:r>
            <a:r>
              <a:rPr lang="en-GB" sz="4400" dirty="0">
                <a:cs typeface="Arial" panose="020B0604020202020204" pitchFamily="34" charset="0"/>
              </a:rPr>
              <a:t>)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n-GB" sz="4400" dirty="0" err="1">
                <a:cs typeface="Arial" panose="020B0604020202020204" pitchFamily="34" charset="0"/>
              </a:rPr>
              <a:t>DigitalGlobe</a:t>
            </a:r>
            <a:r>
              <a:rPr lang="en-GB" sz="4400" dirty="0">
                <a:cs typeface="Arial" panose="020B0604020202020204" pitchFamily="34" charset="0"/>
              </a:rPr>
              <a:t> to provide </a:t>
            </a:r>
            <a:r>
              <a:rPr lang="en-GB" sz="4400" b="1" dirty="0">
                <a:cs typeface="Arial" panose="020B0604020202020204" pitchFamily="34" charset="0"/>
              </a:rPr>
              <a:t>advisory services </a:t>
            </a:r>
            <a:r>
              <a:rPr lang="en-GB" sz="4400" dirty="0">
                <a:cs typeface="Arial" panose="020B0604020202020204" pitchFamily="34" charset="0"/>
              </a:rPr>
              <a:t>on remote sensing imagery and geospatial analytics</a:t>
            </a:r>
          </a:p>
          <a:p>
            <a:pPr algn="just"/>
            <a:endParaRPr lang="en-GB" sz="4400" dirty="0">
              <a:cs typeface="Arial" panose="020B0604020202020204" pitchFamily="34" charset="0"/>
            </a:endParaRPr>
          </a:p>
          <a:p>
            <a:pPr algn="just"/>
            <a:r>
              <a:rPr lang="en-GB" sz="4400" dirty="0">
                <a:cs typeface="Arial" panose="020B0604020202020204" pitchFamily="34" charset="0"/>
              </a:rPr>
              <a:t>										“Seeing a Better World”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56E13F9-D7FD-4F13-BED1-4779D466A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4688" y="5417840"/>
            <a:ext cx="5069435" cy="48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3641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541009" y="1060628"/>
            <a:ext cx="1662314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Working with Private Sector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lang="en-US" dirty="0">
                <a:solidFill>
                  <a:srgbClr val="A6AAA9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opening access to VHR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40F3F-D094-44C6-A243-122411D6B56F}"/>
              </a:ext>
            </a:extLst>
          </p:cNvPr>
          <p:cNvSpPr/>
          <p:nvPr/>
        </p:nvSpPr>
        <p:spPr>
          <a:xfrm>
            <a:off x="1174776" y="3234943"/>
            <a:ext cx="2045027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/>
              <a:t>Private Sector already shares or offers imagery data openly in major disasters or crises, but many intermediaries in the past often delayed access 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/>
              <a:t>CSR taken seriously by most commercial entities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/>
              <a:t>OOSA aims to work with the Private Sector to raise awareness of these opportunities, but to also provide advice on relevant and valid needs, through an established UN </a:t>
            </a:r>
            <a:r>
              <a:rPr lang="en-US" sz="4400" dirty="0" err="1"/>
              <a:t>programmes</a:t>
            </a:r>
            <a:r>
              <a:rPr lang="en-US" sz="4400" dirty="0"/>
              <a:t> (UN-SPIDER, PSA) that cover most vulnerable and developing countries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/>
              <a:t>Private Sector also better recognized as contributor to the UN agendas, as a result</a:t>
            </a:r>
          </a:p>
        </p:txBody>
      </p:sp>
    </p:spTree>
    <p:extLst>
      <p:ext uri="{BB962C8B-B14F-4D97-AF65-F5344CB8AC3E}">
        <p14:creationId xmlns:p14="http://schemas.microsoft.com/office/powerpoint/2010/main" val="208324943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541009" y="1060628"/>
            <a:ext cx="1676420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Working with Private Sector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>
                <a:solidFill>
                  <a:schemeClr val="accent1"/>
                </a:solidFill>
              </a:rPr>
              <a:t>agreements on VHR imagery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40F3F-D094-44C6-A243-122411D6B56F}"/>
              </a:ext>
            </a:extLst>
          </p:cNvPr>
          <p:cNvSpPr/>
          <p:nvPr/>
        </p:nvSpPr>
        <p:spPr>
          <a:xfrm>
            <a:off x="1174776" y="2393504"/>
            <a:ext cx="22934772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/>
              <a:t>MoU with </a:t>
            </a:r>
            <a:r>
              <a:rPr lang="en-US" sz="4400" dirty="0" err="1"/>
              <a:t>DigitalGlobe</a:t>
            </a:r>
            <a:r>
              <a:rPr lang="en-US" sz="4400" dirty="0"/>
              <a:t> – ongoing</a:t>
            </a:r>
          </a:p>
          <a:p>
            <a:pPr algn="l"/>
            <a:r>
              <a:rPr lang="en-US" sz="4400" dirty="0"/>
              <a:t>MoU with China National Space Agency (5-7 sensors, 30m LC data etc.) – ongoing (+BRICS)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/>
              <a:t>MoU with UAE Space Agency (</a:t>
            </a:r>
            <a:r>
              <a:rPr lang="en-US" sz="4400" dirty="0" err="1"/>
              <a:t>DubaiSat</a:t>
            </a:r>
            <a:r>
              <a:rPr lang="en-US" sz="4400" dirty="0"/>
              <a:t>) – in preparation, data accessible</a:t>
            </a:r>
          </a:p>
          <a:p>
            <a:pPr algn="l"/>
            <a:r>
              <a:rPr lang="en-US" sz="4400" dirty="0"/>
              <a:t>MoU with Kazakhstan (</a:t>
            </a:r>
            <a:r>
              <a:rPr lang="en-US" sz="4400" dirty="0" err="1"/>
              <a:t>KazSat</a:t>
            </a:r>
            <a:r>
              <a:rPr lang="en-US" sz="4400" dirty="0"/>
              <a:t>) – in preparation</a:t>
            </a:r>
          </a:p>
          <a:p>
            <a:pPr algn="l"/>
            <a:r>
              <a:rPr lang="en-US" sz="4400" dirty="0"/>
              <a:t>MoU with Israel Space Agency and </a:t>
            </a:r>
            <a:r>
              <a:rPr lang="en-US" sz="4400" dirty="0" err="1"/>
              <a:t>ImageSat</a:t>
            </a:r>
            <a:r>
              <a:rPr lang="en-US" sz="4400" dirty="0"/>
              <a:t> (EROS) – in preparation, data accessible</a:t>
            </a:r>
          </a:p>
          <a:p>
            <a:pPr algn="l"/>
            <a:r>
              <a:rPr lang="en-US" sz="4400" dirty="0"/>
              <a:t>MoU with Italian Space Agency (Cosmo-</a:t>
            </a:r>
            <a:r>
              <a:rPr lang="en-US" sz="4400" dirty="0" err="1"/>
              <a:t>Skymed</a:t>
            </a:r>
            <a:r>
              <a:rPr lang="en-US" sz="4400" dirty="0"/>
              <a:t>) – in discussion</a:t>
            </a:r>
          </a:p>
          <a:p>
            <a:pPr algn="l"/>
            <a:r>
              <a:rPr lang="en-US" sz="4400" dirty="0"/>
              <a:t>MoU with Planet – in discussion</a:t>
            </a:r>
          </a:p>
          <a:p>
            <a:pPr algn="l"/>
            <a:r>
              <a:rPr lang="en-US" sz="4400" dirty="0"/>
              <a:t>MoU with Airbus – to be signed at UNISPACE +50</a:t>
            </a:r>
          </a:p>
          <a:p>
            <a:pPr algn="l"/>
            <a:r>
              <a:rPr lang="en-US" sz="4400" dirty="0"/>
              <a:t>MoUs with </a:t>
            </a:r>
            <a:r>
              <a:rPr lang="en-US" sz="4400" dirty="0" err="1"/>
              <a:t>BlackSky</a:t>
            </a:r>
            <a:r>
              <a:rPr lang="en-US" sz="4400" dirty="0"/>
              <a:t>, UrtheCast, ICEYE – in discussion (or past efforts) </a:t>
            </a:r>
          </a:p>
          <a:p>
            <a:pPr algn="l"/>
            <a:r>
              <a:rPr lang="en-US" sz="4400" dirty="0"/>
              <a:t>Other informal agreements also with operators in Thailand, Venezuela, India, others</a:t>
            </a:r>
          </a:p>
          <a:p>
            <a:pPr algn="l"/>
            <a:endParaRPr lang="en-US" sz="4400" b="1" dirty="0"/>
          </a:p>
          <a:p>
            <a:pPr algn="l"/>
            <a:r>
              <a:rPr lang="en-US" sz="4400" b="1" dirty="0"/>
              <a:t>-&gt; Aim: free access for disaster management, improved access for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9170762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279837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UNISPACE +50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>
                <a:solidFill>
                  <a:schemeClr val="accent1"/>
                </a:solidFill>
              </a:rPr>
              <a:t>background and invitation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A2148-EA0E-4068-BBD1-251696546054}"/>
              </a:ext>
            </a:extLst>
          </p:cNvPr>
          <p:cNvSpPr/>
          <p:nvPr/>
        </p:nvSpPr>
        <p:spPr>
          <a:xfrm>
            <a:off x="8645237" y="3274564"/>
            <a:ext cx="13267843" cy="719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n-GB" sz="4267" dirty="0">
                <a:cs typeface="Arial" panose="020B0604020202020204" pitchFamily="34" charset="0"/>
              </a:rPr>
              <a:t>UNISPACE+50 will mark the </a:t>
            </a:r>
            <a:r>
              <a:rPr lang="en-GB" sz="4267" b="1" dirty="0">
                <a:cs typeface="Arial" panose="020B0604020202020204" pitchFamily="34" charset="0"/>
              </a:rPr>
              <a:t>50</a:t>
            </a:r>
            <a:r>
              <a:rPr lang="en-GB" sz="4267" b="1" baseline="30000" dirty="0">
                <a:cs typeface="Arial" panose="020B0604020202020204" pitchFamily="34" charset="0"/>
              </a:rPr>
              <a:t>th</a:t>
            </a:r>
            <a:r>
              <a:rPr lang="en-GB" sz="4267" b="1" dirty="0">
                <a:cs typeface="Arial" panose="020B0604020202020204" pitchFamily="34" charset="0"/>
              </a:rPr>
              <a:t> anniversary of </a:t>
            </a:r>
            <a:r>
              <a:rPr lang="en-GB" sz="4267" b="1" dirty="0" err="1">
                <a:cs typeface="Arial" panose="020B0604020202020204" pitchFamily="34" charset="0"/>
              </a:rPr>
              <a:t>UNISPACE</a:t>
            </a:r>
            <a:r>
              <a:rPr lang="en-GB" sz="4267" b="1" dirty="0">
                <a:cs typeface="Arial" panose="020B0604020202020204" pitchFamily="34" charset="0"/>
              </a:rPr>
              <a:t> I </a:t>
            </a:r>
            <a:r>
              <a:rPr lang="en-GB" sz="4267" dirty="0">
                <a:cs typeface="Arial" panose="020B0604020202020204" pitchFamily="34" charset="0"/>
              </a:rPr>
              <a:t>and will be the first event of this kind of the 21</a:t>
            </a:r>
            <a:r>
              <a:rPr lang="en-GB" sz="4267" baseline="30000" dirty="0">
                <a:cs typeface="Arial" panose="020B0604020202020204" pitchFamily="34" charset="0"/>
              </a:rPr>
              <a:t>st</a:t>
            </a:r>
            <a:r>
              <a:rPr lang="en-GB" sz="4267" dirty="0">
                <a:cs typeface="Arial" panose="020B0604020202020204" pitchFamily="34" charset="0"/>
              </a:rPr>
              <a:t> century.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n-GB" sz="4267" dirty="0">
                <a:cs typeface="Arial" panose="020B0604020202020204" pitchFamily="34" charset="0"/>
              </a:rPr>
              <a:t>This milestone anniversary will </a:t>
            </a:r>
            <a:r>
              <a:rPr lang="en-GB" sz="4267" b="1" dirty="0">
                <a:cs typeface="Arial" panose="020B0604020202020204" pitchFamily="34" charset="0"/>
              </a:rPr>
              <a:t>renew and strengthen the mandate of COPUOS</a:t>
            </a:r>
            <a:r>
              <a:rPr lang="en-GB" sz="4267" dirty="0">
                <a:cs typeface="Arial" panose="020B0604020202020204" pitchFamily="34" charset="0"/>
              </a:rPr>
              <a:t> as a unique platform for interrelationship between major space faring nations and emerging space nations. </a:t>
            </a:r>
          </a:p>
          <a:p>
            <a:pPr marL="762010" indent="-762010" algn="just">
              <a:buFont typeface="Arial" panose="020B0604020202020204" pitchFamily="34" charset="0"/>
              <a:buChar char="•"/>
            </a:pPr>
            <a:r>
              <a:rPr lang="en-GB" sz="4267" b="1" dirty="0">
                <a:cs typeface="Arial" panose="020B0604020202020204" pitchFamily="34" charset="0"/>
              </a:rPr>
              <a:t>UNISPACE+50 will articulate the long term vision for space called Space2030 </a:t>
            </a:r>
            <a:r>
              <a:rPr lang="en-GB" sz="4267" dirty="0">
                <a:cs typeface="Arial" panose="020B0604020202020204" pitchFamily="34" charset="0"/>
              </a:rPr>
              <a:t>and will outline the vision for space as a commonly shared human experience. </a:t>
            </a:r>
          </a:p>
          <a:p>
            <a:pPr marL="457206" indent="-457206" algn="just">
              <a:buFont typeface="Arial" panose="020B0604020202020204" pitchFamily="34" charset="0"/>
              <a:buChar char="•"/>
            </a:pPr>
            <a:endParaRPr lang="en-GB" sz="3467" dirty="0"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56109C-FC46-4EFC-9CBE-72C3348D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31" r="2655" b="2142"/>
          <a:stretch>
            <a:fillRect/>
          </a:stretch>
        </p:blipFill>
        <p:spPr bwMode="auto">
          <a:xfrm>
            <a:off x="299552" y="3257600"/>
            <a:ext cx="8345685" cy="620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E87830-9CAD-4FD8-A53A-127B1A405C5B}"/>
              </a:ext>
            </a:extLst>
          </p:cNvPr>
          <p:cNvSpPr/>
          <p:nvPr/>
        </p:nvSpPr>
        <p:spPr>
          <a:xfrm>
            <a:off x="3" y="9522296"/>
            <a:ext cx="8645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1968 Conference on the </a:t>
            </a:r>
          </a:p>
          <a:p>
            <a:pPr defTabSz="24384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Exploration and Peaceful Uses of Outer Space</a:t>
            </a:r>
          </a:p>
        </p:txBody>
      </p:sp>
    </p:spTree>
    <p:extLst>
      <p:ext uri="{BB962C8B-B14F-4D97-AF65-F5344CB8AC3E}">
        <p14:creationId xmlns:p14="http://schemas.microsoft.com/office/powerpoint/2010/main" val="65321740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209183" y="6476392"/>
            <a:ext cx="9614813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+mj-lt"/>
              </a:rPr>
              <a:t>Thank you</a:t>
            </a:r>
            <a:r>
              <a:rPr lang="en-US" dirty="0">
                <a:latin typeface="+mj-lt"/>
              </a:rPr>
              <a:t>!</a:t>
            </a:r>
            <a:endParaRPr dirty="0">
              <a:latin typeface="+mj-lt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2053446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czaran</a:t>
            </a:r>
            <a:r>
              <a:rPr dirty="0"/>
              <a:t>@</a:t>
            </a:r>
            <a:r>
              <a:rPr lang="en-US" dirty="0"/>
              <a:t>un.org  </a:t>
            </a:r>
            <a:r>
              <a:rPr dirty="0"/>
              <a:t>/</a:t>
            </a:r>
            <a:r>
              <a:rPr lang="en-US" dirty="0"/>
              <a:t> </a:t>
            </a:r>
            <a:r>
              <a:rPr dirty="0"/>
              <a:t> </a:t>
            </a:r>
            <a:r>
              <a:rPr lang="en-US" dirty="0"/>
              <a:t>www.unoosa.org   www.un-spider.org  </a:t>
            </a:r>
            <a:r>
              <a:rPr dirty="0"/>
              <a:t>/</a:t>
            </a:r>
            <a:r>
              <a:rPr lang="en-US" dirty="0"/>
              <a:t> </a:t>
            </a:r>
            <a:r>
              <a:rPr dirty="0"/>
              <a:t> @</a:t>
            </a:r>
            <a:r>
              <a:rPr lang="en-US" dirty="0"/>
              <a:t>UNOOSA  </a:t>
            </a:r>
            <a:r>
              <a:rPr dirty="0"/>
              <a:t> </a:t>
            </a:r>
            <a:r>
              <a:rPr lang="en-US" dirty="0"/>
              <a:t>@UN_SPIDER</a:t>
            </a:r>
            <a:endParaRPr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74431" y="5129808"/>
            <a:ext cx="2067232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6600" dirty="0"/>
              <a:t>UNOOSA and Its Role in Advancing Open Data Policy </a:t>
            </a:r>
          </a:p>
          <a:p>
            <a:r>
              <a:rPr lang="en-US" sz="6600" dirty="0"/>
              <a:t>With the Commercial Sector</a:t>
            </a:r>
            <a:endParaRPr sz="6600" dirty="0"/>
          </a:p>
        </p:txBody>
      </p:sp>
      <p:sp>
        <p:nvSpPr>
          <p:cNvPr id="124" name="Shape 124"/>
          <p:cNvSpPr/>
          <p:nvPr/>
        </p:nvSpPr>
        <p:spPr>
          <a:xfrm>
            <a:off x="1938145" y="8265467"/>
            <a:ext cx="20638663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Lorant CZARAN </a:t>
            </a:r>
            <a:r>
              <a:rPr dirty="0"/>
              <a:t>/ </a:t>
            </a:r>
            <a:r>
              <a:rPr lang="en-US" dirty="0" err="1"/>
              <a:t>Programme</a:t>
            </a:r>
            <a:r>
              <a:rPr lang="en-US" dirty="0"/>
              <a:t> Officer</a:t>
            </a:r>
            <a:r>
              <a:rPr dirty="0"/>
              <a:t> / </a:t>
            </a:r>
            <a:r>
              <a:rPr lang="en-US" dirty="0"/>
              <a:t>United Nations Office for Outer Space Affairs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32780" y="1060628"/>
            <a:ext cx="508953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UNOOSA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>
                <a:solidFill>
                  <a:schemeClr val="accent1"/>
                </a:solidFill>
              </a:rPr>
              <a:t>About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4" name="Picture 6" descr="C:\Users\Brankin\Pictures\Picture6 (small).jpg">
            <a:extLst>
              <a:ext uri="{FF2B5EF4-FFF2-40B4-BE49-F238E27FC236}">
                <a16:creationId xmlns:a16="http://schemas.microsoft.com/office/drawing/2014/main" id="{64C0F4F4-1C8A-40E2-9E94-04863B25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8" y="2491807"/>
            <a:ext cx="9577064" cy="753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788837-2936-4231-B2E7-1528B0BA3C5B}"/>
              </a:ext>
            </a:extLst>
          </p:cNvPr>
          <p:cNvSpPr txBox="1">
            <a:spLocks/>
          </p:cNvSpPr>
          <p:nvPr/>
        </p:nvSpPr>
        <p:spPr>
          <a:xfrm>
            <a:off x="12797016" y="3506997"/>
            <a:ext cx="10273893" cy="615931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00B0F0"/>
                </a:solidFill>
                <a:cs typeface="Arial" panose="020B0604020202020204" pitchFamily="34" charset="0"/>
              </a:rPr>
              <a:t>VISION</a:t>
            </a:r>
          </a:p>
          <a:p>
            <a:pPr marL="0" indent="0" algn="ctr">
              <a:buNone/>
            </a:pPr>
            <a:r>
              <a:rPr lang="en-US" sz="4800" dirty="0">
                <a:cs typeface="Arial" panose="020B0604020202020204" pitchFamily="34" charset="0"/>
              </a:rPr>
              <a:t>Bringing the </a:t>
            </a:r>
          </a:p>
          <a:p>
            <a:pPr marL="0" indent="0" algn="ctr">
              <a:buNone/>
            </a:pPr>
            <a:r>
              <a:rPr lang="en-US" sz="4800" b="1" dirty="0">
                <a:cs typeface="Arial" panose="020B0604020202020204" pitchFamily="34" charset="0"/>
              </a:rPr>
              <a:t>benefits of space to humankind</a:t>
            </a:r>
          </a:p>
          <a:p>
            <a:pPr marL="0" indent="0" algn="ctr">
              <a:buNone/>
            </a:pPr>
            <a:endParaRPr lang="en-US" sz="48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F0"/>
                </a:solidFill>
                <a:cs typeface="Arial" panose="020B0604020202020204" pitchFamily="34" charset="0"/>
              </a:rPr>
              <a:t>MISSION STATEMENT</a:t>
            </a:r>
          </a:p>
          <a:p>
            <a:pPr marL="0" indent="0" algn="ctr">
              <a:buNone/>
            </a:pPr>
            <a:r>
              <a:rPr lang="en-US" sz="4800" dirty="0">
                <a:cs typeface="Arial" panose="020B0604020202020204" pitchFamily="34" charset="0"/>
              </a:rPr>
              <a:t>to </a:t>
            </a:r>
            <a:r>
              <a:rPr lang="en-US" sz="4800" b="1" dirty="0">
                <a:cs typeface="Arial" panose="020B0604020202020204" pitchFamily="34" charset="0"/>
              </a:rPr>
              <a:t>promote </a:t>
            </a:r>
          </a:p>
          <a:p>
            <a:pPr marL="0" indent="0" algn="ctr">
              <a:buNone/>
            </a:pPr>
            <a:r>
              <a:rPr lang="en-US" sz="4800" b="1" dirty="0">
                <a:cs typeface="Arial" panose="020B0604020202020204" pitchFamily="34" charset="0"/>
              </a:rPr>
              <a:t>international cooperation </a:t>
            </a:r>
          </a:p>
          <a:p>
            <a:pPr marL="0" indent="0" algn="ctr">
              <a:buNone/>
            </a:pPr>
            <a:r>
              <a:rPr lang="en-US" sz="4800" dirty="0">
                <a:cs typeface="Arial" panose="020B0604020202020204" pitchFamily="34" charset="0"/>
              </a:rPr>
              <a:t>in the use of outer space </a:t>
            </a:r>
          </a:p>
          <a:p>
            <a:pPr marL="0" indent="0" algn="ctr">
              <a:buNone/>
            </a:pPr>
            <a:r>
              <a:rPr lang="en-US" sz="4800" dirty="0">
                <a:cs typeface="Arial" panose="020B0604020202020204" pitchFamily="34" charset="0"/>
              </a:rPr>
              <a:t>to achieve development goals</a:t>
            </a:r>
            <a:endParaRPr lang="en-GB" sz="4800" dirty="0">
              <a:cs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E2C2297A-B68C-43F9-9FA6-139063690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189" y="10242376"/>
            <a:ext cx="9148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43843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COPUOS 2016 in Vienna, Austria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726160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UNOOSA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>
                <a:solidFill>
                  <a:schemeClr val="accent1"/>
                </a:solidFill>
              </a:rPr>
              <a:t>Unique Roles</a:t>
            </a:r>
            <a:endParaRPr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AEA497E-1927-4D2E-9534-37B3EB6E9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234355"/>
              </p:ext>
            </p:extLst>
          </p:nvPr>
        </p:nvGraphicFramePr>
        <p:xfrm>
          <a:off x="2242600" y="2892619"/>
          <a:ext cx="19898800" cy="828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20494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918200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UNOOSA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>
                <a:solidFill>
                  <a:schemeClr val="accent1"/>
                </a:solidFill>
              </a:rPr>
              <a:t>Our work, mandates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28E8D8-DA3D-4B98-8915-4152901ECD63}"/>
              </a:ext>
            </a:extLst>
          </p:cNvPr>
          <p:cNvSpPr/>
          <p:nvPr/>
        </p:nvSpPr>
        <p:spPr>
          <a:xfrm>
            <a:off x="814736" y="3041576"/>
            <a:ext cx="13105456" cy="689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3200" b="1" dirty="0">
                <a:cs typeface="Arial" panose="020B0604020202020204" pitchFamily="34" charset="0"/>
              </a:rPr>
              <a:t>MAIN PROGRAMS AND PLATFORMS OF THE UNOOSA</a:t>
            </a:r>
          </a:p>
          <a:p>
            <a:pPr algn="l"/>
            <a:endParaRPr lang="en-GB" sz="3200" b="1" dirty="0">
              <a:cs typeface="Arial" panose="020B0604020202020204" pitchFamily="34" charset="0"/>
            </a:endParaRPr>
          </a:p>
          <a:p>
            <a:pPr lvl="1" algn="l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3200" dirty="0">
                <a:cs typeface="Arial" panose="020B0604020202020204" pitchFamily="34" charset="0"/>
              </a:rPr>
              <a:t> Secretariat to COPUOS </a:t>
            </a:r>
          </a:p>
          <a:p>
            <a:pPr lvl="1" algn="l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3200" dirty="0">
                <a:cs typeface="Arial" panose="020B0604020202020204" pitchFamily="34" charset="0"/>
              </a:rPr>
              <a:t> Works with MS, IGOs, NGOs (space-related)</a:t>
            </a:r>
          </a:p>
          <a:p>
            <a:pPr lvl="1" algn="l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3200" dirty="0">
                <a:cs typeface="Arial" panose="020B0604020202020204" pitchFamily="34" charset="0"/>
              </a:rPr>
              <a:t> Programme on Space Applications</a:t>
            </a:r>
          </a:p>
          <a:p>
            <a:pPr lvl="1" algn="l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3200" dirty="0">
                <a:cs typeface="Arial" panose="020B0604020202020204" pitchFamily="34" charset="0"/>
              </a:rPr>
              <a:t> UN-wide coordination - UN-Space</a:t>
            </a:r>
          </a:p>
          <a:p>
            <a:pPr lvl="1" algn="l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3200" dirty="0">
                <a:cs typeface="Arial" panose="020B0604020202020204" pitchFamily="34" charset="0"/>
              </a:rPr>
              <a:t> UN Register of Space Objects</a:t>
            </a:r>
          </a:p>
          <a:p>
            <a:pPr lvl="1" algn="l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3200" dirty="0">
                <a:cs typeface="Arial" panose="020B0604020202020204" pitchFamily="34" charset="0"/>
              </a:rPr>
              <a:t> UN-SPIDER (36 advisory missions, ongoing FUP)</a:t>
            </a:r>
          </a:p>
          <a:p>
            <a:pPr lvl="1" algn="l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3200" dirty="0">
                <a:cs typeface="Arial" panose="020B0604020202020204" pitchFamily="34" charset="0"/>
              </a:rPr>
              <a:t> International Committee on Global Navigation Satellite Systems (ICG)</a:t>
            </a:r>
          </a:p>
          <a:p>
            <a:pPr lvl="1" algn="l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altLang="en-US" sz="3200" dirty="0">
                <a:cs typeface="Arial" panose="020B0604020202020204" pitchFamily="34" charset="0"/>
              </a:rPr>
              <a:t> Space Mission Planning Advisory Group (SMPAG)…</a:t>
            </a:r>
          </a:p>
        </p:txBody>
      </p:sp>
      <p:pic>
        <p:nvPicPr>
          <p:cNvPr id="4" name="Picture 2" descr="Image result for UN-SPIDER logo">
            <a:extLst>
              <a:ext uri="{FF2B5EF4-FFF2-40B4-BE49-F238E27FC236}">
                <a16:creationId xmlns:a16="http://schemas.microsoft.com/office/drawing/2014/main" id="{3A8A8BD3-3A90-4745-A195-C7405B183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7183" y="3271720"/>
            <a:ext cx="5194963" cy="20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icg logo international committee">
            <a:extLst>
              <a:ext uri="{FF2B5EF4-FFF2-40B4-BE49-F238E27FC236}">
                <a16:creationId xmlns:a16="http://schemas.microsoft.com/office/drawing/2014/main" id="{5AD35239-84F8-4A7D-8C28-B00C97CB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7183" y="5703463"/>
            <a:ext cx="8825859" cy="24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0ECF6F-AC79-4895-99F9-13F57FC8769F}"/>
              </a:ext>
            </a:extLst>
          </p:cNvPr>
          <p:cNvSpPr/>
          <p:nvPr/>
        </p:nvSpPr>
        <p:spPr>
          <a:xfrm>
            <a:off x="13033041" y="8544746"/>
            <a:ext cx="8825859" cy="2633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rgbClr val="0070C0"/>
              </a:buClr>
            </a:pPr>
            <a:r>
              <a:rPr lang="en-GB" alt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More info: </a:t>
            </a:r>
            <a:r>
              <a:rPr lang="en-GB" altLang="en-US" sz="5867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www.unoosa.org</a:t>
            </a:r>
            <a:endParaRPr lang="en-GB" altLang="en-US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9130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242487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UNOOSA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>
                <a:solidFill>
                  <a:schemeClr val="accent1"/>
                </a:solidFill>
              </a:rPr>
              <a:t>UN-SPIDER advisory “footprint”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1E2A7-B247-4D43-9B27-C705DFCBC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2" y="1911758"/>
            <a:ext cx="17880328" cy="99147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A96BD1-AE4C-4A5F-8118-FC317B098F3B}"/>
              </a:ext>
            </a:extLst>
          </p:cNvPr>
          <p:cNvSpPr/>
          <p:nvPr/>
        </p:nvSpPr>
        <p:spPr>
          <a:xfrm>
            <a:off x="18024648" y="3775005"/>
            <a:ext cx="53285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66688" algn="l">
              <a:buFont typeface="Arial" pitchFamily="34" charset="0"/>
              <a:buChar char="•"/>
            </a:pPr>
            <a:r>
              <a:rPr lang="en-GB" sz="3600" b="1" dirty="0"/>
              <a:t>Over 55 countries supported</a:t>
            </a:r>
          </a:p>
          <a:p>
            <a:pPr marL="174625" indent="-166688" algn="l">
              <a:buFont typeface="Arial" pitchFamily="34" charset="0"/>
              <a:buChar char="•"/>
            </a:pPr>
            <a:endParaRPr lang="en-GB" sz="3600" b="1" dirty="0"/>
          </a:p>
          <a:p>
            <a:pPr marL="174625" indent="-166688" algn="l">
              <a:buFont typeface="Arial" pitchFamily="34" charset="0"/>
              <a:buChar char="•"/>
            </a:pPr>
            <a:r>
              <a:rPr lang="en-GB" sz="3600" b="1" dirty="0"/>
              <a:t>36 national Technical Advisory Missions </a:t>
            </a:r>
            <a:r>
              <a:rPr lang="en-GB" sz="2800" b="1" dirty="0"/>
              <a:t>(by end 2017)</a:t>
            </a:r>
          </a:p>
          <a:p>
            <a:pPr marL="174625" indent="-166688" algn="l">
              <a:buFont typeface="Arial" pitchFamily="34" charset="0"/>
              <a:buChar char="•"/>
            </a:pPr>
            <a:endParaRPr lang="en-GB" sz="3600" b="1" dirty="0"/>
          </a:p>
          <a:p>
            <a:pPr marL="174625" indent="-166688" algn="l">
              <a:buFont typeface="Arial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</a:rPr>
              <a:t>Over 350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00553138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580400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UNOOSA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>
                <a:solidFill>
                  <a:schemeClr val="accent1"/>
                </a:solidFill>
              </a:rPr>
              <a:t>Space Applications </a:t>
            </a:r>
            <a:r>
              <a:rPr lang="en-US" dirty="0" err="1">
                <a:solidFill>
                  <a:schemeClr val="accent1"/>
                </a:solidFill>
              </a:rPr>
              <a:t>Programme</a:t>
            </a:r>
            <a:r>
              <a:rPr lang="en-US" dirty="0">
                <a:solidFill>
                  <a:schemeClr val="accent1"/>
                </a:solidFill>
              </a:rPr>
              <a:t>, 1971-2017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96BD1-AE4C-4A5F-8118-FC317B098F3B}"/>
              </a:ext>
            </a:extLst>
          </p:cNvPr>
          <p:cNvSpPr/>
          <p:nvPr/>
        </p:nvSpPr>
        <p:spPr>
          <a:xfrm>
            <a:off x="18024648" y="3775005"/>
            <a:ext cx="53285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66688" algn="l">
              <a:buFont typeface="Arial" pitchFamily="34" charset="0"/>
              <a:buChar char="•"/>
            </a:pPr>
            <a:r>
              <a:rPr lang="en-GB" sz="3600" b="1" dirty="0"/>
              <a:t> Over 90 countries covered (on invitation)</a:t>
            </a:r>
          </a:p>
          <a:p>
            <a:pPr marL="174625" indent="-166688" algn="l">
              <a:buFont typeface="Arial" pitchFamily="34" charset="0"/>
              <a:buChar char="•"/>
            </a:pPr>
            <a:endParaRPr lang="en-GB" sz="3600" b="1" dirty="0"/>
          </a:p>
          <a:p>
            <a:pPr marL="174625" indent="-166688" algn="l">
              <a:buFont typeface="Arial" pitchFamily="34" charset="0"/>
              <a:buChar char="•"/>
            </a:pPr>
            <a:r>
              <a:rPr lang="en-GB" sz="3600" b="1" dirty="0"/>
              <a:t> Over 317 Expert Meetings, Workshops, Conferences</a:t>
            </a:r>
          </a:p>
          <a:p>
            <a:pPr marL="174625" indent="-166688" algn="l">
              <a:buFont typeface="Arial" pitchFamily="34" charset="0"/>
              <a:buChar char="•"/>
            </a:pPr>
            <a:endParaRPr lang="en-GB" sz="3600" b="1" dirty="0"/>
          </a:p>
          <a:p>
            <a:pPr marL="174625" indent="-166688" algn="l">
              <a:buFont typeface="Arial" pitchFamily="34" charset="0"/>
              <a:buChar char="•"/>
            </a:pPr>
            <a:r>
              <a:rPr lang="en-GB" sz="3600" b="1" dirty="0"/>
              <a:t> Over 23.000 participants consulted</a:t>
            </a:r>
            <a:endParaRPr lang="en-GB" sz="2800" b="1" dirty="0"/>
          </a:p>
          <a:p>
            <a:pPr marL="174625" indent="-166688" algn="l">
              <a:buFont typeface="Arial" pitchFamily="34" charset="0"/>
              <a:buChar char="•"/>
            </a:pPr>
            <a:endParaRPr lang="en-GB" sz="3600" b="1" dirty="0"/>
          </a:p>
          <a:p>
            <a:pPr marL="174625" indent="-166688" algn="l">
              <a:buFont typeface="Arial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</a:rPr>
              <a:t> Official UN reports with recommendations</a:t>
            </a:r>
          </a:p>
        </p:txBody>
      </p:sp>
      <p:pic>
        <p:nvPicPr>
          <p:cNvPr id="7" name="Picture 2" descr="C:\UNOOSA\PSA_activities.png">
            <a:extLst>
              <a:ext uri="{FF2B5EF4-FFF2-40B4-BE49-F238E27FC236}">
                <a16:creationId xmlns:a16="http://schemas.microsoft.com/office/drawing/2014/main" id="{53B56D2F-5D91-400D-BEA2-1E413ABB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0327" b="9383"/>
          <a:stretch>
            <a:fillRect/>
          </a:stretch>
        </p:blipFill>
        <p:spPr bwMode="auto">
          <a:xfrm>
            <a:off x="22648" y="1821533"/>
            <a:ext cx="17857984" cy="9861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290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121140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UNOOSA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Why partnerships are key?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3" name="Picture 2" descr="C:\Users\hong\Desktop\E_SDG_Icons-17.jpg">
            <a:extLst>
              <a:ext uri="{FF2B5EF4-FFF2-40B4-BE49-F238E27FC236}">
                <a16:creationId xmlns:a16="http://schemas.microsoft.com/office/drawing/2014/main" id="{97E33FBD-B5EE-41F1-BE18-5833EB97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6" y="4041918"/>
            <a:ext cx="2968251" cy="2968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B26711-8E4B-4E3A-8711-69BF621BC5F4}"/>
              </a:ext>
            </a:extLst>
          </p:cNvPr>
          <p:cNvSpPr/>
          <p:nvPr/>
        </p:nvSpPr>
        <p:spPr>
          <a:xfrm>
            <a:off x="426389" y="8155703"/>
            <a:ext cx="10981835" cy="2846235"/>
          </a:xfrm>
          <a:prstGeom prst="rect">
            <a:avLst/>
          </a:prstGeom>
          <a:solidFill>
            <a:srgbClr val="14496B"/>
          </a:solidFill>
          <a:ln>
            <a:solidFill>
              <a:srgbClr val="144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UNOOSA intends to capitalize on technological and innovative skills of the private sector to benefit developing countries and to deliver the Access to Space initiative to address all 17 SDGs.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EC7E1-E884-43A6-ABC0-0235B1185A6E}"/>
              </a:ext>
            </a:extLst>
          </p:cNvPr>
          <p:cNvSpPr txBox="1"/>
          <p:nvPr/>
        </p:nvSpPr>
        <p:spPr>
          <a:xfrm>
            <a:off x="15370631" y="8645995"/>
            <a:ext cx="3418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KiboCUBE</a:t>
            </a:r>
            <a:endParaRPr lang="en-GB" sz="4000" b="1" dirty="0"/>
          </a:p>
          <a:p>
            <a:r>
              <a:rPr lang="en-GB" sz="4000" b="1" dirty="0"/>
              <a:t>(</a:t>
            </a:r>
            <a:r>
              <a:rPr lang="en-GB" sz="4000" b="1" dirty="0" err="1"/>
              <a:t>JAXA</a:t>
            </a:r>
            <a:r>
              <a:rPr lang="en-GB" sz="4000" b="1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AB33F-E1A2-4716-A51B-6A82713D21AA}"/>
              </a:ext>
            </a:extLst>
          </p:cNvPr>
          <p:cNvSpPr txBox="1"/>
          <p:nvPr/>
        </p:nvSpPr>
        <p:spPr>
          <a:xfrm>
            <a:off x="21677320" y="8586192"/>
            <a:ext cx="2306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/>
              <a:t>CMSA</a:t>
            </a:r>
            <a:r>
              <a:rPr lang="en-GB" sz="3600" b="1" dirty="0"/>
              <a:t> </a:t>
            </a:r>
          </a:p>
          <a:p>
            <a:r>
              <a:rPr lang="en-GB" sz="3600" b="1" dirty="0"/>
              <a:t>Space Station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48895-517B-44A5-8B4F-C4D05BBF1093}"/>
              </a:ext>
            </a:extLst>
          </p:cNvPr>
          <p:cNvSpPr/>
          <p:nvPr/>
        </p:nvSpPr>
        <p:spPr>
          <a:xfrm>
            <a:off x="4792411" y="3269652"/>
            <a:ext cx="6598656" cy="4512771"/>
          </a:xfrm>
          <a:prstGeom prst="rect">
            <a:avLst/>
          </a:prstGeom>
          <a:solidFill>
            <a:srgbClr val="14496B"/>
          </a:solidFill>
          <a:ln>
            <a:solidFill>
              <a:srgbClr val="144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67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Partnerships with the private sector will facilitate global engagement …bringing together Governments, the private sector, civil society, and the United Nations system.</a:t>
            </a:r>
            <a:r>
              <a:rPr lang="en-GB" sz="3600" dirty="0">
                <a:solidFill>
                  <a:schemeClr val="bg1"/>
                </a:solidFill>
              </a:rPr>
              <a:t>”</a:t>
            </a:r>
            <a:endParaRPr lang="en-GB" sz="4267" dirty="0">
              <a:solidFill>
                <a:schemeClr val="bg1"/>
              </a:solidFill>
            </a:endParaRPr>
          </a:p>
        </p:txBody>
      </p:sp>
      <p:sp>
        <p:nvSpPr>
          <p:cNvPr id="8" name="Flowchart: Extract 7">
            <a:extLst>
              <a:ext uri="{FF2B5EF4-FFF2-40B4-BE49-F238E27FC236}">
                <a16:creationId xmlns:a16="http://schemas.microsoft.com/office/drawing/2014/main" id="{8964D628-7315-4DE6-BDF7-1DE4856F6304}"/>
              </a:ext>
            </a:extLst>
          </p:cNvPr>
          <p:cNvSpPr/>
          <p:nvPr/>
        </p:nvSpPr>
        <p:spPr>
          <a:xfrm rot="5400000">
            <a:off x="3836427" y="5154822"/>
            <a:ext cx="747725" cy="742435"/>
          </a:xfrm>
          <a:prstGeom prst="flowChartExtra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6F8933-9795-4D6D-90D2-192FA83884FF}"/>
              </a:ext>
            </a:extLst>
          </p:cNvPr>
          <p:cNvSpPr/>
          <p:nvPr/>
        </p:nvSpPr>
        <p:spPr>
          <a:xfrm>
            <a:off x="11791533" y="2753544"/>
            <a:ext cx="12192000" cy="27189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267" dirty="0"/>
              <a:t>Urgent action is needed to mobilize, redirect and unlock </a:t>
            </a:r>
            <a:r>
              <a:rPr lang="en-US" sz="4267" b="1" dirty="0"/>
              <a:t>the transformative power </a:t>
            </a:r>
            <a:r>
              <a:rPr lang="en-US" sz="4267" dirty="0"/>
              <a:t>of trillions of dollars </a:t>
            </a:r>
            <a:r>
              <a:rPr lang="en-US" sz="4267" b="1" dirty="0"/>
              <a:t>of private resources </a:t>
            </a:r>
            <a:r>
              <a:rPr lang="en-US" sz="4267" dirty="0"/>
              <a:t>to deliver on sustainable development objectives.</a:t>
            </a:r>
            <a:endParaRPr lang="en-GB" sz="4267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D43BE-A415-4ED3-A40F-7AD66EE90624}"/>
              </a:ext>
            </a:extLst>
          </p:cNvPr>
          <p:cNvSpPr/>
          <p:nvPr/>
        </p:nvSpPr>
        <p:spPr>
          <a:xfrm>
            <a:off x="11791533" y="5608249"/>
            <a:ext cx="12192000" cy="20622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267" b="1" dirty="0"/>
              <a:t>Long-term investments</a:t>
            </a:r>
            <a:r>
              <a:rPr lang="en-US" sz="4267" dirty="0"/>
              <a:t>, including foreign direct investment, are </a:t>
            </a:r>
            <a:r>
              <a:rPr lang="en-US" sz="4267" b="1" dirty="0"/>
              <a:t>needed</a:t>
            </a:r>
            <a:r>
              <a:rPr lang="en-US" sz="4267" dirty="0"/>
              <a:t> </a:t>
            </a:r>
            <a:r>
              <a:rPr lang="en-US" sz="4267" b="1" dirty="0"/>
              <a:t>in critical sectors</a:t>
            </a:r>
            <a:r>
              <a:rPr lang="en-US" sz="4267" dirty="0"/>
              <a:t>, especially in developing countries. </a:t>
            </a:r>
            <a:endParaRPr lang="en-GB" sz="4267" dirty="0"/>
          </a:p>
        </p:txBody>
      </p:sp>
      <p:pic>
        <p:nvPicPr>
          <p:cNvPr id="11" name="Picture 4" descr="http://spacenews.com/wp-content/uploads/2014/11/Cubesats_NASA_0-879x485.jpg">
            <a:extLst>
              <a:ext uri="{FF2B5EF4-FFF2-40B4-BE49-F238E27FC236}">
                <a16:creationId xmlns:a16="http://schemas.microsoft.com/office/drawing/2014/main" id="{FD715B33-28B6-4EAA-B955-55D9638D0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9401" y="7924258"/>
            <a:ext cx="2949535" cy="2739577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CMSA Space Station">
            <a:extLst>
              <a:ext uri="{FF2B5EF4-FFF2-40B4-BE49-F238E27FC236}">
                <a16:creationId xmlns:a16="http://schemas.microsoft.com/office/drawing/2014/main" id="{87B38ADB-2BC4-4426-944A-7CD55F9E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8007" y="7938120"/>
            <a:ext cx="2799314" cy="2736304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8237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099980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6">
                    <a:lumOff val="-21524"/>
                  </a:schemeClr>
                </a:solidFill>
              </a:rPr>
              <a:t>UNOOSA</a:t>
            </a:r>
            <a:r>
              <a:rPr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>
                <a:solidFill>
                  <a:schemeClr val="accent1"/>
                </a:solidFill>
              </a:rPr>
              <a:t>Space and Private Sector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9E6819-D5C9-4FCF-9219-FDC5D0F79D31}"/>
              </a:ext>
            </a:extLst>
          </p:cNvPr>
          <p:cNvSpPr/>
          <p:nvPr/>
        </p:nvSpPr>
        <p:spPr>
          <a:xfrm>
            <a:off x="382936" y="3185592"/>
            <a:ext cx="23078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11" indent="-914411" algn="just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cs typeface="Arial" panose="020B0604020202020204" pitchFamily="34" charset="0"/>
              </a:rPr>
              <a:t>The </a:t>
            </a:r>
            <a:r>
              <a:rPr lang="sk-SK" sz="4800" dirty="0">
                <a:cs typeface="Arial" panose="020B0604020202020204" pitchFamily="34" charset="0"/>
              </a:rPr>
              <a:t>General Assembly </a:t>
            </a:r>
            <a:r>
              <a:rPr lang="en-GB" sz="4800" dirty="0">
                <a:cs typeface="Arial" panose="020B0604020202020204" pitchFamily="34" charset="0"/>
              </a:rPr>
              <a:t>agreed</a:t>
            </a:r>
            <a:r>
              <a:rPr lang="en-US" sz="4800" dirty="0">
                <a:cs typeface="Arial" panose="020B0604020202020204" pitchFamily="34" charset="0"/>
              </a:rPr>
              <a:t> that the Office should pursue</a:t>
            </a:r>
            <a:r>
              <a:rPr lang="en-US" sz="4800" b="1" dirty="0">
                <a:cs typeface="Arial" panose="020B0604020202020204" pitchFamily="34" charset="0"/>
              </a:rPr>
              <a:t> greater engagement with industry and private sector entities </a:t>
            </a:r>
            <a:r>
              <a:rPr lang="en-US" sz="4800" dirty="0">
                <a:cs typeface="Arial" panose="020B0604020202020204" pitchFamily="34" charset="0"/>
              </a:rPr>
              <a:t>to further their support for and contributions to the overall work of the Office </a:t>
            </a:r>
            <a:r>
              <a:rPr lang="sk-SK" sz="4800" dirty="0">
                <a:cs typeface="Arial" panose="020B0604020202020204" pitchFamily="34" charset="0"/>
              </a:rPr>
              <a:t>(</a:t>
            </a:r>
            <a:r>
              <a:rPr lang="sk-SK" sz="4800" b="1" dirty="0">
                <a:solidFill>
                  <a:srgbClr val="FF0000"/>
                </a:solidFill>
                <a:cs typeface="Arial" panose="020B0604020202020204" pitchFamily="34" charset="0"/>
              </a:rPr>
              <a:t>A/C.4/72/L.2</a:t>
            </a:r>
            <a:r>
              <a:rPr lang="sk-SK" sz="4800" dirty="0">
                <a:cs typeface="Arial" panose="020B0604020202020204" pitchFamily="34" charset="0"/>
              </a:rPr>
              <a:t>)</a:t>
            </a:r>
            <a:endParaRPr lang="en-GB" sz="480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A01D2-327C-4C48-965B-EC4A012C3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0966" y="5993904"/>
            <a:ext cx="11710085" cy="53343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19669C-3F69-4041-9FCF-1DFDAA353443}"/>
              </a:ext>
            </a:extLst>
          </p:cNvPr>
          <p:cNvSpPr/>
          <p:nvPr/>
        </p:nvSpPr>
        <p:spPr>
          <a:xfrm>
            <a:off x="326427" y="5718061"/>
            <a:ext cx="1219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11" indent="-914411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cs typeface="Arial" panose="020B0604020202020204" pitchFamily="34" charset="0"/>
              </a:rPr>
              <a:t>The fulfilment of a possible Space2030 vision is greatly dependent on </a:t>
            </a:r>
            <a:r>
              <a:rPr lang="en-GB" sz="4800" b="1" dirty="0">
                <a:cs typeface="Arial" panose="020B0604020202020204" pitchFamily="34" charset="0"/>
              </a:rPr>
              <a:t>partnerships between the governments, the private sector and the civil society.</a:t>
            </a:r>
            <a:r>
              <a:rPr lang="en-GB" sz="4800" dirty="0">
                <a:cs typeface="Arial" panose="020B0604020202020204" pitchFamily="34" charset="0"/>
              </a:rPr>
              <a:t> These partnerships are needed at the </a:t>
            </a:r>
            <a:r>
              <a:rPr lang="en-GB" sz="4800" b="1" dirty="0">
                <a:cs typeface="Arial" panose="020B0604020202020204" pitchFamily="34" charset="0"/>
              </a:rPr>
              <a:t>global, regional, national and local level. </a:t>
            </a:r>
          </a:p>
        </p:txBody>
      </p:sp>
    </p:spTree>
    <p:extLst>
      <p:ext uri="{BB962C8B-B14F-4D97-AF65-F5344CB8AC3E}">
        <p14:creationId xmlns:p14="http://schemas.microsoft.com/office/powerpoint/2010/main" val="1245931725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7975</TotalTime>
  <Words>1048</Words>
  <Application>Microsoft Office PowerPoint</Application>
  <PresentationFormat>Custom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PGothic</vt:lpstr>
      <vt:lpstr>Arial</vt:lpstr>
      <vt:lpstr>Helvetica Light</vt:lpstr>
      <vt:lpstr>Helvetica Neue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3rd Geo</cp:lastModifiedBy>
  <cp:revision>44</cp:revision>
  <dcterms:modified xsi:type="dcterms:W3CDTF">2018-05-04T06:07:21Z</dcterms:modified>
</cp:coreProperties>
</file>