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 id="2147483699" r:id="rId4"/>
  </p:sldMasterIdLst>
  <p:notesMasterIdLst>
    <p:notesMasterId r:id="rId50"/>
  </p:notesMasterIdLst>
  <p:sldIdLst>
    <p:sldId id="256" r:id="rId5"/>
    <p:sldId id="257" r:id="rId6"/>
    <p:sldId id="297" r:id="rId7"/>
    <p:sldId id="259" r:id="rId8"/>
    <p:sldId id="260" r:id="rId9"/>
    <p:sldId id="261" r:id="rId10"/>
    <p:sldId id="262" r:id="rId11"/>
    <p:sldId id="263" r:id="rId12"/>
    <p:sldId id="264" r:id="rId13"/>
    <p:sldId id="265" r:id="rId14"/>
    <p:sldId id="267" r:id="rId15"/>
    <p:sldId id="268" r:id="rId16"/>
    <p:sldId id="269" r:id="rId17"/>
    <p:sldId id="270" r:id="rId18"/>
    <p:sldId id="271" r:id="rId19"/>
    <p:sldId id="272" r:id="rId20"/>
    <p:sldId id="273" r:id="rId21"/>
    <p:sldId id="274" r:id="rId22"/>
    <p:sldId id="276" r:id="rId23"/>
    <p:sldId id="298" r:id="rId24"/>
    <p:sldId id="299" r:id="rId25"/>
    <p:sldId id="300" r:id="rId26"/>
    <p:sldId id="302" r:id="rId27"/>
    <p:sldId id="303" r:id="rId28"/>
    <p:sldId id="304" r:id="rId29"/>
    <p:sldId id="305" r:id="rId30"/>
    <p:sldId id="306" r:id="rId31"/>
    <p:sldId id="307" r:id="rId32"/>
    <p:sldId id="30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Lst>
  <p:sldSz cx="24384000" cy="13716000"/>
  <p:notesSz cx="6858000" cy="9144000"/>
  <p:embeddedFontLst>
    <p:embeddedFont>
      <p:font typeface="Calibri" panose="020F0502020204030204" pitchFamily="34" charset="0"/>
      <p:regular r:id="rId51"/>
      <p:bold r:id="rId52"/>
      <p:italic r:id="rId53"/>
      <p:boldItalic r:id="rId54"/>
    </p:embeddedFont>
    <p:embeddedFont>
      <p:font typeface="Nunito" panose="020B0604020202020204" charset="0"/>
      <p:bold r:id="rId55"/>
      <p:boldItalic r:id="rId56"/>
    </p:embeddedFont>
    <p:embeddedFont>
      <p:font typeface="Trebuchet MS" panose="020B0603020202020204" pitchFamily="34" charset="0"/>
      <p:regular r:id="rId57"/>
      <p:bold r:id="rId58"/>
      <p:italic r:id="rId59"/>
      <p:boldItalic r:id="rId60"/>
    </p:embeddedFont>
    <p:embeddedFont>
      <p:font typeface="MS PGothic" panose="020B0600070205080204" pitchFamily="34" charset="-128"/>
      <p:regular r:id="rId61"/>
    </p:embeddedFont>
    <p:embeddedFont>
      <p:font typeface="Helvetica Neue" panose="020B0604020202020204" charset="0"/>
      <p:regular r:id="rId62"/>
      <p:bold r:id="rId63"/>
      <p:italic r:id="rId64"/>
      <p:boldItalic r:id="rId65"/>
    </p:embeddedFont>
    <p:embeddedFont>
      <p:font typeface="Helvetica Neue Light"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424" autoAdjust="0"/>
    <p:restoredTop sz="94630" autoAdjust="0"/>
  </p:normalViewPr>
  <p:slideViewPr>
    <p:cSldViewPr snapToGrid="0">
      <p:cViewPr varScale="1">
        <p:scale>
          <a:sx n="39" d="100"/>
          <a:sy n="39" d="100"/>
        </p:scale>
        <p:origin x="-138" y="-738"/>
      </p:cViewPr>
      <p:guideLst>
        <p:guide orient="horz" pos="4320"/>
        <p:guide pos="7680"/>
      </p:guideLst>
    </p:cSldViewPr>
  </p:slideViewPr>
  <p:outlineViewPr>
    <p:cViewPr>
      <p:scale>
        <a:sx n="1" d="2"/>
        <a:sy n="1" d="2"/>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ACD8D3-FC32-41A7-82AB-4493127DF94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C2D5E3F6-DC7B-49E7-8405-7E61323EE431}">
      <dgm:prSet phldrT="[Text]" custT="1"/>
      <dgm:spPr/>
      <dgm:t>
        <a:bodyPr/>
        <a:lstStyle/>
        <a:p>
          <a:r>
            <a:rPr lang="en-GB" sz="2000" b="1" dirty="0" smtClean="0">
              <a:solidFill>
                <a:srgbClr val="009999"/>
              </a:solidFill>
            </a:rPr>
            <a:t>Analyse</a:t>
          </a:r>
          <a:endParaRPr lang="en-GB" sz="2000" b="1" dirty="0">
            <a:solidFill>
              <a:srgbClr val="009999"/>
            </a:solidFill>
          </a:endParaRPr>
        </a:p>
      </dgm:t>
    </dgm:pt>
    <dgm:pt modelId="{4E28BD37-6DEE-4C52-868A-198EA1BEBFD6}" type="parTrans" cxnId="{59F03B6F-934B-481A-951E-037A2C2EF3D0}">
      <dgm:prSet/>
      <dgm:spPr/>
      <dgm:t>
        <a:bodyPr/>
        <a:lstStyle/>
        <a:p>
          <a:endParaRPr lang="en-GB"/>
        </a:p>
      </dgm:t>
    </dgm:pt>
    <dgm:pt modelId="{DEF30862-3F3C-4769-A332-0A0F7228F3D3}" type="sibTrans" cxnId="{59F03B6F-934B-481A-951E-037A2C2EF3D0}">
      <dgm:prSet/>
      <dgm:spPr>
        <a:solidFill>
          <a:srgbClr val="005FAA"/>
        </a:solidFill>
        <a:ln>
          <a:solidFill>
            <a:schemeClr val="accent1"/>
          </a:solidFill>
        </a:ln>
      </dgm:spPr>
      <dgm:t>
        <a:bodyPr/>
        <a:lstStyle/>
        <a:p>
          <a:endParaRPr lang="en-GB"/>
        </a:p>
      </dgm:t>
    </dgm:pt>
    <dgm:pt modelId="{DDE26E11-FA2C-458B-A8E0-7A7369D77867}">
      <dgm:prSet phldrT="[Text]" custT="1"/>
      <dgm:spPr/>
      <dgm:t>
        <a:bodyPr/>
        <a:lstStyle/>
        <a:p>
          <a:r>
            <a:rPr lang="en-GB" sz="2000" b="1" dirty="0" smtClean="0">
              <a:solidFill>
                <a:srgbClr val="009999"/>
              </a:solidFill>
            </a:rPr>
            <a:t>Review</a:t>
          </a:r>
          <a:endParaRPr lang="en-GB" sz="2000" b="1" dirty="0">
            <a:solidFill>
              <a:srgbClr val="009999"/>
            </a:solidFill>
          </a:endParaRPr>
        </a:p>
      </dgm:t>
    </dgm:pt>
    <dgm:pt modelId="{D7466229-A616-4753-95AA-0EBC13D6547E}" type="parTrans" cxnId="{BD3E240F-D270-4F5D-BE62-4BA78B5BC525}">
      <dgm:prSet/>
      <dgm:spPr/>
      <dgm:t>
        <a:bodyPr/>
        <a:lstStyle/>
        <a:p>
          <a:endParaRPr lang="en-GB"/>
        </a:p>
      </dgm:t>
    </dgm:pt>
    <dgm:pt modelId="{E789B0B1-A2E6-49DB-9026-CE54053CBC64}" type="sibTrans" cxnId="{BD3E240F-D270-4F5D-BE62-4BA78B5BC525}">
      <dgm:prSet/>
      <dgm:spPr>
        <a:solidFill>
          <a:srgbClr val="005FAA"/>
        </a:solidFill>
        <a:ln>
          <a:solidFill>
            <a:schemeClr val="accent1"/>
          </a:solidFill>
        </a:ln>
      </dgm:spPr>
      <dgm:t>
        <a:bodyPr/>
        <a:lstStyle/>
        <a:p>
          <a:endParaRPr lang="en-GB"/>
        </a:p>
      </dgm:t>
    </dgm:pt>
    <dgm:pt modelId="{AFC662BF-FD30-4D02-A254-2114794F5730}">
      <dgm:prSet phldrT="[Text]" custT="1"/>
      <dgm:spPr/>
      <dgm:t>
        <a:bodyPr/>
        <a:lstStyle/>
        <a:p>
          <a:r>
            <a:rPr lang="en-GB" sz="2000" b="1" dirty="0" smtClean="0">
              <a:solidFill>
                <a:srgbClr val="009999"/>
              </a:solidFill>
            </a:rPr>
            <a:t>Liaise</a:t>
          </a:r>
          <a:endParaRPr lang="en-GB" sz="2000" b="1" dirty="0">
            <a:solidFill>
              <a:srgbClr val="009999"/>
            </a:solidFill>
          </a:endParaRPr>
        </a:p>
      </dgm:t>
    </dgm:pt>
    <dgm:pt modelId="{8CC5FDA9-9729-4BC6-BBA5-5E5C3E10060B}" type="parTrans" cxnId="{AE80A331-8FD3-41E6-B810-F0CF10910AFF}">
      <dgm:prSet/>
      <dgm:spPr/>
      <dgm:t>
        <a:bodyPr/>
        <a:lstStyle/>
        <a:p>
          <a:endParaRPr lang="en-GB"/>
        </a:p>
      </dgm:t>
    </dgm:pt>
    <dgm:pt modelId="{7D69F185-84C0-4B64-B6C1-AB07531367F8}" type="sibTrans" cxnId="{AE80A331-8FD3-41E6-B810-F0CF10910AFF}">
      <dgm:prSet/>
      <dgm:spPr>
        <a:solidFill>
          <a:srgbClr val="005FAA"/>
        </a:solidFill>
        <a:ln>
          <a:solidFill>
            <a:schemeClr val="accent1"/>
          </a:solidFill>
        </a:ln>
      </dgm:spPr>
      <dgm:t>
        <a:bodyPr/>
        <a:lstStyle/>
        <a:p>
          <a:endParaRPr lang="en-GB"/>
        </a:p>
      </dgm:t>
    </dgm:pt>
    <dgm:pt modelId="{10768D76-9ED3-48A9-9578-38CDD92AF5D5}" type="pres">
      <dgm:prSet presAssocID="{95ACD8D3-FC32-41A7-82AB-4493127DF949}" presName="cycle" presStyleCnt="0">
        <dgm:presLayoutVars>
          <dgm:dir/>
          <dgm:resizeHandles val="exact"/>
        </dgm:presLayoutVars>
      </dgm:prSet>
      <dgm:spPr/>
      <dgm:t>
        <a:bodyPr/>
        <a:lstStyle/>
        <a:p>
          <a:endParaRPr lang="en-GB"/>
        </a:p>
      </dgm:t>
    </dgm:pt>
    <dgm:pt modelId="{5A5DDCAC-5545-48B8-96D8-8803A270936E}" type="pres">
      <dgm:prSet presAssocID="{C2D5E3F6-DC7B-49E7-8405-7E61323EE431}" presName="dummy" presStyleCnt="0"/>
      <dgm:spPr/>
    </dgm:pt>
    <dgm:pt modelId="{147C1039-F340-47FF-B6FA-BC7B8CF05218}" type="pres">
      <dgm:prSet presAssocID="{C2D5E3F6-DC7B-49E7-8405-7E61323EE431}" presName="node" presStyleLbl="revTx" presStyleIdx="0" presStyleCnt="3">
        <dgm:presLayoutVars>
          <dgm:bulletEnabled val="1"/>
        </dgm:presLayoutVars>
      </dgm:prSet>
      <dgm:spPr/>
      <dgm:t>
        <a:bodyPr/>
        <a:lstStyle/>
        <a:p>
          <a:endParaRPr lang="en-GB"/>
        </a:p>
      </dgm:t>
    </dgm:pt>
    <dgm:pt modelId="{C7CA09D9-DAEC-4E26-B408-F6407F76EB99}" type="pres">
      <dgm:prSet presAssocID="{DEF30862-3F3C-4769-A332-0A0F7228F3D3}" presName="sibTrans" presStyleLbl="node1" presStyleIdx="0" presStyleCnt="3" custLinFactNeighborX="604" custLinFactNeighborY="-1884"/>
      <dgm:spPr/>
      <dgm:t>
        <a:bodyPr/>
        <a:lstStyle/>
        <a:p>
          <a:endParaRPr lang="en-GB"/>
        </a:p>
      </dgm:t>
    </dgm:pt>
    <dgm:pt modelId="{758D3566-0A43-4317-BF45-0282DA52E9F0}" type="pres">
      <dgm:prSet presAssocID="{DDE26E11-FA2C-458B-A8E0-7A7369D77867}" presName="dummy" presStyleCnt="0"/>
      <dgm:spPr/>
    </dgm:pt>
    <dgm:pt modelId="{4FB9C8FC-DE54-494E-8F74-B014A10361ED}" type="pres">
      <dgm:prSet presAssocID="{DDE26E11-FA2C-458B-A8E0-7A7369D77867}" presName="node" presStyleLbl="revTx" presStyleIdx="1" presStyleCnt="3">
        <dgm:presLayoutVars>
          <dgm:bulletEnabled val="1"/>
        </dgm:presLayoutVars>
      </dgm:prSet>
      <dgm:spPr/>
      <dgm:t>
        <a:bodyPr/>
        <a:lstStyle/>
        <a:p>
          <a:endParaRPr lang="en-GB"/>
        </a:p>
      </dgm:t>
    </dgm:pt>
    <dgm:pt modelId="{9F695C77-BE6A-4818-A754-A33A8C5F8235}" type="pres">
      <dgm:prSet presAssocID="{E789B0B1-A2E6-49DB-9026-CE54053CBC64}" presName="sibTrans" presStyleLbl="node1" presStyleIdx="1" presStyleCnt="3" custLinFactNeighborX="1038" custLinFactNeighborY="2047"/>
      <dgm:spPr/>
      <dgm:t>
        <a:bodyPr/>
        <a:lstStyle/>
        <a:p>
          <a:endParaRPr lang="en-GB"/>
        </a:p>
      </dgm:t>
    </dgm:pt>
    <dgm:pt modelId="{FD42BBCC-5576-462A-893D-A8DCD0EDAEAC}" type="pres">
      <dgm:prSet presAssocID="{AFC662BF-FD30-4D02-A254-2114794F5730}" presName="dummy" presStyleCnt="0"/>
      <dgm:spPr/>
    </dgm:pt>
    <dgm:pt modelId="{EDC08D04-1976-42B7-8C71-7CE236404DF5}" type="pres">
      <dgm:prSet presAssocID="{AFC662BF-FD30-4D02-A254-2114794F5730}" presName="node" presStyleLbl="revTx" presStyleIdx="2" presStyleCnt="3">
        <dgm:presLayoutVars>
          <dgm:bulletEnabled val="1"/>
        </dgm:presLayoutVars>
      </dgm:prSet>
      <dgm:spPr/>
      <dgm:t>
        <a:bodyPr/>
        <a:lstStyle/>
        <a:p>
          <a:endParaRPr lang="en-GB"/>
        </a:p>
      </dgm:t>
    </dgm:pt>
    <dgm:pt modelId="{526224D1-4BFA-405C-9191-DE750C50906C}" type="pres">
      <dgm:prSet presAssocID="{7D69F185-84C0-4B64-B6C1-AB07531367F8}" presName="sibTrans" presStyleLbl="node1" presStyleIdx="2" presStyleCnt="3"/>
      <dgm:spPr/>
      <dgm:t>
        <a:bodyPr/>
        <a:lstStyle/>
        <a:p>
          <a:endParaRPr lang="en-GB"/>
        </a:p>
      </dgm:t>
    </dgm:pt>
  </dgm:ptLst>
  <dgm:cxnLst>
    <dgm:cxn modelId="{BD3E240F-D270-4F5D-BE62-4BA78B5BC525}" srcId="{95ACD8D3-FC32-41A7-82AB-4493127DF949}" destId="{DDE26E11-FA2C-458B-A8E0-7A7369D77867}" srcOrd="1" destOrd="0" parTransId="{D7466229-A616-4753-95AA-0EBC13D6547E}" sibTransId="{E789B0B1-A2E6-49DB-9026-CE54053CBC64}"/>
    <dgm:cxn modelId="{7A4F5F41-46B7-451C-96FF-3B43641DD7D8}" type="presOf" srcId="{7D69F185-84C0-4B64-B6C1-AB07531367F8}" destId="{526224D1-4BFA-405C-9191-DE750C50906C}" srcOrd="0" destOrd="0" presId="urn:microsoft.com/office/officeart/2005/8/layout/cycle1"/>
    <dgm:cxn modelId="{FA16E769-BDEB-478F-BB9D-924162567893}" type="presOf" srcId="{DEF30862-3F3C-4769-A332-0A0F7228F3D3}" destId="{C7CA09D9-DAEC-4E26-B408-F6407F76EB99}" srcOrd="0" destOrd="0" presId="urn:microsoft.com/office/officeart/2005/8/layout/cycle1"/>
    <dgm:cxn modelId="{17AEABEB-7708-4607-AF18-3D7D787EF4F6}" type="presOf" srcId="{C2D5E3F6-DC7B-49E7-8405-7E61323EE431}" destId="{147C1039-F340-47FF-B6FA-BC7B8CF05218}" srcOrd="0" destOrd="0" presId="urn:microsoft.com/office/officeart/2005/8/layout/cycle1"/>
    <dgm:cxn modelId="{44E743CE-BA9C-441E-914C-2E5D8001228C}" type="presOf" srcId="{E789B0B1-A2E6-49DB-9026-CE54053CBC64}" destId="{9F695C77-BE6A-4818-A754-A33A8C5F8235}" srcOrd="0" destOrd="0" presId="urn:microsoft.com/office/officeart/2005/8/layout/cycle1"/>
    <dgm:cxn modelId="{A93EB967-5741-4914-9F67-C097C22D0544}" type="presOf" srcId="{AFC662BF-FD30-4D02-A254-2114794F5730}" destId="{EDC08D04-1976-42B7-8C71-7CE236404DF5}" srcOrd="0" destOrd="0" presId="urn:microsoft.com/office/officeart/2005/8/layout/cycle1"/>
    <dgm:cxn modelId="{DEC93A0F-4A1F-450F-B868-3EB2562E31D4}" type="presOf" srcId="{DDE26E11-FA2C-458B-A8E0-7A7369D77867}" destId="{4FB9C8FC-DE54-494E-8F74-B014A10361ED}" srcOrd="0" destOrd="0" presId="urn:microsoft.com/office/officeart/2005/8/layout/cycle1"/>
    <dgm:cxn modelId="{368AD4F0-29C2-4861-B178-9A92DD01351C}" type="presOf" srcId="{95ACD8D3-FC32-41A7-82AB-4493127DF949}" destId="{10768D76-9ED3-48A9-9578-38CDD92AF5D5}" srcOrd="0" destOrd="0" presId="urn:microsoft.com/office/officeart/2005/8/layout/cycle1"/>
    <dgm:cxn modelId="{59F03B6F-934B-481A-951E-037A2C2EF3D0}" srcId="{95ACD8D3-FC32-41A7-82AB-4493127DF949}" destId="{C2D5E3F6-DC7B-49E7-8405-7E61323EE431}" srcOrd="0" destOrd="0" parTransId="{4E28BD37-6DEE-4C52-868A-198EA1BEBFD6}" sibTransId="{DEF30862-3F3C-4769-A332-0A0F7228F3D3}"/>
    <dgm:cxn modelId="{AE80A331-8FD3-41E6-B810-F0CF10910AFF}" srcId="{95ACD8D3-FC32-41A7-82AB-4493127DF949}" destId="{AFC662BF-FD30-4D02-A254-2114794F5730}" srcOrd="2" destOrd="0" parTransId="{8CC5FDA9-9729-4BC6-BBA5-5E5C3E10060B}" sibTransId="{7D69F185-84C0-4B64-B6C1-AB07531367F8}"/>
    <dgm:cxn modelId="{06E0ACF9-25EC-4951-9115-9698A4E2611A}" type="presParOf" srcId="{10768D76-9ED3-48A9-9578-38CDD92AF5D5}" destId="{5A5DDCAC-5545-48B8-96D8-8803A270936E}" srcOrd="0" destOrd="0" presId="urn:microsoft.com/office/officeart/2005/8/layout/cycle1"/>
    <dgm:cxn modelId="{1AC067C4-2E92-4BAD-B166-84681C290602}" type="presParOf" srcId="{10768D76-9ED3-48A9-9578-38CDD92AF5D5}" destId="{147C1039-F340-47FF-B6FA-BC7B8CF05218}" srcOrd="1" destOrd="0" presId="urn:microsoft.com/office/officeart/2005/8/layout/cycle1"/>
    <dgm:cxn modelId="{DC7938FC-BEF9-42C6-88C1-92E5C6B2EE8F}" type="presParOf" srcId="{10768D76-9ED3-48A9-9578-38CDD92AF5D5}" destId="{C7CA09D9-DAEC-4E26-B408-F6407F76EB99}" srcOrd="2" destOrd="0" presId="urn:microsoft.com/office/officeart/2005/8/layout/cycle1"/>
    <dgm:cxn modelId="{4B0CBC6B-A18E-413F-9D0E-2D0054A124C1}" type="presParOf" srcId="{10768D76-9ED3-48A9-9578-38CDD92AF5D5}" destId="{758D3566-0A43-4317-BF45-0282DA52E9F0}" srcOrd="3" destOrd="0" presId="urn:microsoft.com/office/officeart/2005/8/layout/cycle1"/>
    <dgm:cxn modelId="{7B2C5ECE-AC3F-42C1-8447-C21B8EF20C2D}" type="presParOf" srcId="{10768D76-9ED3-48A9-9578-38CDD92AF5D5}" destId="{4FB9C8FC-DE54-494E-8F74-B014A10361ED}" srcOrd="4" destOrd="0" presId="urn:microsoft.com/office/officeart/2005/8/layout/cycle1"/>
    <dgm:cxn modelId="{C363B77E-9958-4654-98BA-52F97E96BC6A}" type="presParOf" srcId="{10768D76-9ED3-48A9-9578-38CDD92AF5D5}" destId="{9F695C77-BE6A-4818-A754-A33A8C5F8235}" srcOrd="5" destOrd="0" presId="urn:microsoft.com/office/officeart/2005/8/layout/cycle1"/>
    <dgm:cxn modelId="{D066DDEB-C4DE-4063-8975-716821215BB1}" type="presParOf" srcId="{10768D76-9ED3-48A9-9578-38CDD92AF5D5}" destId="{FD42BBCC-5576-462A-893D-A8DCD0EDAEAC}" srcOrd="6" destOrd="0" presId="urn:microsoft.com/office/officeart/2005/8/layout/cycle1"/>
    <dgm:cxn modelId="{AC6DA092-1D2F-44EC-8E73-F65D7BA3EA92}" type="presParOf" srcId="{10768D76-9ED3-48A9-9578-38CDD92AF5D5}" destId="{EDC08D04-1976-42B7-8C71-7CE236404DF5}" srcOrd="7" destOrd="0" presId="urn:microsoft.com/office/officeart/2005/8/layout/cycle1"/>
    <dgm:cxn modelId="{33BF5993-BC60-4C2E-AA24-EB4C412D4A3C}" type="presParOf" srcId="{10768D76-9ED3-48A9-9578-38CDD92AF5D5}" destId="{526224D1-4BFA-405C-9191-DE750C50906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C1039-F340-47FF-B6FA-BC7B8CF05218}">
      <dsp:nvSpPr>
        <dsp:cNvPr id="0" name=""/>
        <dsp:cNvSpPr/>
      </dsp:nvSpPr>
      <dsp:spPr>
        <a:xfrm>
          <a:off x="6657135" y="501788"/>
          <a:ext cx="2564525" cy="256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009999"/>
              </a:solidFill>
            </a:rPr>
            <a:t>Analyse</a:t>
          </a:r>
          <a:endParaRPr lang="en-GB" sz="2000" b="1" kern="1200" dirty="0">
            <a:solidFill>
              <a:srgbClr val="009999"/>
            </a:solidFill>
          </a:endParaRPr>
        </a:p>
      </dsp:txBody>
      <dsp:txXfrm>
        <a:off x="6657135" y="501788"/>
        <a:ext cx="2564525" cy="2564525"/>
      </dsp:txXfrm>
    </dsp:sp>
    <dsp:sp modelId="{C7CA09D9-DAEC-4E26-B408-F6407F76EB99}">
      <dsp:nvSpPr>
        <dsp:cNvPr id="0" name=""/>
        <dsp:cNvSpPr/>
      </dsp:nvSpPr>
      <dsp:spPr>
        <a:xfrm>
          <a:off x="2790665" y="-116127"/>
          <a:ext cx="6060488" cy="6060488"/>
        </a:xfrm>
        <a:prstGeom prst="circularArrow">
          <a:avLst>
            <a:gd name="adj1" fmla="val 8252"/>
            <a:gd name="adj2" fmla="val 576378"/>
            <a:gd name="adj3" fmla="val 2962660"/>
            <a:gd name="adj4" fmla="val 52523"/>
            <a:gd name="adj5" fmla="val 9627"/>
          </a:avLst>
        </a:prstGeom>
        <a:solidFill>
          <a:srgbClr val="005FAA"/>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4FB9C8FC-DE54-494E-8F74-B014A10361ED}">
      <dsp:nvSpPr>
        <dsp:cNvPr id="0" name=""/>
        <dsp:cNvSpPr/>
      </dsp:nvSpPr>
      <dsp:spPr>
        <a:xfrm>
          <a:off x="4502041" y="4234521"/>
          <a:ext cx="2564525" cy="256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009999"/>
              </a:solidFill>
            </a:rPr>
            <a:t>Review</a:t>
          </a:r>
          <a:endParaRPr lang="en-GB" sz="2000" b="1" kern="1200" dirty="0">
            <a:solidFill>
              <a:srgbClr val="009999"/>
            </a:solidFill>
          </a:endParaRPr>
        </a:p>
      </dsp:txBody>
      <dsp:txXfrm>
        <a:off x="4502041" y="4234521"/>
        <a:ext cx="2564525" cy="2564525"/>
      </dsp:txXfrm>
    </dsp:sp>
    <dsp:sp modelId="{9F695C77-BE6A-4818-A754-A33A8C5F8235}">
      <dsp:nvSpPr>
        <dsp:cNvPr id="0" name=""/>
        <dsp:cNvSpPr/>
      </dsp:nvSpPr>
      <dsp:spPr>
        <a:xfrm>
          <a:off x="2816968" y="122109"/>
          <a:ext cx="6060488" cy="6060488"/>
        </a:xfrm>
        <a:prstGeom prst="circularArrow">
          <a:avLst>
            <a:gd name="adj1" fmla="val 8252"/>
            <a:gd name="adj2" fmla="val 576378"/>
            <a:gd name="adj3" fmla="val 10171098"/>
            <a:gd name="adj4" fmla="val 7260962"/>
            <a:gd name="adj5" fmla="val 9627"/>
          </a:avLst>
        </a:prstGeom>
        <a:solidFill>
          <a:srgbClr val="005FAA"/>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EDC08D04-1976-42B7-8C71-7CE236404DF5}">
      <dsp:nvSpPr>
        <dsp:cNvPr id="0" name=""/>
        <dsp:cNvSpPr/>
      </dsp:nvSpPr>
      <dsp:spPr>
        <a:xfrm>
          <a:off x="2346947" y="501788"/>
          <a:ext cx="2564525" cy="256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009999"/>
              </a:solidFill>
            </a:rPr>
            <a:t>Liaise</a:t>
          </a:r>
          <a:endParaRPr lang="en-GB" sz="2000" b="1" kern="1200" dirty="0">
            <a:solidFill>
              <a:srgbClr val="009999"/>
            </a:solidFill>
          </a:endParaRPr>
        </a:p>
      </dsp:txBody>
      <dsp:txXfrm>
        <a:off x="2346947" y="501788"/>
        <a:ext cx="2564525" cy="2564525"/>
      </dsp:txXfrm>
    </dsp:sp>
    <dsp:sp modelId="{526224D1-4BFA-405C-9191-DE750C50906C}">
      <dsp:nvSpPr>
        <dsp:cNvPr id="0" name=""/>
        <dsp:cNvSpPr/>
      </dsp:nvSpPr>
      <dsp:spPr>
        <a:xfrm>
          <a:off x="2754060" y="-1948"/>
          <a:ext cx="6060488" cy="6060488"/>
        </a:xfrm>
        <a:prstGeom prst="circularArrow">
          <a:avLst>
            <a:gd name="adj1" fmla="val 8252"/>
            <a:gd name="adj2" fmla="val 576378"/>
            <a:gd name="adj3" fmla="val 16855605"/>
            <a:gd name="adj4" fmla="val 14968017"/>
            <a:gd name="adj5" fmla="val 9627"/>
          </a:avLst>
        </a:prstGeom>
        <a:solidFill>
          <a:srgbClr val="005FAA"/>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9996216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25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49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04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6" name="Shape 5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517" name="Shape 5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13</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92037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5" name="Shape 52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526" name="Shape 52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14</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037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8" name="Shape 53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539" name="Shape 5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15</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8746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7" name="Shape 57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578" name="Shape 57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16</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467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617" name="Shape 6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17</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0835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5" name="Shape 65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656" name="Shape 6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18</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91418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8" name="Shape 73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739" name="Shape 7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19</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2999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8" name="Shape 73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739" name="Shape 7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20</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8858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24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21</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137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22</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2710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23</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93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24</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4671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25</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5862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26</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862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27</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63572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28</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5534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29</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3802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18" name="Shape 8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39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 name="Shape 21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2200" b="0" i="0" u="none" strike="noStrike" cap="none">
                <a:latin typeface="Helvetica Neue"/>
                <a:ea typeface="Helvetica Neue"/>
                <a:cs typeface="Helvetica Neue"/>
                <a:sym typeface="Helvetica Neue"/>
              </a:rPr>
              <a:t>GCOS, the Global Observing System for Climate, is a programme and it is a system of systems, whose aim is  to coordinate climate observations at a global scale.  </a:t>
            </a:r>
            <a:endParaRPr/>
          </a:p>
          <a:p>
            <a:pPr marL="0" marR="0" lvl="0" indent="0" algn="l" rtl="0">
              <a:lnSpc>
                <a:spcPct val="117999"/>
              </a:lnSpc>
              <a:spcBef>
                <a:spcPts val="0"/>
              </a:spcBef>
              <a:spcAft>
                <a:spcPts val="0"/>
              </a:spcAft>
              <a:buNone/>
            </a:pPr>
            <a:r>
              <a:rPr lang="en-US" sz="2200" b="0" i="0" u="none" strike="noStrike" cap="none">
                <a:latin typeface="Helvetica Neue"/>
                <a:ea typeface="Helvetica Neue"/>
                <a:cs typeface="Helvetica Neue"/>
                <a:sym typeface="Helvetica Neue"/>
              </a:rPr>
              <a:t>GCOS purpose is to ensure the availability of observations of the entire climate system required by users. The vision is improving livelihoods and security by policies informed by sound scientific information</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
        <p:nvSpPr>
          <p:cNvPr id="220" name="Shape 22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4</a:t>
            </a:fld>
            <a:endParaRPr sz="50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156748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4" name="Shape 82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825" name="Shape 82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31</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8082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7" name="Shape 83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838" name="Shape 83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32</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07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0" name="Shape 86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861" name="Shape 86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33</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68219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5" name="Shape 88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886" name="Shape 88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34</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3525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8" name="Shape 89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899" name="Shape 89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35</a:t>
            </a:fld>
            <a:endParaRPr sz="5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4954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36</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1574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Shape 9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1" name="Shape 94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
        <p:nvSpPr>
          <p:cNvPr id="942" name="Shape 94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37</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21114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5" name="Shape 9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780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Shape 98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0" name="Shape 9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391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5" name="Shape 99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
        <p:nvSpPr>
          <p:cNvPr id="996" name="Shape 99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40</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086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2200" b="0" i="0" u="none" strike="noStrike" cap="none" dirty="0">
                <a:latin typeface="Helvetica Neue"/>
                <a:ea typeface="Helvetica Neue"/>
                <a:cs typeface="Helvetica Neue"/>
                <a:sym typeface="Helvetica Neue"/>
              </a:rPr>
              <a:t>GCOS produces ECV Requirements, Adequacy Reports, Plans</a:t>
            </a:r>
            <a:endParaRPr dirty="0"/>
          </a:p>
        </p:txBody>
      </p:sp>
      <p:sp>
        <p:nvSpPr>
          <p:cNvPr id="238" name="Shape 23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5</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49871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Shape 10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0" name="Shape 102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
        <p:nvSpPr>
          <p:cNvPr id="1021" name="Shape 102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Calibri"/>
              <a:buNone/>
            </a:pPr>
            <a:fld id="{00000000-1234-1234-1234-123412341234}" type="slidenum">
              <a:rPr lang="en-US" sz="5000" b="0" i="0" u="none" strike="noStrike" cap="none">
                <a:solidFill>
                  <a:srgbClr val="000000"/>
                </a:solidFill>
                <a:latin typeface="Calibri"/>
                <a:ea typeface="Calibri"/>
                <a:cs typeface="Calibri"/>
                <a:sym typeface="Calibri"/>
              </a:rPr>
              <a:t>41</a:t>
            </a:fld>
            <a:endParaRPr sz="5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28061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Shape 106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5" name="Shape 10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805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0" name="Shape 10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921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Shape 107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066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1" name="Shape 10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32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9" name="Shape 26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270" name="Shape 27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6</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7159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3" name="Shape 43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434" name="Shape 43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7</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264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8" name="Shape 44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449" name="Shape 44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8</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9667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3" name="Shape 46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464" name="Shape 46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9</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5093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1" name="Shape 48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dirty="0">
              <a:latin typeface="Helvetica Neue"/>
              <a:ea typeface="Helvetica Neue"/>
              <a:cs typeface="Helvetica Neue"/>
              <a:sym typeface="Helvetica Neue"/>
            </a:endParaRPr>
          </a:p>
        </p:txBody>
      </p:sp>
      <p:sp>
        <p:nvSpPr>
          <p:cNvPr id="482" name="Shape 48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10</a:t>
            </a:fld>
            <a:endParaRPr sz="5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50379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778000" y="2298700"/>
            <a:ext cx="20828000" cy="46482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 name="Shape 11"/>
          <p:cNvSpPr txBox="1">
            <a:spLocks noGrp="1"/>
          </p:cNvSpPr>
          <p:nvPr>
            <p:ph type="body" idx="1"/>
          </p:nvPr>
        </p:nvSpPr>
        <p:spPr>
          <a:xfrm>
            <a:off x="1778000" y="7073900"/>
            <a:ext cx="20828000" cy="15875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 name="Shape 12"/>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1689100" y="1778000"/>
            <a:ext cx="21005799" cy="10147300"/>
          </a:xfrm>
          <a:prstGeom prst="rect">
            <a:avLst/>
          </a:prstGeom>
          <a:noFill/>
          <a:ln>
            <a:noFill/>
          </a:ln>
        </p:spPr>
        <p:txBody>
          <a:bodyPr spcFirstLastPara="1" wrap="square" lIns="91425" tIns="91425" rIns="91425" bIns="91425" anchor="ctr" anchorCtr="0"/>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0" name="Shape 50"/>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51"/>
        <p:cNvGrpSpPr/>
        <p:nvPr/>
      </p:nvGrpSpPr>
      <p:grpSpPr>
        <a:xfrm>
          <a:off x="0" y="0"/>
          <a:ext cx="0" cy="0"/>
          <a:chOff x="0" y="0"/>
          <a:chExt cx="0" cy="0"/>
        </a:xfrm>
      </p:grpSpPr>
      <p:sp>
        <p:nvSpPr>
          <p:cNvPr id="52" name="Shape 52"/>
          <p:cNvSpPr>
            <a:spLocks noGrp="1"/>
          </p:cNvSpPr>
          <p:nvPr>
            <p:ph type="pic" idx="2"/>
          </p:nvPr>
        </p:nvSpPr>
        <p:spPr>
          <a:xfrm>
            <a:off x="15760700" y="7048500"/>
            <a:ext cx="7404100" cy="55499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Shape 53"/>
          <p:cNvSpPr>
            <a:spLocks noGrp="1"/>
          </p:cNvSpPr>
          <p:nvPr>
            <p:ph type="pic" idx="3"/>
          </p:nvPr>
        </p:nvSpPr>
        <p:spPr>
          <a:xfrm>
            <a:off x="15760700" y="1130300"/>
            <a:ext cx="7404100" cy="55499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4" name="Shape 54"/>
          <p:cNvSpPr>
            <a:spLocks noGrp="1"/>
          </p:cNvSpPr>
          <p:nvPr>
            <p:ph type="pic" idx="4"/>
          </p:nvPr>
        </p:nvSpPr>
        <p:spPr>
          <a:xfrm>
            <a:off x="1206500" y="1130300"/>
            <a:ext cx="14173200" cy="114681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5" name="Shape 55"/>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2387600" y="8953500"/>
            <a:ext cx="19621500" cy="685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3800"/>
              <a:buFont typeface="Helvetica Neue Light"/>
              <a:buNone/>
              <a:defRPr sz="38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8" name="Shape 58"/>
          <p:cNvSpPr txBox="1">
            <a:spLocks noGrp="1"/>
          </p:cNvSpPr>
          <p:nvPr>
            <p:ph type="body" idx="2"/>
          </p:nvPr>
        </p:nvSpPr>
        <p:spPr>
          <a:xfrm>
            <a:off x="2387600" y="6045200"/>
            <a:ext cx="19621500" cy="8890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0"/>
              </a:spcBef>
              <a:spcAft>
                <a:spcPts val="0"/>
              </a:spcAft>
              <a:buClr>
                <a:srgbClr val="000000"/>
              </a:buClr>
              <a:buSzPts val="5200"/>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9" name="Shape 59"/>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0"/>
        <p:cNvGrpSpPr/>
        <p:nvPr/>
      </p:nvGrpSpPr>
      <p:grpSpPr>
        <a:xfrm>
          <a:off x="0" y="0"/>
          <a:ext cx="0" cy="0"/>
          <a:chOff x="0" y="0"/>
          <a:chExt cx="0" cy="0"/>
        </a:xfrm>
      </p:grpSpPr>
      <p:sp>
        <p:nvSpPr>
          <p:cNvPr id="61" name="Shape 61"/>
          <p:cNvSpPr>
            <a:spLocks noGrp="1"/>
          </p:cNvSpPr>
          <p:nvPr>
            <p:ph type="pic" idx="2"/>
          </p:nvPr>
        </p:nvSpPr>
        <p:spPr>
          <a:xfrm>
            <a:off x="0" y="0"/>
            <a:ext cx="24384001" cy="137160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2" name="Shape 62"/>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1828800" y="4260852"/>
            <a:ext cx="20726400" cy="29400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Shape 72"/>
          <p:cNvSpPr txBox="1">
            <a:spLocks noGrp="1"/>
          </p:cNvSpPr>
          <p:nvPr>
            <p:ph type="subTitle" idx="1"/>
          </p:nvPr>
        </p:nvSpPr>
        <p:spPr>
          <a:xfrm>
            <a:off x="3657600" y="7772400"/>
            <a:ext cx="17068800" cy="3505200"/>
          </a:xfrm>
          <a:prstGeom prst="rect">
            <a:avLst/>
          </a:prstGeom>
          <a:noFill/>
          <a:ln>
            <a:noFill/>
          </a:ln>
        </p:spPr>
        <p:txBody>
          <a:bodyPr spcFirstLastPara="1" wrap="square" lIns="91425" tIns="91425" rIns="91425" bIns="91425" anchor="t" anchorCtr="0"/>
          <a:lstStyle>
            <a:lvl1pPr marR="0" lvl="0" algn="ctr" rtl="0">
              <a:spcBef>
                <a:spcPts val="1286"/>
              </a:spcBef>
              <a:spcAft>
                <a:spcPts val="0"/>
              </a:spcAft>
              <a:buClr>
                <a:srgbClr val="888888"/>
              </a:buClr>
              <a:buSzPts val="6429"/>
              <a:buFont typeface="Arial"/>
              <a:buNone/>
              <a:defRPr sz="6429" b="0" i="0" u="none" strike="noStrike" cap="none">
                <a:solidFill>
                  <a:srgbClr val="888888"/>
                </a:solidFill>
                <a:latin typeface="Calibri"/>
                <a:ea typeface="Calibri"/>
                <a:cs typeface="Calibri"/>
                <a:sym typeface="Calibri"/>
              </a:defRPr>
            </a:lvl1pPr>
            <a:lvl2pPr marR="0" lvl="1" algn="ctr" rtl="0">
              <a:spcBef>
                <a:spcPts val="1114"/>
              </a:spcBef>
              <a:spcAft>
                <a:spcPts val="0"/>
              </a:spcAft>
              <a:buClr>
                <a:srgbClr val="888888"/>
              </a:buClr>
              <a:buSzPts val="5572"/>
              <a:buFont typeface="Arial"/>
              <a:buNone/>
              <a:defRPr sz="5572" b="0" i="0" u="none" strike="noStrike" cap="none">
                <a:solidFill>
                  <a:srgbClr val="888888"/>
                </a:solidFill>
                <a:latin typeface="Calibri"/>
                <a:ea typeface="Calibri"/>
                <a:cs typeface="Calibri"/>
                <a:sym typeface="Calibri"/>
              </a:defRPr>
            </a:lvl2pPr>
            <a:lvl3pPr marR="0" lvl="2" algn="ctr" rtl="0">
              <a:spcBef>
                <a:spcPts val="971"/>
              </a:spcBef>
              <a:spcAft>
                <a:spcPts val="0"/>
              </a:spcAft>
              <a:buClr>
                <a:srgbClr val="888888"/>
              </a:buClr>
              <a:buSzPts val="4857"/>
              <a:buFont typeface="Arial"/>
              <a:buNone/>
              <a:defRPr sz="4857" b="0" i="0" u="none" strike="noStrike" cap="none">
                <a:solidFill>
                  <a:srgbClr val="888888"/>
                </a:solidFill>
                <a:latin typeface="Calibri"/>
                <a:ea typeface="Calibri"/>
                <a:cs typeface="Calibri"/>
                <a:sym typeface="Calibri"/>
              </a:defRPr>
            </a:lvl3pPr>
            <a:lvl4pPr marR="0" lvl="3"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4pPr>
            <a:lvl5pPr marR="0" lvl="4"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5pPr>
            <a:lvl6pPr marR="0" lvl="5"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6pPr>
            <a:lvl7pPr marR="0" lvl="6"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7pPr>
            <a:lvl8pPr marR="0" lvl="7"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8pPr>
            <a:lvl9pPr marR="0" lvl="8" algn="ctr"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Shape 78"/>
          <p:cNvSpPr txBox="1">
            <a:spLocks noGrp="1"/>
          </p:cNvSpPr>
          <p:nvPr>
            <p:ph type="body" idx="1"/>
          </p:nvPr>
        </p:nvSpPr>
        <p:spPr>
          <a:xfrm>
            <a:off x="1219200" y="3200401"/>
            <a:ext cx="21945600" cy="9051926"/>
          </a:xfrm>
          <a:prstGeom prst="rect">
            <a:avLst/>
          </a:prstGeom>
          <a:noFill/>
          <a:ln>
            <a:noFill/>
          </a:ln>
        </p:spPr>
        <p:txBody>
          <a:bodyPr spcFirstLastPara="1" wrap="square" lIns="91425" tIns="91425" rIns="91425" bIns="91425" anchor="t" anchorCtr="0"/>
          <a:lstStyle>
            <a:lvl1pPr marL="457200" marR="0" lvl="0" indent="-636841" algn="l" rtl="0">
              <a:spcBef>
                <a:spcPts val="1286"/>
              </a:spcBef>
              <a:spcAft>
                <a:spcPts val="0"/>
              </a:spcAft>
              <a:buClr>
                <a:schemeClr val="dk1"/>
              </a:buClr>
              <a:buSzPts val="6429"/>
              <a:buFont typeface="Arial"/>
              <a:buChar char="•"/>
              <a:defRPr sz="6429" b="0" i="0" u="none" strike="noStrike" cap="none">
                <a:solidFill>
                  <a:schemeClr val="dk1"/>
                </a:solidFill>
                <a:latin typeface="Calibri"/>
                <a:ea typeface="Calibri"/>
                <a:cs typeface="Calibri"/>
                <a:sym typeface="Calibri"/>
              </a:defRPr>
            </a:lvl1pPr>
            <a:lvl2pPr marL="914400" marR="0" lvl="1"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2pPr>
            <a:lvl3pPr marL="1371600" marR="0" lvl="2"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926168" y="8813802"/>
            <a:ext cx="20726400" cy="27241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8000"/>
              <a:buFont typeface="Calibri"/>
              <a:buNone/>
              <a:defRPr sz="8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a:off x="1926168" y="5813427"/>
            <a:ext cx="20726400" cy="3000374"/>
          </a:xfrm>
          <a:prstGeom prst="rect">
            <a:avLst/>
          </a:prstGeom>
          <a:noFill/>
          <a:ln>
            <a:noFill/>
          </a:ln>
        </p:spPr>
        <p:txBody>
          <a:bodyPr spcFirstLastPara="1" wrap="square" lIns="91425" tIns="91425" rIns="91425" bIns="91425" anchor="b" anchorCtr="0"/>
          <a:lstStyle>
            <a:lvl1pPr marL="457200" marR="0" lvl="0" indent="-228600" algn="l" rtl="0">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1pPr>
            <a:lvl2pPr marL="914400" marR="0" lvl="1" indent="-228600" algn="l" rtl="0">
              <a:spcBef>
                <a:spcPts val="714"/>
              </a:spcBef>
              <a:spcAft>
                <a:spcPts val="0"/>
              </a:spcAft>
              <a:buClr>
                <a:srgbClr val="888888"/>
              </a:buClr>
              <a:buSzPts val="3572"/>
              <a:buFont typeface="Arial"/>
              <a:buNone/>
              <a:defRPr sz="3572" b="0" i="0" u="none" strike="noStrike" cap="none">
                <a:solidFill>
                  <a:srgbClr val="888888"/>
                </a:solidFill>
                <a:latin typeface="Calibri"/>
                <a:ea typeface="Calibri"/>
                <a:cs typeface="Calibri"/>
                <a:sym typeface="Calibri"/>
              </a:defRPr>
            </a:lvl2pPr>
            <a:lvl3pPr marL="1371600" marR="0" lvl="2" indent="-228600" algn="l" rtl="0">
              <a:spcBef>
                <a:spcPts val="629"/>
              </a:spcBef>
              <a:spcAft>
                <a:spcPts val="0"/>
              </a:spcAft>
              <a:buClr>
                <a:srgbClr val="888888"/>
              </a:buClr>
              <a:buSzPts val="3143"/>
              <a:buFont typeface="Arial"/>
              <a:buNone/>
              <a:defRPr sz="3143" b="0" i="0" u="none" strike="noStrike" cap="none">
                <a:solidFill>
                  <a:srgbClr val="888888"/>
                </a:solidFill>
                <a:latin typeface="Calibri"/>
                <a:ea typeface="Calibri"/>
                <a:cs typeface="Calibri"/>
                <a:sym typeface="Calibri"/>
              </a:defRPr>
            </a:lvl3pPr>
            <a:lvl4pPr marL="1828800" marR="0" lvl="3"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4pPr>
            <a:lvl5pPr marL="2286000" marR="0" lvl="4"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5pPr>
            <a:lvl6pPr marL="2743200" marR="0" lvl="5"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6pPr>
            <a:lvl7pPr marL="3200400" marR="0" lvl="6"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7pPr>
            <a:lvl8pPr marL="3657600" marR="0" lvl="7"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8pPr>
            <a:lvl9pPr marL="4114800" marR="0" lvl="8" indent="-228600" algn="l" rtl="0">
              <a:spcBef>
                <a:spcPts val="571"/>
              </a:spcBef>
              <a:spcAft>
                <a:spcPts val="0"/>
              </a:spcAft>
              <a:buClr>
                <a:srgbClr val="888888"/>
              </a:buClr>
              <a:buSzPts val="2857"/>
              <a:buFont typeface="Arial"/>
              <a:buNone/>
              <a:defRPr sz="2857" b="0" i="0" u="none" strike="noStrike" cap="none">
                <a:solidFill>
                  <a:srgbClr val="888888"/>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body" idx="1"/>
          </p:nvPr>
        </p:nvSpPr>
        <p:spPr>
          <a:xfrm>
            <a:off x="1219200" y="3200401"/>
            <a:ext cx="10769600" cy="9051926"/>
          </a:xfrm>
          <a:prstGeom prst="rect">
            <a:avLst/>
          </a:prstGeom>
          <a:noFill/>
          <a:ln>
            <a:noFill/>
          </a:ln>
        </p:spPr>
        <p:txBody>
          <a:bodyPr spcFirstLastPara="1" wrap="square" lIns="91425" tIns="91425" rIns="91425" bIns="91425" anchor="t" anchorCtr="0"/>
          <a:lstStyle>
            <a:lvl1pPr marL="457200" marR="0" lvl="0"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1pPr>
            <a:lvl2pPr marL="914400" marR="0" lvl="1"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4pPr>
            <a:lvl5pPr marL="2286000" marR="0" lvl="4"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5pPr>
            <a:lvl6pPr marL="2743200" marR="0" lvl="5"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6pPr>
            <a:lvl7pPr marL="3200400" marR="0" lvl="6"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7pPr>
            <a:lvl8pPr marL="3657600" marR="0" lvl="7"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8pPr>
            <a:lvl9pPr marL="4114800" marR="0" lvl="8" indent="-455421"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12395200" y="3200401"/>
            <a:ext cx="10769600" cy="9051926"/>
          </a:xfrm>
          <a:prstGeom prst="rect">
            <a:avLst/>
          </a:prstGeom>
          <a:noFill/>
          <a:ln>
            <a:noFill/>
          </a:ln>
        </p:spPr>
        <p:txBody>
          <a:bodyPr spcFirstLastPara="1" wrap="square" lIns="91425" tIns="91425" rIns="91425" bIns="91425" anchor="t" anchorCtr="0"/>
          <a:lstStyle>
            <a:lvl1pPr marL="457200" marR="0" lvl="0"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1pPr>
            <a:lvl2pPr marL="914400" marR="0" lvl="1"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4pPr>
            <a:lvl5pPr marL="2286000" marR="0" lvl="4"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5pPr>
            <a:lvl6pPr marL="2743200" marR="0" lvl="5"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6pPr>
            <a:lvl7pPr marL="3200400" marR="0" lvl="6"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7pPr>
            <a:lvl8pPr marL="3657600" marR="0" lvl="7"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8pPr>
            <a:lvl9pPr marL="4114800" marR="0" lvl="8" indent="-455421"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Shape 97"/>
          <p:cNvSpPr txBox="1">
            <a:spLocks noGrp="1"/>
          </p:cNvSpPr>
          <p:nvPr>
            <p:ph type="body" idx="1"/>
          </p:nvPr>
        </p:nvSpPr>
        <p:spPr>
          <a:xfrm>
            <a:off x="1219201" y="3070227"/>
            <a:ext cx="10773834" cy="1279524"/>
          </a:xfrm>
          <a:prstGeom prst="rect">
            <a:avLst/>
          </a:prstGeom>
          <a:noFill/>
          <a:ln>
            <a:noFill/>
          </a:ln>
        </p:spPr>
        <p:txBody>
          <a:bodyPr spcFirstLastPara="1" wrap="square" lIns="91425" tIns="91425" rIns="91425" bIns="91425" anchor="b" anchorCtr="0"/>
          <a:lstStyle>
            <a:lvl1pPr marL="457200" marR="0" lvl="0" indent="-228600" algn="l" rtl="0">
              <a:spcBef>
                <a:spcPts val="971"/>
              </a:spcBef>
              <a:spcAft>
                <a:spcPts val="0"/>
              </a:spcAft>
              <a:buClr>
                <a:schemeClr val="dk1"/>
              </a:buClr>
              <a:buSzPts val="4857"/>
              <a:buFont typeface="Arial"/>
              <a:buNone/>
              <a:defRPr sz="4857" b="1" i="0" u="none" strike="noStrike" cap="none">
                <a:solidFill>
                  <a:schemeClr val="dk1"/>
                </a:solidFill>
                <a:latin typeface="Calibri"/>
                <a:ea typeface="Calibri"/>
                <a:cs typeface="Calibri"/>
                <a:sym typeface="Calibri"/>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spcBef>
                <a:spcPts val="714"/>
              </a:spcBef>
              <a:spcAft>
                <a:spcPts val="0"/>
              </a:spcAft>
              <a:buClr>
                <a:schemeClr val="dk1"/>
              </a:buClr>
              <a:buSzPts val="3572"/>
              <a:buFont typeface="Arial"/>
              <a:buNone/>
              <a:defRPr sz="3572" b="1" i="0" u="none" strike="noStrike" cap="none">
                <a:solidFill>
                  <a:schemeClr val="dk1"/>
                </a:solidFill>
                <a:latin typeface="Calibri"/>
                <a:ea typeface="Calibri"/>
                <a:cs typeface="Calibri"/>
                <a:sym typeface="Calibri"/>
              </a:defRPr>
            </a:lvl3pPr>
            <a:lvl4pPr marL="1828800" marR="0" lvl="3"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4pPr>
            <a:lvl5pPr marL="2286000" marR="0" lvl="4"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5pPr>
            <a:lvl6pPr marL="2743200" marR="0" lvl="5"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6pPr>
            <a:lvl7pPr marL="3200400" marR="0" lvl="6"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7pPr>
            <a:lvl8pPr marL="3657600" marR="0" lvl="7"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8pPr>
            <a:lvl9pPr marL="4114800" marR="0" lvl="8"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2"/>
          </p:nvPr>
        </p:nvSpPr>
        <p:spPr>
          <a:xfrm>
            <a:off x="1219201" y="4349751"/>
            <a:ext cx="10773834" cy="7902576"/>
          </a:xfrm>
          <a:prstGeom prst="rect">
            <a:avLst/>
          </a:prstGeom>
          <a:noFill/>
          <a:ln>
            <a:noFill/>
          </a:ln>
        </p:spPr>
        <p:txBody>
          <a:bodyPr spcFirstLastPara="1" wrap="square" lIns="91425" tIns="91425" rIns="91425" bIns="91425" anchor="t" anchorCtr="0"/>
          <a:lstStyle>
            <a:lvl1pPr marL="457200" marR="0" lvl="0"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2pPr>
            <a:lvl3pPr marL="1371600" marR="0" lvl="2"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3pPr>
            <a:lvl4pPr marL="1828800" marR="0" lvl="3"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4pPr>
            <a:lvl5pPr marL="2286000" marR="0" lvl="4"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5pPr>
            <a:lvl6pPr marL="2743200" marR="0" lvl="5"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6pPr>
            <a:lvl7pPr marL="3200400" marR="0" lvl="6"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7pPr>
            <a:lvl8pPr marL="3657600" marR="0" lvl="7"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8pPr>
            <a:lvl9pPr marL="4114800" marR="0" lvl="8"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3"/>
          </p:nvPr>
        </p:nvSpPr>
        <p:spPr>
          <a:xfrm>
            <a:off x="12386736" y="3070227"/>
            <a:ext cx="10778067" cy="1279524"/>
          </a:xfrm>
          <a:prstGeom prst="rect">
            <a:avLst/>
          </a:prstGeom>
          <a:noFill/>
          <a:ln>
            <a:noFill/>
          </a:ln>
        </p:spPr>
        <p:txBody>
          <a:bodyPr spcFirstLastPara="1" wrap="square" lIns="91425" tIns="91425" rIns="91425" bIns="91425" anchor="b" anchorCtr="0"/>
          <a:lstStyle>
            <a:lvl1pPr marL="457200" marR="0" lvl="0" indent="-228600" algn="l" rtl="0">
              <a:spcBef>
                <a:spcPts val="971"/>
              </a:spcBef>
              <a:spcAft>
                <a:spcPts val="0"/>
              </a:spcAft>
              <a:buClr>
                <a:schemeClr val="dk1"/>
              </a:buClr>
              <a:buSzPts val="4857"/>
              <a:buFont typeface="Arial"/>
              <a:buNone/>
              <a:defRPr sz="4857" b="1" i="0" u="none" strike="noStrike" cap="none">
                <a:solidFill>
                  <a:schemeClr val="dk1"/>
                </a:solidFill>
                <a:latin typeface="Calibri"/>
                <a:ea typeface="Calibri"/>
                <a:cs typeface="Calibri"/>
                <a:sym typeface="Calibri"/>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spcBef>
                <a:spcPts val="714"/>
              </a:spcBef>
              <a:spcAft>
                <a:spcPts val="0"/>
              </a:spcAft>
              <a:buClr>
                <a:schemeClr val="dk1"/>
              </a:buClr>
              <a:buSzPts val="3572"/>
              <a:buFont typeface="Arial"/>
              <a:buNone/>
              <a:defRPr sz="3572" b="1" i="0" u="none" strike="noStrike" cap="none">
                <a:solidFill>
                  <a:schemeClr val="dk1"/>
                </a:solidFill>
                <a:latin typeface="Calibri"/>
                <a:ea typeface="Calibri"/>
                <a:cs typeface="Calibri"/>
                <a:sym typeface="Calibri"/>
              </a:defRPr>
            </a:lvl3pPr>
            <a:lvl4pPr marL="1828800" marR="0" lvl="3"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4pPr>
            <a:lvl5pPr marL="2286000" marR="0" lvl="4"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5pPr>
            <a:lvl6pPr marL="2743200" marR="0" lvl="5"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6pPr>
            <a:lvl7pPr marL="3200400" marR="0" lvl="6"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7pPr>
            <a:lvl8pPr marL="3657600" marR="0" lvl="7"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8pPr>
            <a:lvl9pPr marL="4114800" marR="0" lvl="8" indent="-228600" algn="l" rtl="0">
              <a:spcBef>
                <a:spcPts val="629"/>
              </a:spcBef>
              <a:spcAft>
                <a:spcPts val="0"/>
              </a:spcAft>
              <a:buClr>
                <a:schemeClr val="dk1"/>
              </a:buClr>
              <a:buSzPts val="3143"/>
              <a:buFont typeface="Arial"/>
              <a:buNone/>
              <a:defRPr sz="3143" b="1"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4"/>
          </p:nvPr>
        </p:nvSpPr>
        <p:spPr>
          <a:xfrm>
            <a:off x="12386736" y="4349751"/>
            <a:ext cx="10778067" cy="7902576"/>
          </a:xfrm>
          <a:prstGeom prst="rect">
            <a:avLst/>
          </a:prstGeom>
          <a:noFill/>
          <a:ln>
            <a:noFill/>
          </a:ln>
        </p:spPr>
        <p:txBody>
          <a:bodyPr spcFirstLastPara="1" wrap="square" lIns="91425" tIns="91425" rIns="91425" bIns="91425" anchor="t" anchorCtr="0"/>
          <a:lstStyle>
            <a:lvl1pPr marL="457200" marR="0" lvl="0"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2pPr>
            <a:lvl3pPr marL="1371600" marR="0" lvl="2" indent="-455422" algn="l" rtl="0">
              <a:spcBef>
                <a:spcPts val="714"/>
              </a:spcBef>
              <a:spcAft>
                <a:spcPts val="0"/>
              </a:spcAft>
              <a:buClr>
                <a:schemeClr val="dk1"/>
              </a:buClr>
              <a:buSzPts val="3572"/>
              <a:buFont typeface="Arial"/>
              <a:buChar char="•"/>
              <a:defRPr sz="3572" b="0" i="0" u="none" strike="noStrike" cap="none">
                <a:solidFill>
                  <a:schemeClr val="dk1"/>
                </a:solidFill>
                <a:latin typeface="Calibri"/>
                <a:ea typeface="Calibri"/>
                <a:cs typeface="Calibri"/>
                <a:sym typeface="Calibri"/>
              </a:defRPr>
            </a:lvl3pPr>
            <a:lvl4pPr marL="1828800" marR="0" lvl="3"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4pPr>
            <a:lvl5pPr marL="2286000" marR="0" lvl="4"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5pPr>
            <a:lvl6pPr marL="2743200" marR="0" lvl="5"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6pPr>
            <a:lvl7pPr marL="3200400" marR="0" lvl="6"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7pPr>
            <a:lvl8pPr marL="3657600" marR="0" lvl="7"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8pPr>
            <a:lvl9pPr marL="4114800" marR="0" lvl="8" indent="-428180" algn="l" rtl="0">
              <a:spcBef>
                <a:spcPts val="629"/>
              </a:spcBef>
              <a:spcAft>
                <a:spcPts val="0"/>
              </a:spcAft>
              <a:buClr>
                <a:schemeClr val="dk1"/>
              </a:buClr>
              <a:buSzPts val="3143"/>
              <a:buFont typeface="Arial"/>
              <a:buChar char="•"/>
              <a:defRPr sz="3143"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Shape 106"/>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07" name="Shape 107"/>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a:off x="1676400" y="12712701"/>
            <a:ext cx="5486400" cy="73025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 name="Shape 16"/>
          <p:cNvSpPr txBox="1">
            <a:spLocks noGrp="1"/>
          </p:cNvSpPr>
          <p:nvPr>
            <p:ph type="sldNum" idx="12"/>
          </p:nvPr>
        </p:nvSpPr>
        <p:spPr>
          <a:xfrm>
            <a:off x="11946001" y="13081000"/>
            <a:ext cx="479298" cy="471924"/>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Shape 110"/>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219202" y="546100"/>
            <a:ext cx="8022168" cy="23241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Shape 115"/>
          <p:cNvSpPr txBox="1">
            <a:spLocks noGrp="1"/>
          </p:cNvSpPr>
          <p:nvPr>
            <p:ph type="body" idx="1"/>
          </p:nvPr>
        </p:nvSpPr>
        <p:spPr>
          <a:xfrm>
            <a:off x="9533467" y="546101"/>
            <a:ext cx="13631332" cy="11706226"/>
          </a:xfrm>
          <a:prstGeom prst="rect">
            <a:avLst/>
          </a:prstGeom>
          <a:noFill/>
          <a:ln>
            <a:noFill/>
          </a:ln>
        </p:spPr>
        <p:txBody>
          <a:bodyPr spcFirstLastPara="1" wrap="square" lIns="91425" tIns="91425" rIns="91425" bIns="91425" anchor="t" anchorCtr="0"/>
          <a:lstStyle>
            <a:lvl1pPr marL="457200" marR="0" lvl="0" indent="-636841" algn="l" rtl="0">
              <a:spcBef>
                <a:spcPts val="1286"/>
              </a:spcBef>
              <a:spcAft>
                <a:spcPts val="0"/>
              </a:spcAft>
              <a:buClr>
                <a:schemeClr val="dk1"/>
              </a:buClr>
              <a:buSzPts val="6429"/>
              <a:buFont typeface="Arial"/>
              <a:buChar char="•"/>
              <a:defRPr sz="6429" b="0" i="0" u="none" strike="noStrike" cap="none">
                <a:solidFill>
                  <a:schemeClr val="dk1"/>
                </a:solidFill>
                <a:latin typeface="Calibri"/>
                <a:ea typeface="Calibri"/>
                <a:cs typeface="Calibri"/>
                <a:sym typeface="Calibri"/>
              </a:defRPr>
            </a:lvl1pPr>
            <a:lvl2pPr marL="914400" marR="0" lvl="1"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2pPr>
            <a:lvl3pPr marL="1371600" marR="0" lvl="2"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2"/>
          </p:nvPr>
        </p:nvSpPr>
        <p:spPr>
          <a:xfrm>
            <a:off x="1219202" y="2870201"/>
            <a:ext cx="8022168" cy="9382126"/>
          </a:xfrm>
          <a:prstGeom prst="rect">
            <a:avLst/>
          </a:prstGeom>
          <a:noFill/>
          <a:ln>
            <a:noFill/>
          </a:ln>
        </p:spPr>
        <p:txBody>
          <a:bodyPr spcFirstLastPara="1" wrap="square" lIns="91425" tIns="91425" rIns="91425" bIns="91425" anchor="t" anchorCtr="0"/>
          <a:lstStyle>
            <a:lvl1pPr marL="457200" marR="0" lvl="0" indent="-228600" algn="l" rtl="0">
              <a:spcBef>
                <a:spcPts val="571"/>
              </a:spcBef>
              <a:spcAft>
                <a:spcPts val="0"/>
              </a:spcAft>
              <a:buClr>
                <a:schemeClr val="dk1"/>
              </a:buClr>
              <a:buSzPts val="2857"/>
              <a:buFont typeface="Arial"/>
              <a:buNone/>
              <a:defRPr sz="2857" b="0" i="0" u="none" strike="noStrike" cap="none">
                <a:solidFill>
                  <a:schemeClr val="dk1"/>
                </a:solidFill>
                <a:latin typeface="Calibri"/>
                <a:ea typeface="Calibri"/>
                <a:cs typeface="Calibri"/>
                <a:sym typeface="Calibri"/>
              </a:defRPr>
            </a:lvl1pPr>
            <a:lvl2pPr marL="914400" marR="0" lvl="1" indent="-228600" algn="l" rtl="0">
              <a:spcBef>
                <a:spcPts val="486"/>
              </a:spcBef>
              <a:spcAft>
                <a:spcPts val="0"/>
              </a:spcAft>
              <a:buClr>
                <a:schemeClr val="dk1"/>
              </a:buClr>
              <a:buSzPts val="2429"/>
              <a:buFont typeface="Arial"/>
              <a:buNone/>
              <a:defRPr sz="2429" b="0" i="0" u="none" strike="noStrike" cap="none">
                <a:solidFill>
                  <a:schemeClr val="dk1"/>
                </a:solidFill>
                <a:latin typeface="Calibri"/>
                <a:ea typeface="Calibri"/>
                <a:cs typeface="Calibri"/>
                <a:sym typeface="Calibri"/>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4pPr>
            <a:lvl5pPr marL="2286000" marR="0" lvl="4"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5pPr>
            <a:lvl6pPr marL="2743200" marR="0" lvl="5"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6pPr>
            <a:lvl7pPr marL="3200400" marR="0" lvl="6"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7pPr>
            <a:lvl8pPr marL="3657600" marR="0" lvl="7"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8pPr>
            <a:lvl9pPr marL="4114800" marR="0" lvl="8"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779434" y="9601201"/>
            <a:ext cx="14630400" cy="1133476"/>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Shape 122"/>
          <p:cNvSpPr>
            <a:spLocks noGrp="1"/>
          </p:cNvSpPr>
          <p:nvPr>
            <p:ph type="pic" idx="2"/>
          </p:nvPr>
        </p:nvSpPr>
        <p:spPr>
          <a:xfrm>
            <a:off x="4779434" y="1225550"/>
            <a:ext cx="14630400" cy="8229600"/>
          </a:xfrm>
          <a:prstGeom prst="rect">
            <a:avLst/>
          </a:prstGeom>
          <a:noFill/>
          <a:ln>
            <a:noFill/>
          </a:ln>
        </p:spPr>
        <p:txBody>
          <a:bodyPr spcFirstLastPara="1" wrap="square" lIns="91425" tIns="91425" rIns="91425" bIns="91425" anchor="t" anchorCtr="0"/>
          <a:lstStyle>
            <a:lvl1pPr marR="0" lvl="0" algn="l" rtl="0">
              <a:spcBef>
                <a:spcPts val="1286"/>
              </a:spcBef>
              <a:spcAft>
                <a:spcPts val="0"/>
              </a:spcAft>
              <a:buClr>
                <a:schemeClr val="dk1"/>
              </a:buClr>
              <a:buSzPts val="6429"/>
              <a:buFont typeface="Arial"/>
              <a:buNone/>
              <a:defRPr sz="6429" b="0" i="0" u="none" strike="noStrike" cap="none">
                <a:solidFill>
                  <a:schemeClr val="dk1"/>
                </a:solidFill>
                <a:latin typeface="Calibri"/>
                <a:ea typeface="Calibri"/>
                <a:cs typeface="Calibri"/>
                <a:sym typeface="Calibri"/>
              </a:defRPr>
            </a:lvl1pPr>
            <a:lvl2pPr marR="0" lvl="1" algn="l" rtl="0">
              <a:spcBef>
                <a:spcPts val="1114"/>
              </a:spcBef>
              <a:spcAft>
                <a:spcPts val="0"/>
              </a:spcAft>
              <a:buClr>
                <a:schemeClr val="dk1"/>
              </a:buClr>
              <a:buSzPts val="5572"/>
              <a:buFont typeface="Arial"/>
              <a:buNone/>
              <a:defRPr sz="5572" b="0" i="0" u="none" strike="noStrike" cap="none">
                <a:solidFill>
                  <a:schemeClr val="dk1"/>
                </a:solidFill>
                <a:latin typeface="Calibri"/>
                <a:ea typeface="Calibri"/>
                <a:cs typeface="Calibri"/>
                <a:sym typeface="Calibri"/>
              </a:defRPr>
            </a:lvl2pPr>
            <a:lvl3pPr marR="0" lvl="2" algn="l" rtl="0">
              <a:spcBef>
                <a:spcPts val="971"/>
              </a:spcBef>
              <a:spcAft>
                <a:spcPts val="0"/>
              </a:spcAft>
              <a:buClr>
                <a:schemeClr val="dk1"/>
              </a:buClr>
              <a:buSzPts val="4857"/>
              <a:buFont typeface="Arial"/>
              <a:buNone/>
              <a:defRPr sz="4857" b="0" i="0" u="none" strike="noStrike" cap="none">
                <a:solidFill>
                  <a:schemeClr val="dk1"/>
                </a:solidFill>
                <a:latin typeface="Calibri"/>
                <a:ea typeface="Calibri"/>
                <a:cs typeface="Calibri"/>
                <a:sym typeface="Calibri"/>
              </a:defRPr>
            </a:lvl3pPr>
            <a:lvl4pPr marR="0" lvl="3"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spcBef>
                <a:spcPts val="8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4779434" y="10734677"/>
            <a:ext cx="14630400" cy="1609724"/>
          </a:xfrm>
          <a:prstGeom prst="rect">
            <a:avLst/>
          </a:prstGeom>
          <a:noFill/>
          <a:ln>
            <a:noFill/>
          </a:ln>
        </p:spPr>
        <p:txBody>
          <a:bodyPr spcFirstLastPara="1" wrap="square" lIns="91425" tIns="91425" rIns="91425" bIns="91425" anchor="t" anchorCtr="0"/>
          <a:lstStyle>
            <a:lvl1pPr marL="457200" marR="0" lvl="0" indent="-228600" algn="l" rtl="0">
              <a:spcBef>
                <a:spcPts val="571"/>
              </a:spcBef>
              <a:spcAft>
                <a:spcPts val="0"/>
              </a:spcAft>
              <a:buClr>
                <a:schemeClr val="dk1"/>
              </a:buClr>
              <a:buSzPts val="2857"/>
              <a:buFont typeface="Arial"/>
              <a:buNone/>
              <a:defRPr sz="2857" b="0" i="0" u="none" strike="noStrike" cap="none">
                <a:solidFill>
                  <a:schemeClr val="dk1"/>
                </a:solidFill>
                <a:latin typeface="Calibri"/>
                <a:ea typeface="Calibri"/>
                <a:cs typeface="Calibri"/>
                <a:sym typeface="Calibri"/>
              </a:defRPr>
            </a:lvl1pPr>
            <a:lvl2pPr marL="914400" marR="0" lvl="1" indent="-228600" algn="l" rtl="0">
              <a:spcBef>
                <a:spcPts val="486"/>
              </a:spcBef>
              <a:spcAft>
                <a:spcPts val="0"/>
              </a:spcAft>
              <a:buClr>
                <a:schemeClr val="dk1"/>
              </a:buClr>
              <a:buSzPts val="2429"/>
              <a:buFont typeface="Arial"/>
              <a:buNone/>
              <a:defRPr sz="2429" b="0" i="0" u="none" strike="noStrike" cap="none">
                <a:solidFill>
                  <a:schemeClr val="dk1"/>
                </a:solidFill>
                <a:latin typeface="Calibri"/>
                <a:ea typeface="Calibri"/>
                <a:cs typeface="Calibri"/>
                <a:sym typeface="Calibri"/>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4pPr>
            <a:lvl5pPr marL="2286000" marR="0" lvl="4"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5pPr>
            <a:lvl6pPr marL="2743200" marR="0" lvl="5"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6pPr>
            <a:lvl7pPr marL="3200400" marR="0" lvl="6"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7pPr>
            <a:lvl8pPr marL="3657600" marR="0" lvl="7"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8pPr>
            <a:lvl9pPr marL="4114800" marR="0" lvl="8" indent="-228600" algn="l" rtl="0">
              <a:spcBef>
                <a:spcPts val="371"/>
              </a:spcBef>
              <a:spcAft>
                <a:spcPts val="0"/>
              </a:spcAft>
              <a:buClr>
                <a:schemeClr val="dk1"/>
              </a:buClr>
              <a:buSzPts val="1857"/>
              <a:buFont typeface="Arial"/>
              <a:buNone/>
              <a:defRPr sz="1857"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Shape 129"/>
          <p:cNvSpPr txBox="1">
            <a:spLocks noGrp="1"/>
          </p:cNvSpPr>
          <p:nvPr>
            <p:ph type="body" idx="1"/>
          </p:nvPr>
        </p:nvSpPr>
        <p:spPr>
          <a:xfrm rot="5400000">
            <a:off x="7666037" y="-3246436"/>
            <a:ext cx="9051926" cy="21945600"/>
          </a:xfrm>
          <a:prstGeom prst="rect">
            <a:avLst/>
          </a:prstGeom>
          <a:noFill/>
          <a:ln>
            <a:noFill/>
          </a:ln>
        </p:spPr>
        <p:txBody>
          <a:bodyPr spcFirstLastPara="1" wrap="square" lIns="91425" tIns="91425" rIns="91425" bIns="91425" anchor="t" anchorCtr="0"/>
          <a:lstStyle>
            <a:lvl1pPr marL="457200" marR="0" lvl="0" indent="-636841" algn="l" rtl="0">
              <a:spcBef>
                <a:spcPts val="1286"/>
              </a:spcBef>
              <a:spcAft>
                <a:spcPts val="0"/>
              </a:spcAft>
              <a:buClr>
                <a:schemeClr val="dk1"/>
              </a:buClr>
              <a:buSzPts val="6429"/>
              <a:buFont typeface="Arial"/>
              <a:buChar char="•"/>
              <a:defRPr sz="6429" b="0" i="0" u="none" strike="noStrike" cap="none">
                <a:solidFill>
                  <a:schemeClr val="dk1"/>
                </a:solidFill>
                <a:latin typeface="Calibri"/>
                <a:ea typeface="Calibri"/>
                <a:cs typeface="Calibri"/>
                <a:sym typeface="Calibri"/>
              </a:defRPr>
            </a:lvl1pPr>
            <a:lvl2pPr marL="914400" marR="0" lvl="1"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2pPr>
            <a:lvl3pPr marL="1371600" marR="0" lvl="2"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rot="5400000">
            <a:off x="14570075" y="3657603"/>
            <a:ext cx="11703050" cy="5486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Shape 135"/>
          <p:cNvSpPr txBox="1">
            <a:spLocks noGrp="1"/>
          </p:cNvSpPr>
          <p:nvPr>
            <p:ph type="body" idx="1"/>
          </p:nvPr>
        </p:nvSpPr>
        <p:spPr>
          <a:xfrm rot="5400000">
            <a:off x="3394075" y="-1625597"/>
            <a:ext cx="11703050" cy="16052801"/>
          </a:xfrm>
          <a:prstGeom prst="rect">
            <a:avLst/>
          </a:prstGeom>
          <a:noFill/>
          <a:ln>
            <a:noFill/>
          </a:ln>
        </p:spPr>
        <p:txBody>
          <a:bodyPr spcFirstLastPara="1" wrap="square" lIns="91425" tIns="91425" rIns="91425" bIns="91425" anchor="t" anchorCtr="0"/>
          <a:lstStyle>
            <a:lvl1pPr marL="457200" marR="0" lvl="0" indent="-636841" algn="l" rtl="0">
              <a:spcBef>
                <a:spcPts val="1286"/>
              </a:spcBef>
              <a:spcAft>
                <a:spcPts val="0"/>
              </a:spcAft>
              <a:buClr>
                <a:schemeClr val="dk1"/>
              </a:buClr>
              <a:buSzPts val="6429"/>
              <a:buFont typeface="Arial"/>
              <a:buChar char="•"/>
              <a:defRPr sz="6429" b="0" i="0" u="none" strike="noStrike" cap="none">
                <a:solidFill>
                  <a:schemeClr val="dk1"/>
                </a:solidFill>
                <a:latin typeface="Calibri"/>
                <a:ea typeface="Calibri"/>
                <a:cs typeface="Calibri"/>
                <a:sym typeface="Calibri"/>
              </a:defRPr>
            </a:lvl1pPr>
            <a:lvl2pPr marL="914400" marR="0" lvl="1"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2pPr>
            <a:lvl3pPr marL="1371600" marR="0" lvl="2"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138" name="Shape 138"/>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1828800" y="4260852"/>
            <a:ext cx="20726400" cy="29400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44" name="Shape 144"/>
          <p:cNvSpPr txBox="1">
            <a:spLocks noGrp="1"/>
          </p:cNvSpPr>
          <p:nvPr>
            <p:ph type="subTitle" idx="1"/>
          </p:nvPr>
        </p:nvSpPr>
        <p:spPr>
          <a:xfrm>
            <a:off x="3657600" y="7772400"/>
            <a:ext cx="17068800" cy="3505200"/>
          </a:xfrm>
          <a:prstGeom prst="rect">
            <a:avLst/>
          </a:prstGeom>
          <a:noFill/>
          <a:ln>
            <a:noFill/>
          </a:ln>
        </p:spPr>
        <p:txBody>
          <a:bodyPr spcFirstLastPara="1" wrap="square" lIns="91425" tIns="91425" rIns="91425" bIns="91425" anchor="t" anchorCtr="0"/>
          <a:lstStyle>
            <a:lvl1pPr marR="0" lvl="0"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828800" y="1676400"/>
            <a:ext cx="207264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47" name="Shape 147"/>
          <p:cNvSpPr txBox="1">
            <a:spLocks noGrp="1"/>
          </p:cNvSpPr>
          <p:nvPr>
            <p:ph type="body" idx="1"/>
          </p:nvPr>
        </p:nvSpPr>
        <p:spPr>
          <a:xfrm>
            <a:off x="1828800" y="4114800"/>
            <a:ext cx="20726400" cy="7620000"/>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926168" y="8813802"/>
            <a:ext cx="20726400" cy="27241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80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50" name="Shape 150"/>
          <p:cNvSpPr txBox="1">
            <a:spLocks noGrp="1"/>
          </p:cNvSpPr>
          <p:nvPr>
            <p:ph type="body" idx="1"/>
          </p:nvPr>
        </p:nvSpPr>
        <p:spPr>
          <a:xfrm>
            <a:off x="1926168" y="5813427"/>
            <a:ext cx="20726400" cy="3000374"/>
          </a:xfrm>
          <a:prstGeom prst="rect">
            <a:avLst/>
          </a:prstGeom>
          <a:noFill/>
          <a:ln>
            <a:noFill/>
          </a:ln>
        </p:spPr>
        <p:txBody>
          <a:bodyPr spcFirstLastPara="1" wrap="square" lIns="91425" tIns="91425" rIns="91425" bIns="91425" anchor="b" anchorCtr="0"/>
          <a:lstStyle>
            <a:lvl1pPr marL="457200" marR="0" lvl="0" indent="-228600"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spcBef>
                <a:spcPts val="72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L="1828800" marR="0" lvl="3"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L="3200400" marR="0" lvl="6"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L="3657600" marR="0" lvl="7"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L="4114800" marR="0" lvl="8"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828800" y="1676400"/>
            <a:ext cx="207264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53" name="Shape 153"/>
          <p:cNvSpPr txBox="1">
            <a:spLocks noGrp="1"/>
          </p:cNvSpPr>
          <p:nvPr>
            <p:ph type="body" idx="1"/>
          </p:nvPr>
        </p:nvSpPr>
        <p:spPr>
          <a:xfrm>
            <a:off x="1828800" y="4114800"/>
            <a:ext cx="10160000" cy="7620000"/>
          </a:xfrm>
          <a:prstGeom prst="rect">
            <a:avLst/>
          </a:prstGeom>
          <a:noFill/>
          <a:ln>
            <a:noFill/>
          </a:ln>
        </p:spPr>
        <p:txBody>
          <a:bodyPr spcFirstLastPara="1" wrap="square" lIns="91425" tIns="91425" rIns="91425" bIns="91425" anchor="t" anchorCtr="0"/>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2"/>
          </p:nvPr>
        </p:nvSpPr>
        <p:spPr>
          <a:xfrm>
            <a:off x="12395200" y="4114800"/>
            <a:ext cx="10160000" cy="7620000"/>
          </a:xfrm>
          <a:prstGeom prst="rect">
            <a:avLst/>
          </a:prstGeom>
          <a:noFill/>
          <a:ln>
            <a:noFill/>
          </a:ln>
        </p:spPr>
        <p:txBody>
          <a:bodyPr spcFirstLastPara="1" wrap="square" lIns="91425" tIns="91425" rIns="91425" bIns="91425" anchor="t" anchorCtr="0"/>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57" name="Shape 157"/>
          <p:cNvSpPr txBox="1">
            <a:spLocks noGrp="1"/>
          </p:cNvSpPr>
          <p:nvPr>
            <p:ph type="body" idx="1"/>
          </p:nvPr>
        </p:nvSpPr>
        <p:spPr>
          <a:xfrm>
            <a:off x="1219201" y="3070227"/>
            <a:ext cx="10773834" cy="1279524"/>
          </a:xfrm>
          <a:prstGeom prst="rect">
            <a:avLst/>
          </a:prstGeom>
          <a:noFill/>
          <a:ln>
            <a:noFill/>
          </a:ln>
        </p:spPr>
        <p:txBody>
          <a:bodyPr spcFirstLastPara="1" wrap="square" lIns="91425" tIns="91425" rIns="91425" bIns="91425" anchor="b" anchorCtr="0"/>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body" idx="2"/>
          </p:nvPr>
        </p:nvSpPr>
        <p:spPr>
          <a:xfrm>
            <a:off x="1219201" y="4349751"/>
            <a:ext cx="10773834" cy="7902576"/>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body" idx="3"/>
          </p:nvPr>
        </p:nvSpPr>
        <p:spPr>
          <a:xfrm>
            <a:off x="12386736" y="3070227"/>
            <a:ext cx="10778067" cy="1279524"/>
          </a:xfrm>
          <a:prstGeom prst="rect">
            <a:avLst/>
          </a:prstGeom>
          <a:noFill/>
          <a:ln>
            <a:noFill/>
          </a:ln>
        </p:spPr>
        <p:txBody>
          <a:bodyPr spcFirstLastPara="1" wrap="square" lIns="91425" tIns="91425" rIns="91425" bIns="91425" anchor="b" anchorCtr="0"/>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body" idx="4"/>
          </p:nvPr>
        </p:nvSpPr>
        <p:spPr>
          <a:xfrm>
            <a:off x="12386736" y="4349751"/>
            <a:ext cx="10778067" cy="7902576"/>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689100" y="952500"/>
            <a:ext cx="21005799"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 name="Shape 19"/>
          <p:cNvSpPr txBox="1">
            <a:spLocks noGrp="1"/>
          </p:cNvSpPr>
          <p:nvPr>
            <p:ph type="body" idx="1"/>
          </p:nvPr>
        </p:nvSpPr>
        <p:spPr>
          <a:xfrm>
            <a:off x="1689100" y="3238500"/>
            <a:ext cx="21005799" cy="9207500"/>
          </a:xfrm>
          <a:prstGeom prst="rect">
            <a:avLst/>
          </a:prstGeom>
          <a:noFill/>
          <a:ln>
            <a:noFill/>
          </a:ln>
        </p:spPr>
        <p:txBody>
          <a:bodyPr spcFirstLastPara="1" wrap="square" lIns="91425" tIns="91425" rIns="91425" bIns="91425" anchor="ctr" anchorCtr="0"/>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 name="Shape 20"/>
          <p:cNvSpPr txBox="1">
            <a:spLocks noGrp="1"/>
          </p:cNvSpPr>
          <p:nvPr>
            <p:ph type="dt" idx="10"/>
          </p:nvPr>
        </p:nvSpPr>
        <p:spPr>
          <a:xfrm>
            <a:off x="1676400" y="12712709"/>
            <a:ext cx="5486400" cy="73025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 name="Shape 21"/>
          <p:cNvSpPr txBox="1">
            <a:spLocks noGrp="1"/>
          </p:cNvSpPr>
          <p:nvPr>
            <p:ph type="ftr" idx="11"/>
          </p:nvPr>
        </p:nvSpPr>
        <p:spPr>
          <a:xfrm>
            <a:off x="8077200" y="12712709"/>
            <a:ext cx="8229600" cy="73025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2" name="Shape 22"/>
          <p:cNvSpPr txBox="1">
            <a:spLocks noGrp="1"/>
          </p:cNvSpPr>
          <p:nvPr>
            <p:ph type="sldNum" idx="12"/>
          </p:nvPr>
        </p:nvSpPr>
        <p:spPr>
          <a:xfrm>
            <a:off x="11946001" y="13081000"/>
            <a:ext cx="479298" cy="471924"/>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888888"/>
              </a:buClr>
              <a:buSzPts val="2400"/>
              <a:buFont typeface="Helvetica Neue Light"/>
              <a:buNone/>
              <a:defRPr sz="2400" b="0" i="0" u="none" strike="noStrike" cap="none">
                <a:solidFill>
                  <a:srgbClr val="888888"/>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828800" y="1676400"/>
            <a:ext cx="207264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219202" y="546100"/>
            <a:ext cx="8022168" cy="23241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40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66" name="Shape 166"/>
          <p:cNvSpPr txBox="1">
            <a:spLocks noGrp="1"/>
          </p:cNvSpPr>
          <p:nvPr>
            <p:ph type="body" idx="1"/>
          </p:nvPr>
        </p:nvSpPr>
        <p:spPr>
          <a:xfrm>
            <a:off x="9533467" y="546101"/>
            <a:ext cx="13631332" cy="11706226"/>
          </a:xfrm>
          <a:prstGeom prst="rect">
            <a:avLst/>
          </a:prstGeom>
          <a:noFill/>
          <a:ln>
            <a:noFill/>
          </a:ln>
        </p:spPr>
        <p:txBody>
          <a:bodyPr spcFirstLastPara="1" wrap="square" lIns="91425" tIns="91425" rIns="91425" bIns="91425" anchor="t" anchorCtr="0"/>
          <a:lstStyle>
            <a:lvl1pPr marL="457200" marR="0" lvl="0" indent="-635000" algn="l" rtl="0">
              <a:spcBef>
                <a:spcPts val="1280"/>
              </a:spcBef>
              <a:spcAft>
                <a:spcPts val="0"/>
              </a:spcAft>
              <a:buClr>
                <a:schemeClr val="dk1"/>
              </a:buClr>
              <a:buSzPts val="6400"/>
              <a:buFont typeface="Arial"/>
              <a:buChar char="•"/>
              <a:defRPr sz="6400" b="0" i="0" u="none" strike="noStrike" cap="none">
                <a:solidFill>
                  <a:schemeClr val="dk1"/>
                </a:solidFill>
                <a:latin typeface="Arial"/>
                <a:ea typeface="Arial"/>
                <a:cs typeface="Arial"/>
                <a:sym typeface="Arial"/>
              </a:defRPr>
            </a:lvl1pPr>
            <a:lvl2pPr marL="914400" marR="0" lvl="1"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2"/>
          </p:nvPr>
        </p:nvSpPr>
        <p:spPr>
          <a:xfrm>
            <a:off x="1219202" y="2870201"/>
            <a:ext cx="8022168" cy="9382126"/>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779434" y="9601201"/>
            <a:ext cx="14630400" cy="1133476"/>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40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70" name="Shape 170"/>
          <p:cNvSpPr>
            <a:spLocks noGrp="1"/>
          </p:cNvSpPr>
          <p:nvPr>
            <p:ph type="pic" idx="2"/>
          </p:nvPr>
        </p:nvSpPr>
        <p:spPr>
          <a:xfrm>
            <a:off x="4779434" y="1225550"/>
            <a:ext cx="14630400" cy="8229600"/>
          </a:xfrm>
          <a:prstGeom prst="rect">
            <a:avLst/>
          </a:prstGeom>
          <a:noFill/>
          <a:ln>
            <a:noFill/>
          </a:ln>
        </p:spPr>
        <p:txBody>
          <a:bodyPr spcFirstLastPara="1" wrap="square" lIns="91425" tIns="91425" rIns="91425" bIns="91425" anchor="t" anchorCtr="0"/>
          <a:lstStyle>
            <a:lvl1pPr marR="0" lvl="0" algn="l" rtl="0">
              <a:spcBef>
                <a:spcPts val="128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rtl="0">
              <a:spcBef>
                <a:spcPts val="112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endParaRPr/>
          </a:p>
        </p:txBody>
      </p:sp>
      <p:sp>
        <p:nvSpPr>
          <p:cNvPr id="171" name="Shape 171"/>
          <p:cNvSpPr txBox="1">
            <a:spLocks noGrp="1"/>
          </p:cNvSpPr>
          <p:nvPr>
            <p:ph type="body" idx="1"/>
          </p:nvPr>
        </p:nvSpPr>
        <p:spPr>
          <a:xfrm>
            <a:off x="4779434" y="10734677"/>
            <a:ext cx="14630400" cy="1609724"/>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828800" y="1676400"/>
            <a:ext cx="207264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74" name="Shape 174"/>
          <p:cNvSpPr txBox="1">
            <a:spLocks noGrp="1"/>
          </p:cNvSpPr>
          <p:nvPr>
            <p:ph type="body" idx="1"/>
          </p:nvPr>
        </p:nvSpPr>
        <p:spPr>
          <a:xfrm rot="5400000">
            <a:off x="8382000" y="-2438400"/>
            <a:ext cx="7620000" cy="20726400"/>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rot="5400000">
            <a:off x="14935200" y="4114800"/>
            <a:ext cx="10058400" cy="5181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77" name="Shape 177"/>
          <p:cNvSpPr txBox="1">
            <a:spLocks noGrp="1"/>
          </p:cNvSpPr>
          <p:nvPr>
            <p:ph type="body" idx="1"/>
          </p:nvPr>
        </p:nvSpPr>
        <p:spPr>
          <a:xfrm rot="5400000">
            <a:off x="4368800" y="-863600"/>
            <a:ext cx="10058400" cy="15138401"/>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251385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637895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08932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19403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Horizontal" type="tx">
  <p:cSld name="TITLE_AND_BODY">
    <p:spTree>
      <p:nvGrpSpPr>
        <p:cNvPr id="1" name="Shape 23"/>
        <p:cNvGrpSpPr/>
        <p:nvPr/>
      </p:nvGrpSpPr>
      <p:grpSpPr>
        <a:xfrm>
          <a:off x="0" y="0"/>
          <a:ext cx="0" cy="0"/>
          <a:chOff x="0" y="0"/>
          <a:chExt cx="0" cy="0"/>
        </a:xfrm>
      </p:grpSpPr>
      <p:sp>
        <p:nvSpPr>
          <p:cNvPr id="24" name="Shape 24"/>
          <p:cNvSpPr>
            <a:spLocks noGrp="1"/>
          </p:cNvSpPr>
          <p:nvPr>
            <p:ph type="pic" idx="2"/>
          </p:nvPr>
        </p:nvSpPr>
        <p:spPr>
          <a:xfrm>
            <a:off x="3125968" y="673100"/>
            <a:ext cx="18135601" cy="87376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Shape 25"/>
          <p:cNvSpPr txBox="1">
            <a:spLocks noGrp="1"/>
          </p:cNvSpPr>
          <p:nvPr>
            <p:ph type="title"/>
          </p:nvPr>
        </p:nvSpPr>
        <p:spPr>
          <a:xfrm>
            <a:off x="635000" y="9448800"/>
            <a:ext cx="23114000" cy="2006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 name="Shape 26"/>
          <p:cNvSpPr txBox="1">
            <a:spLocks noGrp="1"/>
          </p:cNvSpPr>
          <p:nvPr>
            <p:ph type="body" idx="1"/>
          </p:nvPr>
        </p:nvSpPr>
        <p:spPr>
          <a:xfrm>
            <a:off x="635000" y="11518900"/>
            <a:ext cx="23114000" cy="15875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7" name="Shape 27"/>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874516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812938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001938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76857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442905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20478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076569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719083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778000" y="4533900"/>
            <a:ext cx="20828000" cy="4648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0" name="Shape 30"/>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13165980" y="1104900"/>
            <a:ext cx="9525001" cy="115062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3" name="Shape 33"/>
          <p:cNvSpPr txBox="1">
            <a:spLocks noGrp="1"/>
          </p:cNvSpPr>
          <p:nvPr>
            <p:ph type="title"/>
          </p:nvPr>
        </p:nvSpPr>
        <p:spPr>
          <a:xfrm>
            <a:off x="1651000" y="1104900"/>
            <a:ext cx="10223500" cy="5613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00000"/>
              </a:buClr>
              <a:buSzPts val="8400"/>
              <a:buFont typeface="Helvetica Neue Light"/>
              <a:buNone/>
              <a:defRPr sz="84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4" name="Shape 34"/>
          <p:cNvSpPr txBox="1">
            <a:spLocks noGrp="1"/>
          </p:cNvSpPr>
          <p:nvPr>
            <p:ph type="body" idx="1"/>
          </p:nvPr>
        </p:nvSpPr>
        <p:spPr>
          <a:xfrm>
            <a:off x="1651000" y="6845300"/>
            <a:ext cx="10223500" cy="5765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5" name="Shape 35"/>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89100" y="952500"/>
            <a:ext cx="21005799"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Shape 38"/>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689100" y="952500"/>
            <a:ext cx="21005799"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1" name="Shape 41"/>
          <p:cNvSpPr txBox="1">
            <a:spLocks noGrp="1"/>
          </p:cNvSpPr>
          <p:nvPr>
            <p:ph type="body" idx="1"/>
          </p:nvPr>
        </p:nvSpPr>
        <p:spPr>
          <a:xfrm>
            <a:off x="1689100" y="3238500"/>
            <a:ext cx="21005799" cy="9207500"/>
          </a:xfrm>
          <a:prstGeom prst="rect">
            <a:avLst/>
          </a:prstGeom>
          <a:noFill/>
          <a:ln>
            <a:noFill/>
          </a:ln>
        </p:spPr>
        <p:txBody>
          <a:bodyPr spcFirstLastPara="1" wrap="square" lIns="91425" tIns="91425" rIns="91425" bIns="91425" anchor="ctr" anchorCtr="0"/>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2" name="Shape 42"/>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43"/>
        <p:cNvGrpSpPr/>
        <p:nvPr/>
      </p:nvGrpSpPr>
      <p:grpSpPr>
        <a:xfrm>
          <a:off x="0" y="0"/>
          <a:ext cx="0" cy="0"/>
          <a:chOff x="0" y="0"/>
          <a:chExt cx="0" cy="0"/>
        </a:xfrm>
      </p:grpSpPr>
      <p:sp>
        <p:nvSpPr>
          <p:cNvPr id="44" name="Shape 44"/>
          <p:cNvSpPr>
            <a:spLocks noGrp="1"/>
          </p:cNvSpPr>
          <p:nvPr>
            <p:ph type="pic" idx="2"/>
          </p:nvPr>
        </p:nvSpPr>
        <p:spPr>
          <a:xfrm>
            <a:off x="13169900" y="3238500"/>
            <a:ext cx="9525000" cy="9207500"/>
          </a:xfrm>
          <a:prstGeom prst="rect">
            <a:avLst/>
          </a:prstGeom>
          <a:noFill/>
          <a:ln>
            <a:noFill/>
          </a:ln>
        </p:spPr>
        <p:txBody>
          <a:bodyPr spcFirstLastPara="1" wrap="square" lIns="91425" tIns="91425" rIns="91425" bIns="91425" anchor="t" anchorCtr="0"/>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5" name="Shape 45"/>
          <p:cNvSpPr txBox="1">
            <a:spLocks noGrp="1"/>
          </p:cNvSpPr>
          <p:nvPr>
            <p:ph type="title"/>
          </p:nvPr>
        </p:nvSpPr>
        <p:spPr>
          <a:xfrm>
            <a:off x="1689100" y="952500"/>
            <a:ext cx="21005799"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6" name="Shape 46"/>
          <p:cNvSpPr txBox="1">
            <a:spLocks noGrp="1"/>
          </p:cNvSpPr>
          <p:nvPr>
            <p:ph type="body" idx="1"/>
          </p:nvPr>
        </p:nvSpPr>
        <p:spPr>
          <a:xfrm>
            <a:off x="1689100" y="3238500"/>
            <a:ext cx="10007600" cy="9207500"/>
          </a:xfrm>
          <a:prstGeom prst="rect">
            <a:avLst/>
          </a:prstGeom>
          <a:noFill/>
          <a:ln>
            <a:noFill/>
          </a:ln>
        </p:spPr>
        <p:txBody>
          <a:bodyPr spcFirstLastPara="1" wrap="square" lIns="91425" tIns="91425" rIns="91425" bIns="91425" anchor="ctr" anchorCtr="0"/>
          <a:lstStyle>
            <a:lvl1pPr marL="457200" marR="0" lvl="0"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1pPr>
            <a:lvl2pPr marL="914400" marR="0" lvl="1"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2pPr>
            <a:lvl3pPr marL="1371600" marR="0" lvl="2"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3pPr>
            <a:lvl4pPr marL="1828800" marR="0" lvl="3"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4pPr>
            <a:lvl5pPr marL="2286000" marR="0" lvl="4"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Shape 47"/>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89100" y="952500"/>
            <a:ext cx="21005799"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Shape 7"/>
          <p:cNvSpPr txBox="1">
            <a:spLocks noGrp="1"/>
          </p:cNvSpPr>
          <p:nvPr>
            <p:ph type="body" idx="1"/>
          </p:nvPr>
        </p:nvSpPr>
        <p:spPr>
          <a:xfrm>
            <a:off x="1689100" y="3238500"/>
            <a:ext cx="21005799" cy="9207500"/>
          </a:xfrm>
          <a:prstGeom prst="rect">
            <a:avLst/>
          </a:prstGeom>
          <a:noFill/>
          <a:ln>
            <a:noFill/>
          </a:ln>
        </p:spPr>
        <p:txBody>
          <a:bodyPr spcFirstLastPara="1" wrap="square" lIns="91425" tIns="91425" rIns="91425" bIns="91425" anchor="ctr" anchorCtr="0"/>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Shape 8"/>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219200" y="549276"/>
            <a:ext cx="219456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8857"/>
              <a:buFont typeface="Calibri"/>
              <a:buNone/>
              <a:defRPr sz="885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Shape 65"/>
          <p:cNvSpPr txBox="1">
            <a:spLocks noGrp="1"/>
          </p:cNvSpPr>
          <p:nvPr>
            <p:ph type="body" idx="1"/>
          </p:nvPr>
        </p:nvSpPr>
        <p:spPr>
          <a:xfrm>
            <a:off x="1219200" y="3200401"/>
            <a:ext cx="21945600" cy="9051926"/>
          </a:xfrm>
          <a:prstGeom prst="rect">
            <a:avLst/>
          </a:prstGeom>
          <a:noFill/>
          <a:ln>
            <a:noFill/>
          </a:ln>
        </p:spPr>
        <p:txBody>
          <a:bodyPr spcFirstLastPara="1" wrap="square" lIns="91425" tIns="91425" rIns="91425" bIns="91425" anchor="t" anchorCtr="0"/>
          <a:lstStyle>
            <a:lvl1pPr marL="457200" marR="0" lvl="0" indent="-636841" algn="l" rtl="0">
              <a:spcBef>
                <a:spcPts val="1286"/>
              </a:spcBef>
              <a:spcAft>
                <a:spcPts val="0"/>
              </a:spcAft>
              <a:buClr>
                <a:schemeClr val="dk1"/>
              </a:buClr>
              <a:buSzPts val="6429"/>
              <a:buFont typeface="Arial"/>
              <a:buChar char="•"/>
              <a:defRPr sz="6429" b="0" i="0" u="none" strike="noStrike" cap="none">
                <a:solidFill>
                  <a:schemeClr val="dk1"/>
                </a:solidFill>
                <a:latin typeface="Calibri"/>
                <a:ea typeface="Calibri"/>
                <a:cs typeface="Calibri"/>
                <a:sym typeface="Calibri"/>
              </a:defRPr>
            </a:lvl1pPr>
            <a:lvl2pPr marL="914400" marR="0" lvl="1" indent="-582422" algn="l" rtl="0">
              <a:spcBef>
                <a:spcPts val="1114"/>
              </a:spcBef>
              <a:spcAft>
                <a:spcPts val="0"/>
              </a:spcAft>
              <a:buClr>
                <a:schemeClr val="dk1"/>
              </a:buClr>
              <a:buSzPts val="5572"/>
              <a:buFont typeface="Arial"/>
              <a:buChar char="–"/>
              <a:defRPr sz="5572" b="0" i="0" u="none" strike="noStrike" cap="none">
                <a:solidFill>
                  <a:schemeClr val="dk1"/>
                </a:solidFill>
                <a:latin typeface="Calibri"/>
                <a:ea typeface="Calibri"/>
                <a:cs typeface="Calibri"/>
                <a:sym typeface="Calibri"/>
              </a:defRPr>
            </a:lvl2pPr>
            <a:lvl3pPr marL="1371600" marR="0" lvl="2" indent="-537019" algn="l" rtl="0">
              <a:spcBef>
                <a:spcPts val="971"/>
              </a:spcBef>
              <a:spcAft>
                <a:spcPts val="0"/>
              </a:spcAft>
              <a:buClr>
                <a:schemeClr val="dk1"/>
              </a:buClr>
              <a:buSzPts val="4857"/>
              <a:buFont typeface="Arial"/>
              <a:buChar char="•"/>
              <a:defRPr sz="4857"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1219200" y="12712702"/>
            <a:ext cx="5689600" cy="73025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8331200" y="12712702"/>
            <a:ext cx="7721600" cy="73025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000"/>
              <a:buFont typeface="Calibri"/>
              <a:buNone/>
              <a:defRPr sz="5000" b="0" i="0" u="none" strike="noStrike" cap="none">
                <a:solidFill>
                  <a:srgbClr val="000000"/>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17475200" y="12712702"/>
            <a:ext cx="5689600" cy="730250"/>
          </a:xfrm>
          <a:prstGeom prst="rect">
            <a:avLst/>
          </a:prstGeom>
          <a:noFill/>
          <a:ln>
            <a:noFill/>
          </a:ln>
        </p:spPr>
        <p:txBody>
          <a:bodyPr spcFirstLastPara="1" wrap="square" lIns="128000" tIns="64000" rIns="128000" bIns="64000" anchor="ctr" anchorCtr="0">
            <a:noAutofit/>
          </a:bodyPr>
          <a:lstStyle>
            <a:lvl1pPr marL="0" marR="0" lvl="0"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29"/>
              <a:buFont typeface="Calibri"/>
              <a:buNone/>
              <a:defRPr sz="2429"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69" name="Shape 69" descr="{&quot;HashCode&quot;:-1219692954,&quot;Placement&quot;:&quot;Header&quot;,&quot;Top&quot;:0.0,&quot;Left&quot;:459.492584}"/>
          <p:cNvSpPr txBox="1"/>
          <p:nvPr/>
        </p:nvSpPr>
        <p:spPr>
          <a:xfrm>
            <a:off x="11490526" y="77422"/>
            <a:ext cx="1402948" cy="219932"/>
          </a:xfrm>
          <a:prstGeom prst="rect">
            <a:avLst/>
          </a:prstGeom>
          <a:noFill/>
          <a:ln>
            <a:noFill/>
          </a:ln>
        </p:spPr>
        <p:txBody>
          <a:bodyPr spcFirstLastPara="1" wrap="square" lIns="91425" tIns="0" rIns="91425" bIns="0" anchor="ctr" anchorCtr="1">
            <a:noAutofit/>
          </a:bodyPr>
          <a:lstStyle/>
          <a:p>
            <a:pPr marL="0" marR="0" lvl="0" indent="0" algn="ctr"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SB - UNMARKED</a:t>
            </a:r>
            <a:endParaRPr sz="1429"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828800" y="1676400"/>
            <a:ext cx="20726400" cy="228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5600" b="1" i="0" u="none" strike="noStrike" cap="none">
                <a:solidFill>
                  <a:srgbClr val="005FAA"/>
                </a:solidFill>
                <a:latin typeface="Arial"/>
                <a:ea typeface="Arial"/>
                <a:cs typeface="Arial"/>
                <a:sym typeface="Arial"/>
              </a:defRPr>
            </a:lvl1pPr>
            <a:lvl2pPr marR="0" lvl="1" algn="l" rtl="0">
              <a:spcBef>
                <a:spcPts val="0"/>
              </a:spcBef>
              <a:spcAft>
                <a:spcPts val="0"/>
              </a:spcAft>
              <a:buSzPts val="1400"/>
              <a:buNone/>
              <a:defRPr sz="5600" b="1" i="0" u="none" strike="noStrike" cap="none">
                <a:solidFill>
                  <a:srgbClr val="005FAA"/>
                </a:solidFill>
                <a:latin typeface="Arial"/>
                <a:ea typeface="Arial"/>
                <a:cs typeface="Arial"/>
                <a:sym typeface="Arial"/>
              </a:defRPr>
            </a:lvl2pPr>
            <a:lvl3pPr marR="0" lvl="2" algn="l" rtl="0">
              <a:spcBef>
                <a:spcPts val="0"/>
              </a:spcBef>
              <a:spcAft>
                <a:spcPts val="0"/>
              </a:spcAft>
              <a:buSzPts val="1400"/>
              <a:buNone/>
              <a:defRPr sz="5600" b="1" i="0" u="none" strike="noStrike" cap="none">
                <a:solidFill>
                  <a:srgbClr val="005FAA"/>
                </a:solidFill>
                <a:latin typeface="Arial"/>
                <a:ea typeface="Arial"/>
                <a:cs typeface="Arial"/>
                <a:sym typeface="Arial"/>
              </a:defRPr>
            </a:lvl3pPr>
            <a:lvl4pPr marR="0" lvl="3" algn="l" rtl="0">
              <a:spcBef>
                <a:spcPts val="0"/>
              </a:spcBef>
              <a:spcAft>
                <a:spcPts val="0"/>
              </a:spcAft>
              <a:buSzPts val="1400"/>
              <a:buNone/>
              <a:defRPr sz="5600" b="1" i="0" u="none" strike="noStrike" cap="none">
                <a:solidFill>
                  <a:srgbClr val="005FAA"/>
                </a:solidFill>
                <a:latin typeface="Arial"/>
                <a:ea typeface="Arial"/>
                <a:cs typeface="Arial"/>
                <a:sym typeface="Arial"/>
              </a:defRPr>
            </a:lvl4pPr>
            <a:lvl5pPr marR="0" lvl="4" algn="l" rtl="0">
              <a:spcBef>
                <a:spcPts val="0"/>
              </a:spcBef>
              <a:spcAft>
                <a:spcPts val="0"/>
              </a:spcAft>
              <a:buSzPts val="1400"/>
              <a:buNone/>
              <a:defRPr sz="5600" b="1" i="0" u="none" strike="noStrike" cap="none">
                <a:solidFill>
                  <a:srgbClr val="005FAA"/>
                </a:solidFill>
                <a:latin typeface="Arial"/>
                <a:ea typeface="Arial"/>
                <a:cs typeface="Arial"/>
                <a:sym typeface="Arial"/>
              </a:defRPr>
            </a:lvl5pPr>
            <a:lvl6pPr marR="0" lvl="5" algn="l" rtl="0">
              <a:spcBef>
                <a:spcPts val="0"/>
              </a:spcBef>
              <a:spcAft>
                <a:spcPts val="0"/>
              </a:spcAft>
              <a:buSzPts val="1400"/>
              <a:buNone/>
              <a:defRPr sz="5600" b="1" i="0" u="none" strike="noStrike" cap="none">
                <a:solidFill>
                  <a:srgbClr val="005FAA"/>
                </a:solidFill>
                <a:latin typeface="Arial"/>
                <a:ea typeface="Arial"/>
                <a:cs typeface="Arial"/>
                <a:sym typeface="Arial"/>
              </a:defRPr>
            </a:lvl6pPr>
            <a:lvl7pPr marR="0" lvl="6" algn="l" rtl="0">
              <a:spcBef>
                <a:spcPts val="0"/>
              </a:spcBef>
              <a:spcAft>
                <a:spcPts val="0"/>
              </a:spcAft>
              <a:buSzPts val="1400"/>
              <a:buNone/>
              <a:defRPr sz="5600" b="1" i="0" u="none" strike="noStrike" cap="none">
                <a:solidFill>
                  <a:srgbClr val="005FAA"/>
                </a:solidFill>
                <a:latin typeface="Arial"/>
                <a:ea typeface="Arial"/>
                <a:cs typeface="Arial"/>
                <a:sym typeface="Arial"/>
              </a:defRPr>
            </a:lvl7pPr>
            <a:lvl8pPr marR="0" lvl="7" algn="l" rtl="0">
              <a:spcBef>
                <a:spcPts val="0"/>
              </a:spcBef>
              <a:spcAft>
                <a:spcPts val="0"/>
              </a:spcAft>
              <a:buSzPts val="1400"/>
              <a:buNone/>
              <a:defRPr sz="5600" b="1" i="0" u="none" strike="noStrike" cap="none">
                <a:solidFill>
                  <a:srgbClr val="005FAA"/>
                </a:solidFill>
                <a:latin typeface="Arial"/>
                <a:ea typeface="Arial"/>
                <a:cs typeface="Arial"/>
                <a:sym typeface="Arial"/>
              </a:defRPr>
            </a:lvl8pPr>
            <a:lvl9pPr marR="0" lvl="8" algn="l" rtl="0">
              <a:spcBef>
                <a:spcPts val="0"/>
              </a:spcBef>
              <a:spcAft>
                <a:spcPts val="0"/>
              </a:spcAft>
              <a:buSzPts val="1400"/>
              <a:buNone/>
              <a:defRPr sz="5600" b="1" i="0" u="none" strike="noStrike" cap="none">
                <a:solidFill>
                  <a:srgbClr val="005FAA"/>
                </a:solidFill>
                <a:latin typeface="Arial"/>
                <a:ea typeface="Arial"/>
                <a:cs typeface="Arial"/>
                <a:sym typeface="Arial"/>
              </a:defRPr>
            </a:lvl9pPr>
          </a:lstStyle>
          <a:p>
            <a:endParaRPr/>
          </a:p>
        </p:txBody>
      </p:sp>
      <p:sp>
        <p:nvSpPr>
          <p:cNvPr id="141" name="Shape 141"/>
          <p:cNvSpPr txBox="1">
            <a:spLocks noGrp="1"/>
          </p:cNvSpPr>
          <p:nvPr>
            <p:ph type="body" idx="1"/>
          </p:nvPr>
        </p:nvSpPr>
        <p:spPr>
          <a:xfrm>
            <a:off x="1828800" y="4114800"/>
            <a:ext cx="20726400" cy="7620000"/>
          </a:xfrm>
          <a:prstGeom prst="rect">
            <a:avLst/>
          </a:prstGeom>
          <a:noFill/>
          <a:ln>
            <a:noFill/>
          </a:ln>
        </p:spPr>
        <p:txBody>
          <a:bodyPr spcFirstLastPara="1" wrap="square" lIns="91425" tIns="91425" rIns="91425" bIns="91425" anchor="t" anchorCtr="0"/>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lgn="ctr" defTabSz="825500" hangingPunct="0">
              <a:buClrTx/>
              <a:buFontTx/>
              <a:buNone/>
            </a:pPr>
            <a:fld id="{86CB4B4D-7CA3-9044-876B-883B54F8677D}" type="slidenum">
              <a:rPr>
                <a:latin typeface="Helvetica Light"/>
                <a:sym typeface="Helvetica Light"/>
              </a:rPr>
              <a:pPr algn="ctr" defTabSz="825500" hangingPunct="0">
                <a:buClrTx/>
                <a:buFontTx/>
                <a:buNone/>
              </a:pPr>
              <a:t>‹#›</a:t>
            </a:fld>
            <a:endParaRPr>
              <a:latin typeface="Helvetica Light"/>
              <a:sym typeface="Helvetica Light"/>
            </a:endParaRPr>
          </a:p>
        </p:txBody>
      </p:sp>
    </p:spTree>
    <p:extLst>
      <p:ext uri="{BB962C8B-B14F-4D97-AF65-F5344CB8AC3E}">
        <p14:creationId xmlns:p14="http://schemas.microsoft.com/office/powerpoint/2010/main" val="40716589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ppt/slides/slide15.x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8.png"/><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90.pn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90.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90.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91.pn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86.png"/><Relationship Id="rId12"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image" Target="../media/image95.png"/><Relationship Id="rId5" Type="http://schemas.openxmlformats.org/officeDocument/2006/relationships/image" Target="../media/image84.pn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93.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0.png"/><Relationship Id="rId3" Type="http://schemas.openxmlformats.org/officeDocument/2006/relationships/image" Target="../media/image80.png"/><Relationship Id="rId7" Type="http://schemas.openxmlformats.org/officeDocument/2006/relationships/image" Target="../media/image86.png"/><Relationship Id="rId12"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image" Target="../media/image95.png"/><Relationship Id="rId5" Type="http://schemas.openxmlformats.org/officeDocument/2006/relationships/image" Target="../media/image84.pn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mailto:dietrich@bafg.de" TargetMode="External"/><Relationship Id="rId5" Type="http://schemas.openxmlformats.org/officeDocument/2006/relationships/hyperlink" Target="mailto:Valentin.aich@wmo.int" TargetMode="External"/><Relationship Id="rId4" Type="http://schemas.openxmlformats.org/officeDocument/2006/relationships/hyperlink" Target="mailto:Eliana.Li.Santi@esa.i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3" Type="http://schemas.openxmlformats.org/officeDocument/2006/relationships/image" Target="../media/image25.gif"/><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41"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49" Type="http://schemas.openxmlformats.org/officeDocument/2006/relationships/image" Target="../media/image71.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4"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4">
            <a:alphaModFix/>
          </a:blip>
          <a:srcRect/>
          <a:stretch/>
        </p:blipFill>
        <p:spPr>
          <a:xfrm>
            <a:off x="2717" y="0"/>
            <a:ext cx="24378568" cy="13716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p:nvPr/>
        </p:nvSpPr>
        <p:spPr>
          <a:xfrm>
            <a:off x="0" y="27296"/>
            <a:ext cx="24384001" cy="13716000"/>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dk1"/>
              </a:buClr>
              <a:buSzPts val="10800"/>
              <a:buFont typeface="Arial"/>
              <a:buNone/>
            </a:pPr>
            <a:endParaRPr sz="10800" b="1" i="0" u="none" strike="noStrike" cap="none" dirty="0">
              <a:solidFill>
                <a:srgbClr val="FFFFFF"/>
              </a:solidFill>
              <a:latin typeface="Arial"/>
              <a:ea typeface="Arial"/>
              <a:cs typeface="Arial"/>
              <a:sym typeface="Arial"/>
            </a:endParaRPr>
          </a:p>
        </p:txBody>
      </p:sp>
      <p:grpSp>
        <p:nvGrpSpPr>
          <p:cNvPr id="485" name="Shape 485"/>
          <p:cNvGrpSpPr/>
          <p:nvPr/>
        </p:nvGrpSpPr>
        <p:grpSpPr>
          <a:xfrm rot="-5400000">
            <a:off x="-6227568" y="6233493"/>
            <a:ext cx="13737372" cy="1282230"/>
            <a:chOff x="508738" y="3792312"/>
            <a:chExt cx="12192004" cy="641115"/>
          </a:xfrm>
        </p:grpSpPr>
        <p:sp>
          <p:nvSpPr>
            <p:cNvPr id="486" name="Shape 486"/>
            <p:cNvSpPr/>
            <p:nvPr/>
          </p:nvSpPr>
          <p:spPr>
            <a:xfrm>
              <a:off x="508741" y="3792312"/>
              <a:ext cx="12192000" cy="212996"/>
            </a:xfrm>
            <a:prstGeom prst="rect">
              <a:avLst/>
            </a:prstGeom>
            <a:solidFill>
              <a:srgbClr val="F492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87" name="Shape 487"/>
            <p:cNvSpPr/>
            <p:nvPr/>
          </p:nvSpPr>
          <p:spPr>
            <a:xfrm>
              <a:off x="508743" y="4007006"/>
              <a:ext cx="12191999" cy="212996"/>
            </a:xfrm>
            <a:prstGeom prst="rect">
              <a:avLst/>
            </a:prstGeom>
            <a:solidFill>
              <a:srgbClr val="0CAD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88" name="Shape 488"/>
            <p:cNvSpPr/>
            <p:nvPr/>
          </p:nvSpPr>
          <p:spPr>
            <a:xfrm>
              <a:off x="508738" y="4220431"/>
              <a:ext cx="12191999" cy="212996"/>
            </a:xfrm>
            <a:prstGeom prst="rect">
              <a:avLst/>
            </a:prstGeom>
            <a:solidFill>
              <a:srgbClr val="0A8F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grpSp>
      <p:sp>
        <p:nvSpPr>
          <p:cNvPr id="489" name="Shape 489"/>
          <p:cNvSpPr txBox="1"/>
          <p:nvPr/>
        </p:nvSpPr>
        <p:spPr>
          <a:xfrm>
            <a:off x="856239" y="5243"/>
            <a:ext cx="23528190" cy="1262726"/>
          </a:xfrm>
          <a:prstGeom prst="rect">
            <a:avLst/>
          </a:prstGeom>
          <a:solidFill>
            <a:srgbClr val="0CADEA"/>
          </a:solidFill>
          <a:ln>
            <a:noFill/>
          </a:ln>
        </p:spPr>
        <p:txBody>
          <a:bodyPr spcFirstLastPara="1" wrap="square" lIns="182875" tIns="91425" rIns="182875" bIns="91425" anchor="t" anchorCtr="0">
            <a:noAutofit/>
          </a:bodyPr>
          <a:lstStyle/>
          <a:p>
            <a:pPr marL="0" marR="0" lvl="0" indent="0" algn="r" rtl="0">
              <a:lnSpc>
                <a:spcPct val="100000"/>
              </a:lnSpc>
              <a:spcBef>
                <a:spcPts val="0"/>
              </a:spcBef>
              <a:spcAft>
                <a:spcPts val="0"/>
              </a:spcAft>
              <a:buClr>
                <a:schemeClr val="lt1"/>
              </a:buClr>
              <a:buSzPts val="5600"/>
              <a:buFont typeface="Trebuchet MS"/>
              <a:buNone/>
            </a:pPr>
            <a:r>
              <a:rPr lang="en-US" sz="5600" b="1" i="0" u="none" strike="noStrike" cap="none" dirty="0">
                <a:solidFill>
                  <a:schemeClr val="lt1"/>
                </a:solidFill>
                <a:latin typeface="Trebuchet MS"/>
                <a:ea typeface="Trebuchet MS"/>
                <a:cs typeface="Trebuchet MS"/>
                <a:sym typeface="Trebuchet MS"/>
              </a:rPr>
              <a:t>How are the data sources published?</a:t>
            </a:r>
            <a:endParaRPr dirty="0"/>
          </a:p>
        </p:txBody>
      </p:sp>
      <p:sp>
        <p:nvSpPr>
          <p:cNvPr id="490" name="Shape 490"/>
          <p:cNvSpPr/>
          <p:nvPr/>
        </p:nvSpPr>
        <p:spPr>
          <a:xfrm>
            <a:off x="2289706" y="1415728"/>
            <a:ext cx="21567588" cy="5355312"/>
          </a:xfrm>
          <a:prstGeom prst="rect">
            <a:avLst/>
          </a:prstGeom>
          <a:noFill/>
          <a:ln>
            <a:noFill/>
          </a:ln>
        </p:spPr>
        <p:txBody>
          <a:bodyPr spcFirstLastPara="1" wrap="square" lIns="182875" tIns="91425" rIns="182875" bIns="91425" anchor="t" anchorCtr="0">
            <a:noAutofit/>
          </a:bodyPr>
          <a:lstStyle/>
          <a:p>
            <a:pPr marL="685800" marR="0" lvl="0" indent="-685800" algn="l" rtl="0">
              <a:lnSpc>
                <a:spcPct val="150000"/>
              </a:lnSpc>
              <a:spcBef>
                <a:spcPts val="0"/>
              </a:spcBef>
              <a:spcAft>
                <a:spcPts val="0"/>
              </a:spcAft>
              <a:buClr>
                <a:schemeClr val="lt1"/>
              </a:buClr>
              <a:buSzPts val="5600"/>
              <a:buFont typeface="Arial"/>
              <a:buChar char="•"/>
            </a:pPr>
            <a:r>
              <a:rPr lang="en-US" sz="5600" b="1" i="0" u="none" strike="noStrike" cap="none" dirty="0">
                <a:solidFill>
                  <a:schemeClr val="lt1"/>
                </a:solidFill>
                <a:latin typeface="Trebuchet MS"/>
                <a:ea typeface="Trebuchet MS"/>
                <a:cs typeface="Trebuchet MS"/>
                <a:sym typeface="Trebuchet MS"/>
              </a:rPr>
              <a:t>Released on GCOS website</a:t>
            </a:r>
            <a:endParaRPr dirty="0"/>
          </a:p>
          <a:p>
            <a:pPr marL="685800" marR="0" lvl="0" indent="-685800" algn="l" rtl="0">
              <a:lnSpc>
                <a:spcPct val="150000"/>
              </a:lnSpc>
              <a:spcBef>
                <a:spcPts val="0"/>
              </a:spcBef>
              <a:spcAft>
                <a:spcPts val="0"/>
              </a:spcAft>
              <a:buClr>
                <a:schemeClr val="lt1"/>
              </a:buClr>
              <a:buSzPts val="5600"/>
              <a:buFont typeface="Arial"/>
              <a:buChar char="•"/>
            </a:pPr>
            <a:r>
              <a:rPr lang="en-US" sz="5600" b="1" i="0" u="none" strike="noStrike" cap="none" dirty="0">
                <a:solidFill>
                  <a:schemeClr val="lt1"/>
                </a:solidFill>
                <a:latin typeface="Trebuchet MS"/>
                <a:ea typeface="Trebuchet MS"/>
                <a:cs typeface="Trebuchet MS"/>
                <a:sym typeface="Trebuchet MS"/>
              </a:rPr>
              <a:t>A subset of the data sources will be used for “</a:t>
            </a:r>
            <a:r>
              <a:rPr lang="en-US" sz="5600" b="1" i="1" u="none" strike="noStrike" cap="none" dirty="0">
                <a:solidFill>
                  <a:schemeClr val="lt1"/>
                </a:solidFill>
                <a:latin typeface="Trebuchet MS"/>
                <a:ea typeface="Trebuchet MS"/>
                <a:cs typeface="Trebuchet MS"/>
                <a:sym typeface="Trebuchet MS"/>
              </a:rPr>
              <a:t>WMO endorsed data sets</a:t>
            </a:r>
            <a:r>
              <a:rPr lang="en-US" sz="5600" b="1" i="0" u="none" strike="noStrike" cap="none" dirty="0">
                <a:solidFill>
                  <a:schemeClr val="lt1"/>
                </a:solidFill>
                <a:latin typeface="Trebuchet MS"/>
                <a:ea typeface="Trebuchet MS"/>
                <a:cs typeface="Trebuchet MS"/>
                <a:sym typeface="Trebuchet MS"/>
              </a:rPr>
              <a:t>”</a:t>
            </a:r>
            <a:endParaRPr dirty="0"/>
          </a:p>
          <a:p>
            <a:pPr marL="685800" marR="0" lvl="0" indent="-685800" algn="l" rtl="0">
              <a:lnSpc>
                <a:spcPct val="150000"/>
              </a:lnSpc>
              <a:spcBef>
                <a:spcPts val="0"/>
              </a:spcBef>
              <a:spcAft>
                <a:spcPts val="0"/>
              </a:spcAft>
              <a:buClr>
                <a:schemeClr val="lt1"/>
              </a:buClr>
              <a:buSzPts val="5600"/>
              <a:buFont typeface="Arial"/>
              <a:buChar char="•"/>
            </a:pPr>
            <a:r>
              <a:rPr lang="en-US" sz="5600" b="1" i="0" u="none" strike="noStrike" cap="none" dirty="0">
                <a:solidFill>
                  <a:schemeClr val="lt1"/>
                </a:solidFill>
                <a:latin typeface="Trebuchet MS"/>
                <a:ea typeface="Trebuchet MS"/>
                <a:cs typeface="Trebuchet MS"/>
                <a:sym typeface="Trebuchet MS"/>
              </a:rPr>
              <a:t>Data sources used for ECV factsheets (released soon)</a:t>
            </a:r>
            <a:endParaRPr dirty="0"/>
          </a:p>
        </p:txBody>
      </p:sp>
      <p:pic>
        <p:nvPicPr>
          <p:cNvPr id="491" name="Shape 491"/>
          <p:cNvPicPr preferRelativeResize="0"/>
          <p:nvPr/>
        </p:nvPicPr>
        <p:blipFill rotWithShape="1">
          <a:blip r:embed="rId3">
            <a:alphaModFix/>
          </a:blip>
          <a:srcRect/>
          <a:stretch/>
        </p:blipFill>
        <p:spPr>
          <a:xfrm>
            <a:off x="179350" y="13021"/>
            <a:ext cx="4220716" cy="1164158"/>
          </a:xfrm>
          <a:prstGeom prst="rect">
            <a:avLst/>
          </a:prstGeom>
          <a:noFill/>
          <a:ln>
            <a:noFill/>
          </a:ln>
        </p:spPr>
      </p:pic>
      <p:pic>
        <p:nvPicPr>
          <p:cNvPr id="492" name="Shape 492"/>
          <p:cNvPicPr preferRelativeResize="0"/>
          <p:nvPr/>
        </p:nvPicPr>
        <p:blipFill rotWithShape="1">
          <a:blip r:embed="rId4">
            <a:alphaModFix/>
          </a:blip>
          <a:srcRect/>
          <a:stretch/>
        </p:blipFill>
        <p:spPr>
          <a:xfrm rot="-682077">
            <a:off x="16601781" y="6504152"/>
            <a:ext cx="8562358" cy="11987301"/>
          </a:xfrm>
          <a:prstGeom prst="rect">
            <a:avLst/>
          </a:prstGeom>
          <a:noFill/>
          <a:ln>
            <a:noFill/>
          </a:ln>
        </p:spPr>
      </p:pic>
      <p:sp>
        <p:nvSpPr>
          <p:cNvPr id="493" name="Shape 493"/>
          <p:cNvSpPr/>
          <p:nvPr/>
        </p:nvSpPr>
        <p:spPr>
          <a:xfrm>
            <a:off x="2526260" y="7146032"/>
            <a:ext cx="12961440" cy="5078313"/>
          </a:xfrm>
          <a:prstGeom prst="rect">
            <a:avLst/>
          </a:prstGeom>
          <a:noFill/>
          <a:ln>
            <a:noFill/>
          </a:ln>
        </p:spPr>
        <p:txBody>
          <a:bodyPr spcFirstLastPara="1" wrap="square" lIns="91425" tIns="45700" rIns="91425" bIns="45700" anchor="t" anchorCtr="0">
            <a:noAutofit/>
          </a:bodyPr>
          <a:lstStyle/>
          <a:p>
            <a:pPr marL="685800" marR="0" lvl="0" indent="-685800" algn="l" rtl="0">
              <a:lnSpc>
                <a:spcPct val="150000"/>
              </a:lnSpc>
              <a:spcBef>
                <a:spcPts val="0"/>
              </a:spcBef>
              <a:spcAft>
                <a:spcPts val="0"/>
              </a:spcAft>
              <a:buClr>
                <a:srgbClr val="FFFFFF"/>
              </a:buClr>
              <a:buSzPts val="5400"/>
              <a:buFont typeface="Arial"/>
              <a:buChar char="•"/>
            </a:pPr>
            <a:r>
              <a:rPr lang="en-US" sz="5400" b="1" i="0" u="none" strike="noStrike" cap="none" dirty="0">
                <a:solidFill>
                  <a:srgbClr val="FFFFFF"/>
                </a:solidFill>
                <a:latin typeface="Trebuchet MS"/>
                <a:ea typeface="Trebuchet MS"/>
                <a:cs typeface="Trebuchet MS"/>
                <a:sym typeface="Trebuchet MS"/>
              </a:rPr>
              <a:t>GEO is establishing a interface for ECVs based on the GCOS list of ECV data sources</a:t>
            </a:r>
            <a:endParaRPr dirty="0"/>
          </a:p>
          <a:p>
            <a:pPr marL="685800" marR="0" lvl="0" indent="-342900" algn="l" rtl="0">
              <a:lnSpc>
                <a:spcPct val="150000"/>
              </a:lnSpc>
              <a:spcBef>
                <a:spcPts val="0"/>
              </a:spcBef>
              <a:spcAft>
                <a:spcPts val="0"/>
              </a:spcAft>
              <a:buClr>
                <a:srgbClr val="000000"/>
              </a:buClr>
              <a:buSzPts val="5400"/>
              <a:buFont typeface="Arial"/>
              <a:buNone/>
            </a:pPr>
            <a:endParaRPr sz="5400" b="1" i="0" u="none" strike="noStrike" cap="none" dirty="0">
              <a:solidFill>
                <a:srgbClr val="FF0000"/>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4"/>
        <p:cNvGrpSpPr/>
        <p:nvPr/>
      </p:nvGrpSpPr>
      <p:grpSpPr>
        <a:xfrm>
          <a:off x="0" y="0"/>
          <a:ext cx="0" cy="0"/>
          <a:chOff x="0" y="0"/>
          <a:chExt cx="0" cy="0"/>
        </a:xfrm>
      </p:grpSpPr>
      <p:sp>
        <p:nvSpPr>
          <p:cNvPr id="505" name="Shape 505"/>
          <p:cNvSpPr/>
          <p:nvPr/>
        </p:nvSpPr>
        <p:spPr>
          <a:xfrm>
            <a:off x="916348" y="711478"/>
            <a:ext cx="11424602" cy="872034"/>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3B1F4C"/>
              </a:buClr>
              <a:buSzPts val="5000"/>
              <a:buFont typeface="Arial"/>
              <a:buNone/>
            </a:pPr>
            <a:r>
              <a:rPr lang="en-US" sz="5000" dirty="0" smtClean="0">
                <a:solidFill>
                  <a:srgbClr val="3B1F4C"/>
                </a:solidFill>
              </a:rPr>
              <a:t>How the GEOSS Platform can help?</a:t>
            </a:r>
            <a:endParaRPr sz="5000" b="0" i="0" u="none" strike="noStrike" cap="none" dirty="0">
              <a:solidFill>
                <a:srgbClr val="3B1F4C"/>
              </a:solidFill>
              <a:latin typeface="Arial"/>
              <a:ea typeface="Arial"/>
              <a:cs typeface="Arial"/>
              <a:sym typeface="Arial"/>
            </a:endParaRPr>
          </a:p>
        </p:txBody>
      </p:sp>
      <p:sp>
        <p:nvSpPr>
          <p:cNvPr id="506" name="Shape 506"/>
          <p:cNvSpPr txBox="1"/>
          <p:nvPr/>
        </p:nvSpPr>
        <p:spPr>
          <a:xfrm>
            <a:off x="908436" y="2681535"/>
            <a:ext cx="8148478" cy="8269494"/>
          </a:xfrm>
          <a:prstGeom prst="rect">
            <a:avLst/>
          </a:prstGeom>
          <a:noFill/>
          <a:ln>
            <a:noFill/>
          </a:ln>
        </p:spPr>
        <p:txBody>
          <a:bodyPr spcFirstLastPara="1" wrap="square" lIns="91425" tIns="45700" rIns="91425" bIns="45700" anchor="t" anchorCtr="0">
            <a:noAutofit/>
          </a:bodyPr>
          <a:lstStyle/>
          <a:p>
            <a:pPr marL="571511" indent="-571511">
              <a:buClr>
                <a:srgbClr val="3B1F4C"/>
              </a:buClr>
              <a:buSzPts val="4000"/>
              <a:buFont typeface="Arial"/>
              <a:buChar char="•"/>
            </a:pPr>
            <a:r>
              <a:rPr lang="en-GB" sz="4000" dirty="0">
                <a:solidFill>
                  <a:srgbClr val="3B1F4C"/>
                </a:solidFill>
              </a:rPr>
              <a:t>GCOS ECVs are grouped by </a:t>
            </a:r>
            <a:r>
              <a:rPr lang="en-GB" sz="4000" i="1" dirty="0">
                <a:solidFill>
                  <a:srgbClr val="3B1F4C"/>
                </a:solidFill>
              </a:rPr>
              <a:t>measurement domain </a:t>
            </a:r>
            <a:r>
              <a:rPr lang="en-GB" sz="4000" dirty="0">
                <a:solidFill>
                  <a:srgbClr val="3B1F4C"/>
                </a:solidFill>
              </a:rPr>
              <a:t>and </a:t>
            </a:r>
            <a:r>
              <a:rPr lang="en-GB" sz="4000" i="1" dirty="0">
                <a:solidFill>
                  <a:srgbClr val="3B1F4C"/>
                </a:solidFill>
              </a:rPr>
              <a:t>area </a:t>
            </a:r>
            <a:r>
              <a:rPr lang="en-GB" sz="4000" dirty="0">
                <a:solidFill>
                  <a:srgbClr val="3B1F4C"/>
                </a:solidFill>
              </a:rPr>
              <a:t>covered. </a:t>
            </a:r>
            <a:endParaRPr lang="en-US" sz="4000" b="0" i="0" u="none" strike="noStrike" cap="none" dirty="0" smtClean="0">
              <a:solidFill>
                <a:srgbClr val="3B1F4C"/>
              </a:solidFill>
              <a:latin typeface="Arial"/>
              <a:ea typeface="Arial"/>
              <a:cs typeface="Arial"/>
              <a:sym typeface="Arial"/>
            </a:endParaRPr>
          </a:p>
          <a:p>
            <a:pPr marL="571511" marR="0" lvl="0" indent="-571511" algn="l" rtl="0">
              <a:lnSpc>
                <a:spcPct val="100000"/>
              </a:lnSpc>
              <a:spcBef>
                <a:spcPts val="0"/>
              </a:spcBef>
              <a:spcAft>
                <a:spcPts val="0"/>
              </a:spcAft>
              <a:buClr>
                <a:srgbClr val="3B1F4C"/>
              </a:buClr>
              <a:buSzPts val="4000"/>
              <a:buFont typeface="Arial"/>
              <a:buChar char="•"/>
            </a:pPr>
            <a:r>
              <a:rPr lang="en-US" sz="4000" b="0" i="0" u="none" strike="noStrike" cap="none" dirty="0" smtClean="0">
                <a:solidFill>
                  <a:srgbClr val="3B1F4C"/>
                </a:solidFill>
                <a:latin typeface="Arial"/>
                <a:ea typeface="Arial"/>
                <a:cs typeface="Arial"/>
                <a:sym typeface="Arial"/>
              </a:rPr>
              <a:t>Observations </a:t>
            </a:r>
            <a:r>
              <a:rPr lang="en-US" sz="4000" b="0" i="0" u="none" strike="noStrike" cap="none" dirty="0">
                <a:solidFill>
                  <a:srgbClr val="3B1F4C"/>
                </a:solidFill>
                <a:latin typeface="Arial"/>
                <a:ea typeface="Arial"/>
                <a:cs typeface="Arial"/>
                <a:sym typeface="Arial"/>
              </a:rPr>
              <a:t>across all the measurement domains are needed to capture specific phenomena or issues. </a:t>
            </a:r>
            <a:endParaRPr dirty="0"/>
          </a:p>
          <a:p>
            <a:pPr marL="571511" marR="0" lvl="0" indent="-571511" algn="l" rtl="0">
              <a:lnSpc>
                <a:spcPct val="100000"/>
              </a:lnSpc>
              <a:spcBef>
                <a:spcPts val="0"/>
              </a:spcBef>
              <a:spcAft>
                <a:spcPts val="0"/>
              </a:spcAft>
              <a:buClr>
                <a:srgbClr val="3B1F4C"/>
              </a:buClr>
              <a:buSzPts val="4000"/>
              <a:buFont typeface="Arial"/>
              <a:buChar char="•"/>
            </a:pPr>
            <a:r>
              <a:rPr lang="en-US" sz="4000" b="0" i="0" u="none" strike="noStrike" cap="none" dirty="0">
                <a:solidFill>
                  <a:srgbClr val="3B1F4C"/>
                </a:solidFill>
                <a:latin typeface="Arial"/>
                <a:ea typeface="Arial"/>
                <a:cs typeface="Arial"/>
                <a:sym typeface="Arial"/>
              </a:rPr>
              <a:t>The GEOSS Platform or, better, a specific customization of it, can </a:t>
            </a:r>
            <a:r>
              <a:rPr lang="en-US" sz="4000" b="0" i="0" u="none" strike="noStrike" cap="none" dirty="0" smtClean="0">
                <a:solidFill>
                  <a:srgbClr val="3B1F4C"/>
                </a:solidFill>
                <a:latin typeface="Arial"/>
                <a:ea typeface="Arial"/>
                <a:cs typeface="Arial"/>
                <a:sym typeface="Arial"/>
              </a:rPr>
              <a:t>help</a:t>
            </a:r>
            <a:r>
              <a:rPr lang="en-US" sz="4000" dirty="0">
                <a:solidFill>
                  <a:srgbClr val="3B1F4C"/>
                </a:solidFill>
              </a:rPr>
              <a:t> </a:t>
            </a:r>
            <a:r>
              <a:rPr lang="en-US" sz="4000" dirty="0" smtClean="0">
                <a:solidFill>
                  <a:srgbClr val="3B1F4C"/>
                </a:solidFill>
              </a:rPr>
              <a:t>in discovering these observations through ad-hoc searching capabilities and criteria.</a:t>
            </a:r>
            <a:endParaRPr lang="en-US" sz="4000" b="0" i="0" u="none" strike="noStrike" cap="none" dirty="0" smtClean="0">
              <a:solidFill>
                <a:srgbClr val="3B1F4C"/>
              </a:solidFill>
              <a:latin typeface="Arial"/>
              <a:ea typeface="Arial"/>
              <a:cs typeface="Arial"/>
              <a:sym typeface="Arial"/>
            </a:endParaRPr>
          </a:p>
          <a:p>
            <a:pPr marL="571511" marR="0" lvl="0" indent="-571511" algn="l" rtl="0">
              <a:lnSpc>
                <a:spcPct val="100000"/>
              </a:lnSpc>
              <a:spcBef>
                <a:spcPts val="0"/>
              </a:spcBef>
              <a:spcAft>
                <a:spcPts val="0"/>
              </a:spcAft>
              <a:buClr>
                <a:srgbClr val="3B1F4C"/>
              </a:buClr>
              <a:buSzPts val="4000"/>
              <a:buFont typeface="Arial"/>
              <a:buChar char="•"/>
            </a:pPr>
            <a:endParaRPr sz="4000" b="0" i="0" u="none" strike="noStrike" cap="none" dirty="0">
              <a:solidFill>
                <a:srgbClr val="3B1F4C"/>
              </a:solidFill>
              <a:latin typeface="Arial"/>
              <a:ea typeface="Arial"/>
              <a:cs typeface="Arial"/>
              <a:sym typeface="Arial"/>
            </a:endParaRPr>
          </a:p>
        </p:txBody>
      </p:sp>
      <p:pic>
        <p:nvPicPr>
          <p:cNvPr id="507" name="Shape 507"/>
          <p:cNvPicPr preferRelativeResize="0"/>
          <p:nvPr/>
        </p:nvPicPr>
        <p:blipFill rotWithShape="1">
          <a:blip r:embed="rId4">
            <a:alphaModFix/>
          </a:blip>
          <a:srcRect/>
          <a:stretch/>
        </p:blipFill>
        <p:spPr>
          <a:xfrm>
            <a:off x="10895856" y="2681536"/>
            <a:ext cx="7992888" cy="898940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1"/>
        <p:cNvGrpSpPr/>
        <p:nvPr/>
      </p:nvGrpSpPr>
      <p:grpSpPr>
        <a:xfrm>
          <a:off x="0" y="0"/>
          <a:ext cx="0" cy="0"/>
          <a:chOff x="0" y="0"/>
          <a:chExt cx="0" cy="0"/>
        </a:xfrm>
      </p:grpSpPr>
      <p:sp>
        <p:nvSpPr>
          <p:cNvPr id="512" name="Shape 512"/>
          <p:cNvSpPr/>
          <p:nvPr/>
        </p:nvSpPr>
        <p:spPr>
          <a:xfrm>
            <a:off x="916348" y="711478"/>
            <a:ext cx="3986669" cy="872034"/>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3B1F4C"/>
              </a:buClr>
              <a:buSzPts val="5000"/>
              <a:buFont typeface="Arial"/>
              <a:buNone/>
            </a:pPr>
            <a:r>
              <a:rPr lang="en-US" sz="5000" b="0" i="0" u="none" strike="noStrike" cap="none" dirty="0">
                <a:solidFill>
                  <a:srgbClr val="3B1F4C"/>
                </a:solidFill>
                <a:latin typeface="Arial"/>
                <a:ea typeface="Arial"/>
                <a:cs typeface="Arial"/>
                <a:sym typeface="Arial"/>
              </a:rPr>
              <a:t>SCENARIO 1</a:t>
            </a:r>
            <a:endParaRPr sz="5000" b="0" i="0" u="none" strike="noStrike" cap="none" dirty="0">
              <a:solidFill>
                <a:srgbClr val="3B1F4C"/>
              </a:solidFill>
              <a:latin typeface="Arial"/>
              <a:ea typeface="Arial"/>
              <a:cs typeface="Arial"/>
              <a:sym typeface="Arial"/>
            </a:endParaRPr>
          </a:p>
        </p:txBody>
      </p:sp>
      <p:sp>
        <p:nvSpPr>
          <p:cNvPr id="513" name="Shape 513"/>
          <p:cNvSpPr txBox="1"/>
          <p:nvPr/>
        </p:nvSpPr>
        <p:spPr>
          <a:xfrm>
            <a:off x="908435" y="2681535"/>
            <a:ext cx="23048845" cy="30243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B1F4C"/>
              </a:buClr>
              <a:buSzPts val="4000"/>
              <a:buFont typeface="Arial"/>
              <a:buNone/>
            </a:pPr>
            <a:r>
              <a:rPr lang="en-US" sz="4000" b="0" i="0" u="none" strike="noStrike" cap="none" dirty="0" smtClean="0">
                <a:solidFill>
                  <a:srgbClr val="3B1F4C"/>
                </a:solidFill>
                <a:latin typeface="Arial"/>
                <a:ea typeface="Arial"/>
                <a:cs typeface="Arial"/>
                <a:sym typeface="Arial"/>
              </a:rPr>
              <a:t>Search for climate data (both </a:t>
            </a:r>
            <a:r>
              <a:rPr lang="en-US" sz="4000" dirty="0" smtClean="0">
                <a:solidFill>
                  <a:srgbClr val="3B1F4C"/>
                </a:solidFill>
              </a:rPr>
              <a:t>EO and in-situ data*) based on ECVs </a:t>
            </a:r>
          </a:p>
          <a:p>
            <a:pPr>
              <a:buClr>
                <a:srgbClr val="3B1F4C"/>
              </a:buClr>
              <a:buSzPts val="4000"/>
            </a:pPr>
            <a:r>
              <a:rPr lang="en-US" sz="3200" dirty="0" smtClean="0">
                <a:solidFill>
                  <a:srgbClr val="3B1F4C"/>
                </a:solidFill>
              </a:rPr>
              <a:t>*example based </a:t>
            </a:r>
            <a:r>
              <a:rPr lang="en-US" sz="3200" dirty="0">
                <a:solidFill>
                  <a:srgbClr val="3B1F4C"/>
                </a:solidFill>
              </a:rPr>
              <a:t>on capability from </a:t>
            </a:r>
            <a:r>
              <a:rPr lang="en-US" sz="3200" dirty="0" smtClean="0">
                <a:solidFill>
                  <a:srgbClr val="3B1F4C"/>
                </a:solidFill>
              </a:rPr>
              <a:t>the </a:t>
            </a:r>
            <a:r>
              <a:rPr lang="en-US" sz="3200" dirty="0">
                <a:solidFill>
                  <a:srgbClr val="3B1F4C"/>
                </a:solidFill>
              </a:rPr>
              <a:t>ESA Ocean Virtual </a:t>
            </a:r>
            <a:r>
              <a:rPr lang="en-US" sz="3200" dirty="0" smtClean="0">
                <a:solidFill>
                  <a:srgbClr val="3B1F4C"/>
                </a:solidFill>
              </a:rPr>
              <a:t>Laboratory</a:t>
            </a:r>
            <a:endParaRPr lang="en-US" sz="3200" dirty="0">
              <a:solidFill>
                <a:srgbClr val="3B1F4C"/>
              </a:solidFill>
            </a:endParaRPr>
          </a:p>
          <a:p>
            <a:pPr marL="0" marR="0" lvl="0" indent="0" algn="l" rtl="0">
              <a:lnSpc>
                <a:spcPct val="100000"/>
              </a:lnSpc>
              <a:spcBef>
                <a:spcPts val="0"/>
              </a:spcBef>
              <a:spcAft>
                <a:spcPts val="0"/>
              </a:spcAft>
              <a:buClr>
                <a:srgbClr val="3B1F4C"/>
              </a:buClr>
              <a:buSzPts val="4000"/>
              <a:buFont typeface="Arial"/>
              <a:buNone/>
            </a:pPr>
            <a:endParaRPr lang="en-US" sz="4000" dirty="0" smtClean="0">
              <a:solidFill>
                <a:srgbClr val="3B1F4C"/>
              </a:solidFill>
            </a:endParaRPr>
          </a:p>
          <a:p>
            <a:pPr marL="0" marR="0" lvl="0" indent="0" algn="l" rtl="0">
              <a:lnSpc>
                <a:spcPct val="100000"/>
              </a:lnSpc>
              <a:spcBef>
                <a:spcPts val="0"/>
              </a:spcBef>
              <a:spcAft>
                <a:spcPts val="0"/>
              </a:spcAft>
              <a:buClr>
                <a:srgbClr val="3B1F4C"/>
              </a:buClr>
              <a:buSzPts val="4000"/>
              <a:buFont typeface="Arial"/>
              <a:buNone/>
            </a:pPr>
            <a:endParaRPr lang="en-US" sz="4000" dirty="0" smtClean="0">
              <a:solidFill>
                <a:srgbClr val="3B1F4C"/>
              </a:solidFill>
            </a:endParaRPr>
          </a:p>
          <a:p>
            <a:pPr marL="0" marR="0" lvl="0" indent="0" algn="l" rtl="0">
              <a:lnSpc>
                <a:spcPct val="100000"/>
              </a:lnSpc>
              <a:spcBef>
                <a:spcPts val="0"/>
              </a:spcBef>
              <a:spcAft>
                <a:spcPts val="0"/>
              </a:spcAft>
              <a:buClr>
                <a:srgbClr val="3B1F4C"/>
              </a:buClr>
              <a:buSzPts val="4000"/>
              <a:buFont typeface="Arial"/>
              <a:buNone/>
            </a:pPr>
            <a:endParaRPr lang="en-US" sz="4000" dirty="0">
              <a:solidFill>
                <a:srgbClr val="3B1F4C"/>
              </a:solidFill>
            </a:endParaRPr>
          </a:p>
          <a:p>
            <a:pPr marL="0" marR="0" lvl="0" indent="0" algn="l" rtl="0">
              <a:lnSpc>
                <a:spcPct val="100000"/>
              </a:lnSpc>
              <a:spcBef>
                <a:spcPts val="0"/>
              </a:spcBef>
              <a:spcAft>
                <a:spcPts val="0"/>
              </a:spcAft>
              <a:buClr>
                <a:srgbClr val="3B1F4C"/>
              </a:buClr>
              <a:buSzPts val="4000"/>
              <a:buFont typeface="Arial"/>
              <a:buNone/>
            </a:pP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Shape 519"/>
          <p:cNvPicPr preferRelativeResize="0"/>
          <p:nvPr/>
        </p:nvPicPr>
        <p:blipFill rotWithShape="1">
          <a:blip r:embed="rId3">
            <a:alphaModFix/>
          </a:blip>
          <a:srcRect t="9799" b="5400"/>
          <a:stretch/>
        </p:blipFill>
        <p:spPr>
          <a:xfrm>
            <a:off x="3048000" y="2023178"/>
            <a:ext cx="18288000" cy="8723376"/>
          </a:xfrm>
          <a:prstGeom prst="rect">
            <a:avLst/>
          </a:prstGeom>
          <a:noFill/>
          <a:ln>
            <a:noFill/>
          </a:ln>
        </p:spPr>
      </p:pic>
      <p:sp>
        <p:nvSpPr>
          <p:cNvPr id="520" name="Shape 520"/>
          <p:cNvSpPr/>
          <p:nvPr/>
        </p:nvSpPr>
        <p:spPr>
          <a:xfrm>
            <a:off x="3379420" y="2310857"/>
            <a:ext cx="514343" cy="6276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521" name="Shape 521">
            <a:hlinkClick r:id="rId4"/>
          </p:cNvPr>
          <p:cNvSpPr/>
          <p:nvPr/>
        </p:nvSpPr>
        <p:spPr>
          <a:xfrm>
            <a:off x="8740100" y="6329725"/>
            <a:ext cx="514343" cy="47313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522" name="Shape 522"/>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Shape 528"/>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529" name="Shape 529"/>
          <p:cNvGrpSpPr/>
          <p:nvPr/>
        </p:nvGrpSpPr>
        <p:grpSpPr>
          <a:xfrm>
            <a:off x="3345303" y="3544079"/>
            <a:ext cx="8640960" cy="4651213"/>
            <a:chOff x="3383693" y="1416224"/>
            <a:chExt cx="6247086" cy="3327857"/>
          </a:xfrm>
        </p:grpSpPr>
        <p:pic>
          <p:nvPicPr>
            <p:cNvPr id="530" name="Shape 530"/>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531" name="Shape 531"/>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532" name="Shape 532"/>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533" name="Shape 533"/>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534" name="Shape 534"/>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535" name="Shape 535"/>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542" name="Shape 542"/>
          <p:cNvGrpSpPr/>
          <p:nvPr/>
        </p:nvGrpSpPr>
        <p:grpSpPr>
          <a:xfrm>
            <a:off x="3345303" y="3544079"/>
            <a:ext cx="8640960" cy="4651213"/>
            <a:chOff x="3383693" y="1416224"/>
            <a:chExt cx="6247086" cy="3327857"/>
          </a:xfrm>
        </p:grpSpPr>
        <p:pic>
          <p:nvPicPr>
            <p:cNvPr id="543" name="Shape 543"/>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544" name="Shape 544"/>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545" name="Shape 545"/>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546" name="Shape 546"/>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547" name="Shape 547"/>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548" name="Shape 548"/>
          <p:cNvGrpSpPr/>
          <p:nvPr/>
        </p:nvGrpSpPr>
        <p:grpSpPr>
          <a:xfrm>
            <a:off x="3653909" y="5555541"/>
            <a:ext cx="3922616" cy="4718347"/>
            <a:chOff x="649685" y="3946029"/>
            <a:chExt cx="2664296" cy="3240360"/>
          </a:xfrm>
        </p:grpSpPr>
        <p:sp>
          <p:nvSpPr>
            <p:cNvPr id="549" name="Shape 549"/>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550" name="Shape 550"/>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551" name="Shape 551"/>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ATMOSPHERE</a:t>
              </a:r>
              <a:endParaRPr dirty="0"/>
            </a:p>
          </p:txBody>
        </p:sp>
        <p:sp>
          <p:nvSpPr>
            <p:cNvPr id="552" name="Shape 552"/>
            <p:cNvSpPr txBox="1"/>
            <p:nvPr/>
          </p:nvSpPr>
          <p:spPr>
            <a:xfrm>
              <a:off x="971625" y="5155406"/>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Cover &amp; Depth, Freeze Thaw Margins</a:t>
              </a:r>
              <a:endParaRPr dirty="0"/>
            </a:p>
          </p:txBody>
        </p:sp>
        <p:sp>
          <p:nvSpPr>
            <p:cNvPr id="553" name="Shape 553"/>
            <p:cNvSpPr txBox="1"/>
            <p:nvPr/>
          </p:nvSpPr>
          <p:spPr>
            <a:xfrm>
              <a:off x="963563" y="5599529"/>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Soil Moisture/Temperature</a:t>
              </a:r>
              <a:endParaRPr dirty="0"/>
            </a:p>
          </p:txBody>
        </p:sp>
        <p:sp>
          <p:nvSpPr>
            <p:cNvPr id="554" name="Shape 554"/>
            <p:cNvSpPr txBox="1"/>
            <p:nvPr/>
          </p:nvSpPr>
          <p:spPr>
            <a:xfrm>
              <a:off x="964829" y="5971778"/>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Groundwater</a:t>
              </a:r>
              <a:endParaRPr dirty="0"/>
            </a:p>
          </p:txBody>
        </p:sp>
        <p:sp>
          <p:nvSpPr>
            <p:cNvPr id="555" name="Shape 555"/>
            <p:cNvSpPr txBox="1"/>
            <p:nvPr/>
          </p:nvSpPr>
          <p:spPr>
            <a:xfrm>
              <a:off x="964829" y="6240760"/>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Runoff/Streamflow/River Discharge</a:t>
              </a:r>
              <a:endParaRPr dirty="0"/>
            </a:p>
          </p:txBody>
        </p:sp>
      </p:grpSp>
      <p:sp>
        <p:nvSpPr>
          <p:cNvPr id="556" name="Shape 556"/>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grpSp>
        <p:nvGrpSpPr>
          <p:cNvPr id="557" name="Shape 557"/>
          <p:cNvGrpSpPr/>
          <p:nvPr/>
        </p:nvGrpSpPr>
        <p:grpSpPr>
          <a:xfrm>
            <a:off x="3672840" y="6806566"/>
            <a:ext cx="3600400" cy="668646"/>
            <a:chOff x="2440360" y="4224536"/>
            <a:chExt cx="2520280" cy="468052"/>
          </a:xfrm>
        </p:grpSpPr>
        <p:sp>
          <p:nvSpPr>
            <p:cNvPr id="558" name="Shape 558"/>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Surface Radiation Budget</a:t>
              </a:r>
              <a:endParaRPr dirty="0"/>
            </a:p>
          </p:txBody>
        </p:sp>
        <p:sp>
          <p:nvSpPr>
            <p:cNvPr id="559" name="Shape 559"/>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560" name="Shape 560"/>
          <p:cNvGrpSpPr/>
          <p:nvPr/>
        </p:nvGrpSpPr>
        <p:grpSpPr>
          <a:xfrm>
            <a:off x="3672840" y="7264114"/>
            <a:ext cx="3600400" cy="668646"/>
            <a:chOff x="2440360" y="4224536"/>
            <a:chExt cx="2520280" cy="468052"/>
          </a:xfrm>
        </p:grpSpPr>
        <p:sp>
          <p:nvSpPr>
            <p:cNvPr id="561" name="Shape 561"/>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Earth Radiation Budget</a:t>
              </a:r>
              <a:endParaRPr dirty="0"/>
            </a:p>
          </p:txBody>
        </p:sp>
        <p:sp>
          <p:nvSpPr>
            <p:cNvPr id="562" name="Shape 562"/>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563" name="Shape 563"/>
          <p:cNvGrpSpPr/>
          <p:nvPr/>
        </p:nvGrpSpPr>
        <p:grpSpPr>
          <a:xfrm>
            <a:off x="3672840" y="7721663"/>
            <a:ext cx="3600400" cy="668646"/>
            <a:chOff x="2440360" y="4224536"/>
            <a:chExt cx="2520280" cy="468052"/>
          </a:xfrm>
        </p:grpSpPr>
        <p:sp>
          <p:nvSpPr>
            <p:cNvPr id="564" name="Shape 564"/>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Surface Temperature</a:t>
              </a:r>
              <a:endParaRPr dirty="0"/>
            </a:p>
          </p:txBody>
        </p:sp>
        <p:sp>
          <p:nvSpPr>
            <p:cNvPr id="565" name="Shape 565"/>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566" name="Shape 566"/>
          <p:cNvGrpSpPr/>
          <p:nvPr/>
        </p:nvGrpSpPr>
        <p:grpSpPr>
          <a:xfrm>
            <a:off x="3672840" y="8181720"/>
            <a:ext cx="3600400" cy="668646"/>
            <a:chOff x="2440360" y="4224536"/>
            <a:chExt cx="2520280" cy="468052"/>
          </a:xfrm>
        </p:grpSpPr>
        <p:sp>
          <p:nvSpPr>
            <p:cNvPr id="567" name="Shape 567"/>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Upper Air Temperature</a:t>
              </a:r>
              <a:endParaRPr dirty="0"/>
            </a:p>
          </p:txBody>
        </p:sp>
        <p:sp>
          <p:nvSpPr>
            <p:cNvPr id="568" name="Shape 568"/>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sp>
        <p:nvSpPr>
          <p:cNvPr id="569" name="Shape 569"/>
          <p:cNvSpPr/>
          <p:nvPr/>
        </p:nvSpPr>
        <p:spPr>
          <a:xfrm>
            <a:off x="3682309" y="8639611"/>
            <a:ext cx="3600400" cy="668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Surface and Upper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Air Wind Speed</a:t>
            </a:r>
            <a:endParaRPr dirty="0"/>
          </a:p>
        </p:txBody>
      </p:sp>
      <p:sp>
        <p:nvSpPr>
          <p:cNvPr id="570" name="Shape 570"/>
          <p:cNvSpPr/>
          <p:nvPr/>
        </p:nvSpPr>
        <p:spPr>
          <a:xfrm>
            <a:off x="4103246" y="8870011"/>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571" name="Shape 571"/>
          <p:cNvSpPr/>
          <p:nvPr/>
        </p:nvSpPr>
        <p:spPr>
          <a:xfrm>
            <a:off x="3721104" y="9223978"/>
            <a:ext cx="3487130" cy="33503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Pressure</a:t>
            </a:r>
            <a:endParaRPr dirty="0"/>
          </a:p>
        </p:txBody>
      </p:sp>
      <p:sp>
        <p:nvSpPr>
          <p:cNvPr id="572" name="Shape 572"/>
          <p:cNvSpPr/>
          <p:nvPr/>
        </p:nvSpPr>
        <p:spPr>
          <a:xfrm>
            <a:off x="4088420" y="9297908"/>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573" name="Shape 573"/>
          <p:cNvSpPr/>
          <p:nvPr/>
        </p:nvSpPr>
        <p:spPr>
          <a:xfrm>
            <a:off x="3653909" y="9475788"/>
            <a:ext cx="3600400" cy="751429"/>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Lightning</a:t>
            </a:r>
            <a:endParaRPr dirty="0"/>
          </a:p>
        </p:txBody>
      </p:sp>
      <p:sp>
        <p:nvSpPr>
          <p:cNvPr id="574" name="Shape 574"/>
          <p:cNvSpPr/>
          <p:nvPr/>
        </p:nvSpPr>
        <p:spPr>
          <a:xfrm>
            <a:off x="4088420" y="9765464"/>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Shape 580"/>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581" name="Shape 58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grpSp>
        <p:nvGrpSpPr>
          <p:cNvPr id="582" name="Shape 582"/>
          <p:cNvGrpSpPr/>
          <p:nvPr/>
        </p:nvGrpSpPr>
        <p:grpSpPr>
          <a:xfrm>
            <a:off x="3345303" y="3544079"/>
            <a:ext cx="8640960" cy="4651213"/>
            <a:chOff x="3383693" y="1416224"/>
            <a:chExt cx="6247086" cy="3327857"/>
          </a:xfrm>
        </p:grpSpPr>
        <p:pic>
          <p:nvPicPr>
            <p:cNvPr id="583" name="Shape 583"/>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584" name="Shape 584"/>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585" name="Shape 585"/>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586" name="Shape 586"/>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587" name="Shape 587"/>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588" name="Shape 588"/>
          <p:cNvGrpSpPr/>
          <p:nvPr/>
        </p:nvGrpSpPr>
        <p:grpSpPr>
          <a:xfrm>
            <a:off x="3653909" y="5555541"/>
            <a:ext cx="3922616" cy="4718347"/>
            <a:chOff x="649685" y="3946029"/>
            <a:chExt cx="2664296" cy="3240360"/>
          </a:xfrm>
        </p:grpSpPr>
        <p:sp>
          <p:nvSpPr>
            <p:cNvPr id="589" name="Shape 589"/>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590" name="Shape 590"/>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591" name="Shape 591"/>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TERRESTRIAL</a:t>
              </a:r>
              <a:endParaRPr dirty="0"/>
            </a:p>
          </p:txBody>
        </p:sp>
        <p:sp>
          <p:nvSpPr>
            <p:cNvPr id="592" name="Shape 592"/>
            <p:cNvSpPr txBox="1"/>
            <p:nvPr/>
          </p:nvSpPr>
          <p:spPr>
            <a:xfrm>
              <a:off x="971625" y="5155406"/>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Cover &amp; Depth, Freeze Thaw Margins</a:t>
              </a:r>
              <a:endParaRPr dirty="0"/>
            </a:p>
          </p:txBody>
        </p:sp>
        <p:sp>
          <p:nvSpPr>
            <p:cNvPr id="593" name="Shape 593"/>
            <p:cNvSpPr txBox="1"/>
            <p:nvPr/>
          </p:nvSpPr>
          <p:spPr>
            <a:xfrm>
              <a:off x="963563" y="5599529"/>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Soil Moisture/Temperature</a:t>
              </a:r>
              <a:endParaRPr dirty="0"/>
            </a:p>
          </p:txBody>
        </p:sp>
        <p:sp>
          <p:nvSpPr>
            <p:cNvPr id="594" name="Shape 594"/>
            <p:cNvSpPr txBox="1"/>
            <p:nvPr/>
          </p:nvSpPr>
          <p:spPr>
            <a:xfrm>
              <a:off x="964829" y="5971778"/>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Groundwater</a:t>
              </a:r>
              <a:endParaRPr dirty="0"/>
            </a:p>
          </p:txBody>
        </p:sp>
        <p:sp>
          <p:nvSpPr>
            <p:cNvPr id="595" name="Shape 595"/>
            <p:cNvSpPr txBox="1"/>
            <p:nvPr/>
          </p:nvSpPr>
          <p:spPr>
            <a:xfrm>
              <a:off x="964829" y="6240760"/>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Runoff/Streamflow/River Discharge</a:t>
              </a:r>
              <a:endParaRPr dirty="0"/>
            </a:p>
          </p:txBody>
        </p:sp>
      </p:grpSp>
      <p:grpSp>
        <p:nvGrpSpPr>
          <p:cNvPr id="596" name="Shape 596"/>
          <p:cNvGrpSpPr/>
          <p:nvPr/>
        </p:nvGrpSpPr>
        <p:grpSpPr>
          <a:xfrm>
            <a:off x="3672840" y="6806566"/>
            <a:ext cx="3600400" cy="668646"/>
            <a:chOff x="2440360" y="4224536"/>
            <a:chExt cx="2520280" cy="468052"/>
          </a:xfrm>
        </p:grpSpPr>
        <p:sp>
          <p:nvSpPr>
            <p:cNvPr id="597" name="Shape 597"/>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Albedo</a:t>
              </a:r>
              <a:endParaRPr dirty="0"/>
            </a:p>
          </p:txBody>
        </p:sp>
        <p:sp>
          <p:nvSpPr>
            <p:cNvPr id="598" name="Shape 598"/>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599" name="Shape 599"/>
          <p:cNvGrpSpPr/>
          <p:nvPr/>
        </p:nvGrpSpPr>
        <p:grpSpPr>
          <a:xfrm>
            <a:off x="3672840" y="7264114"/>
            <a:ext cx="3600400" cy="668646"/>
            <a:chOff x="2440360" y="4224536"/>
            <a:chExt cx="2520280" cy="468052"/>
          </a:xfrm>
        </p:grpSpPr>
        <p:sp>
          <p:nvSpPr>
            <p:cNvPr id="600" name="Shape 600"/>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Land Surface Temperature</a:t>
              </a:r>
              <a:endParaRPr dirty="0"/>
            </a:p>
          </p:txBody>
        </p:sp>
        <p:sp>
          <p:nvSpPr>
            <p:cNvPr id="601" name="Shape 601"/>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02" name="Shape 602"/>
          <p:cNvGrpSpPr/>
          <p:nvPr/>
        </p:nvGrpSpPr>
        <p:grpSpPr>
          <a:xfrm>
            <a:off x="3672840" y="7721663"/>
            <a:ext cx="3600400" cy="668646"/>
            <a:chOff x="2440360" y="4224536"/>
            <a:chExt cx="2520280" cy="468052"/>
          </a:xfrm>
        </p:grpSpPr>
        <p:sp>
          <p:nvSpPr>
            <p:cNvPr id="603" name="Shape 603"/>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Latent and Sensible heat fluxes</a:t>
              </a:r>
              <a:endParaRPr dirty="0"/>
            </a:p>
          </p:txBody>
        </p:sp>
        <p:sp>
          <p:nvSpPr>
            <p:cNvPr id="604" name="Shape 604"/>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05" name="Shape 605"/>
          <p:cNvGrpSpPr/>
          <p:nvPr/>
        </p:nvGrpSpPr>
        <p:grpSpPr>
          <a:xfrm>
            <a:off x="3672840" y="8181720"/>
            <a:ext cx="3600400" cy="668646"/>
            <a:chOff x="2440360" y="4224536"/>
            <a:chExt cx="2520280" cy="468052"/>
          </a:xfrm>
        </p:grpSpPr>
        <p:sp>
          <p:nvSpPr>
            <p:cNvPr id="606" name="Shape 606"/>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Soil Carbon</a:t>
              </a:r>
              <a:endParaRPr dirty="0"/>
            </a:p>
          </p:txBody>
        </p:sp>
        <p:sp>
          <p:nvSpPr>
            <p:cNvPr id="607" name="Shape 607"/>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sp>
        <p:nvSpPr>
          <p:cNvPr id="608" name="Shape 608"/>
          <p:cNvSpPr/>
          <p:nvPr/>
        </p:nvSpPr>
        <p:spPr>
          <a:xfrm>
            <a:off x="3682309" y="8639611"/>
            <a:ext cx="3600400" cy="668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Above-ground biomass</a:t>
            </a:r>
            <a:endParaRPr dirty="0"/>
          </a:p>
        </p:txBody>
      </p:sp>
      <p:sp>
        <p:nvSpPr>
          <p:cNvPr id="609" name="Shape 609"/>
          <p:cNvSpPr/>
          <p:nvPr/>
        </p:nvSpPr>
        <p:spPr>
          <a:xfrm>
            <a:off x="4103246" y="8870011"/>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10" name="Shape 610"/>
          <p:cNvSpPr/>
          <p:nvPr/>
        </p:nvSpPr>
        <p:spPr>
          <a:xfrm>
            <a:off x="3721104" y="9223978"/>
            <a:ext cx="3487130" cy="33503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Soil moisture</a:t>
            </a:r>
            <a:endParaRPr dirty="0"/>
          </a:p>
        </p:txBody>
      </p:sp>
      <p:sp>
        <p:nvSpPr>
          <p:cNvPr id="611" name="Shape 611"/>
          <p:cNvSpPr/>
          <p:nvPr/>
        </p:nvSpPr>
        <p:spPr>
          <a:xfrm>
            <a:off x="4088420" y="9297908"/>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12" name="Shape 612"/>
          <p:cNvSpPr/>
          <p:nvPr/>
        </p:nvSpPr>
        <p:spPr>
          <a:xfrm>
            <a:off x="3653909" y="9475788"/>
            <a:ext cx="3600400" cy="751429"/>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Groundwater</a:t>
            </a:r>
            <a:endParaRPr dirty="0"/>
          </a:p>
        </p:txBody>
      </p:sp>
      <p:sp>
        <p:nvSpPr>
          <p:cNvPr id="613" name="Shape 613"/>
          <p:cNvSpPr/>
          <p:nvPr/>
        </p:nvSpPr>
        <p:spPr>
          <a:xfrm>
            <a:off x="4088420" y="9765464"/>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Shape 6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620" name="Shape 620"/>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grpSp>
        <p:nvGrpSpPr>
          <p:cNvPr id="621" name="Shape 621"/>
          <p:cNvGrpSpPr/>
          <p:nvPr/>
        </p:nvGrpSpPr>
        <p:grpSpPr>
          <a:xfrm>
            <a:off x="3345303" y="3544079"/>
            <a:ext cx="8640960" cy="4651213"/>
            <a:chOff x="3383693" y="1416224"/>
            <a:chExt cx="6247086" cy="3327857"/>
          </a:xfrm>
        </p:grpSpPr>
        <p:pic>
          <p:nvPicPr>
            <p:cNvPr id="622" name="Shape 622"/>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623" name="Shape 623"/>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624" name="Shape 624"/>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625" name="Shape 625"/>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626" name="Shape 626"/>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627" name="Shape 627"/>
          <p:cNvGrpSpPr/>
          <p:nvPr/>
        </p:nvGrpSpPr>
        <p:grpSpPr>
          <a:xfrm>
            <a:off x="3653909" y="5555541"/>
            <a:ext cx="3922616" cy="4718347"/>
            <a:chOff x="649685" y="3946029"/>
            <a:chExt cx="2664296" cy="3240360"/>
          </a:xfrm>
        </p:grpSpPr>
        <p:sp>
          <p:nvSpPr>
            <p:cNvPr id="628" name="Shape 628"/>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629" name="Shape 629"/>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630" name="Shape 630"/>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OCEAN</a:t>
              </a:r>
              <a:endParaRPr dirty="0"/>
            </a:p>
          </p:txBody>
        </p:sp>
        <p:sp>
          <p:nvSpPr>
            <p:cNvPr id="631" name="Shape 631"/>
            <p:cNvSpPr txBox="1"/>
            <p:nvPr/>
          </p:nvSpPr>
          <p:spPr>
            <a:xfrm>
              <a:off x="971625" y="5155406"/>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Cover &amp; Depth, Freeze Thaw Margins</a:t>
              </a:r>
              <a:endParaRPr dirty="0"/>
            </a:p>
          </p:txBody>
        </p:sp>
        <p:sp>
          <p:nvSpPr>
            <p:cNvPr id="632" name="Shape 632"/>
            <p:cNvSpPr txBox="1"/>
            <p:nvPr/>
          </p:nvSpPr>
          <p:spPr>
            <a:xfrm>
              <a:off x="963563" y="5599529"/>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Soil Moisture/Temperature</a:t>
              </a:r>
              <a:endParaRPr dirty="0"/>
            </a:p>
          </p:txBody>
        </p:sp>
        <p:sp>
          <p:nvSpPr>
            <p:cNvPr id="633" name="Shape 633"/>
            <p:cNvSpPr txBox="1"/>
            <p:nvPr/>
          </p:nvSpPr>
          <p:spPr>
            <a:xfrm>
              <a:off x="964829" y="5971778"/>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Groundwater</a:t>
              </a:r>
              <a:endParaRPr dirty="0"/>
            </a:p>
          </p:txBody>
        </p:sp>
        <p:sp>
          <p:nvSpPr>
            <p:cNvPr id="634" name="Shape 634"/>
            <p:cNvSpPr txBox="1"/>
            <p:nvPr/>
          </p:nvSpPr>
          <p:spPr>
            <a:xfrm>
              <a:off x="964829" y="6240760"/>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Runoff/Streamflow/River Discharge</a:t>
              </a:r>
              <a:endParaRPr dirty="0"/>
            </a:p>
          </p:txBody>
        </p:sp>
      </p:grpSp>
      <p:grpSp>
        <p:nvGrpSpPr>
          <p:cNvPr id="635" name="Shape 635"/>
          <p:cNvGrpSpPr/>
          <p:nvPr/>
        </p:nvGrpSpPr>
        <p:grpSpPr>
          <a:xfrm>
            <a:off x="3672840" y="6806566"/>
            <a:ext cx="3600400" cy="668646"/>
            <a:chOff x="2440360" y="4224536"/>
            <a:chExt cx="2520280" cy="468052"/>
          </a:xfrm>
        </p:grpSpPr>
        <p:sp>
          <p:nvSpPr>
            <p:cNvPr id="636" name="Shape 636"/>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Ocean Surface Heat Flux</a:t>
              </a:r>
              <a:endParaRPr dirty="0"/>
            </a:p>
          </p:txBody>
        </p:sp>
        <p:sp>
          <p:nvSpPr>
            <p:cNvPr id="637" name="Shape 637"/>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38" name="Shape 638"/>
          <p:cNvGrpSpPr/>
          <p:nvPr/>
        </p:nvGrpSpPr>
        <p:grpSpPr>
          <a:xfrm>
            <a:off x="3672840" y="7264114"/>
            <a:ext cx="3600400" cy="668646"/>
            <a:chOff x="2440360" y="4224536"/>
            <a:chExt cx="2520280" cy="468052"/>
          </a:xfrm>
        </p:grpSpPr>
        <p:sp>
          <p:nvSpPr>
            <p:cNvPr id="639" name="Shape 639"/>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Surface Temperature</a:t>
              </a:r>
              <a:endParaRPr dirty="0"/>
            </a:p>
          </p:txBody>
        </p:sp>
        <p:sp>
          <p:nvSpPr>
            <p:cNvPr id="640" name="Shape 640"/>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41" name="Shape 641"/>
          <p:cNvGrpSpPr/>
          <p:nvPr/>
        </p:nvGrpSpPr>
        <p:grpSpPr>
          <a:xfrm>
            <a:off x="3672840" y="7721663"/>
            <a:ext cx="3600400" cy="668646"/>
            <a:chOff x="2440360" y="4224536"/>
            <a:chExt cx="2520280" cy="468052"/>
          </a:xfrm>
        </p:grpSpPr>
        <p:sp>
          <p:nvSpPr>
            <p:cNvPr id="642" name="Shape 642"/>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Subsurface Temperature</a:t>
              </a:r>
              <a:endParaRPr dirty="0"/>
            </a:p>
          </p:txBody>
        </p:sp>
        <p:sp>
          <p:nvSpPr>
            <p:cNvPr id="643" name="Shape 643"/>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44" name="Shape 644"/>
          <p:cNvGrpSpPr/>
          <p:nvPr/>
        </p:nvGrpSpPr>
        <p:grpSpPr>
          <a:xfrm>
            <a:off x="3672840" y="8181720"/>
            <a:ext cx="3600400" cy="668646"/>
            <a:chOff x="2440360" y="4224536"/>
            <a:chExt cx="2520280" cy="468052"/>
          </a:xfrm>
        </p:grpSpPr>
        <p:sp>
          <p:nvSpPr>
            <p:cNvPr id="645" name="Shape 645"/>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Surface Currents</a:t>
              </a:r>
              <a:endParaRPr dirty="0"/>
            </a:p>
          </p:txBody>
        </p:sp>
        <p:sp>
          <p:nvSpPr>
            <p:cNvPr id="646" name="Shape 646"/>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sp>
        <p:nvSpPr>
          <p:cNvPr id="647" name="Shape 647"/>
          <p:cNvSpPr/>
          <p:nvPr/>
        </p:nvSpPr>
        <p:spPr>
          <a:xfrm>
            <a:off x="3682309" y="8639611"/>
            <a:ext cx="3600400" cy="668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Subsurface Currents</a:t>
            </a:r>
            <a:endParaRPr dirty="0"/>
          </a:p>
        </p:txBody>
      </p:sp>
      <p:sp>
        <p:nvSpPr>
          <p:cNvPr id="648" name="Shape 648"/>
          <p:cNvSpPr/>
          <p:nvPr/>
        </p:nvSpPr>
        <p:spPr>
          <a:xfrm>
            <a:off x="4103246" y="8870011"/>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49" name="Shape 649"/>
          <p:cNvSpPr/>
          <p:nvPr/>
        </p:nvSpPr>
        <p:spPr>
          <a:xfrm>
            <a:off x="3721104" y="9223978"/>
            <a:ext cx="3487130" cy="33503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level</a:t>
            </a:r>
            <a:endParaRPr dirty="0"/>
          </a:p>
        </p:txBody>
      </p:sp>
      <p:sp>
        <p:nvSpPr>
          <p:cNvPr id="650" name="Shape 650"/>
          <p:cNvSpPr/>
          <p:nvPr/>
        </p:nvSpPr>
        <p:spPr>
          <a:xfrm>
            <a:off x="4088420" y="9297908"/>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51" name="Shape 651"/>
          <p:cNvSpPr/>
          <p:nvPr/>
        </p:nvSpPr>
        <p:spPr>
          <a:xfrm>
            <a:off x="3653909" y="9475788"/>
            <a:ext cx="3600400" cy="751429"/>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Ice</a:t>
            </a:r>
            <a:endParaRPr dirty="0"/>
          </a:p>
        </p:txBody>
      </p:sp>
      <p:sp>
        <p:nvSpPr>
          <p:cNvPr id="652" name="Shape 652"/>
          <p:cNvSpPr/>
          <p:nvPr/>
        </p:nvSpPr>
        <p:spPr>
          <a:xfrm>
            <a:off x="4088420" y="9765464"/>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Shape 658"/>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659" name="Shape 659"/>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grpSp>
        <p:nvGrpSpPr>
          <p:cNvPr id="660" name="Shape 660"/>
          <p:cNvGrpSpPr/>
          <p:nvPr/>
        </p:nvGrpSpPr>
        <p:grpSpPr>
          <a:xfrm>
            <a:off x="3345303" y="3544079"/>
            <a:ext cx="8640960" cy="4651213"/>
            <a:chOff x="3383693" y="1416224"/>
            <a:chExt cx="6247086" cy="3327857"/>
          </a:xfrm>
        </p:grpSpPr>
        <p:pic>
          <p:nvPicPr>
            <p:cNvPr id="661" name="Shape 661"/>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662" name="Shape 662"/>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663" name="Shape 663"/>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664" name="Shape 664"/>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665" name="Shape 665"/>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666" name="Shape 666"/>
          <p:cNvGrpSpPr/>
          <p:nvPr/>
        </p:nvGrpSpPr>
        <p:grpSpPr>
          <a:xfrm>
            <a:off x="3653909" y="5555541"/>
            <a:ext cx="3922616" cy="4718347"/>
            <a:chOff x="649685" y="3946029"/>
            <a:chExt cx="2664296" cy="3240360"/>
          </a:xfrm>
        </p:grpSpPr>
        <p:sp>
          <p:nvSpPr>
            <p:cNvPr id="667" name="Shape 667"/>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668" name="Shape 668"/>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669" name="Shape 669"/>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OCEAN</a:t>
              </a:r>
              <a:endParaRPr dirty="0"/>
            </a:p>
          </p:txBody>
        </p:sp>
        <p:sp>
          <p:nvSpPr>
            <p:cNvPr id="670" name="Shape 670"/>
            <p:cNvSpPr txBox="1"/>
            <p:nvPr/>
          </p:nvSpPr>
          <p:spPr>
            <a:xfrm>
              <a:off x="971625" y="5155406"/>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Cover &amp; Depth, Freeze Thaw Margins</a:t>
              </a:r>
              <a:endParaRPr dirty="0"/>
            </a:p>
          </p:txBody>
        </p:sp>
        <p:sp>
          <p:nvSpPr>
            <p:cNvPr id="671" name="Shape 671"/>
            <p:cNvSpPr txBox="1"/>
            <p:nvPr/>
          </p:nvSpPr>
          <p:spPr>
            <a:xfrm>
              <a:off x="963563" y="5599529"/>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Soil Moisture/Temperature</a:t>
              </a:r>
              <a:endParaRPr dirty="0"/>
            </a:p>
          </p:txBody>
        </p:sp>
        <p:sp>
          <p:nvSpPr>
            <p:cNvPr id="672" name="Shape 672"/>
            <p:cNvSpPr txBox="1"/>
            <p:nvPr/>
          </p:nvSpPr>
          <p:spPr>
            <a:xfrm>
              <a:off x="964829" y="5971778"/>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Groundwater</a:t>
              </a:r>
              <a:endParaRPr dirty="0"/>
            </a:p>
          </p:txBody>
        </p:sp>
        <p:sp>
          <p:nvSpPr>
            <p:cNvPr id="673" name="Shape 673"/>
            <p:cNvSpPr txBox="1"/>
            <p:nvPr/>
          </p:nvSpPr>
          <p:spPr>
            <a:xfrm>
              <a:off x="964829" y="6240760"/>
              <a:ext cx="2123603" cy="4257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Runoff/Streamflow/River Discharge</a:t>
              </a:r>
              <a:endParaRPr dirty="0"/>
            </a:p>
          </p:txBody>
        </p:sp>
      </p:grpSp>
      <p:grpSp>
        <p:nvGrpSpPr>
          <p:cNvPr id="674" name="Shape 674"/>
          <p:cNvGrpSpPr/>
          <p:nvPr/>
        </p:nvGrpSpPr>
        <p:grpSpPr>
          <a:xfrm>
            <a:off x="3672840" y="6806566"/>
            <a:ext cx="3600400" cy="668646"/>
            <a:chOff x="2440360" y="4224536"/>
            <a:chExt cx="2520280" cy="468052"/>
          </a:xfrm>
        </p:grpSpPr>
        <p:sp>
          <p:nvSpPr>
            <p:cNvPr id="675" name="Shape 675"/>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Ocean Surface Heat Flux</a:t>
              </a:r>
              <a:endParaRPr dirty="0"/>
            </a:p>
          </p:txBody>
        </p:sp>
        <p:sp>
          <p:nvSpPr>
            <p:cNvPr id="676" name="Shape 676"/>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77" name="Shape 677"/>
          <p:cNvGrpSpPr/>
          <p:nvPr/>
        </p:nvGrpSpPr>
        <p:grpSpPr>
          <a:xfrm>
            <a:off x="3672840" y="7264114"/>
            <a:ext cx="3600400" cy="668646"/>
            <a:chOff x="2440360" y="4224536"/>
            <a:chExt cx="2520280" cy="468052"/>
          </a:xfrm>
        </p:grpSpPr>
        <p:sp>
          <p:nvSpPr>
            <p:cNvPr id="678" name="Shape 678"/>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Surface Temperature</a:t>
              </a:r>
              <a:endParaRPr dirty="0"/>
            </a:p>
          </p:txBody>
        </p:sp>
        <p:sp>
          <p:nvSpPr>
            <p:cNvPr id="679" name="Shape 679"/>
            <p:cNvSpPr/>
            <p:nvPr/>
          </p:nvSpPr>
          <p:spPr>
            <a:xfrm>
              <a:off x="2744518" y="4414056"/>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grpSp>
        <p:nvGrpSpPr>
          <p:cNvPr id="680" name="Shape 680"/>
          <p:cNvGrpSpPr/>
          <p:nvPr/>
        </p:nvGrpSpPr>
        <p:grpSpPr>
          <a:xfrm>
            <a:off x="3672840" y="7513420"/>
            <a:ext cx="3600400" cy="876866"/>
            <a:chOff x="2440360" y="4078780"/>
            <a:chExt cx="2520280" cy="613808"/>
          </a:xfrm>
        </p:grpSpPr>
        <p:sp>
          <p:nvSpPr>
            <p:cNvPr id="681" name="Shape 681"/>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Subsurface Temperature</a:t>
              </a:r>
              <a:endParaRPr dirty="0"/>
            </a:p>
          </p:txBody>
        </p:sp>
        <p:sp>
          <p:nvSpPr>
            <p:cNvPr id="682" name="Shape 682"/>
            <p:cNvSpPr/>
            <p:nvPr/>
          </p:nvSpPr>
          <p:spPr>
            <a:xfrm>
              <a:off x="2744518" y="4078780"/>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X</a:t>
              </a:r>
              <a:endParaRPr dirty="0"/>
            </a:p>
          </p:txBody>
        </p:sp>
      </p:grpSp>
      <p:grpSp>
        <p:nvGrpSpPr>
          <p:cNvPr id="683" name="Shape 683"/>
          <p:cNvGrpSpPr/>
          <p:nvPr/>
        </p:nvGrpSpPr>
        <p:grpSpPr>
          <a:xfrm>
            <a:off x="3672840" y="8181720"/>
            <a:ext cx="3600400" cy="668646"/>
            <a:chOff x="2440360" y="4224536"/>
            <a:chExt cx="2520280" cy="468052"/>
          </a:xfrm>
        </p:grpSpPr>
        <p:sp>
          <p:nvSpPr>
            <p:cNvPr id="684" name="Shape 684"/>
            <p:cNvSpPr/>
            <p:nvPr/>
          </p:nvSpPr>
          <p:spPr>
            <a:xfrm>
              <a:off x="2440360" y="4224536"/>
              <a:ext cx="2520280" cy="46805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Surface Currents</a:t>
              </a:r>
              <a:endParaRPr dirty="0"/>
            </a:p>
          </p:txBody>
        </p:sp>
        <p:sp>
          <p:nvSpPr>
            <p:cNvPr id="685" name="Shape 685"/>
            <p:cNvSpPr/>
            <p:nvPr/>
          </p:nvSpPr>
          <p:spPr>
            <a:xfrm>
              <a:off x="2744518" y="4395230"/>
              <a:ext cx="114638" cy="117013"/>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grpSp>
      <p:sp>
        <p:nvSpPr>
          <p:cNvPr id="686" name="Shape 686"/>
          <p:cNvSpPr/>
          <p:nvPr/>
        </p:nvSpPr>
        <p:spPr>
          <a:xfrm>
            <a:off x="3682309" y="8639611"/>
            <a:ext cx="3600400" cy="668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Subsurface Currents</a:t>
            </a:r>
            <a:endParaRPr dirty="0"/>
          </a:p>
        </p:txBody>
      </p:sp>
      <p:sp>
        <p:nvSpPr>
          <p:cNvPr id="687" name="Shape 687"/>
          <p:cNvSpPr/>
          <p:nvPr/>
        </p:nvSpPr>
        <p:spPr>
          <a:xfrm>
            <a:off x="4103246" y="8870011"/>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88" name="Shape 688"/>
          <p:cNvSpPr/>
          <p:nvPr/>
        </p:nvSpPr>
        <p:spPr>
          <a:xfrm>
            <a:off x="3721104" y="9223978"/>
            <a:ext cx="3487130" cy="33503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level</a:t>
            </a:r>
            <a:endParaRPr dirty="0"/>
          </a:p>
        </p:txBody>
      </p:sp>
      <p:sp>
        <p:nvSpPr>
          <p:cNvPr id="689" name="Shape 689"/>
          <p:cNvSpPr/>
          <p:nvPr/>
        </p:nvSpPr>
        <p:spPr>
          <a:xfrm>
            <a:off x="4088420" y="9297908"/>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90" name="Shape 690"/>
          <p:cNvSpPr/>
          <p:nvPr/>
        </p:nvSpPr>
        <p:spPr>
          <a:xfrm>
            <a:off x="3653909" y="9475788"/>
            <a:ext cx="3600400" cy="751429"/>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             Sea Ice</a:t>
            </a:r>
            <a:endParaRPr dirty="0"/>
          </a:p>
        </p:txBody>
      </p:sp>
      <p:sp>
        <p:nvSpPr>
          <p:cNvPr id="691" name="Shape 691"/>
          <p:cNvSpPr/>
          <p:nvPr/>
        </p:nvSpPr>
        <p:spPr>
          <a:xfrm>
            <a:off x="4088420" y="9765464"/>
            <a:ext cx="163769" cy="16716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p:txBody>
      </p:sp>
      <p:sp>
        <p:nvSpPr>
          <p:cNvPr id="692" name="Shape 692"/>
          <p:cNvSpPr/>
          <p:nvPr/>
        </p:nvSpPr>
        <p:spPr>
          <a:xfrm>
            <a:off x="3695631" y="7407723"/>
            <a:ext cx="3642616" cy="421463"/>
          </a:xfrm>
          <a:prstGeom prst="rect">
            <a:avLst/>
          </a:prstGeom>
          <a:solidFill>
            <a:srgbClr val="4F81BD">
              <a:alpha val="5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2" name="Rectangle 1"/>
          <p:cNvSpPr/>
          <p:nvPr/>
        </p:nvSpPr>
        <p:spPr>
          <a:xfrm>
            <a:off x="4088420" y="7963232"/>
            <a:ext cx="178595" cy="218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742" name="Shape 742"/>
          <p:cNvGrpSpPr/>
          <p:nvPr/>
        </p:nvGrpSpPr>
        <p:grpSpPr>
          <a:xfrm>
            <a:off x="3345303" y="3544079"/>
            <a:ext cx="8640960" cy="4651213"/>
            <a:chOff x="3383693" y="1416224"/>
            <a:chExt cx="6247086" cy="3327857"/>
          </a:xfrm>
        </p:grpSpPr>
        <p:pic>
          <p:nvPicPr>
            <p:cNvPr id="743" name="Shape 743"/>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744" name="Shape 744"/>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smtClean="0">
                  <a:solidFill>
                    <a:srgbClr val="7F7F7F"/>
                  </a:solidFill>
                  <a:latin typeface="Calibri"/>
                  <a:ea typeface="Calibri"/>
                  <a:cs typeface="Calibri"/>
                  <a:sym typeface="Calibri"/>
                </a:rPr>
                <a:t>Sea Surface Temperature</a:t>
              </a:r>
              <a:endParaRPr dirty="0"/>
            </a:p>
          </p:txBody>
        </p:sp>
        <p:sp>
          <p:nvSpPr>
            <p:cNvPr id="745" name="Shape 745"/>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746" name="Shape 746"/>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747" name="Shape 747"/>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748" name="Shape 748"/>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Shape 187"/>
          <p:cNvSpPr/>
          <p:nvPr/>
        </p:nvSpPr>
        <p:spPr>
          <a:xfrm>
            <a:off x="1874431" y="4736387"/>
            <a:ext cx="21910857" cy="3303468"/>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3B1F4C"/>
              </a:buClr>
              <a:buSzPts val="10400"/>
              <a:buFont typeface="Arial"/>
              <a:buNone/>
            </a:pPr>
            <a:r>
              <a:rPr lang="en-US" sz="10400" b="0" i="0" u="none" strike="noStrike" cap="none" dirty="0">
                <a:solidFill>
                  <a:srgbClr val="3B1F4C"/>
                </a:solidFill>
                <a:latin typeface="Arial"/>
                <a:ea typeface="Arial"/>
                <a:cs typeface="Arial"/>
                <a:sym typeface="Arial"/>
              </a:rPr>
              <a:t>Portal functionalities customization: GCOS ECVs</a:t>
            </a:r>
            <a:endParaRPr sz="10400" b="0" i="0" u="none" strike="noStrike" cap="none" dirty="0">
              <a:solidFill>
                <a:srgbClr val="3B1F4C"/>
              </a:solidFill>
              <a:latin typeface="Arial"/>
              <a:ea typeface="Arial"/>
              <a:cs typeface="Arial"/>
              <a:sym typeface="Arial"/>
            </a:endParaRPr>
          </a:p>
        </p:txBody>
      </p:sp>
      <p:sp>
        <p:nvSpPr>
          <p:cNvPr id="188" name="Shape 188"/>
          <p:cNvSpPr/>
          <p:nvPr/>
        </p:nvSpPr>
        <p:spPr>
          <a:xfrm>
            <a:off x="1938145" y="8265467"/>
            <a:ext cx="17666591" cy="764312"/>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chemeClr val="accent1"/>
              </a:buClr>
              <a:buSzPts val="4300"/>
              <a:buFont typeface="Arial"/>
              <a:buNone/>
            </a:pPr>
            <a:r>
              <a:rPr lang="en-US" sz="4300" b="0" i="0" u="none" strike="noStrike" cap="none" dirty="0">
                <a:solidFill>
                  <a:schemeClr val="accent1"/>
                </a:solidFill>
                <a:latin typeface="Arial"/>
                <a:ea typeface="Arial"/>
                <a:cs typeface="Arial"/>
                <a:sym typeface="Arial"/>
              </a:rPr>
              <a:t>Eliana Li Santi / </a:t>
            </a:r>
            <a:r>
              <a:rPr lang="en-US" sz="4300" b="0" i="0" u="none" strike="noStrike" cap="none" dirty="0" smtClean="0">
                <a:solidFill>
                  <a:schemeClr val="accent1"/>
                </a:solidFill>
                <a:latin typeface="Arial"/>
                <a:ea typeface="Arial"/>
                <a:cs typeface="Arial"/>
                <a:sym typeface="Arial"/>
              </a:rPr>
              <a:t>ESA</a:t>
            </a:r>
          </a:p>
          <a:p>
            <a:pPr marL="0" marR="0" lvl="0" indent="0" algn="l" rtl="0">
              <a:lnSpc>
                <a:spcPct val="100000"/>
              </a:lnSpc>
              <a:spcBef>
                <a:spcPts val="0"/>
              </a:spcBef>
              <a:spcAft>
                <a:spcPts val="0"/>
              </a:spcAft>
              <a:buClr>
                <a:schemeClr val="accent1"/>
              </a:buClr>
              <a:buSzPts val="4300"/>
              <a:buFont typeface="Arial"/>
              <a:buNone/>
            </a:pPr>
            <a:r>
              <a:rPr lang="en-US" sz="4300" dirty="0" smtClean="0">
                <a:solidFill>
                  <a:schemeClr val="accent1"/>
                </a:solidFill>
              </a:rPr>
              <a:t>Valentin </a:t>
            </a:r>
            <a:r>
              <a:rPr lang="en-US" sz="4300" dirty="0" err="1" smtClean="0">
                <a:solidFill>
                  <a:schemeClr val="accent1"/>
                </a:solidFill>
              </a:rPr>
              <a:t>Aich</a:t>
            </a:r>
            <a:r>
              <a:rPr lang="en-US" sz="4300" dirty="0" smtClean="0">
                <a:solidFill>
                  <a:schemeClr val="accent1"/>
                </a:solidFill>
              </a:rPr>
              <a:t> / GCOS</a:t>
            </a:r>
          </a:p>
          <a:p>
            <a:pPr marL="0" marR="0" lvl="0" indent="0" algn="l" rtl="0">
              <a:lnSpc>
                <a:spcPct val="100000"/>
              </a:lnSpc>
              <a:spcBef>
                <a:spcPts val="0"/>
              </a:spcBef>
              <a:spcAft>
                <a:spcPts val="0"/>
              </a:spcAft>
              <a:buClr>
                <a:schemeClr val="accent1"/>
              </a:buClr>
              <a:buSzPts val="4300"/>
              <a:buFont typeface="Arial"/>
              <a:buNone/>
            </a:pPr>
            <a:r>
              <a:rPr lang="en-US" sz="4300" b="0" i="0" u="none" strike="noStrike" cap="none" dirty="0" smtClean="0">
                <a:solidFill>
                  <a:schemeClr val="accent1"/>
                </a:solidFill>
                <a:latin typeface="Arial"/>
                <a:ea typeface="Arial"/>
                <a:cs typeface="Arial"/>
                <a:sym typeface="Arial"/>
              </a:rPr>
              <a:t>(Stephan Dietrich / ICWRGC (UNESCO))</a:t>
            </a:r>
            <a:endParaRPr sz="4300" b="0" i="0" u="none" strike="noStrike" cap="none" dirty="0">
              <a:solidFill>
                <a:schemeClr val="accent1"/>
              </a:solidFill>
              <a:latin typeface="Arial"/>
              <a:ea typeface="Arial"/>
              <a:cs typeface="Arial"/>
              <a:sym typeface="Arial"/>
            </a:endParaRPr>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1492"/>
          <a:stretch/>
        </p:blipFill>
        <p:spPr>
          <a:xfrm>
            <a:off x="18562399" y="9810368"/>
            <a:ext cx="4480482" cy="1729720"/>
          </a:xfrm>
          <a:prstGeom prst="rect">
            <a:avLst/>
          </a:prstGeom>
        </p:spPr>
      </p:pic>
      <p:grpSp>
        <p:nvGrpSpPr>
          <p:cNvPr id="6" name="Gruppieren 5"/>
          <p:cNvGrpSpPr/>
          <p:nvPr/>
        </p:nvGrpSpPr>
        <p:grpSpPr>
          <a:xfrm>
            <a:off x="19063371" y="8039855"/>
            <a:ext cx="4576037" cy="1381915"/>
            <a:chOff x="6933986" y="5390499"/>
            <a:chExt cx="2210014" cy="667401"/>
          </a:xfrm>
        </p:grpSpPr>
        <p:sp>
          <p:nvSpPr>
            <p:cNvPr id="7" name="TextBox 9"/>
            <p:cNvSpPr txBox="1">
              <a:spLocks noChangeArrowheads="1"/>
            </p:cNvSpPr>
            <p:nvPr/>
          </p:nvSpPr>
          <p:spPr bwMode="auto">
            <a:xfrm>
              <a:off x="6933986" y="5390499"/>
              <a:ext cx="2210014" cy="667401"/>
            </a:xfrm>
            <a:prstGeom prst="rect">
              <a:avLst/>
            </a:prstGeom>
            <a:solidFill>
              <a:srgbClr val="0CADEA"/>
            </a:solidFill>
            <a:ln>
              <a:noFill/>
            </a:ln>
          </p:spPr>
          <p:txBody>
            <a:bodyPr wrap="square">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r">
                <a:lnSpc>
                  <a:spcPct val="100000"/>
                </a:lnSpc>
                <a:spcBef>
                  <a:spcPct val="230000"/>
                </a:spcBef>
                <a:spcAft>
                  <a:spcPts val="1800"/>
                </a:spcAft>
                <a:buFontTx/>
                <a:buNone/>
              </a:pPr>
              <a:endParaRPr lang="en-US" altLang="en-US" sz="2800" dirty="0">
                <a:solidFill>
                  <a:schemeClr val="bg1"/>
                </a:solidFill>
                <a:latin typeface="Trebuchet MS" panose="020B0603020202020204" pitchFamily="34" charset="0"/>
              </a:endParaRPr>
            </a:p>
          </p:txBody>
        </p:sp>
        <p:pic>
          <p:nvPicPr>
            <p:cNvPr id="8"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542" y="5428599"/>
              <a:ext cx="2110358" cy="582079"/>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742" name="Shape 742"/>
          <p:cNvGrpSpPr/>
          <p:nvPr/>
        </p:nvGrpSpPr>
        <p:grpSpPr>
          <a:xfrm>
            <a:off x="3345303" y="3544079"/>
            <a:ext cx="8640960" cy="4651213"/>
            <a:chOff x="3383693" y="1416224"/>
            <a:chExt cx="6247086" cy="3327857"/>
          </a:xfrm>
        </p:grpSpPr>
        <p:pic>
          <p:nvPicPr>
            <p:cNvPr id="743" name="Shape 743"/>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744" name="Shape 744"/>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smtClean="0">
                  <a:solidFill>
                    <a:srgbClr val="7F7F7F"/>
                  </a:solidFill>
                  <a:latin typeface="Calibri"/>
                  <a:ea typeface="Calibri"/>
                  <a:cs typeface="Calibri"/>
                  <a:sym typeface="Calibri"/>
                </a:rPr>
                <a:t>Sea Surface Temperature</a:t>
              </a:r>
              <a:endParaRPr dirty="0"/>
            </a:p>
          </p:txBody>
        </p:sp>
        <p:sp>
          <p:nvSpPr>
            <p:cNvPr id="745" name="Shape 745"/>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746" name="Shape 746"/>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747" name="Shape 747"/>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748" name="Shape 748"/>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
        <p:nvSpPr>
          <p:cNvPr id="10" name="Shape 909"/>
          <p:cNvSpPr/>
          <p:nvPr/>
        </p:nvSpPr>
        <p:spPr>
          <a:xfrm rot="-3304799">
            <a:off x="10573268" y="6174177"/>
            <a:ext cx="1306286" cy="1306286"/>
          </a:xfrm>
          <a:prstGeom prst="blockArc">
            <a:avLst>
              <a:gd name="adj1" fmla="val 10800000"/>
              <a:gd name="adj2" fmla="val 19843115"/>
              <a:gd name="adj3" fmla="val 12106"/>
            </a:avLst>
          </a:prstGeom>
          <a:gradFill>
            <a:gsLst>
              <a:gs pos="0">
                <a:srgbClr val="004177"/>
              </a:gs>
              <a:gs pos="50000">
                <a:srgbClr val="005EAC"/>
              </a:gs>
              <a:gs pos="100000">
                <a:srgbClr val="0072C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sp>
        <p:nvSpPr>
          <p:cNvPr id="11" name="Shape 910"/>
          <p:cNvSpPr/>
          <p:nvPr/>
        </p:nvSpPr>
        <p:spPr>
          <a:xfrm>
            <a:off x="3067423" y="3257600"/>
            <a:ext cx="18288001" cy="7631423"/>
          </a:xfrm>
          <a:prstGeom prst="rect">
            <a:avLst/>
          </a:prstGeom>
          <a:solidFill>
            <a:srgbClr val="7F7F7F">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12" name="Shape 911"/>
          <p:cNvSpPr/>
          <p:nvPr/>
        </p:nvSpPr>
        <p:spPr>
          <a:xfrm rot="7460108">
            <a:off x="10544184" y="6114623"/>
            <a:ext cx="1301360" cy="1383300"/>
          </a:xfrm>
          <a:prstGeom prst="blockArc">
            <a:avLst>
              <a:gd name="adj1" fmla="val 10800000"/>
              <a:gd name="adj2" fmla="val 20454736"/>
              <a:gd name="adj3" fmla="val 9764"/>
            </a:avLst>
          </a:prstGeom>
          <a:gradFill>
            <a:gsLst>
              <a:gs pos="0">
                <a:srgbClr val="005E5E"/>
              </a:gs>
              <a:gs pos="50000">
                <a:srgbClr val="008888"/>
              </a:gs>
              <a:gs pos="100000">
                <a:srgbClr val="00A4A4"/>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sp>
        <p:nvSpPr>
          <p:cNvPr id="13" name="Shape 912"/>
          <p:cNvSpPr txBox="1"/>
          <p:nvPr/>
        </p:nvSpPr>
        <p:spPr>
          <a:xfrm>
            <a:off x="11006229" y="6534779"/>
            <a:ext cx="591829" cy="4879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571"/>
              <a:buFont typeface="Calibri"/>
              <a:buNone/>
            </a:pPr>
            <a:r>
              <a:rPr lang="en-US" sz="2571" b="1" i="0" u="none" strike="noStrike" cap="none" dirty="0">
                <a:solidFill>
                  <a:srgbClr val="FFFFFF"/>
                </a:solidFill>
                <a:latin typeface="Calibri"/>
                <a:ea typeface="Calibri"/>
                <a:cs typeface="Calibri"/>
                <a:sym typeface="Calibri"/>
              </a:rPr>
              <a:t>0%</a:t>
            </a:r>
            <a:endParaRPr dirty="0"/>
          </a:p>
        </p:txBody>
      </p:sp>
      <p:sp>
        <p:nvSpPr>
          <p:cNvPr id="14" name="Shape 913"/>
          <p:cNvSpPr txBox="1"/>
          <p:nvPr/>
        </p:nvSpPr>
        <p:spPr>
          <a:xfrm>
            <a:off x="11986263" y="6352749"/>
            <a:ext cx="4397486" cy="795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72"/>
              <a:buFont typeface="Calibri"/>
              <a:buNone/>
            </a:pPr>
            <a:r>
              <a:rPr lang="en-US" sz="4572" b="0" i="0" u="none" strike="noStrike" cap="none" dirty="0">
                <a:solidFill>
                  <a:srgbClr val="FFFFFF"/>
                </a:solidFill>
                <a:latin typeface="Calibri"/>
                <a:ea typeface="Calibri"/>
                <a:cs typeface="Calibri"/>
                <a:sym typeface="Calibri"/>
              </a:rPr>
              <a:t>Query in progress</a:t>
            </a:r>
            <a:endParaRPr dirty="0"/>
          </a:p>
        </p:txBody>
      </p:sp>
    </p:spTree>
    <p:extLst>
      <p:ext uri="{BB962C8B-B14F-4D97-AF65-F5344CB8AC3E}">
        <p14:creationId xmlns:p14="http://schemas.microsoft.com/office/powerpoint/2010/main" val="2359132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0" name="Shape 920"/>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
        <p:nvSpPr>
          <p:cNvPr id="922" name="Shape 922"/>
          <p:cNvSpPr txBox="1"/>
          <p:nvPr/>
        </p:nvSpPr>
        <p:spPr>
          <a:xfrm>
            <a:off x="7974390" y="3566206"/>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4">
            <a:alphaModFix/>
          </a:blip>
          <a:srcRect/>
          <a:stretch/>
        </p:blipFill>
        <p:spPr>
          <a:xfrm>
            <a:off x="3448172" y="9326846"/>
            <a:ext cx="1414394" cy="1368909"/>
          </a:xfrm>
          <a:prstGeom prst="rect">
            <a:avLst/>
          </a:prstGeom>
          <a:noFill/>
          <a:ln>
            <a:noFill/>
          </a:ln>
        </p:spPr>
      </p:pic>
      <p:pic>
        <p:nvPicPr>
          <p:cNvPr id="924" name="Shape 924"/>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25" name="Shape 925"/>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26" name="Shape 926"/>
          <p:cNvPicPr preferRelativeResize="0"/>
          <p:nvPr/>
        </p:nvPicPr>
        <p:blipFill rotWithShape="1">
          <a:blip r:embed="rId6">
            <a:alphaModFix/>
          </a:blip>
          <a:srcRect/>
          <a:stretch/>
        </p:blipFill>
        <p:spPr>
          <a:xfrm>
            <a:off x="3345303" y="3566204"/>
            <a:ext cx="7920880" cy="7422083"/>
          </a:xfrm>
          <a:prstGeom prst="rect">
            <a:avLst/>
          </a:prstGeom>
          <a:noFill/>
          <a:ln>
            <a:noFill/>
          </a:ln>
        </p:spPr>
      </p:pic>
      <p:sp>
        <p:nvSpPr>
          <p:cNvPr id="927" name="Shape 927"/>
          <p:cNvSpPr/>
          <p:nvPr/>
        </p:nvSpPr>
        <p:spPr>
          <a:xfrm>
            <a:off x="3551040" y="6449851"/>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551040" y="8812503"/>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599869" y="6352740"/>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266506" y="8992521"/>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448172" y="8606766"/>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653908" y="8329014"/>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299807" y="8092422"/>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7">
            <a:alphaModFix/>
          </a:blip>
          <a:srcRect/>
          <a:stretch/>
        </p:blipFill>
        <p:spPr>
          <a:xfrm>
            <a:off x="3355134" y="7277880"/>
            <a:ext cx="7911049" cy="839494"/>
          </a:xfrm>
          <a:prstGeom prst="rect">
            <a:avLst/>
          </a:prstGeom>
          <a:noFill/>
          <a:ln>
            <a:noFill/>
          </a:ln>
        </p:spPr>
      </p:pic>
      <p:sp>
        <p:nvSpPr>
          <p:cNvPr id="935" name="Shape 935"/>
          <p:cNvSpPr/>
          <p:nvPr/>
        </p:nvSpPr>
        <p:spPr>
          <a:xfrm>
            <a:off x="5201969" y="6202926"/>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8">
            <a:alphaModFix/>
          </a:blip>
          <a:srcRect/>
          <a:stretch/>
        </p:blipFill>
        <p:spPr>
          <a:xfrm>
            <a:off x="3345303" y="9815805"/>
            <a:ext cx="7920880" cy="745464"/>
          </a:xfrm>
          <a:prstGeom prst="rect">
            <a:avLst/>
          </a:prstGeom>
          <a:noFill/>
          <a:ln>
            <a:noFill/>
          </a:ln>
        </p:spPr>
      </p:pic>
    </p:spTree>
    <p:extLst>
      <p:ext uri="{BB962C8B-B14F-4D97-AF65-F5344CB8AC3E}">
        <p14:creationId xmlns:p14="http://schemas.microsoft.com/office/powerpoint/2010/main" val="1462120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2" name="Picture 1"/>
          <p:cNvPicPr>
            <a:picLocks noChangeAspect="1"/>
          </p:cNvPicPr>
          <p:nvPr/>
        </p:nvPicPr>
        <p:blipFill rotWithShape="1">
          <a:blip r:embed="rId4"/>
          <a:srcRect l="5773" t="15673" r="9975" b="24349"/>
          <a:stretch/>
        </p:blipFill>
        <p:spPr>
          <a:xfrm>
            <a:off x="3077736" y="3200400"/>
            <a:ext cx="18323577" cy="8152583"/>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spTree>
    <p:extLst>
      <p:ext uri="{BB962C8B-B14F-4D97-AF65-F5344CB8AC3E}">
        <p14:creationId xmlns:p14="http://schemas.microsoft.com/office/powerpoint/2010/main" val="3815616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2" name="Picture 1"/>
          <p:cNvPicPr>
            <a:picLocks noChangeAspect="1"/>
          </p:cNvPicPr>
          <p:nvPr/>
        </p:nvPicPr>
        <p:blipFill rotWithShape="1">
          <a:blip r:embed="rId4"/>
          <a:srcRect l="5773" t="15673" r="9975" b="24349"/>
          <a:stretch/>
        </p:blipFill>
        <p:spPr>
          <a:xfrm>
            <a:off x="3077736" y="3200400"/>
            <a:ext cx="18323577" cy="8152583"/>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pic>
        <p:nvPicPr>
          <p:cNvPr id="2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4138" t="18128" r="33897" b="70488"/>
          <a:stretch/>
        </p:blipFill>
        <p:spPr bwMode="auto">
          <a:xfrm>
            <a:off x="11893953" y="6456692"/>
            <a:ext cx="4871545" cy="97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2109977" y="6944642"/>
            <a:ext cx="2448272" cy="42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SST VIIRS </a:t>
            </a:r>
            <a:r>
              <a:rPr lang="en-GB" sz="1600" b="1" dirty="0" err="1" smtClean="0">
                <a:solidFill>
                  <a:schemeClr val="tx1"/>
                </a:solidFill>
              </a:rPr>
              <a:t>denoised</a:t>
            </a:r>
            <a:endParaRPr lang="en-GB" sz="1600" b="1" dirty="0">
              <a:solidFill>
                <a:schemeClr val="tx1"/>
              </a:solidFill>
            </a:endParaRPr>
          </a:p>
        </p:txBody>
      </p:sp>
    </p:spTree>
    <p:extLst>
      <p:ext uri="{BB962C8B-B14F-4D97-AF65-F5344CB8AC3E}">
        <p14:creationId xmlns:p14="http://schemas.microsoft.com/office/powerpoint/2010/main" val="1462298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2" name="Picture 1"/>
          <p:cNvPicPr>
            <a:picLocks noChangeAspect="1"/>
          </p:cNvPicPr>
          <p:nvPr/>
        </p:nvPicPr>
        <p:blipFill rotWithShape="1">
          <a:blip r:embed="rId4"/>
          <a:srcRect l="5773" t="15673" r="9975" b="24349"/>
          <a:stretch/>
        </p:blipFill>
        <p:spPr>
          <a:xfrm>
            <a:off x="3077736" y="3200400"/>
            <a:ext cx="18323577" cy="8152583"/>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pic>
        <p:nvPicPr>
          <p:cNvPr id="2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4138" t="18128" r="33897" b="70488"/>
          <a:stretch/>
        </p:blipFill>
        <p:spPr bwMode="auto">
          <a:xfrm>
            <a:off x="11893953" y="6456692"/>
            <a:ext cx="4871545" cy="97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2109977" y="6944642"/>
            <a:ext cx="2448272" cy="42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SST VIIRS </a:t>
            </a:r>
            <a:r>
              <a:rPr lang="en-GB" sz="1600" b="1" dirty="0" err="1" smtClean="0">
                <a:solidFill>
                  <a:schemeClr val="tx1"/>
                </a:solidFill>
              </a:rPr>
              <a:t>denoised</a:t>
            </a:r>
            <a:endParaRPr lang="en-GB" sz="1600" b="1" dirty="0">
              <a:solidFill>
                <a:schemeClr val="tx1"/>
              </a:solidFill>
            </a:endParaRPr>
          </a:p>
        </p:txBody>
      </p:sp>
      <p:sp>
        <p:nvSpPr>
          <p:cNvPr id="3" name="TextBox 2"/>
          <p:cNvSpPr txBox="1"/>
          <p:nvPr/>
        </p:nvSpPr>
        <p:spPr>
          <a:xfrm>
            <a:off x="14652174" y="6943972"/>
            <a:ext cx="304892" cy="307777"/>
          </a:xfrm>
          <a:prstGeom prst="rect">
            <a:avLst/>
          </a:prstGeom>
          <a:noFill/>
        </p:spPr>
        <p:txBody>
          <a:bodyPr wrap="none" rtlCol="0">
            <a:spAutoFit/>
          </a:bodyPr>
          <a:lstStyle/>
          <a:p>
            <a:r>
              <a:rPr lang="en-US" dirty="0" smtClean="0"/>
              <a:t>X</a:t>
            </a:r>
            <a:endParaRPr lang="en-US" dirty="0"/>
          </a:p>
        </p:txBody>
      </p:sp>
    </p:spTree>
    <p:extLst>
      <p:ext uri="{BB962C8B-B14F-4D97-AF65-F5344CB8AC3E}">
        <p14:creationId xmlns:p14="http://schemas.microsoft.com/office/powerpoint/2010/main" val="2960337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4" name="Picture 3"/>
          <p:cNvPicPr>
            <a:picLocks noChangeAspect="1"/>
          </p:cNvPicPr>
          <p:nvPr/>
        </p:nvPicPr>
        <p:blipFill rotWithShape="1">
          <a:blip r:embed="rId4"/>
          <a:srcRect l="6045" t="15714" r="9975" b="24603"/>
          <a:stretch/>
        </p:blipFill>
        <p:spPr>
          <a:xfrm>
            <a:off x="3075656" y="3184556"/>
            <a:ext cx="18314895" cy="8134957"/>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spTree>
    <p:extLst>
      <p:ext uri="{BB962C8B-B14F-4D97-AF65-F5344CB8AC3E}">
        <p14:creationId xmlns:p14="http://schemas.microsoft.com/office/powerpoint/2010/main" val="716194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4" name="Picture 3"/>
          <p:cNvPicPr>
            <a:picLocks noChangeAspect="1"/>
          </p:cNvPicPr>
          <p:nvPr/>
        </p:nvPicPr>
        <p:blipFill rotWithShape="1">
          <a:blip r:embed="rId4"/>
          <a:srcRect l="6045" t="15714" r="9975" b="24603"/>
          <a:stretch/>
        </p:blipFill>
        <p:spPr>
          <a:xfrm>
            <a:off x="3075656" y="3184556"/>
            <a:ext cx="18314895" cy="8134957"/>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pic>
        <p:nvPicPr>
          <p:cNvPr id="2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4138" t="18128" r="33897" b="70488"/>
          <a:stretch/>
        </p:blipFill>
        <p:spPr bwMode="auto">
          <a:xfrm>
            <a:off x="11893953" y="6456692"/>
            <a:ext cx="4871545" cy="97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2109977" y="6944642"/>
            <a:ext cx="2448272" cy="42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ARGO profilers</a:t>
            </a:r>
            <a:endParaRPr lang="en-GB" sz="1600" b="1" dirty="0">
              <a:solidFill>
                <a:schemeClr val="tx1"/>
              </a:solidFill>
            </a:endParaRPr>
          </a:p>
        </p:txBody>
      </p:sp>
    </p:spTree>
    <p:extLst>
      <p:ext uri="{BB962C8B-B14F-4D97-AF65-F5344CB8AC3E}">
        <p14:creationId xmlns:p14="http://schemas.microsoft.com/office/powerpoint/2010/main" val="3421625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4" name="Picture 3"/>
          <p:cNvPicPr>
            <a:picLocks noChangeAspect="1"/>
          </p:cNvPicPr>
          <p:nvPr/>
        </p:nvPicPr>
        <p:blipFill rotWithShape="1">
          <a:blip r:embed="rId4"/>
          <a:srcRect l="6045" t="15714" r="9975" b="24603"/>
          <a:stretch/>
        </p:blipFill>
        <p:spPr>
          <a:xfrm>
            <a:off x="3075656" y="3184556"/>
            <a:ext cx="18314895" cy="8134957"/>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pic>
        <p:nvPicPr>
          <p:cNvPr id="2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4138" t="18128" r="33897" b="70488"/>
          <a:stretch/>
        </p:blipFill>
        <p:spPr bwMode="auto">
          <a:xfrm>
            <a:off x="11893953" y="6456692"/>
            <a:ext cx="4871545" cy="97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2109977" y="6944642"/>
            <a:ext cx="2448272" cy="42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ARGO profilers</a:t>
            </a:r>
            <a:endParaRPr lang="en-GB" sz="1600" b="1" dirty="0">
              <a:solidFill>
                <a:schemeClr val="tx1"/>
              </a:solidFill>
            </a:endParaRPr>
          </a:p>
        </p:txBody>
      </p:sp>
      <p:sp>
        <p:nvSpPr>
          <p:cNvPr id="2" name="TextBox 1"/>
          <p:cNvSpPr txBox="1"/>
          <p:nvPr/>
        </p:nvSpPr>
        <p:spPr>
          <a:xfrm>
            <a:off x="14630401" y="7006720"/>
            <a:ext cx="304892" cy="307777"/>
          </a:xfrm>
          <a:prstGeom prst="rect">
            <a:avLst/>
          </a:prstGeom>
          <a:noFill/>
        </p:spPr>
        <p:txBody>
          <a:bodyPr wrap="none" rtlCol="0">
            <a:spAutoFit/>
          </a:bodyPr>
          <a:lstStyle/>
          <a:p>
            <a:r>
              <a:rPr lang="en-US" dirty="0" smtClean="0"/>
              <a:t>X</a:t>
            </a:r>
            <a:endParaRPr lang="en-US" dirty="0"/>
          </a:p>
        </p:txBody>
      </p:sp>
    </p:spTree>
    <p:extLst>
      <p:ext uri="{BB962C8B-B14F-4D97-AF65-F5344CB8AC3E}">
        <p14:creationId xmlns:p14="http://schemas.microsoft.com/office/powerpoint/2010/main" val="1245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3" name="Picture 2"/>
          <p:cNvPicPr>
            <a:picLocks noChangeAspect="1"/>
          </p:cNvPicPr>
          <p:nvPr/>
        </p:nvPicPr>
        <p:blipFill rotWithShape="1">
          <a:blip r:embed="rId4"/>
          <a:srcRect l="6217" t="15804" r="9674" b="24902"/>
          <a:stretch/>
        </p:blipFill>
        <p:spPr>
          <a:xfrm>
            <a:off x="3102505" y="3198116"/>
            <a:ext cx="18342740" cy="8081935"/>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spTree>
    <p:extLst>
      <p:ext uri="{BB962C8B-B14F-4D97-AF65-F5344CB8AC3E}">
        <p14:creationId xmlns:p14="http://schemas.microsoft.com/office/powerpoint/2010/main" val="120355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pic>
        <p:nvPicPr>
          <p:cNvPr id="3" name="Picture 2"/>
          <p:cNvPicPr>
            <a:picLocks noChangeAspect="1"/>
          </p:cNvPicPr>
          <p:nvPr/>
        </p:nvPicPr>
        <p:blipFill rotWithShape="1">
          <a:blip r:embed="rId4"/>
          <a:srcRect l="6217" t="15804" r="9674" b="24902"/>
          <a:stretch/>
        </p:blipFill>
        <p:spPr>
          <a:xfrm>
            <a:off x="3065929" y="3234692"/>
            <a:ext cx="18342740" cy="8081935"/>
          </a:xfrm>
          <a:prstGeom prst="rect">
            <a:avLst/>
          </a:prstGeom>
        </p:spPr>
      </p:pic>
      <p:sp>
        <p:nvSpPr>
          <p:cNvPr id="920" name="Shape 920"/>
          <p:cNvSpPr/>
          <p:nvPr/>
        </p:nvSpPr>
        <p:spPr>
          <a:xfrm rot="10800000">
            <a:off x="11024129" y="5195749"/>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2" name="Shape 922"/>
          <p:cNvSpPr txBox="1"/>
          <p:nvPr/>
        </p:nvSpPr>
        <p:spPr>
          <a:xfrm>
            <a:off x="7729068" y="3567268"/>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5">
            <a:alphaModFix/>
          </a:blip>
          <a:srcRect/>
          <a:stretch/>
        </p:blipFill>
        <p:spPr>
          <a:xfrm>
            <a:off x="3202850" y="9327908"/>
            <a:ext cx="1414394" cy="1368909"/>
          </a:xfrm>
          <a:prstGeom prst="rect">
            <a:avLst/>
          </a:prstGeom>
          <a:noFill/>
          <a:ln>
            <a:noFill/>
          </a:ln>
        </p:spPr>
      </p:pic>
      <p:pic>
        <p:nvPicPr>
          <p:cNvPr id="924" name="Shape 924"/>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5" name="Shape 925"/>
          <p:cNvPicPr preferRelativeResize="0"/>
          <p:nvPr/>
        </p:nvPicPr>
        <p:blipFill rotWithShape="1">
          <a:blip r:embed="rId6">
            <a:alphaModFix/>
          </a:blip>
          <a:srcRect/>
          <a:stretch/>
        </p:blipFill>
        <p:spPr>
          <a:xfrm rot="5400000">
            <a:off x="8618527" y="4033545"/>
            <a:ext cx="502634" cy="1833189"/>
          </a:xfrm>
          <a:prstGeom prst="rect">
            <a:avLst/>
          </a:prstGeom>
          <a:noFill/>
          <a:ln>
            <a:noFill/>
          </a:ln>
        </p:spPr>
      </p:pic>
      <p:pic>
        <p:nvPicPr>
          <p:cNvPr id="926" name="Shape 926"/>
          <p:cNvPicPr preferRelativeResize="0"/>
          <p:nvPr/>
        </p:nvPicPr>
        <p:blipFill rotWithShape="1">
          <a:blip r:embed="rId7">
            <a:alphaModFix/>
          </a:blip>
          <a:srcRect/>
          <a:stretch/>
        </p:blipFill>
        <p:spPr>
          <a:xfrm>
            <a:off x="3099981" y="3567266"/>
            <a:ext cx="7920880" cy="7422083"/>
          </a:xfrm>
          <a:prstGeom prst="rect">
            <a:avLst/>
          </a:prstGeom>
          <a:noFill/>
          <a:ln>
            <a:noFill/>
          </a:ln>
        </p:spPr>
      </p:pic>
      <p:sp>
        <p:nvSpPr>
          <p:cNvPr id="927" name="Shape 927"/>
          <p:cNvSpPr/>
          <p:nvPr/>
        </p:nvSpPr>
        <p:spPr>
          <a:xfrm>
            <a:off x="3305718" y="6450913"/>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305718" y="8813565"/>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354547" y="6353802"/>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021184" y="8993583"/>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202850" y="8607828"/>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408586" y="8330076"/>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054485" y="8093484"/>
            <a:ext cx="5553872" cy="153619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ARGO profilers</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GCOS/GOOS)</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lvl="0">
              <a:buSzPts val="1571"/>
            </a:pPr>
            <a:r>
              <a:rPr lang="en-GB" sz="1600" dirty="0"/>
              <a:t>Argo is a global array of 3,800 free-drifting profiling floats that measures </a:t>
            </a:r>
            <a:r>
              <a:rPr lang="en-GB" sz="1600" dirty="0" smtClean="0"/>
              <a:t>the temperature </a:t>
            </a:r>
            <a:r>
              <a:rPr lang="en-GB" sz="1600" dirty="0"/>
              <a:t>and salinity of the upper 2000 m of the ocean.  </a:t>
            </a:r>
            <a:endParaRPr dirty="0"/>
          </a:p>
        </p:txBody>
      </p:sp>
      <p:pic>
        <p:nvPicPr>
          <p:cNvPr id="934" name="Shape 934"/>
          <p:cNvPicPr preferRelativeResize="0"/>
          <p:nvPr/>
        </p:nvPicPr>
        <p:blipFill rotWithShape="1">
          <a:blip r:embed="rId8">
            <a:alphaModFix/>
          </a:blip>
          <a:srcRect/>
          <a:stretch/>
        </p:blipFill>
        <p:spPr>
          <a:xfrm>
            <a:off x="3109812" y="7278942"/>
            <a:ext cx="7911049" cy="839494"/>
          </a:xfrm>
          <a:prstGeom prst="rect">
            <a:avLst/>
          </a:prstGeom>
          <a:noFill/>
          <a:ln>
            <a:noFill/>
          </a:ln>
        </p:spPr>
      </p:pic>
      <p:sp>
        <p:nvSpPr>
          <p:cNvPr id="935" name="Shape 935"/>
          <p:cNvSpPr/>
          <p:nvPr/>
        </p:nvSpPr>
        <p:spPr>
          <a:xfrm>
            <a:off x="4956647" y="6203988"/>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smtClean="0">
                <a:solidFill>
                  <a:srgbClr val="000000"/>
                </a:solidFill>
                <a:latin typeface="Calibri"/>
                <a:ea typeface="Calibri"/>
                <a:cs typeface="Calibri"/>
                <a:sym typeface="Calibri"/>
              </a:rPr>
              <a:t>SST VIIRS </a:t>
            </a:r>
            <a:r>
              <a:rPr lang="en-US" sz="2000" b="1" i="0" u="none" strike="noStrike" cap="none" dirty="0" err="1" smtClean="0">
                <a:solidFill>
                  <a:srgbClr val="000000"/>
                </a:solidFill>
                <a:latin typeface="Calibri"/>
                <a:ea typeface="Calibri"/>
                <a:cs typeface="Calibri"/>
                <a:sym typeface="Calibri"/>
              </a:rPr>
              <a:t>denoised</a:t>
            </a:r>
            <a:r>
              <a:rPr lang="en-US" sz="2000" b="1" i="0" u="none" strike="noStrike" cap="none" dirty="0" smtClean="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dirty="0">
                <a:solidFill>
                  <a:srgbClr val="000000"/>
                </a:solidFill>
                <a:latin typeface="Calibri"/>
                <a:ea typeface="Calibri"/>
                <a:cs typeface="Calibri"/>
                <a:sym typeface="Calibri"/>
              </a:rPr>
              <a:t>(Organization: </a:t>
            </a:r>
            <a:r>
              <a:rPr lang="en-US" sz="1714" b="0" i="0" u="none" strike="noStrike" cap="none" dirty="0" smtClean="0">
                <a:solidFill>
                  <a:srgbClr val="000000"/>
                </a:solidFill>
                <a:latin typeface="Calibri"/>
                <a:ea typeface="Calibri"/>
                <a:cs typeface="Calibri"/>
                <a:sym typeface="Calibri"/>
              </a:rPr>
              <a:t>NASA </a:t>
            </a:r>
            <a:r>
              <a:rPr lang="en-US" sz="1714" b="0" i="0" u="none" strike="noStrike" cap="none" dirty="0" err="1" smtClean="0">
                <a:solidFill>
                  <a:srgbClr val="000000"/>
                </a:solidFill>
                <a:latin typeface="Calibri"/>
                <a:ea typeface="Calibri"/>
                <a:cs typeface="Calibri"/>
                <a:sym typeface="Calibri"/>
              </a:rPr>
              <a:t>OceanDataLab</a:t>
            </a:r>
            <a:r>
              <a:rPr lang="en-US" sz="1714" b="0" i="0" u="none" strike="noStrike" cap="none" dirty="0" smtClean="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1714"/>
              <a:buFont typeface="Calibri"/>
              <a:buNone/>
            </a:pPr>
            <a:endParaRPr sz="1714" b="0" i="0" u="none" strike="noStrike" cap="none" dirty="0">
              <a:solidFill>
                <a:srgbClr val="000000"/>
              </a:solidFill>
              <a:latin typeface="Calibri"/>
              <a:ea typeface="Calibri"/>
              <a:cs typeface="Calibri"/>
              <a:sym typeface="Calibri"/>
            </a:endParaRPr>
          </a:p>
          <a:p>
            <a:pPr>
              <a:buSzPts val="1571"/>
            </a:pPr>
            <a:r>
              <a:rPr lang="en-US" sz="1571" dirty="0">
                <a:latin typeface="Calibri"/>
                <a:ea typeface="Calibri"/>
                <a:cs typeface="Calibri"/>
                <a:sym typeface="Calibri"/>
              </a:rPr>
              <a:t>S</a:t>
            </a:r>
            <a:r>
              <a:rPr lang="en-US" sz="1571" b="0" i="0" u="none" strike="noStrike" cap="none" dirty="0" smtClean="0">
                <a:solidFill>
                  <a:srgbClr val="000000"/>
                </a:solidFill>
                <a:latin typeface="Calibri"/>
                <a:ea typeface="Calibri"/>
                <a:cs typeface="Calibri"/>
                <a:sym typeface="Calibri"/>
              </a:rPr>
              <a:t>ea Surface Temperature from NASA </a:t>
            </a:r>
            <a:r>
              <a:rPr lang="en-US" dirty="0" smtClean="0"/>
              <a:t>Visible </a:t>
            </a:r>
            <a:r>
              <a:rPr lang="en-US" dirty="0"/>
              <a:t>Infrared Imaging Radiometer Suite (VIIRS</a:t>
            </a:r>
            <a:r>
              <a:rPr lang="en-US" dirty="0" smtClean="0"/>
              <a:t>), </a:t>
            </a:r>
            <a:r>
              <a:rPr lang="en-US" dirty="0" err="1" smtClean="0"/>
              <a:t>denoised</a:t>
            </a:r>
            <a:r>
              <a:rPr lang="en-US" dirty="0" smtClean="0"/>
              <a:t>.</a:t>
            </a:r>
            <a:endParaRPr lang="en-US" dirty="0"/>
          </a:p>
          <a:p>
            <a:pPr marL="0" marR="0" lvl="0" indent="0" algn="l" rtl="0">
              <a:lnSpc>
                <a:spcPct val="100000"/>
              </a:lnSpc>
              <a:spcBef>
                <a:spcPts val="0"/>
              </a:spcBef>
              <a:spcAft>
                <a:spcPts val="0"/>
              </a:spcAft>
              <a:buClr>
                <a:srgbClr val="000000"/>
              </a:buClr>
              <a:buSzPts val="1571"/>
              <a:buFont typeface="Calibri"/>
              <a:buNone/>
            </a:pPr>
            <a:endParaRPr dirty="0"/>
          </a:p>
        </p:txBody>
      </p:sp>
      <p:pic>
        <p:nvPicPr>
          <p:cNvPr id="936" name="Shape 936"/>
          <p:cNvPicPr preferRelativeResize="0"/>
          <p:nvPr/>
        </p:nvPicPr>
        <p:blipFill rotWithShape="1">
          <a:blip r:embed="rId9">
            <a:alphaModFix/>
          </a:blip>
          <a:srcRect/>
          <a:stretch/>
        </p:blipFill>
        <p:spPr>
          <a:xfrm>
            <a:off x="3099981" y="9816867"/>
            <a:ext cx="7920880" cy="745464"/>
          </a:xfrm>
          <a:prstGeom prst="rect">
            <a:avLst/>
          </a:prstGeom>
          <a:noFill/>
          <a:ln>
            <a:noFill/>
          </a:ln>
        </p:spPr>
      </p:pic>
      <p:pic>
        <p:nvPicPr>
          <p:cNvPr id="2" name="Picture 1"/>
          <p:cNvPicPr>
            <a:picLocks noChangeAspect="1"/>
          </p:cNvPicPr>
          <p:nvPr/>
        </p:nvPicPr>
        <p:blipFill rotWithShape="1">
          <a:blip r:embed="rId10"/>
          <a:srcRect l="33484" t="21955" r="33378" b="25026"/>
          <a:stretch/>
        </p:blipFill>
        <p:spPr>
          <a:xfrm>
            <a:off x="13880870" y="5548704"/>
            <a:ext cx="4640896" cy="4640895"/>
          </a:xfrm>
          <a:prstGeom prst="rect">
            <a:avLst/>
          </a:prstGeom>
        </p:spPr>
      </p:pic>
    </p:spTree>
    <p:extLst>
      <p:ext uri="{BB962C8B-B14F-4D97-AF65-F5344CB8AC3E}">
        <p14:creationId xmlns:p14="http://schemas.microsoft.com/office/powerpoint/2010/main" val="1509134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873398"/>
            <a:ext cx="6865662"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825500" hangingPunct="0">
              <a:buClrTx/>
              <a:buFontTx/>
              <a:buNone/>
              <a:defRPr>
                <a:latin typeface="Arial"/>
                <a:ea typeface="Arial"/>
                <a:cs typeface="Arial"/>
                <a:sym typeface="Arial"/>
              </a:defRPr>
            </a:pPr>
            <a:r>
              <a:rPr lang="en-US" sz="5000" dirty="0" smtClean="0">
                <a:solidFill>
                  <a:srgbClr val="773F9B">
                    <a:lumOff val="-21524"/>
                  </a:srgbClr>
                </a:solidFill>
              </a:rPr>
              <a:t>Objective and approach</a:t>
            </a:r>
            <a:endParaRPr sz="5000" dirty="0">
              <a:solidFill>
                <a:srgbClr val="0365C0"/>
              </a:solidFill>
            </a:endParaRPr>
          </a:p>
        </p:txBody>
      </p:sp>
      <p:sp>
        <p:nvSpPr>
          <p:cNvPr id="6" name="TextBox 5"/>
          <p:cNvSpPr txBox="1"/>
          <p:nvPr/>
        </p:nvSpPr>
        <p:spPr>
          <a:xfrm>
            <a:off x="922524" y="2174125"/>
            <a:ext cx="16382044" cy="1754326"/>
          </a:xfrm>
          <a:prstGeom prst="rect">
            <a:avLst/>
          </a:prstGeom>
          <a:noFill/>
        </p:spPr>
        <p:txBody>
          <a:bodyPr wrap="square" rtlCol="0">
            <a:spAutoFit/>
          </a:bodyPr>
          <a:lstStyle/>
          <a:p>
            <a:pPr marL="571500" indent="-571500" defTabSz="825500" hangingPunct="0">
              <a:buClrTx/>
              <a:buFont typeface="Arial" panose="020B0604020202020204" pitchFamily="34" charset="0"/>
              <a:buChar char="•"/>
              <a:defRPr>
                <a:latin typeface="Arial"/>
                <a:ea typeface="Arial"/>
                <a:cs typeface="Arial"/>
                <a:sym typeface="Arial"/>
              </a:defRPr>
            </a:pPr>
            <a:r>
              <a:rPr lang="en-GB" sz="3600" dirty="0" smtClean="0">
                <a:solidFill>
                  <a:srgbClr val="773F9B">
                    <a:lumOff val="-21524"/>
                  </a:srgbClr>
                </a:solidFill>
              </a:rPr>
              <a:t>Define an ad-hoc customization of the GEOSS Platform that serves the needs of the climate communities by closely involving the users in the elicitation of the requirements.</a:t>
            </a:r>
          </a:p>
        </p:txBody>
      </p:sp>
      <p:grpSp>
        <p:nvGrpSpPr>
          <p:cNvPr id="7" name="Group 6"/>
          <p:cNvGrpSpPr/>
          <p:nvPr/>
        </p:nvGrpSpPr>
        <p:grpSpPr>
          <a:xfrm>
            <a:off x="6739966" y="4417416"/>
            <a:ext cx="11568609" cy="7121104"/>
            <a:chOff x="1524000" y="2132856"/>
            <a:chExt cx="5784304" cy="3560552"/>
          </a:xfrm>
        </p:grpSpPr>
        <p:graphicFrame>
          <p:nvGraphicFramePr>
            <p:cNvPr id="8" name="Diagram 7"/>
            <p:cNvGraphicFramePr/>
            <p:nvPr>
              <p:extLst>
                <p:ext uri="{D42A27DB-BD31-4B8C-83A1-F6EECF244321}">
                  <p14:modId xmlns:p14="http://schemas.microsoft.com/office/powerpoint/2010/main" val="2516236428"/>
                </p:ext>
              </p:extLst>
            </p:nvPr>
          </p:nvGraphicFramePr>
          <p:xfrm>
            <a:off x="1524000" y="2132856"/>
            <a:ext cx="5784304" cy="3400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C:\Users\elisanti\AppData\Local\Microsoft\Windows\Temporary Internet Files\Content.IE5\XAZ4X0PP\passaparola[1].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1760" y="3150145"/>
              <a:ext cx="826977" cy="6202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elisanti\AppData\Local\Microsoft\Windows\Temporary Internet Files\Content.IE5\F82V6DOJ\case_study_icon[1].jpg"/>
            <p:cNvPicPr>
              <a:picLocks noChangeAspect="1" noChangeArrowheads="1"/>
            </p:cNvPicPr>
            <p:nvPr/>
          </p:nvPicPr>
          <p:blipFill>
            <a:blip r:embed="rId9"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1841" y="3013900"/>
              <a:ext cx="785120" cy="742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elisanti\AppData\Local\Microsoft\Windows\Temporary Internet Files\Content.IE5\WG7C7H6P\group[1].png"/>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5937" y="5032014"/>
              <a:ext cx="792088" cy="6613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9" descr="C:\Users\elisanti\AppData\Local\Microsoft\Windows\Temporary Internet Files\Content.IE5\0GQDMPBG\768px-User_font_awesome.svg[1].png"/>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3779" y="3573016"/>
              <a:ext cx="450229" cy="4502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157882" y="3356992"/>
              <a:ext cx="435375" cy="230833"/>
            </a:xfrm>
            <a:prstGeom prst="rect">
              <a:avLst/>
            </a:prstGeom>
            <a:noFill/>
          </p:spPr>
          <p:txBody>
            <a:bodyPr wrap="none" rtlCol="0">
              <a:spAutoFit/>
            </a:bodyPr>
            <a:lstStyle/>
            <a:p>
              <a:pPr defTabSz="1828837">
                <a:buClrTx/>
                <a:buFontTx/>
                <a:buNone/>
              </a:pPr>
              <a:r>
                <a:rPr lang="en-GB" sz="2400" b="1" kern="1200" dirty="0">
                  <a:solidFill>
                    <a:srgbClr val="005FAA"/>
                  </a:solidFill>
                  <a:latin typeface="Helvetica Light"/>
                  <a:sym typeface="Helvetica Light"/>
                </a:rPr>
                <a:t>User</a:t>
              </a:r>
            </a:p>
          </p:txBody>
        </p:sp>
        <p:sp>
          <p:nvSpPr>
            <p:cNvPr id="14" name="Oval 13"/>
            <p:cNvSpPr/>
            <p:nvPr/>
          </p:nvSpPr>
          <p:spPr>
            <a:xfrm>
              <a:off x="3941858" y="3284984"/>
              <a:ext cx="936104" cy="864096"/>
            </a:xfrm>
            <a:prstGeom prst="ellipse">
              <a:avLst/>
            </a:prstGeom>
            <a:noFill/>
            <a:ln>
              <a:solidFill>
                <a:schemeClr val="accent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1828837">
                <a:buClrTx/>
                <a:buFontTx/>
                <a:buNone/>
              </a:pPr>
              <a:endParaRPr lang="en-GB" sz="3600" kern="1200">
                <a:solidFill>
                  <a:srgbClr val="FFFFFF"/>
                </a:solidFill>
                <a:sym typeface="Helvetica Light"/>
              </a:endParaRPr>
            </a:p>
          </p:txBody>
        </p:sp>
        <p:sp>
          <p:nvSpPr>
            <p:cNvPr id="15" name="Oval 14"/>
            <p:cNvSpPr/>
            <p:nvPr/>
          </p:nvSpPr>
          <p:spPr>
            <a:xfrm>
              <a:off x="3635896" y="2995971"/>
              <a:ext cx="1512168" cy="1441141"/>
            </a:xfrm>
            <a:prstGeom prst="ellipse">
              <a:avLst/>
            </a:prstGeom>
            <a:noFill/>
            <a:ln>
              <a:solidFill>
                <a:schemeClr val="accent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1828837">
                <a:buClrTx/>
                <a:buFontTx/>
                <a:buNone/>
              </a:pPr>
              <a:endParaRPr lang="en-GB" sz="3600" kern="1200">
                <a:solidFill>
                  <a:srgbClr val="FFFFFF"/>
                </a:solidFill>
                <a:sym typeface="Helvetica Light"/>
              </a:endParaRPr>
            </a:p>
          </p:txBody>
        </p:sp>
      </p:grpSp>
      <p:sp>
        <p:nvSpPr>
          <p:cNvPr id="16" name="TextBox 15"/>
          <p:cNvSpPr txBox="1"/>
          <p:nvPr/>
        </p:nvSpPr>
        <p:spPr>
          <a:xfrm>
            <a:off x="3418143" y="9627507"/>
            <a:ext cx="11848640" cy="156966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solidFill>
                  <a:srgbClr val="005FAA"/>
                </a:solidFill>
              </a:defRPr>
            </a:lvl1pPr>
          </a:lstStyle>
          <a:p>
            <a:pPr marL="734800" indent="-734800" defTabSz="1828837">
              <a:buClrTx/>
              <a:buFont typeface="+mj-lt"/>
              <a:buAutoNum type="arabicPeriod" startAt="7"/>
            </a:pPr>
            <a:r>
              <a:rPr lang="en-GB" sz="3200" kern="1200" dirty="0">
                <a:solidFill>
                  <a:srgbClr val="009999"/>
                </a:solidFill>
                <a:latin typeface="Helvetica Light"/>
                <a:sym typeface="Helvetica Light"/>
              </a:rPr>
              <a:t>Discuss</a:t>
            </a:r>
            <a:r>
              <a:rPr lang="en-GB" sz="2400" kern="1200" dirty="0">
                <a:latin typeface="Helvetica Light"/>
                <a:sym typeface="Helvetica Light"/>
              </a:rPr>
              <a:t> scenarios and mock-ups.</a:t>
            </a:r>
          </a:p>
          <a:p>
            <a:pPr marL="734800" indent="-734800" defTabSz="1828837">
              <a:buClrTx/>
              <a:buFont typeface="+mj-lt"/>
              <a:buAutoNum type="arabicPeriod" startAt="7"/>
            </a:pPr>
            <a:r>
              <a:rPr lang="en-GB" sz="3200" kern="1200" dirty="0">
                <a:solidFill>
                  <a:srgbClr val="009999"/>
                </a:solidFill>
                <a:latin typeface="Helvetica Light"/>
                <a:sym typeface="Helvetica Light"/>
              </a:rPr>
              <a:t>Assess</a:t>
            </a:r>
            <a:r>
              <a:rPr lang="en-GB" sz="2400" kern="1200" dirty="0">
                <a:latin typeface="Helvetica Light"/>
                <a:sym typeface="Helvetica Light"/>
              </a:rPr>
              <a:t> users’ interest and satisfaction.</a:t>
            </a:r>
          </a:p>
          <a:p>
            <a:pPr marL="734800" indent="-734800" defTabSz="1828837">
              <a:buClrTx/>
              <a:buFont typeface="+mj-lt"/>
              <a:buAutoNum type="arabicPeriod" startAt="7"/>
            </a:pPr>
            <a:r>
              <a:rPr lang="en-GB" sz="3200" kern="1200" dirty="0">
                <a:solidFill>
                  <a:srgbClr val="009999"/>
                </a:solidFill>
                <a:latin typeface="Helvetica Light"/>
                <a:sym typeface="Helvetica Light"/>
              </a:rPr>
              <a:t>Refine</a:t>
            </a:r>
            <a:r>
              <a:rPr lang="en-GB" sz="2400" kern="1200" dirty="0">
                <a:solidFill>
                  <a:srgbClr val="009999"/>
                </a:solidFill>
                <a:latin typeface="Helvetica Light"/>
                <a:sym typeface="Helvetica Light"/>
              </a:rPr>
              <a:t> </a:t>
            </a:r>
            <a:r>
              <a:rPr lang="en-GB" sz="2400" kern="1200" dirty="0">
                <a:latin typeface="Helvetica Light"/>
                <a:sym typeface="Helvetica Light"/>
              </a:rPr>
              <a:t>scenarios.</a:t>
            </a:r>
          </a:p>
        </p:txBody>
      </p:sp>
      <p:sp>
        <p:nvSpPr>
          <p:cNvPr id="17" name="TextBox 16"/>
          <p:cNvSpPr txBox="1"/>
          <p:nvPr/>
        </p:nvSpPr>
        <p:spPr>
          <a:xfrm>
            <a:off x="17088544" y="4100203"/>
            <a:ext cx="4943661" cy="2062103"/>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solidFill>
                  <a:srgbClr val="005FAA"/>
                </a:solidFill>
              </a:defRPr>
            </a:lvl1pPr>
          </a:lstStyle>
          <a:p>
            <a:pPr marL="734800" indent="-734800" defTabSz="1828837">
              <a:buClrTx/>
              <a:buFont typeface="+mj-lt"/>
              <a:buAutoNum type="arabicPeriod" startAt="3"/>
            </a:pPr>
            <a:r>
              <a:rPr lang="en-GB" sz="3200" kern="1200" dirty="0" smtClean="0">
                <a:solidFill>
                  <a:srgbClr val="009999"/>
                </a:solidFill>
                <a:latin typeface="Helvetica Light"/>
                <a:sym typeface="Helvetica Light"/>
              </a:rPr>
              <a:t>Analyse</a:t>
            </a:r>
            <a:r>
              <a:rPr lang="en-GB" sz="2400" kern="1200" dirty="0" smtClean="0">
                <a:latin typeface="Helvetica Light"/>
                <a:sym typeface="Helvetica Light"/>
              </a:rPr>
              <a:t> user needs;</a:t>
            </a:r>
          </a:p>
          <a:p>
            <a:pPr marL="734800" indent="-734800" defTabSz="1828837">
              <a:buClrTx/>
              <a:buFont typeface="+mj-lt"/>
              <a:buAutoNum type="arabicPeriod" startAt="3"/>
            </a:pPr>
            <a:r>
              <a:rPr lang="en-GB" sz="3200" kern="1200" dirty="0" smtClean="0">
                <a:solidFill>
                  <a:srgbClr val="009999"/>
                </a:solidFill>
                <a:latin typeface="Helvetica Light"/>
                <a:sym typeface="Helvetica Light"/>
              </a:rPr>
              <a:t>Identify</a:t>
            </a:r>
            <a:r>
              <a:rPr lang="en-GB" sz="2400" kern="1200" dirty="0" smtClean="0">
                <a:latin typeface="Helvetica Light"/>
                <a:sym typeface="Helvetica Light"/>
              </a:rPr>
              <a:t> gaps;</a:t>
            </a:r>
          </a:p>
          <a:p>
            <a:pPr marL="734800" indent="-734800" defTabSz="1828837">
              <a:buClrTx/>
              <a:buFont typeface="+mj-lt"/>
              <a:buAutoNum type="arabicPeriod" startAt="3"/>
            </a:pPr>
            <a:r>
              <a:rPr lang="en-GB" sz="3200" kern="1200" dirty="0" smtClean="0">
                <a:solidFill>
                  <a:srgbClr val="009999"/>
                </a:solidFill>
                <a:latin typeface="Helvetica Light"/>
                <a:sym typeface="Helvetica Light"/>
              </a:rPr>
              <a:t>Define</a:t>
            </a:r>
            <a:r>
              <a:rPr lang="en-GB" sz="2400" kern="1200" dirty="0" smtClean="0">
                <a:solidFill>
                  <a:srgbClr val="CCCC00"/>
                </a:solidFill>
                <a:latin typeface="Helvetica Light"/>
                <a:sym typeface="Helvetica Light"/>
              </a:rPr>
              <a:t> </a:t>
            </a:r>
            <a:r>
              <a:rPr lang="en-GB" sz="2400" kern="1200" dirty="0">
                <a:latin typeface="Helvetica Light"/>
                <a:sym typeface="Helvetica Light"/>
              </a:rPr>
              <a:t>scenarios;</a:t>
            </a:r>
          </a:p>
          <a:p>
            <a:pPr marL="734800" indent="-734800" defTabSz="1828837">
              <a:buClrTx/>
              <a:buFont typeface="+mj-lt"/>
              <a:buAutoNum type="arabicPeriod" startAt="3"/>
            </a:pPr>
            <a:r>
              <a:rPr lang="en-GB" sz="3200" kern="1200" dirty="0">
                <a:solidFill>
                  <a:srgbClr val="009999"/>
                </a:solidFill>
                <a:latin typeface="Helvetica Light"/>
                <a:sym typeface="Helvetica Light"/>
              </a:rPr>
              <a:t>Sketch </a:t>
            </a:r>
            <a:r>
              <a:rPr lang="en-GB" sz="2400" kern="1200" dirty="0">
                <a:latin typeface="Helvetica Light"/>
                <a:sym typeface="Helvetica Light"/>
              </a:rPr>
              <a:t>mock-ups;</a:t>
            </a:r>
          </a:p>
        </p:txBody>
      </p:sp>
      <p:sp>
        <p:nvSpPr>
          <p:cNvPr id="18" name="TextBox 17"/>
          <p:cNvSpPr txBox="1"/>
          <p:nvPr/>
        </p:nvSpPr>
        <p:spPr>
          <a:xfrm>
            <a:off x="3354661" y="4781874"/>
            <a:ext cx="4944801" cy="2185214"/>
          </a:xfrm>
          <a:prstGeom prst="rect">
            <a:avLst/>
          </a:prstGeom>
          <a:noFill/>
        </p:spPr>
        <p:txBody>
          <a:bodyPr wrap="square" rtlCol="0">
            <a:spAutoFit/>
          </a:bodyPr>
          <a:lstStyle/>
          <a:p>
            <a:pPr marL="734800" indent="-734800" defTabSz="1828837">
              <a:buClrTx/>
              <a:buFont typeface="+mj-lt"/>
              <a:buAutoNum type="arabicPeriod"/>
            </a:pPr>
            <a:r>
              <a:rPr lang="en-GB" sz="3200" kern="1200" dirty="0" smtClean="0">
                <a:solidFill>
                  <a:srgbClr val="009999"/>
                </a:solidFill>
                <a:latin typeface="Helvetica Light"/>
                <a:sym typeface="Helvetica Light"/>
              </a:rPr>
              <a:t>Liaise</a:t>
            </a:r>
            <a:r>
              <a:rPr lang="en-GB" sz="2400" kern="1200" dirty="0" smtClean="0">
                <a:solidFill>
                  <a:srgbClr val="009999"/>
                </a:solidFill>
                <a:latin typeface="Helvetica Light"/>
                <a:sym typeface="Helvetica Light"/>
              </a:rPr>
              <a:t> </a:t>
            </a:r>
            <a:r>
              <a:rPr lang="en-GB" sz="2400" kern="1200" dirty="0">
                <a:solidFill>
                  <a:srgbClr val="005FAA"/>
                </a:solidFill>
                <a:latin typeface="Helvetica Light"/>
                <a:sym typeface="Helvetica Light"/>
              </a:rPr>
              <a:t>with the communities and related initiatives/projects;</a:t>
            </a:r>
          </a:p>
          <a:p>
            <a:pPr marL="734800" indent="-734800" defTabSz="1828837">
              <a:buClrTx/>
              <a:buFont typeface="+mj-lt"/>
              <a:buAutoNum type="arabicPeriod"/>
            </a:pPr>
            <a:r>
              <a:rPr lang="en-GB" sz="3200" kern="1200" dirty="0">
                <a:solidFill>
                  <a:srgbClr val="009999"/>
                </a:solidFill>
                <a:latin typeface="Helvetica Light"/>
                <a:sym typeface="Helvetica Light"/>
              </a:rPr>
              <a:t>Listen</a:t>
            </a:r>
            <a:r>
              <a:rPr lang="en-GB" sz="2400" kern="1200" dirty="0">
                <a:solidFill>
                  <a:srgbClr val="009999"/>
                </a:solidFill>
                <a:latin typeface="Helvetica Light"/>
                <a:sym typeface="Helvetica Light"/>
              </a:rPr>
              <a:t> </a:t>
            </a:r>
            <a:r>
              <a:rPr lang="en-GB" sz="2400" kern="1200" dirty="0">
                <a:solidFill>
                  <a:srgbClr val="005FAA"/>
                </a:solidFill>
                <a:latin typeface="Helvetica Light"/>
                <a:sym typeface="Helvetica Light"/>
              </a:rPr>
              <a:t>to needs and problems.</a:t>
            </a:r>
          </a:p>
        </p:txBody>
      </p:sp>
      <p:sp>
        <p:nvSpPr>
          <p:cNvPr id="19" name="Oval Callout 18"/>
          <p:cNvSpPr/>
          <p:nvPr/>
        </p:nvSpPr>
        <p:spPr>
          <a:xfrm>
            <a:off x="15920769" y="8108113"/>
            <a:ext cx="4625888" cy="2965593"/>
          </a:xfrm>
          <a:prstGeom prst="wedgeEllipseCallout">
            <a:avLst>
              <a:gd name="adj1" fmla="val -71751"/>
              <a:gd name="adj2" fmla="val 31976"/>
            </a:avLst>
          </a:prstGeom>
        </p:spPr>
        <p:style>
          <a:lnRef idx="1">
            <a:schemeClr val="accent1"/>
          </a:lnRef>
          <a:fillRef idx="3">
            <a:schemeClr val="accent1"/>
          </a:fillRef>
          <a:effectRef idx="2">
            <a:schemeClr val="accent1"/>
          </a:effectRef>
          <a:fontRef idx="minor">
            <a:schemeClr val="lt1"/>
          </a:fontRef>
        </p:style>
        <p:txBody>
          <a:bodyPr rtlCol="0" anchor="ctr"/>
          <a:lstStyle/>
          <a:p>
            <a:pPr marL="489867" indent="-489867" defTabSz="1828837">
              <a:buClrTx/>
              <a:buFont typeface="Arial" panose="020B0604020202020204" pitchFamily="34" charset="0"/>
              <a:buChar char="•"/>
            </a:pPr>
            <a:r>
              <a:rPr lang="en-US" sz="2286" kern="1200" dirty="0" smtClean="0">
                <a:solidFill>
                  <a:srgbClr val="2D2D8A"/>
                </a:solidFill>
                <a:sym typeface="Helvetica Light"/>
              </a:rPr>
              <a:t>GCI for Climate workshop</a:t>
            </a:r>
            <a:endParaRPr lang="en-US" sz="2286" kern="1200" dirty="0">
              <a:solidFill>
                <a:srgbClr val="2D2D8A"/>
              </a:solidFill>
              <a:sym typeface="Helvetica Light"/>
            </a:endParaRPr>
          </a:p>
          <a:p>
            <a:pPr marL="489867" indent="-489867" defTabSz="1828837">
              <a:buClrTx/>
              <a:buFont typeface="Arial" panose="020B0604020202020204" pitchFamily="34" charset="0"/>
              <a:buChar char="•"/>
            </a:pPr>
            <a:r>
              <a:rPr lang="en-US" sz="2286" kern="1200" dirty="0">
                <a:solidFill>
                  <a:srgbClr val="2D2D8A"/>
                </a:solidFill>
                <a:sym typeface="Helvetica Light"/>
              </a:rPr>
              <a:t>GEOSS Portal Virtual Workshops</a:t>
            </a:r>
          </a:p>
          <a:p>
            <a:pPr marL="489867" indent="-489867" defTabSz="1828837">
              <a:buClrTx/>
              <a:buFont typeface="Arial" panose="020B0604020202020204" pitchFamily="34" charset="0"/>
              <a:buChar char="•"/>
            </a:pPr>
            <a:r>
              <a:rPr lang="en-US" sz="2286" kern="1200" dirty="0" smtClean="0">
                <a:solidFill>
                  <a:srgbClr val="2D2D8A"/>
                </a:solidFill>
                <a:sym typeface="Helvetica Light"/>
              </a:rPr>
              <a:t>3</a:t>
            </a:r>
            <a:r>
              <a:rPr lang="en-US" sz="2286" kern="1200" baseline="30000" dirty="0" smtClean="0">
                <a:solidFill>
                  <a:srgbClr val="2D2D8A"/>
                </a:solidFill>
                <a:sym typeface="Helvetica Light"/>
              </a:rPr>
              <a:t>rd</a:t>
            </a:r>
            <a:r>
              <a:rPr lang="en-US" sz="2286" kern="1200" dirty="0" smtClean="0">
                <a:solidFill>
                  <a:srgbClr val="2D2D8A"/>
                </a:solidFill>
                <a:sym typeface="Helvetica Light"/>
              </a:rPr>
              <a:t> GEOSS Data </a:t>
            </a:r>
            <a:r>
              <a:rPr lang="en-US" sz="2286" kern="1200" dirty="0">
                <a:solidFill>
                  <a:srgbClr val="2D2D8A"/>
                </a:solidFill>
                <a:sym typeface="Helvetica Light"/>
              </a:rPr>
              <a:t>P</a:t>
            </a:r>
            <a:r>
              <a:rPr lang="en-US" sz="2286" kern="1200" dirty="0" smtClean="0">
                <a:solidFill>
                  <a:srgbClr val="2D2D8A"/>
                </a:solidFill>
                <a:sym typeface="Helvetica Light"/>
              </a:rPr>
              <a:t>roviders Workshop</a:t>
            </a:r>
            <a:endParaRPr lang="en-US" sz="2286" kern="1200" dirty="0">
              <a:solidFill>
                <a:srgbClr val="2D2D8A"/>
              </a:solidFill>
              <a:sym typeface="Helvetica Light"/>
            </a:endParaRPr>
          </a:p>
        </p:txBody>
      </p:sp>
    </p:spTree>
    <p:extLst>
      <p:ext uri="{BB962C8B-B14F-4D97-AF65-F5344CB8AC3E}">
        <p14:creationId xmlns:p14="http://schemas.microsoft.com/office/powerpoint/2010/main" val="932225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9"/>
        <p:cNvGrpSpPr/>
        <p:nvPr/>
      </p:nvGrpSpPr>
      <p:grpSpPr>
        <a:xfrm>
          <a:off x="0" y="0"/>
          <a:ext cx="0" cy="0"/>
          <a:chOff x="0" y="0"/>
          <a:chExt cx="0" cy="0"/>
        </a:xfrm>
      </p:grpSpPr>
      <p:sp>
        <p:nvSpPr>
          <p:cNvPr id="820" name="Shape 820"/>
          <p:cNvSpPr/>
          <p:nvPr/>
        </p:nvSpPr>
        <p:spPr>
          <a:xfrm>
            <a:off x="916348" y="711478"/>
            <a:ext cx="3986669" cy="872034"/>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3B1F4C"/>
              </a:buClr>
              <a:buSzPts val="5000"/>
              <a:buFont typeface="Arial"/>
              <a:buNone/>
            </a:pPr>
            <a:r>
              <a:rPr lang="en-US" sz="5000" b="0" i="0" u="none" strike="noStrike" cap="none" dirty="0">
                <a:solidFill>
                  <a:srgbClr val="3B1F4C"/>
                </a:solidFill>
                <a:latin typeface="Arial"/>
                <a:ea typeface="Arial"/>
                <a:cs typeface="Arial"/>
                <a:sym typeface="Arial"/>
              </a:rPr>
              <a:t>SCENARIO 2</a:t>
            </a:r>
            <a:endParaRPr sz="5000" b="0" i="0" u="none" strike="noStrike" cap="none" dirty="0">
              <a:solidFill>
                <a:srgbClr val="3B1F4C"/>
              </a:solidFill>
              <a:latin typeface="Arial"/>
              <a:ea typeface="Arial"/>
              <a:cs typeface="Arial"/>
              <a:sym typeface="Arial"/>
            </a:endParaRPr>
          </a:p>
        </p:txBody>
      </p:sp>
      <p:sp>
        <p:nvSpPr>
          <p:cNvPr id="821" name="Shape 821"/>
          <p:cNvSpPr txBox="1"/>
          <p:nvPr/>
        </p:nvSpPr>
        <p:spPr>
          <a:xfrm>
            <a:off x="908436" y="2681536"/>
            <a:ext cx="10851516"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4000"/>
              <a:buFont typeface="Helvetica Neue Light"/>
              <a:buNone/>
            </a:pPr>
            <a:r>
              <a:rPr lang="en-US" sz="4000" b="0" i="0" u="none" strike="noStrike" cap="none" dirty="0">
                <a:solidFill>
                  <a:srgbClr val="888888"/>
                </a:solidFill>
                <a:latin typeface="Helvetica Neue Light"/>
                <a:ea typeface="Helvetica Neue Light"/>
                <a:cs typeface="Helvetica Neue Light"/>
                <a:sym typeface="Helvetica Neue Light"/>
              </a:rPr>
              <a:t>Search based on “Snow &amp; Ice” focus area</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Shape 827"/>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828" name="Shape 828"/>
          <p:cNvGrpSpPr/>
          <p:nvPr/>
        </p:nvGrpSpPr>
        <p:grpSpPr>
          <a:xfrm>
            <a:off x="3345303" y="3544079"/>
            <a:ext cx="8640960" cy="4651213"/>
            <a:chOff x="3383693" y="1416224"/>
            <a:chExt cx="6247086" cy="3327857"/>
          </a:xfrm>
        </p:grpSpPr>
        <p:pic>
          <p:nvPicPr>
            <p:cNvPr id="829" name="Shape 829"/>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830" name="Shape 830"/>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831" name="Shape 831"/>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832" name="Shape 832"/>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833" name="Shape 833"/>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834" name="Shape 834"/>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Shape 840"/>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841" name="Shape 841"/>
          <p:cNvGrpSpPr/>
          <p:nvPr/>
        </p:nvGrpSpPr>
        <p:grpSpPr>
          <a:xfrm>
            <a:off x="3345303" y="3544079"/>
            <a:ext cx="8640960" cy="4651213"/>
            <a:chOff x="3383693" y="1416224"/>
            <a:chExt cx="6247086" cy="3327857"/>
          </a:xfrm>
        </p:grpSpPr>
        <p:pic>
          <p:nvPicPr>
            <p:cNvPr id="842" name="Shape 842"/>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843" name="Shape 843"/>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844" name="Shape 844"/>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845" name="Shape 845"/>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846" name="Shape 846"/>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847" name="Shape 847"/>
          <p:cNvGrpSpPr/>
          <p:nvPr/>
        </p:nvGrpSpPr>
        <p:grpSpPr>
          <a:xfrm>
            <a:off x="7768652" y="5637185"/>
            <a:ext cx="3922613" cy="4718347"/>
            <a:chOff x="649685" y="3946029"/>
            <a:chExt cx="2664296" cy="3240360"/>
          </a:xfrm>
        </p:grpSpPr>
        <p:sp>
          <p:nvSpPr>
            <p:cNvPr id="848" name="Shape 848"/>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849" name="Shape 849"/>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850" name="Shape 850"/>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Energy &amp; Temperature</a:t>
              </a:r>
              <a:endParaRPr dirty="0"/>
            </a:p>
          </p:txBody>
        </p:sp>
        <p:sp>
          <p:nvSpPr>
            <p:cNvPr id="851" name="Shape 851"/>
            <p:cNvSpPr txBox="1"/>
            <p:nvPr/>
          </p:nvSpPr>
          <p:spPr>
            <a:xfrm>
              <a:off x="963563" y="4865903"/>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Other Physical Properties</a:t>
              </a:r>
              <a:endParaRPr dirty="0"/>
            </a:p>
          </p:txBody>
        </p:sp>
        <p:sp>
          <p:nvSpPr>
            <p:cNvPr id="852" name="Shape 852"/>
            <p:cNvSpPr txBox="1"/>
            <p:nvPr/>
          </p:nvSpPr>
          <p:spPr>
            <a:xfrm>
              <a:off x="947649" y="5255033"/>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Carbon Cycle and other GHGs</a:t>
              </a:r>
              <a:endParaRPr dirty="0"/>
            </a:p>
          </p:txBody>
        </p:sp>
        <p:sp>
          <p:nvSpPr>
            <p:cNvPr id="853" name="Shape 853"/>
            <p:cNvSpPr txBox="1"/>
            <p:nvPr/>
          </p:nvSpPr>
          <p:spPr>
            <a:xfrm>
              <a:off x="963563" y="5624941"/>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Hydrosphere</a:t>
              </a:r>
              <a:endParaRPr dirty="0"/>
            </a:p>
          </p:txBody>
        </p:sp>
        <p:sp>
          <p:nvSpPr>
            <p:cNvPr id="854" name="Shape 854"/>
            <p:cNvSpPr txBox="1"/>
            <p:nvPr/>
          </p:nvSpPr>
          <p:spPr>
            <a:xfrm>
              <a:off x="964829" y="6010782"/>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&amp; Ice</a:t>
              </a:r>
              <a:endParaRPr dirty="0"/>
            </a:p>
          </p:txBody>
        </p:sp>
        <p:sp>
          <p:nvSpPr>
            <p:cNvPr id="855" name="Shape 855"/>
            <p:cNvSpPr txBox="1"/>
            <p:nvPr/>
          </p:nvSpPr>
          <p:spPr>
            <a:xfrm>
              <a:off x="964829" y="6366675"/>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Biosphere</a:t>
              </a:r>
              <a:endParaRPr dirty="0"/>
            </a:p>
          </p:txBody>
        </p:sp>
        <p:sp>
          <p:nvSpPr>
            <p:cNvPr id="856" name="Shape 856"/>
            <p:cNvSpPr txBox="1"/>
            <p:nvPr/>
          </p:nvSpPr>
          <p:spPr>
            <a:xfrm>
              <a:off x="971625" y="6686624"/>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Human Use of Natural Resources</a:t>
              </a:r>
              <a:endParaRPr dirty="0"/>
            </a:p>
          </p:txBody>
        </p:sp>
      </p:grpSp>
      <p:sp>
        <p:nvSpPr>
          <p:cNvPr id="857" name="Shape 857"/>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Shape 863"/>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864" name="Shape 864"/>
          <p:cNvGrpSpPr/>
          <p:nvPr/>
        </p:nvGrpSpPr>
        <p:grpSpPr>
          <a:xfrm>
            <a:off x="3345303" y="3544079"/>
            <a:ext cx="8640960" cy="4651213"/>
            <a:chOff x="3383693" y="1416224"/>
            <a:chExt cx="6247086" cy="3327857"/>
          </a:xfrm>
        </p:grpSpPr>
        <p:pic>
          <p:nvPicPr>
            <p:cNvPr id="865" name="Shape 865"/>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866" name="Shape 866"/>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Essential  Climate  Variable</a:t>
              </a:r>
              <a:endParaRPr dirty="0"/>
            </a:p>
          </p:txBody>
        </p:sp>
        <p:sp>
          <p:nvSpPr>
            <p:cNvPr id="867" name="Shape 867"/>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868" name="Shape 868"/>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Focus Area</a:t>
            </a:r>
            <a:endParaRPr dirty="0"/>
          </a:p>
        </p:txBody>
      </p:sp>
      <p:sp>
        <p:nvSpPr>
          <p:cNvPr id="869" name="Shape 869"/>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nvGrpSpPr>
          <p:cNvPr id="870" name="Shape 870"/>
          <p:cNvGrpSpPr/>
          <p:nvPr/>
        </p:nvGrpSpPr>
        <p:grpSpPr>
          <a:xfrm>
            <a:off x="7768652" y="5637185"/>
            <a:ext cx="3922613" cy="4718347"/>
            <a:chOff x="649685" y="3946029"/>
            <a:chExt cx="2664296" cy="3240360"/>
          </a:xfrm>
        </p:grpSpPr>
        <p:sp>
          <p:nvSpPr>
            <p:cNvPr id="871" name="Shape 871"/>
            <p:cNvSpPr/>
            <p:nvPr/>
          </p:nvSpPr>
          <p:spPr>
            <a:xfrm>
              <a:off x="649685" y="3946029"/>
              <a:ext cx="2664296" cy="3240360"/>
            </a:xfrm>
            <a:prstGeom prst="roundRect">
              <a:avLst>
                <a:gd name="adj" fmla="val 2696"/>
              </a:avLst>
            </a:pr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7F7F7F"/>
                </a:solidFill>
                <a:latin typeface="Calibri"/>
                <a:ea typeface="Calibri"/>
                <a:cs typeface="Calibri"/>
                <a:sym typeface="Calibri"/>
              </a:endParaRPr>
            </a:p>
          </p:txBody>
        </p:sp>
        <p:pic>
          <p:nvPicPr>
            <p:cNvPr id="872" name="Shape 872"/>
            <p:cNvPicPr preferRelativeResize="0"/>
            <p:nvPr/>
          </p:nvPicPr>
          <p:blipFill rotWithShape="1">
            <a:blip r:embed="rId5">
              <a:alphaModFix/>
            </a:blip>
            <a:srcRect/>
            <a:stretch/>
          </p:blipFill>
          <p:spPr>
            <a:xfrm>
              <a:off x="695325" y="3955554"/>
              <a:ext cx="2590800" cy="3211785"/>
            </a:xfrm>
            <a:prstGeom prst="rect">
              <a:avLst/>
            </a:prstGeom>
            <a:noFill/>
            <a:ln>
              <a:noFill/>
            </a:ln>
          </p:spPr>
        </p:pic>
        <p:sp>
          <p:nvSpPr>
            <p:cNvPr id="873" name="Shape 873"/>
            <p:cNvSpPr txBox="1"/>
            <p:nvPr/>
          </p:nvSpPr>
          <p:spPr>
            <a:xfrm>
              <a:off x="963563" y="4490065"/>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Energy &amp; Temperature</a:t>
              </a:r>
              <a:endParaRPr dirty="0"/>
            </a:p>
          </p:txBody>
        </p:sp>
        <p:sp>
          <p:nvSpPr>
            <p:cNvPr id="874" name="Shape 874"/>
            <p:cNvSpPr txBox="1"/>
            <p:nvPr/>
          </p:nvSpPr>
          <p:spPr>
            <a:xfrm>
              <a:off x="963563" y="4865903"/>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Other Physical Properties</a:t>
              </a:r>
              <a:endParaRPr dirty="0"/>
            </a:p>
          </p:txBody>
        </p:sp>
        <p:sp>
          <p:nvSpPr>
            <p:cNvPr id="875" name="Shape 875"/>
            <p:cNvSpPr txBox="1"/>
            <p:nvPr/>
          </p:nvSpPr>
          <p:spPr>
            <a:xfrm>
              <a:off x="947649" y="5255033"/>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Carbon Cycle and other GHGs</a:t>
              </a:r>
              <a:endParaRPr dirty="0"/>
            </a:p>
          </p:txBody>
        </p:sp>
        <p:sp>
          <p:nvSpPr>
            <p:cNvPr id="876" name="Shape 876"/>
            <p:cNvSpPr txBox="1"/>
            <p:nvPr/>
          </p:nvSpPr>
          <p:spPr>
            <a:xfrm>
              <a:off x="963563" y="5624941"/>
              <a:ext cx="2160240"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Hydrosphere</a:t>
              </a:r>
              <a:endParaRPr dirty="0"/>
            </a:p>
          </p:txBody>
        </p:sp>
        <p:sp>
          <p:nvSpPr>
            <p:cNvPr id="877" name="Shape 877"/>
            <p:cNvSpPr txBox="1"/>
            <p:nvPr/>
          </p:nvSpPr>
          <p:spPr>
            <a:xfrm>
              <a:off x="964829" y="6010782"/>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Snow &amp; Ice</a:t>
              </a:r>
              <a:endParaRPr dirty="0"/>
            </a:p>
          </p:txBody>
        </p:sp>
        <p:sp>
          <p:nvSpPr>
            <p:cNvPr id="878" name="Shape 878"/>
            <p:cNvSpPr txBox="1"/>
            <p:nvPr/>
          </p:nvSpPr>
          <p:spPr>
            <a:xfrm>
              <a:off x="964829" y="6366675"/>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Biosphere</a:t>
              </a:r>
              <a:endParaRPr dirty="0"/>
            </a:p>
          </p:txBody>
        </p:sp>
        <p:sp>
          <p:nvSpPr>
            <p:cNvPr id="879" name="Shape 879"/>
            <p:cNvSpPr txBox="1"/>
            <p:nvPr/>
          </p:nvSpPr>
          <p:spPr>
            <a:xfrm>
              <a:off x="971625" y="6686624"/>
              <a:ext cx="2123603" cy="2445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714"/>
                <a:buFont typeface="Calibri"/>
                <a:buNone/>
              </a:pPr>
              <a:r>
                <a:rPr lang="en-US" sz="1714" b="0" i="0" u="none" strike="noStrike" cap="none" dirty="0">
                  <a:solidFill>
                    <a:srgbClr val="595959"/>
                  </a:solidFill>
                  <a:latin typeface="Calibri"/>
                  <a:ea typeface="Calibri"/>
                  <a:cs typeface="Calibri"/>
                  <a:sym typeface="Calibri"/>
                </a:rPr>
                <a:t>Human Use of Natural Resources</a:t>
              </a:r>
              <a:endParaRPr dirty="0"/>
            </a:p>
          </p:txBody>
        </p:sp>
      </p:grpSp>
      <p:sp>
        <p:nvSpPr>
          <p:cNvPr id="880" name="Shape 880"/>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
        <p:nvSpPr>
          <p:cNvPr id="881" name="Shape 881"/>
          <p:cNvSpPr txBox="1"/>
          <p:nvPr/>
        </p:nvSpPr>
        <p:spPr>
          <a:xfrm>
            <a:off x="7885506" y="8503898"/>
            <a:ext cx="343364" cy="532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57"/>
              <a:buFont typeface="Calibri"/>
              <a:buNone/>
            </a:pPr>
            <a:r>
              <a:rPr lang="en-US" sz="2857" b="0" i="0" u="none" strike="noStrike" cap="none" dirty="0">
                <a:solidFill>
                  <a:srgbClr val="000000"/>
                </a:solidFill>
                <a:latin typeface="Calibri"/>
                <a:ea typeface="Calibri"/>
                <a:cs typeface="Calibri"/>
                <a:sym typeface="Calibri"/>
              </a:rPr>
              <a:t>x</a:t>
            </a:r>
            <a:endParaRPr dirty="0"/>
          </a:p>
        </p:txBody>
      </p:sp>
      <p:sp>
        <p:nvSpPr>
          <p:cNvPr id="882" name="Shape 882"/>
          <p:cNvSpPr/>
          <p:nvPr/>
        </p:nvSpPr>
        <p:spPr>
          <a:xfrm>
            <a:off x="7768651" y="8606766"/>
            <a:ext cx="3642616" cy="421463"/>
          </a:xfrm>
          <a:prstGeom prst="rect">
            <a:avLst/>
          </a:prstGeom>
          <a:solidFill>
            <a:srgbClr val="4F81BD">
              <a:alpha val="5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Shape 888"/>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889" name="Shape 889"/>
          <p:cNvGrpSpPr/>
          <p:nvPr/>
        </p:nvGrpSpPr>
        <p:grpSpPr>
          <a:xfrm>
            <a:off x="3345303" y="3544079"/>
            <a:ext cx="8640960" cy="4651213"/>
            <a:chOff x="3383693" y="1416224"/>
            <a:chExt cx="6247086" cy="3327857"/>
          </a:xfrm>
        </p:grpSpPr>
        <p:pic>
          <p:nvPicPr>
            <p:cNvPr id="890" name="Shape 890"/>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891" name="Shape 891"/>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5 selected</a:t>
              </a:r>
              <a:endParaRPr dirty="0"/>
            </a:p>
          </p:txBody>
        </p:sp>
        <p:sp>
          <p:nvSpPr>
            <p:cNvPr id="892" name="Shape 892"/>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893" name="Shape 893"/>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Snow &amp; Ice</a:t>
            </a:r>
            <a:endParaRPr dirty="0"/>
          </a:p>
        </p:txBody>
      </p:sp>
      <p:sp>
        <p:nvSpPr>
          <p:cNvPr id="894" name="Shape 894"/>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895" name="Shape 895"/>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Shape 901"/>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grpSp>
        <p:nvGrpSpPr>
          <p:cNvPr id="902" name="Shape 902"/>
          <p:cNvGrpSpPr/>
          <p:nvPr/>
        </p:nvGrpSpPr>
        <p:grpSpPr>
          <a:xfrm>
            <a:off x="3345303" y="3544079"/>
            <a:ext cx="8640960" cy="4651213"/>
            <a:chOff x="3383693" y="1416224"/>
            <a:chExt cx="6247086" cy="3327857"/>
          </a:xfrm>
        </p:grpSpPr>
        <p:pic>
          <p:nvPicPr>
            <p:cNvPr id="903" name="Shape 903"/>
            <p:cNvPicPr preferRelativeResize="0"/>
            <p:nvPr/>
          </p:nvPicPr>
          <p:blipFill rotWithShape="1">
            <a:blip r:embed="rId4">
              <a:alphaModFix/>
            </a:blip>
            <a:srcRect/>
            <a:stretch/>
          </p:blipFill>
          <p:spPr>
            <a:xfrm>
              <a:off x="3383693" y="1416224"/>
              <a:ext cx="6247086" cy="3327857"/>
            </a:xfrm>
            <a:prstGeom prst="rect">
              <a:avLst/>
            </a:prstGeom>
            <a:noFill/>
            <a:ln>
              <a:noFill/>
            </a:ln>
          </p:spPr>
        </p:pic>
        <p:sp>
          <p:nvSpPr>
            <p:cNvPr id="904" name="Shape 904"/>
            <p:cNvSpPr/>
            <p:nvPr/>
          </p:nvSpPr>
          <p:spPr>
            <a:xfrm>
              <a:off x="3668581" y="2376401"/>
              <a:ext cx="2707751"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5 selected</a:t>
              </a:r>
              <a:endParaRPr dirty="0"/>
            </a:p>
          </p:txBody>
        </p:sp>
        <p:sp>
          <p:nvSpPr>
            <p:cNvPr id="905" name="Shape 905"/>
            <p:cNvSpPr/>
            <p:nvPr/>
          </p:nvSpPr>
          <p:spPr>
            <a:xfrm rot="10800000">
              <a:off x="6135387" y="2609665"/>
              <a:ext cx="72007" cy="49125"/>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grpSp>
      <p:sp>
        <p:nvSpPr>
          <p:cNvPr id="906" name="Shape 906"/>
          <p:cNvSpPr/>
          <p:nvPr/>
        </p:nvSpPr>
        <p:spPr>
          <a:xfrm>
            <a:off x="7829432" y="4899116"/>
            <a:ext cx="3745357" cy="639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714"/>
              <a:buFont typeface="Calibri"/>
              <a:buNone/>
            </a:pPr>
            <a:r>
              <a:rPr lang="en-US" sz="1714" b="0" i="0" u="none" strike="noStrike" cap="none" dirty="0">
                <a:solidFill>
                  <a:srgbClr val="7F7F7F"/>
                </a:solidFill>
                <a:latin typeface="Calibri"/>
                <a:ea typeface="Calibri"/>
                <a:cs typeface="Calibri"/>
                <a:sym typeface="Calibri"/>
              </a:rPr>
              <a:t>Snow &amp; Ice</a:t>
            </a:r>
            <a:endParaRPr dirty="0"/>
          </a:p>
        </p:txBody>
      </p:sp>
      <p:sp>
        <p:nvSpPr>
          <p:cNvPr id="907" name="Shape 907"/>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08" name="Shape 908"/>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
        <p:nvSpPr>
          <p:cNvPr id="909" name="Shape 909"/>
          <p:cNvSpPr/>
          <p:nvPr/>
        </p:nvSpPr>
        <p:spPr>
          <a:xfrm rot="-3304799">
            <a:off x="10573268" y="6174177"/>
            <a:ext cx="1306286" cy="1306286"/>
          </a:xfrm>
          <a:prstGeom prst="blockArc">
            <a:avLst>
              <a:gd name="adj1" fmla="val 10800000"/>
              <a:gd name="adj2" fmla="val 19843115"/>
              <a:gd name="adj3" fmla="val 12106"/>
            </a:avLst>
          </a:prstGeom>
          <a:gradFill>
            <a:gsLst>
              <a:gs pos="0">
                <a:srgbClr val="004177"/>
              </a:gs>
              <a:gs pos="50000">
                <a:srgbClr val="005EAC"/>
              </a:gs>
              <a:gs pos="100000">
                <a:srgbClr val="0072C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sp>
        <p:nvSpPr>
          <p:cNvPr id="910" name="Shape 910"/>
          <p:cNvSpPr/>
          <p:nvPr/>
        </p:nvSpPr>
        <p:spPr>
          <a:xfrm>
            <a:off x="3067423" y="3257600"/>
            <a:ext cx="18288001" cy="7631423"/>
          </a:xfrm>
          <a:prstGeom prst="rect">
            <a:avLst/>
          </a:prstGeom>
          <a:solidFill>
            <a:srgbClr val="7F7F7F">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11" name="Shape 911"/>
          <p:cNvSpPr/>
          <p:nvPr/>
        </p:nvSpPr>
        <p:spPr>
          <a:xfrm rot="7460108">
            <a:off x="10544184" y="6114623"/>
            <a:ext cx="1301360" cy="1383300"/>
          </a:xfrm>
          <a:prstGeom prst="blockArc">
            <a:avLst>
              <a:gd name="adj1" fmla="val 10800000"/>
              <a:gd name="adj2" fmla="val 20454736"/>
              <a:gd name="adj3" fmla="val 9764"/>
            </a:avLst>
          </a:prstGeom>
          <a:gradFill>
            <a:gsLst>
              <a:gs pos="0">
                <a:srgbClr val="005E5E"/>
              </a:gs>
              <a:gs pos="50000">
                <a:srgbClr val="008888"/>
              </a:gs>
              <a:gs pos="100000">
                <a:srgbClr val="00A4A4"/>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sp>
        <p:nvSpPr>
          <p:cNvPr id="912" name="Shape 912"/>
          <p:cNvSpPr txBox="1"/>
          <p:nvPr/>
        </p:nvSpPr>
        <p:spPr>
          <a:xfrm>
            <a:off x="11006229" y="6534779"/>
            <a:ext cx="591829" cy="4879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571"/>
              <a:buFont typeface="Calibri"/>
              <a:buNone/>
            </a:pPr>
            <a:r>
              <a:rPr lang="en-US" sz="2571" b="1" i="0" u="none" strike="noStrike" cap="none" dirty="0">
                <a:solidFill>
                  <a:srgbClr val="FFFFFF"/>
                </a:solidFill>
                <a:latin typeface="Calibri"/>
                <a:ea typeface="Calibri"/>
                <a:cs typeface="Calibri"/>
                <a:sym typeface="Calibri"/>
              </a:rPr>
              <a:t>0%</a:t>
            </a:r>
            <a:endParaRPr dirty="0"/>
          </a:p>
        </p:txBody>
      </p:sp>
      <p:sp>
        <p:nvSpPr>
          <p:cNvPr id="913" name="Shape 913"/>
          <p:cNvSpPr txBox="1"/>
          <p:nvPr/>
        </p:nvSpPr>
        <p:spPr>
          <a:xfrm>
            <a:off x="11986263" y="6352749"/>
            <a:ext cx="4397486" cy="795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72"/>
              <a:buFont typeface="Calibri"/>
              <a:buNone/>
            </a:pPr>
            <a:r>
              <a:rPr lang="en-US" sz="4572" b="0" i="0" u="none" strike="noStrike" cap="none" dirty="0">
                <a:solidFill>
                  <a:srgbClr val="FFFFFF"/>
                </a:solidFill>
                <a:latin typeface="Calibri"/>
                <a:ea typeface="Calibri"/>
                <a:cs typeface="Calibri"/>
                <a:sym typeface="Calibri"/>
              </a:rPr>
              <a:t>Query in progress</a:t>
            </a:r>
            <a:endParaRP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Shape 919"/>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20" name="Shape 920"/>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1" name="Shape 921"/>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dirty="0">
                <a:solidFill>
                  <a:srgbClr val="FFFFFF"/>
                </a:solidFill>
                <a:latin typeface="Calibri"/>
                <a:ea typeface="Calibri"/>
                <a:cs typeface="Calibri"/>
                <a:sym typeface="Calibri"/>
              </a:rPr>
              <a:t>GEOSS Platform for Climate</a:t>
            </a:r>
            <a:endParaRPr dirty="0"/>
          </a:p>
        </p:txBody>
      </p:sp>
      <p:sp>
        <p:nvSpPr>
          <p:cNvPr id="922" name="Shape 922"/>
          <p:cNvSpPr txBox="1"/>
          <p:nvPr/>
        </p:nvSpPr>
        <p:spPr>
          <a:xfrm>
            <a:off x="7974390" y="3566206"/>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dirty="0">
              <a:solidFill>
                <a:srgbClr val="000000"/>
              </a:solidFill>
              <a:latin typeface="Calibri"/>
              <a:ea typeface="Calibri"/>
              <a:cs typeface="Calibri"/>
              <a:sym typeface="Calibri"/>
            </a:endParaRPr>
          </a:p>
        </p:txBody>
      </p:sp>
      <p:pic>
        <p:nvPicPr>
          <p:cNvPr id="923" name="Shape 923"/>
          <p:cNvPicPr preferRelativeResize="0"/>
          <p:nvPr/>
        </p:nvPicPr>
        <p:blipFill rotWithShape="1">
          <a:blip r:embed="rId4">
            <a:alphaModFix/>
          </a:blip>
          <a:srcRect/>
          <a:stretch/>
        </p:blipFill>
        <p:spPr>
          <a:xfrm>
            <a:off x="3448172" y="9326846"/>
            <a:ext cx="1414394" cy="1368909"/>
          </a:xfrm>
          <a:prstGeom prst="rect">
            <a:avLst/>
          </a:prstGeom>
          <a:noFill/>
          <a:ln>
            <a:noFill/>
          </a:ln>
        </p:spPr>
      </p:pic>
      <p:pic>
        <p:nvPicPr>
          <p:cNvPr id="924" name="Shape 924"/>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25" name="Shape 925"/>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26" name="Shape 926"/>
          <p:cNvPicPr preferRelativeResize="0"/>
          <p:nvPr/>
        </p:nvPicPr>
        <p:blipFill rotWithShape="1">
          <a:blip r:embed="rId6">
            <a:alphaModFix/>
          </a:blip>
          <a:srcRect/>
          <a:stretch/>
        </p:blipFill>
        <p:spPr>
          <a:xfrm>
            <a:off x="3345303" y="3566204"/>
            <a:ext cx="7920880" cy="7422083"/>
          </a:xfrm>
          <a:prstGeom prst="rect">
            <a:avLst/>
          </a:prstGeom>
          <a:noFill/>
          <a:ln>
            <a:noFill/>
          </a:ln>
        </p:spPr>
      </p:pic>
      <p:sp>
        <p:nvSpPr>
          <p:cNvPr id="927" name="Shape 927"/>
          <p:cNvSpPr/>
          <p:nvPr/>
        </p:nvSpPr>
        <p:spPr>
          <a:xfrm>
            <a:off x="3551040" y="6449851"/>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8" name="Shape 928"/>
          <p:cNvSpPr/>
          <p:nvPr/>
        </p:nvSpPr>
        <p:spPr>
          <a:xfrm>
            <a:off x="3551040" y="8812503"/>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dirty="0">
              <a:solidFill>
                <a:srgbClr val="FFFFFF"/>
              </a:solidFill>
              <a:latin typeface="Calibri"/>
              <a:ea typeface="Calibri"/>
              <a:cs typeface="Calibri"/>
              <a:sym typeface="Calibri"/>
            </a:endParaRPr>
          </a:p>
        </p:txBody>
      </p:sp>
      <p:sp>
        <p:nvSpPr>
          <p:cNvPr id="929" name="Shape 929"/>
          <p:cNvSpPr/>
          <p:nvPr/>
        </p:nvSpPr>
        <p:spPr>
          <a:xfrm>
            <a:off x="3621640" y="6374511"/>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dirty="0">
                <a:solidFill>
                  <a:srgbClr val="000000"/>
                </a:solidFill>
                <a:latin typeface="Calibri"/>
                <a:ea typeface="Calibri"/>
                <a:cs typeface="Calibri"/>
                <a:sym typeface="Calibri"/>
              </a:rPr>
              <a:t>Resource preview not available</a:t>
            </a:r>
            <a:endParaRPr dirty="0"/>
          </a:p>
        </p:txBody>
      </p:sp>
      <p:sp>
        <p:nvSpPr>
          <p:cNvPr id="930" name="Shape 930"/>
          <p:cNvSpPr/>
          <p:nvPr/>
        </p:nvSpPr>
        <p:spPr>
          <a:xfrm>
            <a:off x="5266506" y="8992521"/>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Flood Mortality Risk</a:t>
            </a:r>
            <a:endParaRPr dirty="0"/>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Lorem ipsum dolor sit </a:t>
            </a:r>
            <a:r>
              <a:rPr lang="en-US" sz="2000" b="0" i="0" u="none" strike="noStrike" cap="none" dirty="0" err="1">
                <a:solidFill>
                  <a:srgbClr val="000000"/>
                </a:solidFill>
                <a:latin typeface="Calibri"/>
                <a:ea typeface="Calibri"/>
                <a:cs typeface="Calibri"/>
                <a:sym typeface="Calibri"/>
              </a:rPr>
              <a:t>amet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consectetur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adipisci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elit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eiusmod</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tempor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incidunt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labore</a:t>
            </a:r>
            <a:r>
              <a:rPr lang="en-US" sz="2000" b="0" i="0" u="none" strike="noStrike" cap="none" dirty="0">
                <a:solidFill>
                  <a:srgbClr val="000000"/>
                </a:solidFill>
                <a:latin typeface="Calibri"/>
                <a:ea typeface="Calibri"/>
                <a:cs typeface="Calibri"/>
                <a:sym typeface="Calibri"/>
              </a:rPr>
              <a:t> et </a:t>
            </a:r>
            <a:r>
              <a:rPr lang="en-US" sz="2000" b="0" i="0" u="none" strike="noStrike" cap="none" dirty="0" err="1">
                <a:solidFill>
                  <a:srgbClr val="000000"/>
                </a:solidFill>
                <a:latin typeface="Calibri"/>
                <a:ea typeface="Calibri"/>
                <a:cs typeface="Calibri"/>
                <a:sym typeface="Calibri"/>
              </a:rPr>
              <a:t>dolore</a:t>
            </a:r>
            <a:r>
              <a:rPr lang="en-US" sz="2000" b="0" i="0" u="none" strike="noStrike" cap="none" dirty="0">
                <a:solidFill>
                  <a:srgbClr val="000000"/>
                </a:solidFill>
                <a:latin typeface="Calibri"/>
                <a:ea typeface="Calibri"/>
                <a:cs typeface="Calibri"/>
                <a:sym typeface="Calibri"/>
              </a:rPr>
              <a:t> magna </a:t>
            </a:r>
            <a:r>
              <a:rPr lang="en-US" sz="2000" b="0" i="0" u="none" strike="noStrike" cap="none" dirty="0" err="1">
                <a:solidFill>
                  <a:srgbClr val="000000"/>
                </a:solidFill>
                <a:latin typeface="Calibri"/>
                <a:ea typeface="Calibri"/>
                <a:cs typeface="Calibri"/>
                <a:sym typeface="Calibri"/>
              </a:rPr>
              <a:t>aliqua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enim</a:t>
            </a:r>
            <a:r>
              <a:rPr lang="en-US" sz="2000" b="0" i="0" u="none" strike="noStrike" cap="none" dirty="0">
                <a:solidFill>
                  <a:srgbClr val="000000"/>
                </a:solidFill>
                <a:latin typeface="Calibri"/>
                <a:ea typeface="Calibri"/>
                <a:cs typeface="Calibri"/>
                <a:sym typeface="Calibri"/>
              </a:rPr>
              <a:t> ad</a:t>
            </a:r>
            <a:endParaRPr dirty="0"/>
          </a:p>
        </p:txBody>
      </p:sp>
      <p:sp>
        <p:nvSpPr>
          <p:cNvPr id="931" name="Shape 931"/>
          <p:cNvSpPr/>
          <p:nvPr/>
        </p:nvSpPr>
        <p:spPr>
          <a:xfrm>
            <a:off x="3448172" y="8606766"/>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32" name="Shape 932"/>
          <p:cNvSpPr/>
          <p:nvPr/>
        </p:nvSpPr>
        <p:spPr>
          <a:xfrm>
            <a:off x="3653908" y="8329014"/>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33" name="Shape 933"/>
          <p:cNvSpPr/>
          <p:nvPr/>
        </p:nvSpPr>
        <p:spPr>
          <a:xfrm>
            <a:off x="5299806" y="8092423"/>
            <a:ext cx="5554903"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Changes in glaciers mass</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annual as well as cumulative annual mass balances of 'reference' glaciers.</a:t>
            </a:r>
            <a:endParaRPr/>
          </a:p>
        </p:txBody>
      </p:sp>
      <p:pic>
        <p:nvPicPr>
          <p:cNvPr id="934" name="Shape 934"/>
          <p:cNvPicPr preferRelativeResize="0"/>
          <p:nvPr/>
        </p:nvPicPr>
        <p:blipFill rotWithShape="1">
          <a:blip r:embed="rId7">
            <a:alphaModFix/>
          </a:blip>
          <a:srcRect/>
          <a:stretch/>
        </p:blipFill>
        <p:spPr>
          <a:xfrm>
            <a:off x="3355134" y="7277880"/>
            <a:ext cx="7911049" cy="839494"/>
          </a:xfrm>
          <a:prstGeom prst="rect">
            <a:avLst/>
          </a:prstGeom>
          <a:noFill/>
          <a:ln>
            <a:noFill/>
          </a:ln>
        </p:spPr>
      </p:pic>
      <p:sp>
        <p:nvSpPr>
          <p:cNvPr id="935" name="Shape 935"/>
          <p:cNvSpPr/>
          <p:nvPr/>
        </p:nvSpPr>
        <p:spPr>
          <a:xfrm>
            <a:off x="5201969" y="6202926"/>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Arctic sea ice extent</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Arctic sea ice extent. It is automatically updated every day.</a:t>
            </a:r>
            <a:endParaRPr/>
          </a:p>
        </p:txBody>
      </p:sp>
      <p:pic>
        <p:nvPicPr>
          <p:cNvPr id="936" name="Shape 936"/>
          <p:cNvPicPr preferRelativeResize="0"/>
          <p:nvPr/>
        </p:nvPicPr>
        <p:blipFill rotWithShape="1">
          <a:blip r:embed="rId8">
            <a:alphaModFix/>
          </a:blip>
          <a:srcRect/>
          <a:stretch/>
        </p:blipFill>
        <p:spPr>
          <a:xfrm>
            <a:off x="3345303" y="9815805"/>
            <a:ext cx="7920880" cy="745464"/>
          </a:xfrm>
          <a:prstGeom prst="rect">
            <a:avLst/>
          </a:prstGeom>
          <a:noFill/>
          <a:ln>
            <a:noFill/>
          </a:ln>
        </p:spPr>
      </p:pic>
      <p:pic>
        <p:nvPicPr>
          <p:cNvPr id="937" name="Shape 937"/>
          <p:cNvPicPr preferRelativeResize="0"/>
          <p:nvPr/>
        </p:nvPicPr>
        <p:blipFill rotWithShape="1">
          <a:blip r:embed="rId9">
            <a:alphaModFix/>
          </a:blip>
          <a:srcRect/>
          <a:stretch/>
        </p:blipFill>
        <p:spPr>
          <a:xfrm>
            <a:off x="3539757" y="6238824"/>
            <a:ext cx="1675549" cy="1120269"/>
          </a:xfrm>
          <a:prstGeom prst="rect">
            <a:avLst/>
          </a:prstGeom>
          <a:noFill/>
          <a:ln w="9525" cap="flat" cmpd="sng">
            <a:solidFill>
              <a:schemeClr val="dk1"/>
            </a:solidFill>
            <a:prstDash val="solid"/>
            <a:miter lim="800000"/>
            <a:headEnd type="none" w="sm" len="sm"/>
            <a:tailEnd type="none" w="sm" len="sm"/>
          </a:ln>
        </p:spPr>
      </p:pic>
      <p:pic>
        <p:nvPicPr>
          <p:cNvPr id="938" name="Shape 938"/>
          <p:cNvPicPr preferRelativeResize="0"/>
          <p:nvPr/>
        </p:nvPicPr>
        <p:blipFill rotWithShape="1">
          <a:blip r:embed="rId10">
            <a:alphaModFix/>
          </a:blip>
          <a:srcRect/>
          <a:stretch/>
        </p:blipFill>
        <p:spPr>
          <a:xfrm>
            <a:off x="3539757" y="8233154"/>
            <a:ext cx="1722186" cy="1088943"/>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Shape 944"/>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45" name="Shape 945"/>
          <p:cNvSpPr/>
          <p:nvPr/>
        </p:nvSpPr>
        <p:spPr>
          <a:xfrm rot="10800000">
            <a:off x="9105943" y="4680343"/>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46" name="Shape 946"/>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a:solidFill>
                  <a:srgbClr val="FFFFFF"/>
                </a:solidFill>
                <a:latin typeface="Calibri"/>
                <a:ea typeface="Calibri"/>
                <a:cs typeface="Calibri"/>
                <a:sym typeface="Calibri"/>
              </a:rPr>
              <a:t>GEOSS Platform for Climate</a:t>
            </a:r>
            <a:endParaRPr/>
          </a:p>
        </p:txBody>
      </p:sp>
      <p:sp>
        <p:nvSpPr>
          <p:cNvPr id="947" name="Shape 947"/>
          <p:cNvSpPr txBox="1"/>
          <p:nvPr/>
        </p:nvSpPr>
        <p:spPr>
          <a:xfrm>
            <a:off x="7974390" y="3566206"/>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p:txBody>
      </p:sp>
      <p:pic>
        <p:nvPicPr>
          <p:cNvPr id="948" name="Shape 948"/>
          <p:cNvPicPr preferRelativeResize="0"/>
          <p:nvPr/>
        </p:nvPicPr>
        <p:blipFill rotWithShape="1">
          <a:blip r:embed="rId4">
            <a:alphaModFix/>
          </a:blip>
          <a:srcRect/>
          <a:stretch/>
        </p:blipFill>
        <p:spPr>
          <a:xfrm>
            <a:off x="3448172" y="9326846"/>
            <a:ext cx="1414394" cy="1368909"/>
          </a:xfrm>
          <a:prstGeom prst="rect">
            <a:avLst/>
          </a:prstGeom>
          <a:noFill/>
          <a:ln>
            <a:noFill/>
          </a:ln>
        </p:spPr>
      </p:pic>
      <p:pic>
        <p:nvPicPr>
          <p:cNvPr id="949" name="Shape 949"/>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50" name="Shape 950"/>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951" name="Shape 951"/>
          <p:cNvPicPr preferRelativeResize="0"/>
          <p:nvPr/>
        </p:nvPicPr>
        <p:blipFill rotWithShape="1">
          <a:blip r:embed="rId6">
            <a:alphaModFix/>
          </a:blip>
          <a:srcRect/>
          <a:stretch/>
        </p:blipFill>
        <p:spPr>
          <a:xfrm>
            <a:off x="3345303" y="3566204"/>
            <a:ext cx="7920880" cy="7422083"/>
          </a:xfrm>
          <a:prstGeom prst="rect">
            <a:avLst/>
          </a:prstGeom>
          <a:noFill/>
          <a:ln>
            <a:noFill/>
          </a:ln>
        </p:spPr>
      </p:pic>
      <p:sp>
        <p:nvSpPr>
          <p:cNvPr id="952" name="Shape 952"/>
          <p:cNvSpPr/>
          <p:nvPr/>
        </p:nvSpPr>
        <p:spPr>
          <a:xfrm>
            <a:off x="3551040" y="6449851"/>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53" name="Shape 953"/>
          <p:cNvSpPr/>
          <p:nvPr/>
        </p:nvSpPr>
        <p:spPr>
          <a:xfrm>
            <a:off x="3551040" y="8812503"/>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54" name="Shape 954"/>
          <p:cNvSpPr/>
          <p:nvPr/>
        </p:nvSpPr>
        <p:spPr>
          <a:xfrm>
            <a:off x="3621640" y="6374511"/>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55" name="Shape 955"/>
          <p:cNvSpPr/>
          <p:nvPr/>
        </p:nvSpPr>
        <p:spPr>
          <a:xfrm>
            <a:off x="5266506" y="8992521"/>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Flood Mortality Risk</a:t>
            </a:r>
            <a:endParaRPr/>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Lorem ipsum dolor sit amet, consectetur adipisci elit, sed eiusmod tempor incidunt ut labore et dolore magna aliqua. Ut enim ad</a:t>
            </a:r>
            <a:endParaRPr/>
          </a:p>
        </p:txBody>
      </p:sp>
      <p:sp>
        <p:nvSpPr>
          <p:cNvPr id="956" name="Shape 956"/>
          <p:cNvSpPr/>
          <p:nvPr/>
        </p:nvSpPr>
        <p:spPr>
          <a:xfrm>
            <a:off x="3448172" y="8606766"/>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57" name="Shape 957"/>
          <p:cNvSpPr/>
          <p:nvPr/>
        </p:nvSpPr>
        <p:spPr>
          <a:xfrm>
            <a:off x="3653908" y="8329014"/>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958" name="Shape 958"/>
          <p:cNvSpPr/>
          <p:nvPr/>
        </p:nvSpPr>
        <p:spPr>
          <a:xfrm>
            <a:off x="5299806" y="8092423"/>
            <a:ext cx="5554903"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Changes in glaciers mass</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annual as well as cumulative annual mass balances of 'reference' glaciers.</a:t>
            </a:r>
            <a:endParaRPr/>
          </a:p>
        </p:txBody>
      </p:sp>
      <p:pic>
        <p:nvPicPr>
          <p:cNvPr id="959" name="Shape 959"/>
          <p:cNvPicPr preferRelativeResize="0"/>
          <p:nvPr/>
        </p:nvPicPr>
        <p:blipFill rotWithShape="1">
          <a:blip r:embed="rId7">
            <a:alphaModFix/>
          </a:blip>
          <a:srcRect/>
          <a:stretch/>
        </p:blipFill>
        <p:spPr>
          <a:xfrm>
            <a:off x="3355134" y="7277880"/>
            <a:ext cx="7911049" cy="839494"/>
          </a:xfrm>
          <a:prstGeom prst="rect">
            <a:avLst/>
          </a:prstGeom>
          <a:noFill/>
          <a:ln>
            <a:noFill/>
          </a:ln>
        </p:spPr>
      </p:pic>
      <p:sp>
        <p:nvSpPr>
          <p:cNvPr id="960" name="Shape 960"/>
          <p:cNvSpPr/>
          <p:nvPr/>
        </p:nvSpPr>
        <p:spPr>
          <a:xfrm>
            <a:off x="5201969" y="6202926"/>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Arctic sea ice extent</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Arctic sea ice extent. It is automatically updated every day.</a:t>
            </a:r>
            <a:endParaRPr/>
          </a:p>
        </p:txBody>
      </p:sp>
      <p:pic>
        <p:nvPicPr>
          <p:cNvPr id="961" name="Shape 961"/>
          <p:cNvPicPr preferRelativeResize="0"/>
          <p:nvPr/>
        </p:nvPicPr>
        <p:blipFill rotWithShape="1">
          <a:blip r:embed="rId8">
            <a:alphaModFix/>
          </a:blip>
          <a:srcRect/>
          <a:stretch/>
        </p:blipFill>
        <p:spPr>
          <a:xfrm>
            <a:off x="3345303" y="9815805"/>
            <a:ext cx="7920880" cy="745464"/>
          </a:xfrm>
          <a:prstGeom prst="rect">
            <a:avLst/>
          </a:prstGeom>
          <a:noFill/>
          <a:ln>
            <a:noFill/>
          </a:ln>
        </p:spPr>
      </p:pic>
      <p:pic>
        <p:nvPicPr>
          <p:cNvPr id="962" name="Shape 962"/>
          <p:cNvPicPr preferRelativeResize="0"/>
          <p:nvPr/>
        </p:nvPicPr>
        <p:blipFill rotWithShape="1">
          <a:blip r:embed="rId9">
            <a:alphaModFix/>
          </a:blip>
          <a:srcRect/>
          <a:stretch/>
        </p:blipFill>
        <p:spPr>
          <a:xfrm>
            <a:off x="3539757" y="6238824"/>
            <a:ext cx="1675549" cy="1120269"/>
          </a:xfrm>
          <a:prstGeom prst="rect">
            <a:avLst/>
          </a:prstGeom>
          <a:noFill/>
          <a:ln w="9525" cap="flat" cmpd="sng">
            <a:solidFill>
              <a:schemeClr val="dk1"/>
            </a:solidFill>
            <a:prstDash val="solid"/>
            <a:miter lim="800000"/>
            <a:headEnd type="none" w="sm" len="sm"/>
            <a:tailEnd type="none" w="sm" len="sm"/>
          </a:ln>
        </p:spPr>
      </p:pic>
      <p:pic>
        <p:nvPicPr>
          <p:cNvPr id="963" name="Shape 963"/>
          <p:cNvPicPr preferRelativeResize="0"/>
          <p:nvPr/>
        </p:nvPicPr>
        <p:blipFill rotWithShape="1">
          <a:blip r:embed="rId10">
            <a:alphaModFix/>
          </a:blip>
          <a:srcRect/>
          <a:stretch/>
        </p:blipFill>
        <p:spPr>
          <a:xfrm>
            <a:off x="3539757" y="8233154"/>
            <a:ext cx="1722186" cy="1088943"/>
          </a:xfrm>
          <a:prstGeom prst="rect">
            <a:avLst/>
          </a:prstGeom>
          <a:noFill/>
          <a:ln w="9525" cap="flat" cmpd="sng">
            <a:solidFill>
              <a:schemeClr val="dk1"/>
            </a:solidFill>
            <a:prstDash val="solid"/>
            <a:miter lim="800000"/>
            <a:headEnd type="none" w="sm" len="sm"/>
            <a:tailEnd type="none" w="sm" len="sm"/>
          </a:ln>
        </p:spPr>
      </p:pic>
      <p:sp>
        <p:nvSpPr>
          <p:cNvPr id="964" name="Shape 964"/>
          <p:cNvSpPr txBox="1"/>
          <p:nvPr/>
        </p:nvSpPr>
        <p:spPr>
          <a:xfrm>
            <a:off x="18028155" y="4217027"/>
            <a:ext cx="356188" cy="4879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99"/>
              </a:buClr>
              <a:buSzPts val="2571"/>
              <a:buFont typeface="Calibri"/>
              <a:buNone/>
            </a:pPr>
            <a:r>
              <a:rPr lang="en-US" sz="2571" b="0" i="0" u="none" strike="noStrike" cap="none">
                <a:solidFill>
                  <a:srgbClr val="009999"/>
                </a:solidFill>
                <a:latin typeface="Calibri"/>
                <a:ea typeface="Calibri"/>
                <a:cs typeface="Calibri"/>
                <a:sym typeface="Calibri"/>
              </a:rPr>
              <a:t>X</a:t>
            </a:r>
            <a:endParaRPr/>
          </a:p>
        </p:txBody>
      </p:sp>
      <p:sp>
        <p:nvSpPr>
          <p:cNvPr id="965" name="Shape 965"/>
          <p:cNvSpPr txBox="1"/>
          <p:nvPr/>
        </p:nvSpPr>
        <p:spPr>
          <a:xfrm>
            <a:off x="12398066" y="7113094"/>
            <a:ext cx="3150478" cy="532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6C09"/>
              </a:buClr>
              <a:buSzPts val="2857"/>
              <a:buFont typeface="Calibri"/>
              <a:buNone/>
            </a:pPr>
            <a:r>
              <a:rPr lang="en-US" sz="2857" b="1" i="0" u="none" strike="noStrike" cap="none">
                <a:solidFill>
                  <a:srgbClr val="E36C09"/>
                </a:solidFill>
                <a:latin typeface="Calibri"/>
                <a:ea typeface="Calibri"/>
                <a:cs typeface="Calibri"/>
                <a:sym typeface="Calibri"/>
              </a:rPr>
              <a:t>Neretva River Delta</a:t>
            </a:r>
            <a:endParaRPr/>
          </a:p>
        </p:txBody>
      </p:sp>
      <p:sp>
        <p:nvSpPr>
          <p:cNvPr id="966" name="Shape 966"/>
          <p:cNvSpPr/>
          <p:nvPr/>
        </p:nvSpPr>
        <p:spPr>
          <a:xfrm>
            <a:off x="13445413" y="7649003"/>
            <a:ext cx="411474" cy="377874"/>
          </a:xfrm>
          <a:prstGeom prst="ellipse">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grpSp>
        <p:nvGrpSpPr>
          <p:cNvPr id="967" name="Shape 967"/>
          <p:cNvGrpSpPr/>
          <p:nvPr/>
        </p:nvGrpSpPr>
        <p:grpSpPr>
          <a:xfrm>
            <a:off x="9448400" y="3676955"/>
            <a:ext cx="8231481" cy="7311333"/>
            <a:chOff x="3712120" y="3193792"/>
            <a:chExt cx="7448136" cy="4993904"/>
          </a:xfrm>
        </p:grpSpPr>
        <p:sp>
          <p:nvSpPr>
            <p:cNvPr id="968" name="Shape 968"/>
            <p:cNvSpPr/>
            <p:nvPr/>
          </p:nvSpPr>
          <p:spPr>
            <a:xfrm>
              <a:off x="3712120" y="7634330"/>
              <a:ext cx="1767909" cy="263383"/>
            </a:xfrm>
            <a:prstGeom prst="rect">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500"/>
                <a:buFont typeface="Calibri"/>
                <a:buNone/>
              </a:pPr>
              <a:r>
                <a:rPr lang="en-US" sz="1500" b="1" i="0" u="none" strike="noStrike" cap="none">
                  <a:solidFill>
                    <a:srgbClr val="FFFFFF"/>
                  </a:solidFill>
                  <a:latin typeface="Calibri"/>
                  <a:ea typeface="Calibri"/>
                  <a:cs typeface="Calibri"/>
                  <a:sym typeface="Calibri"/>
                </a:rPr>
                <a:t>1-6 of 6</a:t>
              </a:r>
              <a:endParaRPr/>
            </a:p>
          </p:txBody>
        </p:sp>
        <p:pic>
          <p:nvPicPr>
            <p:cNvPr id="969" name="Shape 969"/>
            <p:cNvPicPr preferRelativeResize="0"/>
            <p:nvPr/>
          </p:nvPicPr>
          <p:blipFill rotWithShape="1">
            <a:blip r:embed="rId11">
              <a:alphaModFix/>
            </a:blip>
            <a:srcRect/>
            <a:stretch/>
          </p:blipFill>
          <p:spPr>
            <a:xfrm>
              <a:off x="3747520" y="3193792"/>
              <a:ext cx="7412736" cy="4993904"/>
            </a:xfrm>
            <a:prstGeom prst="rect">
              <a:avLst/>
            </a:prstGeom>
            <a:noFill/>
            <a:ln>
              <a:noFill/>
            </a:ln>
          </p:spPr>
        </p:pic>
        <p:sp>
          <p:nvSpPr>
            <p:cNvPr id="970" name="Shape 970"/>
            <p:cNvSpPr/>
            <p:nvPr/>
          </p:nvSpPr>
          <p:spPr>
            <a:xfrm>
              <a:off x="3750466" y="3283314"/>
              <a:ext cx="6984776" cy="10838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Since 24th August 2016 several earthquakes with magnitude higher than 5 occurred in the centre of Italy involving 4 Regions (Lazio, Umbria, Abruzzo and Marche) and Municipalities. In the morning of 18 January 2017 four additional earthquakes occurred in the areas near to those already affected, in particular on southern part of the same territories, in Abruzzo Region. The event arrived after exceptional heavy </a:t>
              </a:r>
              <a:r>
                <a:rPr lang="en-US" sz="1714" b="0" i="0" u="none" strike="noStrike" cap="none">
                  <a:solidFill>
                    <a:srgbClr val="000000"/>
                  </a:solidFill>
                  <a:latin typeface="Calibri"/>
                  <a:ea typeface="Calibri"/>
                  <a:cs typeface="Calibri"/>
                  <a:sym typeface="Calibri"/>
                </a:rPr>
                <a:t>snowfalls, worsening the fragile situation.</a:t>
              </a:r>
              <a:endParaRPr/>
            </a:p>
          </p:txBody>
        </p:sp>
        <p:sp>
          <p:nvSpPr>
            <p:cNvPr id="971" name="Shape 971"/>
            <p:cNvSpPr/>
            <p:nvPr/>
          </p:nvSpPr>
          <p:spPr>
            <a:xfrm>
              <a:off x="3747520" y="4703892"/>
              <a:ext cx="7261792" cy="663953"/>
            </a:xfrm>
            <a:prstGeom prst="rect">
              <a:avLst/>
            </a:prstGeom>
            <a:solidFill>
              <a:srgbClr val="00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Time (UTC): 2017-01-18 16:00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Time (LOC): 2017-01-18 17:00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Type: Earthquake Activation Time (UTC): 2017-01-19 12:53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Keywords: </a:t>
              </a:r>
              <a:endParaRPr/>
            </a:p>
          </p:txBody>
        </p:sp>
        <p:pic>
          <p:nvPicPr>
            <p:cNvPr id="972" name="Shape 972"/>
            <p:cNvPicPr preferRelativeResize="0"/>
            <p:nvPr/>
          </p:nvPicPr>
          <p:blipFill rotWithShape="1">
            <a:blip r:embed="rId12">
              <a:alphaModFix/>
            </a:blip>
            <a:srcRect/>
            <a:stretch/>
          </p:blipFill>
          <p:spPr>
            <a:xfrm>
              <a:off x="3747520" y="5903798"/>
              <a:ext cx="7261791" cy="2023946"/>
            </a:xfrm>
            <a:prstGeom prst="rect">
              <a:avLst/>
            </a:prstGeom>
            <a:noFill/>
            <a:ln>
              <a:noFill/>
            </a:ln>
          </p:spPr>
        </p:pic>
        <p:sp>
          <p:nvSpPr>
            <p:cNvPr id="973" name="Shape 973"/>
            <p:cNvSpPr/>
            <p:nvPr/>
          </p:nvSpPr>
          <p:spPr>
            <a:xfrm>
              <a:off x="3739114" y="5575945"/>
              <a:ext cx="7261791" cy="32785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1" i="0" u="none" strike="noStrike" cap="none">
                  <a:solidFill>
                    <a:srgbClr val="000000"/>
                  </a:solidFill>
                  <a:latin typeface="Calibri"/>
                  <a:ea typeface="Calibri"/>
                  <a:cs typeface="Calibri"/>
                  <a:sym typeface="Calibri"/>
                </a:rPr>
                <a:t>Geographic extent</a:t>
              </a:r>
              <a:endParaRPr/>
            </a:p>
          </p:txBody>
        </p:sp>
      </p:grpSp>
      <p:sp>
        <p:nvSpPr>
          <p:cNvPr id="974" name="Shape 974"/>
          <p:cNvSpPr/>
          <p:nvPr/>
        </p:nvSpPr>
        <p:spPr>
          <a:xfrm>
            <a:off x="9513947" y="4262224"/>
            <a:ext cx="7978621" cy="119148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80"/>
              </a:buClr>
              <a:buSzPts val="2000"/>
              <a:buFont typeface="Calibri"/>
              <a:buNone/>
            </a:pPr>
            <a:r>
              <a:rPr lang="en-US" sz="2000" b="1" i="0" u="none" strike="noStrike" cap="none">
                <a:solidFill>
                  <a:srgbClr val="008080"/>
                </a:solidFill>
                <a:latin typeface="Calibri"/>
                <a:ea typeface="Calibri"/>
                <a:cs typeface="Calibri"/>
                <a:sym typeface="Calibri"/>
              </a:rPr>
              <a:t>Arctic sea ice extent</a:t>
            </a:r>
            <a:endParaRPr sz="2000" b="0" i="0" u="none" strike="noStrike" cap="none">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This graph has been developed by UNEP/GRID-Geneva and displays values of the Arctic sea ice extent. It is automatically updated every day and shows a severe decline in the Arctic sea ice extent since the beginning of satellite measurements in 1979.</a:t>
            </a:r>
            <a:endParaRPr/>
          </a:p>
        </p:txBody>
      </p:sp>
      <p:sp>
        <p:nvSpPr>
          <p:cNvPr id="975" name="Shape 975"/>
          <p:cNvSpPr/>
          <p:nvPr/>
        </p:nvSpPr>
        <p:spPr>
          <a:xfrm>
            <a:off x="9499087" y="3717201"/>
            <a:ext cx="7993481" cy="587747"/>
          </a:xfrm>
          <a:prstGeom prst="rect">
            <a:avLst/>
          </a:pr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286"/>
              <a:buFont typeface="Calibri"/>
              <a:buNone/>
            </a:pPr>
            <a:r>
              <a:rPr lang="en-US" sz="2286" b="1" i="0" u="none" strike="noStrike" cap="none">
                <a:solidFill>
                  <a:srgbClr val="FFFFFF"/>
                </a:solidFill>
                <a:latin typeface="Calibri"/>
                <a:ea typeface="Calibri"/>
                <a:cs typeface="Calibri"/>
                <a:sym typeface="Calibri"/>
              </a:rPr>
              <a:t>Resources Details </a:t>
            </a:r>
            <a:endParaRPr/>
          </a:p>
        </p:txBody>
      </p:sp>
      <p:sp>
        <p:nvSpPr>
          <p:cNvPr id="976" name="Shape 976"/>
          <p:cNvSpPr txBox="1"/>
          <p:nvPr/>
        </p:nvSpPr>
        <p:spPr>
          <a:xfrm>
            <a:off x="14969781" y="3743721"/>
            <a:ext cx="2020425" cy="356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714"/>
              <a:buFont typeface="Calibri"/>
              <a:buNone/>
            </a:pPr>
            <a:r>
              <a:rPr lang="en-US" sz="1714" b="0" i="0" u="sng" strike="noStrike" cap="none">
                <a:solidFill>
                  <a:srgbClr val="FFFFFF"/>
                </a:solidFill>
                <a:latin typeface="Calibri"/>
                <a:ea typeface="Calibri"/>
                <a:cs typeface="Calibri"/>
                <a:sym typeface="Calibri"/>
              </a:rPr>
              <a:t>Show Raw Metadata</a:t>
            </a:r>
            <a:endParaRPr/>
          </a:p>
        </p:txBody>
      </p:sp>
      <p:sp>
        <p:nvSpPr>
          <p:cNvPr id="977" name="Shape 977"/>
          <p:cNvSpPr txBox="1"/>
          <p:nvPr/>
        </p:nvSpPr>
        <p:spPr>
          <a:xfrm>
            <a:off x="17027152" y="3669075"/>
            <a:ext cx="375424" cy="532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57"/>
              <a:buFont typeface="Calibri"/>
              <a:buNone/>
            </a:pPr>
            <a:r>
              <a:rPr lang="en-US" sz="2857" b="0" i="0" u="none" strike="noStrike" cap="none">
                <a:solidFill>
                  <a:srgbClr val="000000"/>
                </a:solidFill>
                <a:latin typeface="Calibri"/>
                <a:ea typeface="Calibri"/>
                <a:cs typeface="Calibri"/>
                <a:sym typeface="Calibri"/>
              </a:rPr>
              <a:t>X</a:t>
            </a:r>
            <a:endParaRPr/>
          </a:p>
        </p:txBody>
      </p:sp>
      <p:sp>
        <p:nvSpPr>
          <p:cNvPr id="978" name="Shape 978"/>
          <p:cNvSpPr/>
          <p:nvPr/>
        </p:nvSpPr>
        <p:spPr>
          <a:xfrm>
            <a:off x="3345303" y="6183994"/>
            <a:ext cx="7714680" cy="1866974"/>
          </a:xfrm>
          <a:prstGeom prst="rect">
            <a:avLst/>
          </a:prstGeom>
          <a:solidFill>
            <a:srgbClr val="0070C0">
              <a:alpha val="3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979" name="Shape 979"/>
          <p:cNvSpPr/>
          <p:nvPr/>
        </p:nvSpPr>
        <p:spPr>
          <a:xfrm>
            <a:off x="9467331" y="5493331"/>
            <a:ext cx="8064660" cy="54106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pic>
        <p:nvPicPr>
          <p:cNvPr id="980" name="Shape 980"/>
          <p:cNvPicPr preferRelativeResize="0"/>
          <p:nvPr/>
        </p:nvPicPr>
        <p:blipFill rotWithShape="1">
          <a:blip r:embed="rId13">
            <a:alphaModFix/>
          </a:blip>
          <a:srcRect/>
          <a:stretch/>
        </p:blipFill>
        <p:spPr>
          <a:xfrm>
            <a:off x="10778836" y="5707246"/>
            <a:ext cx="5798650" cy="4080573"/>
          </a:xfrm>
          <a:prstGeom prst="rect">
            <a:avLst/>
          </a:prstGeom>
          <a:noFill/>
          <a:ln>
            <a:noFill/>
          </a:ln>
        </p:spPr>
      </p:pic>
      <p:sp>
        <p:nvSpPr>
          <p:cNvPr id="981" name="Shape 981"/>
          <p:cNvSpPr/>
          <p:nvPr/>
        </p:nvSpPr>
        <p:spPr>
          <a:xfrm>
            <a:off x="9479554" y="9917108"/>
            <a:ext cx="3086057" cy="4912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8080"/>
              </a:buClr>
              <a:buSzPts val="2000"/>
              <a:buFont typeface="Calibri"/>
              <a:buNone/>
            </a:pPr>
            <a:r>
              <a:rPr lang="en-US" sz="2000" b="1" i="0" u="none" strike="noStrike" cap="none">
                <a:solidFill>
                  <a:srgbClr val="008080"/>
                </a:solidFill>
                <a:latin typeface="Calibri"/>
                <a:ea typeface="Calibri"/>
                <a:cs typeface="Calibri"/>
                <a:sym typeface="Calibri"/>
              </a:rPr>
              <a:t>Online Resources</a:t>
            </a:r>
            <a:endParaRPr sz="1143" b="1" i="0" u="none" strike="noStrike" cap="none">
              <a:solidFill>
                <a:srgbClr val="008080"/>
              </a:solidFill>
              <a:latin typeface="Calibri"/>
              <a:ea typeface="Calibri"/>
              <a:cs typeface="Calibri"/>
              <a:sym typeface="Calibri"/>
            </a:endParaRPr>
          </a:p>
        </p:txBody>
      </p:sp>
      <p:sp>
        <p:nvSpPr>
          <p:cNvPr id="982" name="Shape 982"/>
          <p:cNvSpPr/>
          <p:nvPr/>
        </p:nvSpPr>
        <p:spPr>
          <a:xfrm>
            <a:off x="9517416" y="10300669"/>
            <a:ext cx="3086059" cy="65314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See</a:t>
            </a:r>
            <a:r>
              <a:rPr lang="en-US" sz="2000" b="0" i="0" u="none" strike="noStrike" cap="none">
                <a:solidFill>
                  <a:srgbClr val="008080"/>
                </a:solidFill>
                <a:latin typeface="Calibri"/>
                <a:ea typeface="Calibri"/>
                <a:cs typeface="Calibri"/>
                <a:sym typeface="Calibri"/>
              </a:rPr>
              <a:t> </a:t>
            </a:r>
            <a:r>
              <a:rPr lang="en-US" sz="2000" b="0" i="0" u="sng" strike="noStrike" cap="none">
                <a:solidFill>
                  <a:srgbClr val="008080"/>
                </a:solidFill>
                <a:latin typeface="Calibri"/>
                <a:ea typeface="Calibri"/>
                <a:cs typeface="Calibri"/>
                <a:sym typeface="Calibri"/>
              </a:rPr>
              <a:t>interactive graph</a:t>
            </a: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rotWithShape="1">
          <a:blip r:embed="rId3">
            <a:alphaModFix/>
          </a:blip>
          <a:srcRect/>
          <a:stretch/>
        </p:blipFill>
        <p:spPr>
          <a:xfrm>
            <a:off x="3048001" y="-34194"/>
            <a:ext cx="18276664" cy="9331874"/>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Shape 992"/>
          <p:cNvPicPr preferRelativeResize="0"/>
          <p:nvPr/>
        </p:nvPicPr>
        <p:blipFill rotWithShape="1">
          <a:blip r:embed="rId3">
            <a:alphaModFix/>
          </a:blip>
          <a:srcRect/>
          <a:stretch/>
        </p:blipFill>
        <p:spPr>
          <a:xfrm>
            <a:off x="3048000" y="-7863"/>
            <a:ext cx="18288000" cy="945750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a:stretch/>
        </p:blipFill>
        <p:spPr>
          <a:xfrm>
            <a:off x="14985244" y="3"/>
            <a:ext cx="9397942" cy="6086022"/>
          </a:xfrm>
          <a:prstGeom prst="rect">
            <a:avLst/>
          </a:prstGeom>
          <a:noFill/>
          <a:ln>
            <a:noFill/>
          </a:ln>
        </p:spPr>
      </p:pic>
      <p:pic>
        <p:nvPicPr>
          <p:cNvPr id="223" name="Shape 223"/>
          <p:cNvPicPr preferRelativeResize="0"/>
          <p:nvPr/>
        </p:nvPicPr>
        <p:blipFill rotWithShape="1">
          <a:blip r:embed="rId4">
            <a:alphaModFix/>
          </a:blip>
          <a:srcRect/>
          <a:stretch/>
        </p:blipFill>
        <p:spPr>
          <a:xfrm>
            <a:off x="13538016" y="9598078"/>
            <a:ext cx="5084544" cy="4117924"/>
          </a:xfrm>
          <a:prstGeom prst="rect">
            <a:avLst/>
          </a:prstGeom>
          <a:noFill/>
          <a:ln>
            <a:noFill/>
          </a:ln>
        </p:spPr>
      </p:pic>
      <p:pic>
        <p:nvPicPr>
          <p:cNvPr id="224" name="Shape 224"/>
          <p:cNvPicPr preferRelativeResize="0"/>
          <p:nvPr/>
        </p:nvPicPr>
        <p:blipFill rotWithShape="1">
          <a:blip r:embed="rId5">
            <a:alphaModFix/>
          </a:blip>
          <a:srcRect/>
          <a:stretch/>
        </p:blipFill>
        <p:spPr>
          <a:xfrm>
            <a:off x="4104338" y="2"/>
            <a:ext cx="5490564" cy="6491364"/>
          </a:xfrm>
          <a:prstGeom prst="rect">
            <a:avLst/>
          </a:prstGeom>
          <a:noFill/>
          <a:ln>
            <a:noFill/>
          </a:ln>
        </p:spPr>
      </p:pic>
      <p:pic>
        <p:nvPicPr>
          <p:cNvPr id="225" name="Shape 225"/>
          <p:cNvPicPr preferRelativeResize="0"/>
          <p:nvPr/>
        </p:nvPicPr>
        <p:blipFill rotWithShape="1">
          <a:blip r:embed="rId6">
            <a:alphaModFix/>
          </a:blip>
          <a:srcRect/>
          <a:stretch/>
        </p:blipFill>
        <p:spPr>
          <a:xfrm>
            <a:off x="13350738" y="-75798"/>
            <a:ext cx="5137644" cy="6048948"/>
          </a:xfrm>
          <a:prstGeom prst="rect">
            <a:avLst/>
          </a:prstGeom>
          <a:noFill/>
          <a:ln>
            <a:noFill/>
          </a:ln>
        </p:spPr>
      </p:pic>
      <p:pic>
        <p:nvPicPr>
          <p:cNvPr id="226" name="Shape 226"/>
          <p:cNvPicPr preferRelativeResize="0"/>
          <p:nvPr/>
        </p:nvPicPr>
        <p:blipFill rotWithShape="1">
          <a:blip r:embed="rId7">
            <a:alphaModFix/>
          </a:blip>
          <a:srcRect/>
          <a:stretch/>
        </p:blipFill>
        <p:spPr>
          <a:xfrm>
            <a:off x="4104338" y="9598076"/>
            <a:ext cx="5490564" cy="4117924"/>
          </a:xfrm>
          <a:prstGeom prst="rect">
            <a:avLst/>
          </a:prstGeom>
          <a:noFill/>
          <a:ln>
            <a:noFill/>
          </a:ln>
        </p:spPr>
      </p:pic>
      <p:pic>
        <p:nvPicPr>
          <p:cNvPr id="227" name="Shape 227"/>
          <p:cNvPicPr preferRelativeResize="0"/>
          <p:nvPr/>
        </p:nvPicPr>
        <p:blipFill rotWithShape="1">
          <a:blip r:embed="rId8">
            <a:alphaModFix/>
          </a:blip>
          <a:srcRect/>
          <a:stretch/>
        </p:blipFill>
        <p:spPr>
          <a:xfrm>
            <a:off x="9092470" y="2"/>
            <a:ext cx="4742144" cy="9779324"/>
          </a:xfrm>
          <a:prstGeom prst="rect">
            <a:avLst/>
          </a:prstGeom>
          <a:noFill/>
          <a:ln>
            <a:noFill/>
          </a:ln>
        </p:spPr>
      </p:pic>
      <p:pic>
        <p:nvPicPr>
          <p:cNvPr id="228" name="Shape 228"/>
          <p:cNvPicPr preferRelativeResize="0"/>
          <p:nvPr/>
        </p:nvPicPr>
        <p:blipFill rotWithShape="1">
          <a:blip r:embed="rId9">
            <a:alphaModFix/>
          </a:blip>
          <a:srcRect/>
          <a:stretch/>
        </p:blipFill>
        <p:spPr>
          <a:xfrm>
            <a:off x="18513739" y="8005319"/>
            <a:ext cx="5875846" cy="5710682"/>
          </a:xfrm>
          <a:prstGeom prst="rect">
            <a:avLst/>
          </a:prstGeom>
          <a:noFill/>
          <a:ln>
            <a:noFill/>
          </a:ln>
        </p:spPr>
      </p:pic>
      <p:sp>
        <p:nvSpPr>
          <p:cNvPr id="229" name="Shape 229"/>
          <p:cNvSpPr/>
          <p:nvPr/>
        </p:nvSpPr>
        <p:spPr>
          <a:xfrm>
            <a:off x="4104335" y="5289205"/>
            <a:ext cx="20278851" cy="4924426"/>
          </a:xfrm>
          <a:prstGeom prst="rect">
            <a:avLst/>
          </a:prstGeom>
          <a:noFill/>
          <a:ln>
            <a:noFill/>
          </a:ln>
        </p:spPr>
        <p:txBody>
          <a:bodyPr spcFirstLastPara="1" wrap="square" lIns="182875" tIns="91425" rIns="182875" bIns="91425" anchor="t" anchorCtr="0">
            <a:noAutofit/>
          </a:bodyPr>
          <a:lstStyle/>
          <a:p>
            <a:pPr marL="0" marR="0" lvl="0" indent="0" algn="ctr" rtl="0">
              <a:lnSpc>
                <a:spcPct val="100000"/>
              </a:lnSpc>
              <a:spcBef>
                <a:spcPts val="0"/>
              </a:spcBef>
              <a:spcAft>
                <a:spcPts val="0"/>
              </a:spcAft>
              <a:buClr>
                <a:srgbClr val="FFFFFF"/>
              </a:buClr>
              <a:buSzPts val="7200"/>
              <a:buFont typeface="Trebuchet MS"/>
              <a:buNone/>
            </a:pPr>
            <a:r>
              <a:rPr lang="en-US" sz="7200" b="1" i="0" u="none" strike="noStrike" cap="none">
                <a:solidFill>
                  <a:srgbClr val="FFFFFF"/>
                </a:solidFill>
                <a:latin typeface="Trebuchet MS"/>
                <a:ea typeface="Trebuchet MS"/>
                <a:cs typeface="Trebuchet MS"/>
                <a:sym typeface="Trebuchet MS"/>
              </a:rPr>
              <a:t>GCOS is a system of systems</a:t>
            </a:r>
            <a:r>
              <a:rPr lang="en-US" sz="10800" b="1" i="0" u="none" strike="noStrike" cap="none">
                <a:solidFill>
                  <a:srgbClr val="FFFFFF"/>
                </a:solidFill>
                <a:latin typeface="Trebuchet MS"/>
                <a:ea typeface="Trebuchet MS"/>
                <a:cs typeface="Trebuchet MS"/>
                <a:sym typeface="Trebuchet MS"/>
              </a:rPr>
              <a:t> </a:t>
            </a:r>
            <a:endParaRPr sz="8000" b="1" i="0" u="none" strike="noStrike" cap="none">
              <a:solidFill>
                <a:srgbClr val="FFFFFF"/>
              </a:solidFill>
              <a:latin typeface="Trebuchet MS"/>
              <a:ea typeface="Trebuchet MS"/>
              <a:cs typeface="Trebuchet MS"/>
              <a:sym typeface="Trebuchet MS"/>
            </a:endParaRPr>
          </a:p>
          <a:p>
            <a:pPr marL="0" marR="0" lvl="0" indent="0" algn="just" rtl="0">
              <a:lnSpc>
                <a:spcPct val="100000"/>
              </a:lnSpc>
              <a:spcBef>
                <a:spcPts val="0"/>
              </a:spcBef>
              <a:spcAft>
                <a:spcPts val="0"/>
              </a:spcAft>
              <a:buClr>
                <a:srgbClr val="FFFFFF"/>
              </a:buClr>
              <a:buSzPts val="4000"/>
              <a:buFont typeface="Trebuchet MS"/>
              <a:buNone/>
            </a:pPr>
            <a:r>
              <a:rPr lang="en-US" sz="4000" b="1" i="0" u="none" strike="noStrike" cap="none">
                <a:solidFill>
                  <a:srgbClr val="FFFFFF"/>
                </a:solidFill>
                <a:latin typeface="Trebuchet MS"/>
                <a:ea typeface="Trebuchet MS"/>
                <a:cs typeface="Trebuchet MS"/>
                <a:sym typeface="Trebuchet MS"/>
              </a:rPr>
              <a:t>It comprises any data and information on the climate system taken by in situ, airborne or space-based techniques and platforms and also including secondary products like reanalysis, while the ownership of the observing systems and networks will remain fully with their operating entities. It is also part of the WMO Integrated Global Observing System (WIGOS)</a:t>
            </a:r>
            <a:endParaRPr sz="4000" b="1" i="0" u="none" strike="noStrike" cap="none">
              <a:solidFill>
                <a:srgbClr val="FFFFFF"/>
              </a:solidFill>
              <a:latin typeface="Trebuchet MS"/>
              <a:ea typeface="Trebuchet MS"/>
              <a:cs typeface="Trebuchet MS"/>
              <a:sym typeface="Trebuchet MS"/>
            </a:endParaRPr>
          </a:p>
        </p:txBody>
      </p:sp>
      <p:sp>
        <p:nvSpPr>
          <p:cNvPr id="230" name="Shape 230"/>
          <p:cNvSpPr txBox="1"/>
          <p:nvPr/>
        </p:nvSpPr>
        <p:spPr>
          <a:xfrm>
            <a:off x="4104333" y="5973149"/>
            <a:ext cx="20285251" cy="4240478"/>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dk1"/>
              </a:buClr>
              <a:buSzPts val="4000"/>
              <a:buFont typeface="Arial"/>
              <a:buNone/>
            </a:pPr>
            <a:endParaRPr sz="4000" b="1" i="0" u="none" strike="noStrike" cap="none">
              <a:solidFill>
                <a:srgbClr val="FFFFFF"/>
              </a:solidFill>
              <a:latin typeface="Trebuchet MS"/>
              <a:ea typeface="Trebuchet MS"/>
              <a:cs typeface="Trebuchet MS"/>
              <a:sym typeface="Trebuchet MS"/>
            </a:endParaRPr>
          </a:p>
        </p:txBody>
      </p:sp>
      <p:pic>
        <p:nvPicPr>
          <p:cNvPr id="231" name="Shape 231"/>
          <p:cNvPicPr preferRelativeResize="0"/>
          <p:nvPr/>
        </p:nvPicPr>
        <p:blipFill rotWithShape="1">
          <a:blip r:embed="rId10">
            <a:alphaModFix/>
          </a:blip>
          <a:srcRect l="-1036"/>
          <a:stretch/>
        </p:blipFill>
        <p:spPr>
          <a:xfrm flipH="1">
            <a:off x="0" y="2"/>
            <a:ext cx="4147684" cy="13716000"/>
          </a:xfrm>
          <a:prstGeom prst="rect">
            <a:avLst/>
          </a:prstGeom>
          <a:noFill/>
          <a:ln>
            <a:noFill/>
          </a:ln>
        </p:spPr>
      </p:pic>
      <p:pic>
        <p:nvPicPr>
          <p:cNvPr id="232" name="Shape 232" descr="Image result for seal observations"/>
          <p:cNvPicPr preferRelativeResize="0"/>
          <p:nvPr/>
        </p:nvPicPr>
        <p:blipFill rotWithShape="1">
          <a:blip r:embed="rId11">
            <a:alphaModFix/>
          </a:blip>
          <a:srcRect/>
          <a:stretch/>
        </p:blipFill>
        <p:spPr>
          <a:xfrm>
            <a:off x="9092469" y="10213629"/>
            <a:ext cx="4742146" cy="3502370"/>
          </a:xfrm>
          <a:prstGeom prst="rect">
            <a:avLst/>
          </a:prstGeom>
          <a:noFill/>
          <a:ln>
            <a:noFill/>
          </a:ln>
        </p:spPr>
      </p:pic>
      <p:sp>
        <p:nvSpPr>
          <p:cNvPr id="233" name="Shape 233"/>
          <p:cNvSpPr/>
          <p:nvPr/>
        </p:nvSpPr>
        <p:spPr>
          <a:xfrm>
            <a:off x="4161857" y="5758473"/>
            <a:ext cx="19885499" cy="4493538"/>
          </a:xfrm>
          <a:prstGeom prst="rect">
            <a:avLst/>
          </a:prstGeom>
          <a:noFill/>
          <a:ln>
            <a:noFill/>
          </a:ln>
        </p:spPr>
        <p:txBody>
          <a:bodyPr spcFirstLastPara="1" wrap="square" lIns="182875" tIns="91425" rIns="182875" bIns="91425" anchor="t" anchorCtr="0">
            <a:noAutofit/>
          </a:bodyPr>
          <a:lstStyle/>
          <a:p>
            <a:pPr marL="0" marR="0" lvl="0" indent="0" algn="ctr" rtl="0">
              <a:lnSpc>
                <a:spcPct val="100000"/>
              </a:lnSpc>
              <a:spcBef>
                <a:spcPts val="0"/>
              </a:spcBef>
              <a:spcAft>
                <a:spcPts val="0"/>
              </a:spcAft>
              <a:buClr>
                <a:srgbClr val="FFFFFF"/>
              </a:buClr>
              <a:buSzPts val="6400"/>
              <a:buFont typeface="Trebuchet MS"/>
              <a:buNone/>
            </a:pPr>
            <a:r>
              <a:rPr lang="en-US" sz="6400" b="0" i="0" u="none" strike="noStrike" cap="none">
                <a:solidFill>
                  <a:srgbClr val="FFFFFF"/>
                </a:solidFill>
                <a:latin typeface="Trebuchet MS"/>
                <a:ea typeface="Trebuchet MS"/>
                <a:cs typeface="Trebuchet MS"/>
                <a:sym typeface="Trebuchet MS"/>
              </a:rPr>
              <a:t>is a system of systems</a:t>
            </a:r>
            <a:r>
              <a:rPr lang="en-US" sz="8000" b="0" i="0" u="none" strike="noStrike" cap="none">
                <a:solidFill>
                  <a:srgbClr val="FFFFFF"/>
                </a:solidFill>
                <a:latin typeface="Trebuchet MS"/>
                <a:ea typeface="Trebuchet MS"/>
                <a:cs typeface="Trebuchet MS"/>
                <a:sym typeface="Trebuchet MS"/>
              </a:rPr>
              <a:t> </a:t>
            </a:r>
            <a:endParaRPr sz="7200" b="0" i="0" u="none" strike="noStrike" cap="none">
              <a:solidFill>
                <a:srgbClr val="FFFFFF"/>
              </a:solidFill>
              <a:latin typeface="Trebuchet MS"/>
              <a:ea typeface="Trebuchet MS"/>
              <a:cs typeface="Trebuchet MS"/>
              <a:sym typeface="Trebuchet MS"/>
            </a:endParaRPr>
          </a:p>
          <a:p>
            <a:pPr marL="0" marR="0" lvl="0" indent="0" algn="just" rtl="0">
              <a:lnSpc>
                <a:spcPct val="100000"/>
              </a:lnSpc>
              <a:spcBef>
                <a:spcPts val="0"/>
              </a:spcBef>
              <a:spcAft>
                <a:spcPts val="0"/>
              </a:spcAft>
              <a:buClr>
                <a:srgbClr val="FFFFFF"/>
              </a:buClr>
              <a:buSzPts val="4000"/>
              <a:buFont typeface="Trebuchet MS"/>
              <a:buNone/>
            </a:pPr>
            <a:r>
              <a:rPr lang="en-US" sz="4000" b="0" i="0" u="none" strike="noStrike" cap="none">
                <a:solidFill>
                  <a:srgbClr val="FFFFFF"/>
                </a:solidFill>
                <a:latin typeface="Trebuchet MS"/>
                <a:ea typeface="Trebuchet MS"/>
                <a:cs typeface="Trebuchet MS"/>
                <a:sym typeface="Trebuchet MS"/>
              </a:rPr>
              <a:t>It comprises any data and information on the climate system taken by in situ, airborne or space-based techniques and platforms and also including secondary products like reanalysis, while the ownership of the observing systems and networks will remain fully with their operating entities. It is also part of the WMO Integrated Global Observing System (WIGOS).</a:t>
            </a:r>
            <a:endParaRPr sz="4000" b="0" i="0" u="none" strike="noStrike" cap="none">
              <a:solidFill>
                <a:srgbClr val="FFFFFF"/>
              </a:solidFill>
              <a:latin typeface="Trebuchet MS"/>
              <a:ea typeface="Trebuchet MS"/>
              <a:cs typeface="Trebuchet MS"/>
              <a:sym typeface="Trebuchet MS"/>
            </a:endParaRPr>
          </a:p>
        </p:txBody>
      </p:sp>
      <p:pic>
        <p:nvPicPr>
          <p:cNvPr id="234" name="Shape 234"/>
          <p:cNvPicPr preferRelativeResize="0"/>
          <p:nvPr/>
        </p:nvPicPr>
        <p:blipFill rotWithShape="1">
          <a:blip r:embed="rId12">
            <a:alphaModFix/>
          </a:blip>
          <a:srcRect/>
          <a:stretch/>
        </p:blipFill>
        <p:spPr>
          <a:xfrm>
            <a:off x="6863408" y="6137920"/>
            <a:ext cx="3528392" cy="973201"/>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Shape 998"/>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999" name="Shape 999"/>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00" name="Shape 1000"/>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a:solidFill>
                  <a:srgbClr val="FFFFFF"/>
                </a:solidFill>
                <a:latin typeface="Calibri"/>
                <a:ea typeface="Calibri"/>
                <a:cs typeface="Calibri"/>
                <a:sym typeface="Calibri"/>
              </a:rPr>
              <a:t>GEOSS Platform for Climate</a:t>
            </a:r>
            <a:endParaRPr/>
          </a:p>
        </p:txBody>
      </p:sp>
      <p:sp>
        <p:nvSpPr>
          <p:cNvPr id="1001" name="Shape 1001"/>
          <p:cNvSpPr txBox="1"/>
          <p:nvPr/>
        </p:nvSpPr>
        <p:spPr>
          <a:xfrm>
            <a:off x="7974390" y="3566206"/>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p:txBody>
      </p:sp>
      <p:pic>
        <p:nvPicPr>
          <p:cNvPr id="1002" name="Shape 1002"/>
          <p:cNvPicPr preferRelativeResize="0"/>
          <p:nvPr/>
        </p:nvPicPr>
        <p:blipFill rotWithShape="1">
          <a:blip r:embed="rId4">
            <a:alphaModFix/>
          </a:blip>
          <a:srcRect/>
          <a:stretch/>
        </p:blipFill>
        <p:spPr>
          <a:xfrm>
            <a:off x="3448172" y="9326846"/>
            <a:ext cx="1414394" cy="1368909"/>
          </a:xfrm>
          <a:prstGeom prst="rect">
            <a:avLst/>
          </a:prstGeom>
          <a:noFill/>
          <a:ln>
            <a:noFill/>
          </a:ln>
        </p:spPr>
      </p:pic>
      <p:pic>
        <p:nvPicPr>
          <p:cNvPr id="1003" name="Shape 1003"/>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1004" name="Shape 1004"/>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1005" name="Shape 1005"/>
          <p:cNvPicPr preferRelativeResize="0"/>
          <p:nvPr/>
        </p:nvPicPr>
        <p:blipFill rotWithShape="1">
          <a:blip r:embed="rId6">
            <a:alphaModFix/>
          </a:blip>
          <a:srcRect/>
          <a:stretch/>
        </p:blipFill>
        <p:spPr>
          <a:xfrm>
            <a:off x="3345303" y="3566204"/>
            <a:ext cx="7920880" cy="7422083"/>
          </a:xfrm>
          <a:prstGeom prst="rect">
            <a:avLst/>
          </a:prstGeom>
          <a:noFill/>
          <a:ln>
            <a:noFill/>
          </a:ln>
        </p:spPr>
      </p:pic>
      <p:sp>
        <p:nvSpPr>
          <p:cNvPr id="1006" name="Shape 1006"/>
          <p:cNvSpPr/>
          <p:nvPr/>
        </p:nvSpPr>
        <p:spPr>
          <a:xfrm>
            <a:off x="3551040" y="6449851"/>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07" name="Shape 1007"/>
          <p:cNvSpPr/>
          <p:nvPr/>
        </p:nvSpPr>
        <p:spPr>
          <a:xfrm>
            <a:off x="3551040" y="8812503"/>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08" name="Shape 1008"/>
          <p:cNvSpPr/>
          <p:nvPr/>
        </p:nvSpPr>
        <p:spPr>
          <a:xfrm>
            <a:off x="3621640" y="6374511"/>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1009" name="Shape 1009"/>
          <p:cNvSpPr/>
          <p:nvPr/>
        </p:nvSpPr>
        <p:spPr>
          <a:xfrm>
            <a:off x="5266506" y="8992521"/>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Flood Mortality Risk</a:t>
            </a:r>
            <a:endParaRPr/>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Lorem ipsum dolor sit amet, consectetur adipisci elit, sed eiusmod tempor incidunt ut labore et dolore magna aliqua. Ut enim ad</a:t>
            </a:r>
            <a:endParaRPr/>
          </a:p>
        </p:txBody>
      </p:sp>
      <p:sp>
        <p:nvSpPr>
          <p:cNvPr id="1010" name="Shape 1010"/>
          <p:cNvSpPr/>
          <p:nvPr/>
        </p:nvSpPr>
        <p:spPr>
          <a:xfrm>
            <a:off x="3448172" y="8606766"/>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11" name="Shape 1011"/>
          <p:cNvSpPr/>
          <p:nvPr/>
        </p:nvSpPr>
        <p:spPr>
          <a:xfrm>
            <a:off x="3653908" y="8329014"/>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1012" name="Shape 1012"/>
          <p:cNvSpPr/>
          <p:nvPr/>
        </p:nvSpPr>
        <p:spPr>
          <a:xfrm>
            <a:off x="5299806" y="8092423"/>
            <a:ext cx="5554903"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Changes in glaciers mass</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annual as well as cumulative annual mass balances of 'reference' glaciers.</a:t>
            </a:r>
            <a:endParaRPr/>
          </a:p>
        </p:txBody>
      </p:sp>
      <p:pic>
        <p:nvPicPr>
          <p:cNvPr id="1013" name="Shape 1013"/>
          <p:cNvPicPr preferRelativeResize="0"/>
          <p:nvPr/>
        </p:nvPicPr>
        <p:blipFill rotWithShape="1">
          <a:blip r:embed="rId7">
            <a:alphaModFix/>
          </a:blip>
          <a:srcRect/>
          <a:stretch/>
        </p:blipFill>
        <p:spPr>
          <a:xfrm>
            <a:off x="3355134" y="7277880"/>
            <a:ext cx="7911049" cy="839494"/>
          </a:xfrm>
          <a:prstGeom prst="rect">
            <a:avLst/>
          </a:prstGeom>
          <a:noFill/>
          <a:ln>
            <a:noFill/>
          </a:ln>
        </p:spPr>
      </p:pic>
      <p:sp>
        <p:nvSpPr>
          <p:cNvPr id="1014" name="Shape 1014"/>
          <p:cNvSpPr/>
          <p:nvPr/>
        </p:nvSpPr>
        <p:spPr>
          <a:xfrm>
            <a:off x="5201969" y="6202926"/>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Arctic sea ice extent</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Arctic sea ice extent. It is automatically updated every day.</a:t>
            </a:r>
            <a:endParaRPr/>
          </a:p>
        </p:txBody>
      </p:sp>
      <p:pic>
        <p:nvPicPr>
          <p:cNvPr id="1015" name="Shape 1015"/>
          <p:cNvPicPr preferRelativeResize="0"/>
          <p:nvPr/>
        </p:nvPicPr>
        <p:blipFill rotWithShape="1">
          <a:blip r:embed="rId8">
            <a:alphaModFix/>
          </a:blip>
          <a:srcRect/>
          <a:stretch/>
        </p:blipFill>
        <p:spPr>
          <a:xfrm>
            <a:off x="3345303" y="9815805"/>
            <a:ext cx="7920880" cy="745464"/>
          </a:xfrm>
          <a:prstGeom prst="rect">
            <a:avLst/>
          </a:prstGeom>
          <a:noFill/>
          <a:ln>
            <a:noFill/>
          </a:ln>
        </p:spPr>
      </p:pic>
      <p:pic>
        <p:nvPicPr>
          <p:cNvPr id="1016" name="Shape 1016"/>
          <p:cNvPicPr preferRelativeResize="0"/>
          <p:nvPr/>
        </p:nvPicPr>
        <p:blipFill rotWithShape="1">
          <a:blip r:embed="rId9">
            <a:alphaModFix/>
          </a:blip>
          <a:srcRect/>
          <a:stretch/>
        </p:blipFill>
        <p:spPr>
          <a:xfrm>
            <a:off x="3539757" y="6238824"/>
            <a:ext cx="1675549" cy="1120269"/>
          </a:xfrm>
          <a:prstGeom prst="rect">
            <a:avLst/>
          </a:prstGeom>
          <a:noFill/>
          <a:ln w="9525" cap="flat" cmpd="sng">
            <a:solidFill>
              <a:schemeClr val="dk1"/>
            </a:solidFill>
            <a:prstDash val="solid"/>
            <a:miter lim="800000"/>
            <a:headEnd type="none" w="sm" len="sm"/>
            <a:tailEnd type="none" w="sm" len="sm"/>
          </a:ln>
        </p:spPr>
      </p:pic>
      <p:pic>
        <p:nvPicPr>
          <p:cNvPr id="1017" name="Shape 1017"/>
          <p:cNvPicPr preferRelativeResize="0"/>
          <p:nvPr/>
        </p:nvPicPr>
        <p:blipFill rotWithShape="1">
          <a:blip r:embed="rId10">
            <a:alphaModFix/>
          </a:blip>
          <a:srcRect/>
          <a:stretch/>
        </p:blipFill>
        <p:spPr>
          <a:xfrm>
            <a:off x="3539757" y="8233154"/>
            <a:ext cx="1722186" cy="1088943"/>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Shape 1023"/>
          <p:cNvPicPr preferRelativeResize="0"/>
          <p:nvPr/>
        </p:nvPicPr>
        <p:blipFill rotWithShape="1">
          <a:blip r:embed="rId3">
            <a:alphaModFix/>
          </a:blip>
          <a:srcRect t="9497" b="4364"/>
          <a:stretch/>
        </p:blipFill>
        <p:spPr>
          <a:xfrm>
            <a:off x="3048762" y="2021143"/>
            <a:ext cx="18333013" cy="8882863"/>
          </a:xfrm>
          <a:prstGeom prst="rect">
            <a:avLst/>
          </a:prstGeom>
          <a:noFill/>
          <a:ln>
            <a:noFill/>
          </a:ln>
        </p:spPr>
      </p:pic>
      <p:sp>
        <p:nvSpPr>
          <p:cNvPr id="1024" name="Shape 1024"/>
          <p:cNvSpPr/>
          <p:nvPr/>
        </p:nvSpPr>
        <p:spPr>
          <a:xfrm>
            <a:off x="7357177" y="2310857"/>
            <a:ext cx="9772514" cy="6276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72"/>
              <a:buFont typeface="Calibri"/>
              <a:buNone/>
            </a:pPr>
            <a:r>
              <a:rPr lang="en-US" sz="3572" b="1" i="0" u="none" strike="noStrike" cap="none">
                <a:solidFill>
                  <a:srgbClr val="FFFFFF"/>
                </a:solidFill>
                <a:latin typeface="Calibri"/>
                <a:ea typeface="Calibri"/>
                <a:cs typeface="Calibri"/>
                <a:sym typeface="Calibri"/>
              </a:rPr>
              <a:t>GEOSS Platform for Climate</a:t>
            </a:r>
            <a:endParaRPr/>
          </a:p>
        </p:txBody>
      </p:sp>
      <p:sp>
        <p:nvSpPr>
          <p:cNvPr id="1025" name="Shape 1025"/>
          <p:cNvSpPr txBox="1"/>
          <p:nvPr/>
        </p:nvSpPr>
        <p:spPr>
          <a:xfrm>
            <a:off x="7974390" y="3566206"/>
            <a:ext cx="184731" cy="2291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72"/>
              <a:buFont typeface="Calibri"/>
              <a:buNone/>
            </a:pPr>
            <a:endParaRPr sz="3572" b="0" i="0" u="none" strike="noStrike" cap="none">
              <a:solidFill>
                <a:srgbClr val="000000"/>
              </a:solidFill>
              <a:latin typeface="Calibri"/>
              <a:ea typeface="Calibri"/>
              <a:cs typeface="Calibri"/>
              <a:sym typeface="Calibri"/>
            </a:endParaRPr>
          </a:p>
        </p:txBody>
      </p:sp>
      <p:pic>
        <p:nvPicPr>
          <p:cNvPr id="1026" name="Shape 1026"/>
          <p:cNvPicPr preferRelativeResize="0"/>
          <p:nvPr/>
        </p:nvPicPr>
        <p:blipFill rotWithShape="1">
          <a:blip r:embed="rId4">
            <a:alphaModFix/>
          </a:blip>
          <a:srcRect/>
          <a:stretch/>
        </p:blipFill>
        <p:spPr>
          <a:xfrm>
            <a:off x="3448172" y="9326846"/>
            <a:ext cx="1414394" cy="1368909"/>
          </a:xfrm>
          <a:prstGeom prst="rect">
            <a:avLst/>
          </a:prstGeom>
          <a:noFill/>
          <a:ln>
            <a:noFill/>
          </a:ln>
        </p:spPr>
      </p:pic>
      <p:pic>
        <p:nvPicPr>
          <p:cNvPr id="1027" name="Shape 1027"/>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1028" name="Shape 1028"/>
          <p:cNvPicPr preferRelativeResize="0"/>
          <p:nvPr/>
        </p:nvPicPr>
        <p:blipFill rotWithShape="1">
          <a:blip r:embed="rId5">
            <a:alphaModFix/>
          </a:blip>
          <a:srcRect/>
          <a:stretch/>
        </p:blipFill>
        <p:spPr>
          <a:xfrm rot="5400000">
            <a:off x="8863849" y="4032483"/>
            <a:ext cx="502634" cy="1833189"/>
          </a:xfrm>
          <a:prstGeom prst="rect">
            <a:avLst/>
          </a:prstGeom>
          <a:noFill/>
          <a:ln>
            <a:noFill/>
          </a:ln>
        </p:spPr>
      </p:pic>
      <p:pic>
        <p:nvPicPr>
          <p:cNvPr id="1029" name="Shape 1029"/>
          <p:cNvPicPr preferRelativeResize="0"/>
          <p:nvPr/>
        </p:nvPicPr>
        <p:blipFill rotWithShape="1">
          <a:blip r:embed="rId6">
            <a:alphaModFix/>
          </a:blip>
          <a:srcRect/>
          <a:stretch/>
        </p:blipFill>
        <p:spPr>
          <a:xfrm>
            <a:off x="3345303" y="3566204"/>
            <a:ext cx="7920880" cy="7422083"/>
          </a:xfrm>
          <a:prstGeom prst="rect">
            <a:avLst/>
          </a:prstGeom>
          <a:noFill/>
          <a:ln>
            <a:noFill/>
          </a:ln>
        </p:spPr>
      </p:pic>
      <p:sp>
        <p:nvSpPr>
          <p:cNvPr id="1030" name="Shape 1030"/>
          <p:cNvSpPr/>
          <p:nvPr/>
        </p:nvSpPr>
        <p:spPr>
          <a:xfrm>
            <a:off x="3551040" y="6449851"/>
            <a:ext cx="7406537" cy="162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31" name="Shape 1031"/>
          <p:cNvSpPr/>
          <p:nvPr/>
        </p:nvSpPr>
        <p:spPr>
          <a:xfrm>
            <a:off x="3551040" y="8812503"/>
            <a:ext cx="7406537" cy="154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32" name="Shape 1032"/>
          <p:cNvSpPr/>
          <p:nvPr/>
        </p:nvSpPr>
        <p:spPr>
          <a:xfrm>
            <a:off x="3621640" y="6374511"/>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1033" name="Shape 1033"/>
          <p:cNvSpPr/>
          <p:nvPr/>
        </p:nvSpPr>
        <p:spPr>
          <a:xfrm>
            <a:off x="5266506" y="8992521"/>
            <a:ext cx="5554903" cy="13234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Flood Mortality Risk</a:t>
            </a:r>
            <a:endParaRPr/>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Lorem ipsum dolor sit amet, consectetur adipisci elit, sed eiusmod tempor incidunt ut labore et dolore magna aliqua. Ut enim ad</a:t>
            </a:r>
            <a:endParaRPr/>
          </a:p>
        </p:txBody>
      </p:sp>
      <p:sp>
        <p:nvSpPr>
          <p:cNvPr id="1034" name="Shape 1034"/>
          <p:cNvSpPr/>
          <p:nvPr/>
        </p:nvSpPr>
        <p:spPr>
          <a:xfrm>
            <a:off x="3448172" y="8606766"/>
            <a:ext cx="7611811" cy="1954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35" name="Shape 1035"/>
          <p:cNvSpPr/>
          <p:nvPr/>
        </p:nvSpPr>
        <p:spPr>
          <a:xfrm>
            <a:off x="3653908" y="8329014"/>
            <a:ext cx="1580329" cy="89496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Resource preview not available</a:t>
            </a:r>
            <a:endParaRPr/>
          </a:p>
        </p:txBody>
      </p:sp>
      <p:sp>
        <p:nvSpPr>
          <p:cNvPr id="1036" name="Shape 1036"/>
          <p:cNvSpPr/>
          <p:nvPr/>
        </p:nvSpPr>
        <p:spPr>
          <a:xfrm>
            <a:off x="5299806" y="8092423"/>
            <a:ext cx="5554903"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Changes in glaciers mass</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annual as well as cumulative annual mass balances of 'reference' glaciers.</a:t>
            </a:r>
            <a:endParaRPr/>
          </a:p>
        </p:txBody>
      </p:sp>
      <p:pic>
        <p:nvPicPr>
          <p:cNvPr id="1037" name="Shape 1037"/>
          <p:cNvPicPr preferRelativeResize="0"/>
          <p:nvPr/>
        </p:nvPicPr>
        <p:blipFill rotWithShape="1">
          <a:blip r:embed="rId7">
            <a:alphaModFix/>
          </a:blip>
          <a:srcRect/>
          <a:stretch/>
        </p:blipFill>
        <p:spPr>
          <a:xfrm>
            <a:off x="3355134" y="7277880"/>
            <a:ext cx="7911049" cy="839494"/>
          </a:xfrm>
          <a:prstGeom prst="rect">
            <a:avLst/>
          </a:prstGeom>
          <a:noFill/>
          <a:ln>
            <a:noFill/>
          </a:ln>
        </p:spPr>
      </p:pic>
      <p:sp>
        <p:nvSpPr>
          <p:cNvPr id="1038" name="Shape 1038"/>
          <p:cNvSpPr/>
          <p:nvPr/>
        </p:nvSpPr>
        <p:spPr>
          <a:xfrm>
            <a:off x="5201969" y="6202926"/>
            <a:ext cx="5619440" cy="141115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Arctic sea ice extent</a:t>
            </a:r>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(Organization: UNEP/GRID-Geneva)</a:t>
            </a:r>
            <a:endParaRPr/>
          </a:p>
          <a:p>
            <a:pPr marL="0" marR="0" lvl="0" indent="0" algn="l" rtl="0">
              <a:lnSpc>
                <a:spcPct val="100000"/>
              </a:lnSpc>
              <a:spcBef>
                <a:spcPts val="0"/>
              </a:spcBef>
              <a:spcAft>
                <a:spcPts val="0"/>
              </a:spcAft>
              <a:buClr>
                <a:srgbClr val="000000"/>
              </a:buClr>
              <a:buSzPts val="1714"/>
              <a:buFont typeface="Calibri"/>
              <a:buNone/>
            </a:pPr>
            <a:endParaRPr sz="17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Interactive graph displaying values of the Arctic sea ice extent. It is automatically updated every day.</a:t>
            </a:r>
            <a:endParaRPr/>
          </a:p>
        </p:txBody>
      </p:sp>
      <p:pic>
        <p:nvPicPr>
          <p:cNvPr id="1039" name="Shape 1039"/>
          <p:cNvPicPr preferRelativeResize="0"/>
          <p:nvPr/>
        </p:nvPicPr>
        <p:blipFill rotWithShape="1">
          <a:blip r:embed="rId8">
            <a:alphaModFix/>
          </a:blip>
          <a:srcRect/>
          <a:stretch/>
        </p:blipFill>
        <p:spPr>
          <a:xfrm>
            <a:off x="3345303" y="9815805"/>
            <a:ext cx="7920880" cy="745464"/>
          </a:xfrm>
          <a:prstGeom prst="rect">
            <a:avLst/>
          </a:prstGeom>
          <a:noFill/>
          <a:ln>
            <a:noFill/>
          </a:ln>
        </p:spPr>
      </p:pic>
      <p:pic>
        <p:nvPicPr>
          <p:cNvPr id="1040" name="Shape 1040"/>
          <p:cNvPicPr preferRelativeResize="0"/>
          <p:nvPr/>
        </p:nvPicPr>
        <p:blipFill rotWithShape="1">
          <a:blip r:embed="rId9">
            <a:alphaModFix/>
          </a:blip>
          <a:srcRect/>
          <a:stretch/>
        </p:blipFill>
        <p:spPr>
          <a:xfrm>
            <a:off x="3539757" y="6238824"/>
            <a:ext cx="1675549" cy="1120269"/>
          </a:xfrm>
          <a:prstGeom prst="rect">
            <a:avLst/>
          </a:prstGeom>
          <a:noFill/>
          <a:ln w="9525" cap="flat" cmpd="sng">
            <a:solidFill>
              <a:schemeClr val="dk1"/>
            </a:solidFill>
            <a:prstDash val="solid"/>
            <a:miter lim="800000"/>
            <a:headEnd type="none" w="sm" len="sm"/>
            <a:tailEnd type="none" w="sm" len="sm"/>
          </a:ln>
        </p:spPr>
      </p:pic>
      <p:pic>
        <p:nvPicPr>
          <p:cNvPr id="1041" name="Shape 1041"/>
          <p:cNvPicPr preferRelativeResize="0"/>
          <p:nvPr/>
        </p:nvPicPr>
        <p:blipFill rotWithShape="1">
          <a:blip r:embed="rId10">
            <a:alphaModFix/>
          </a:blip>
          <a:srcRect/>
          <a:stretch/>
        </p:blipFill>
        <p:spPr>
          <a:xfrm>
            <a:off x="3539757" y="8233154"/>
            <a:ext cx="1722186" cy="1088943"/>
          </a:xfrm>
          <a:prstGeom prst="rect">
            <a:avLst/>
          </a:prstGeom>
          <a:noFill/>
          <a:ln w="9525" cap="flat" cmpd="sng">
            <a:solidFill>
              <a:schemeClr val="dk1"/>
            </a:solidFill>
            <a:prstDash val="solid"/>
            <a:miter lim="800000"/>
            <a:headEnd type="none" w="sm" len="sm"/>
            <a:tailEnd type="none" w="sm" len="sm"/>
          </a:ln>
        </p:spPr>
      </p:pic>
      <p:sp>
        <p:nvSpPr>
          <p:cNvPr id="1042" name="Shape 1042"/>
          <p:cNvSpPr/>
          <p:nvPr/>
        </p:nvSpPr>
        <p:spPr>
          <a:xfrm rot="10800000">
            <a:off x="9105943" y="4680343"/>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43" name="Shape 1043"/>
          <p:cNvSpPr/>
          <p:nvPr/>
        </p:nvSpPr>
        <p:spPr>
          <a:xfrm>
            <a:off x="3345303" y="8179951"/>
            <a:ext cx="7920880" cy="2383786"/>
          </a:xfrm>
          <a:prstGeom prst="rect">
            <a:avLst/>
          </a:prstGeom>
          <a:solidFill>
            <a:srgbClr val="0070C0">
              <a:alpha val="3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44" name="Shape 1044"/>
          <p:cNvSpPr/>
          <p:nvPr/>
        </p:nvSpPr>
        <p:spPr>
          <a:xfrm rot="10800000">
            <a:off x="11269451" y="5194687"/>
            <a:ext cx="99600" cy="6866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45" name="Shape 1045"/>
          <p:cNvSpPr txBox="1"/>
          <p:nvPr/>
        </p:nvSpPr>
        <p:spPr>
          <a:xfrm>
            <a:off x="18028155" y="4217027"/>
            <a:ext cx="356188" cy="4879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99"/>
              </a:buClr>
              <a:buSzPts val="2571"/>
              <a:buFont typeface="Calibri"/>
              <a:buNone/>
            </a:pPr>
            <a:r>
              <a:rPr lang="en-US" sz="2571" b="0" i="0" u="none" strike="noStrike" cap="none">
                <a:solidFill>
                  <a:srgbClr val="009999"/>
                </a:solidFill>
                <a:latin typeface="Calibri"/>
                <a:ea typeface="Calibri"/>
                <a:cs typeface="Calibri"/>
                <a:sym typeface="Calibri"/>
              </a:rPr>
              <a:t>X</a:t>
            </a:r>
            <a:endParaRPr/>
          </a:p>
        </p:txBody>
      </p:sp>
      <p:sp>
        <p:nvSpPr>
          <p:cNvPr id="1046" name="Shape 1046"/>
          <p:cNvSpPr txBox="1"/>
          <p:nvPr/>
        </p:nvSpPr>
        <p:spPr>
          <a:xfrm>
            <a:off x="12398066" y="7113094"/>
            <a:ext cx="3150478" cy="532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6C09"/>
              </a:buClr>
              <a:buSzPts val="2857"/>
              <a:buFont typeface="Calibri"/>
              <a:buNone/>
            </a:pPr>
            <a:r>
              <a:rPr lang="en-US" sz="2857" b="1" i="0" u="none" strike="noStrike" cap="none">
                <a:solidFill>
                  <a:srgbClr val="E36C09"/>
                </a:solidFill>
                <a:latin typeface="Calibri"/>
                <a:ea typeface="Calibri"/>
                <a:cs typeface="Calibri"/>
                <a:sym typeface="Calibri"/>
              </a:rPr>
              <a:t>Neretva River Delta</a:t>
            </a:r>
            <a:endParaRPr/>
          </a:p>
        </p:txBody>
      </p:sp>
      <p:sp>
        <p:nvSpPr>
          <p:cNvPr id="1047" name="Shape 1047"/>
          <p:cNvSpPr/>
          <p:nvPr/>
        </p:nvSpPr>
        <p:spPr>
          <a:xfrm>
            <a:off x="13445413" y="7649003"/>
            <a:ext cx="411474" cy="377874"/>
          </a:xfrm>
          <a:prstGeom prst="ellipse">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grpSp>
        <p:nvGrpSpPr>
          <p:cNvPr id="1048" name="Shape 1048"/>
          <p:cNvGrpSpPr/>
          <p:nvPr/>
        </p:nvGrpSpPr>
        <p:grpSpPr>
          <a:xfrm>
            <a:off x="9448400" y="3676955"/>
            <a:ext cx="8231481" cy="7311333"/>
            <a:chOff x="3712120" y="3193792"/>
            <a:chExt cx="7448136" cy="4993904"/>
          </a:xfrm>
        </p:grpSpPr>
        <p:sp>
          <p:nvSpPr>
            <p:cNvPr id="1049" name="Shape 1049"/>
            <p:cNvSpPr/>
            <p:nvPr/>
          </p:nvSpPr>
          <p:spPr>
            <a:xfrm>
              <a:off x="3712120" y="7634330"/>
              <a:ext cx="1767909" cy="263383"/>
            </a:xfrm>
            <a:prstGeom prst="rect">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500"/>
                <a:buFont typeface="Calibri"/>
                <a:buNone/>
              </a:pPr>
              <a:r>
                <a:rPr lang="en-US" sz="1500" b="1" i="0" u="none" strike="noStrike" cap="none">
                  <a:solidFill>
                    <a:srgbClr val="FFFFFF"/>
                  </a:solidFill>
                  <a:latin typeface="Calibri"/>
                  <a:ea typeface="Calibri"/>
                  <a:cs typeface="Calibri"/>
                  <a:sym typeface="Calibri"/>
                </a:rPr>
                <a:t>1-6 of 6</a:t>
              </a:r>
              <a:endParaRPr/>
            </a:p>
          </p:txBody>
        </p:sp>
        <p:pic>
          <p:nvPicPr>
            <p:cNvPr id="1050" name="Shape 1050"/>
            <p:cNvPicPr preferRelativeResize="0"/>
            <p:nvPr/>
          </p:nvPicPr>
          <p:blipFill rotWithShape="1">
            <a:blip r:embed="rId11">
              <a:alphaModFix/>
            </a:blip>
            <a:srcRect/>
            <a:stretch/>
          </p:blipFill>
          <p:spPr>
            <a:xfrm>
              <a:off x="3747520" y="3193792"/>
              <a:ext cx="7412736" cy="4993904"/>
            </a:xfrm>
            <a:prstGeom prst="rect">
              <a:avLst/>
            </a:prstGeom>
            <a:noFill/>
            <a:ln>
              <a:noFill/>
            </a:ln>
          </p:spPr>
        </p:pic>
        <p:sp>
          <p:nvSpPr>
            <p:cNvPr id="1051" name="Shape 1051"/>
            <p:cNvSpPr/>
            <p:nvPr/>
          </p:nvSpPr>
          <p:spPr>
            <a:xfrm>
              <a:off x="3750466" y="3283314"/>
              <a:ext cx="6984776" cy="10838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0" i="0" u="none" strike="noStrike" cap="none">
                  <a:solidFill>
                    <a:srgbClr val="000000"/>
                  </a:solidFill>
                  <a:latin typeface="Calibri"/>
                  <a:ea typeface="Calibri"/>
                  <a:cs typeface="Calibri"/>
                  <a:sym typeface="Calibri"/>
                </a:rPr>
                <a:t>Since 24th August 2016 several earthquakes with magnitude higher than 5 occurred in the centre of Italy involving 4 Regions (Lazio, Umbria, Abruzzo and Marche) and Municipalities. In the morning of 18 January 2017 four additional earthquakes occurred in the areas near to those already affected, in particular on southern part of the same territories, in Abruzzo Region. The event arrived after exceptional heavy </a:t>
              </a:r>
              <a:r>
                <a:rPr lang="en-US" sz="1714" b="0" i="0" u="none" strike="noStrike" cap="none">
                  <a:solidFill>
                    <a:srgbClr val="000000"/>
                  </a:solidFill>
                  <a:latin typeface="Calibri"/>
                  <a:ea typeface="Calibri"/>
                  <a:cs typeface="Calibri"/>
                  <a:sym typeface="Calibri"/>
                </a:rPr>
                <a:t>snowfalls, worsening the fragile situation.</a:t>
              </a:r>
              <a:endParaRPr/>
            </a:p>
          </p:txBody>
        </p:sp>
        <p:sp>
          <p:nvSpPr>
            <p:cNvPr id="1052" name="Shape 1052"/>
            <p:cNvSpPr/>
            <p:nvPr/>
          </p:nvSpPr>
          <p:spPr>
            <a:xfrm>
              <a:off x="3747520" y="4703892"/>
              <a:ext cx="7261792" cy="663953"/>
            </a:xfrm>
            <a:prstGeom prst="rect">
              <a:avLst/>
            </a:prstGeom>
            <a:solidFill>
              <a:srgbClr val="00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Time (UTC): 2017-01-18 16:00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Time (LOC): 2017-01-18 17:00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Event Type: Earthquake Activation Time (UTC): 2017-01-19 12:53 </a:t>
              </a:r>
              <a:endParaRPr/>
            </a:p>
            <a:p>
              <a:pPr marL="0" marR="0" lvl="0" indent="0" algn="l" rtl="0">
                <a:lnSpc>
                  <a:spcPct val="100000"/>
                </a:lnSpc>
                <a:spcBef>
                  <a:spcPts val="0"/>
                </a:spcBef>
                <a:spcAft>
                  <a:spcPts val="0"/>
                </a:spcAft>
                <a:buClr>
                  <a:srgbClr val="FFFFFF"/>
                </a:buClr>
                <a:buSzPts val="1429"/>
                <a:buFont typeface="Calibri"/>
                <a:buNone/>
              </a:pPr>
              <a:r>
                <a:rPr lang="en-US" sz="1429" b="0" i="0" u="none" strike="noStrike" cap="none">
                  <a:solidFill>
                    <a:srgbClr val="FFFFFF"/>
                  </a:solidFill>
                  <a:latin typeface="Calibri"/>
                  <a:ea typeface="Calibri"/>
                  <a:cs typeface="Calibri"/>
                  <a:sym typeface="Calibri"/>
                </a:rPr>
                <a:t>Keywords: </a:t>
              </a:r>
              <a:endParaRPr/>
            </a:p>
          </p:txBody>
        </p:sp>
        <p:pic>
          <p:nvPicPr>
            <p:cNvPr id="1053" name="Shape 1053"/>
            <p:cNvPicPr preferRelativeResize="0"/>
            <p:nvPr/>
          </p:nvPicPr>
          <p:blipFill rotWithShape="1">
            <a:blip r:embed="rId12">
              <a:alphaModFix/>
            </a:blip>
            <a:srcRect/>
            <a:stretch/>
          </p:blipFill>
          <p:spPr>
            <a:xfrm>
              <a:off x="3747520" y="5903798"/>
              <a:ext cx="7261791" cy="2023946"/>
            </a:xfrm>
            <a:prstGeom prst="rect">
              <a:avLst/>
            </a:prstGeom>
            <a:noFill/>
            <a:ln>
              <a:noFill/>
            </a:ln>
          </p:spPr>
        </p:pic>
        <p:sp>
          <p:nvSpPr>
            <p:cNvPr id="1054" name="Shape 1054"/>
            <p:cNvSpPr/>
            <p:nvPr/>
          </p:nvSpPr>
          <p:spPr>
            <a:xfrm>
              <a:off x="3739114" y="5575945"/>
              <a:ext cx="7261791" cy="32785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71"/>
                <a:buFont typeface="Calibri"/>
                <a:buNone/>
              </a:pPr>
              <a:r>
                <a:rPr lang="en-US" sz="1571" b="1" i="0" u="none" strike="noStrike" cap="none">
                  <a:solidFill>
                    <a:srgbClr val="000000"/>
                  </a:solidFill>
                  <a:latin typeface="Calibri"/>
                  <a:ea typeface="Calibri"/>
                  <a:cs typeface="Calibri"/>
                  <a:sym typeface="Calibri"/>
                </a:rPr>
                <a:t>Geographic extent</a:t>
              </a:r>
              <a:endParaRPr/>
            </a:p>
          </p:txBody>
        </p:sp>
      </p:grpSp>
      <p:sp>
        <p:nvSpPr>
          <p:cNvPr id="1055" name="Shape 1055"/>
          <p:cNvSpPr/>
          <p:nvPr/>
        </p:nvSpPr>
        <p:spPr>
          <a:xfrm>
            <a:off x="9513947" y="4262224"/>
            <a:ext cx="7978621" cy="119148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80"/>
              </a:buClr>
              <a:buSzPts val="2000"/>
              <a:buFont typeface="Calibri"/>
              <a:buNone/>
            </a:pPr>
            <a:r>
              <a:rPr lang="en-US" sz="2000" b="1" i="0" u="none" strike="noStrike" cap="none">
                <a:solidFill>
                  <a:srgbClr val="008080"/>
                </a:solidFill>
                <a:latin typeface="Calibri"/>
                <a:ea typeface="Calibri"/>
                <a:cs typeface="Calibri"/>
                <a:sym typeface="Calibri"/>
              </a:rPr>
              <a:t>Arctic sea ice extent</a:t>
            </a:r>
            <a:endParaRPr sz="2000" b="0" i="0" u="none" strike="noStrike" cap="none">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14"/>
              <a:buFont typeface="Calibri"/>
              <a:buNone/>
            </a:pPr>
            <a:r>
              <a:rPr lang="en-US" sz="1714" b="0" i="0" u="none" strike="noStrike" cap="none">
                <a:solidFill>
                  <a:srgbClr val="000000"/>
                </a:solidFill>
                <a:latin typeface="Calibri"/>
                <a:ea typeface="Calibri"/>
                <a:cs typeface="Calibri"/>
                <a:sym typeface="Calibri"/>
              </a:rPr>
              <a:t>This graph has been developed by UNEP/GRID-Geneva and displays values of the annual as well as cumulative annual mass balances of 'reference' glaciers since 1957 based on a live data stream from the World Glacier Monitoring Service (WGMS).</a:t>
            </a:r>
            <a:endParaRPr/>
          </a:p>
        </p:txBody>
      </p:sp>
      <p:sp>
        <p:nvSpPr>
          <p:cNvPr id="1056" name="Shape 1056"/>
          <p:cNvSpPr/>
          <p:nvPr/>
        </p:nvSpPr>
        <p:spPr>
          <a:xfrm>
            <a:off x="9499087" y="3717201"/>
            <a:ext cx="7993481" cy="587747"/>
          </a:xfrm>
          <a:prstGeom prst="rect">
            <a:avLst/>
          </a:pr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286"/>
              <a:buFont typeface="Calibri"/>
              <a:buNone/>
            </a:pPr>
            <a:r>
              <a:rPr lang="en-US" sz="2286" b="1" i="0" u="none" strike="noStrike" cap="none">
                <a:solidFill>
                  <a:srgbClr val="FFFFFF"/>
                </a:solidFill>
                <a:latin typeface="Calibri"/>
                <a:ea typeface="Calibri"/>
                <a:cs typeface="Calibri"/>
                <a:sym typeface="Calibri"/>
              </a:rPr>
              <a:t>Resources Details </a:t>
            </a:r>
            <a:endParaRPr/>
          </a:p>
        </p:txBody>
      </p:sp>
      <p:sp>
        <p:nvSpPr>
          <p:cNvPr id="1057" name="Shape 1057"/>
          <p:cNvSpPr txBox="1"/>
          <p:nvPr/>
        </p:nvSpPr>
        <p:spPr>
          <a:xfrm>
            <a:off x="14969781" y="3743721"/>
            <a:ext cx="2020425" cy="356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714"/>
              <a:buFont typeface="Calibri"/>
              <a:buNone/>
            </a:pPr>
            <a:r>
              <a:rPr lang="en-US" sz="1714" b="0" i="0" u="sng" strike="noStrike" cap="none">
                <a:solidFill>
                  <a:srgbClr val="FFFFFF"/>
                </a:solidFill>
                <a:latin typeface="Calibri"/>
                <a:ea typeface="Calibri"/>
                <a:cs typeface="Calibri"/>
                <a:sym typeface="Calibri"/>
              </a:rPr>
              <a:t>Show Raw Metadata</a:t>
            </a:r>
            <a:endParaRPr/>
          </a:p>
        </p:txBody>
      </p:sp>
      <p:sp>
        <p:nvSpPr>
          <p:cNvPr id="1058" name="Shape 1058"/>
          <p:cNvSpPr txBox="1"/>
          <p:nvPr/>
        </p:nvSpPr>
        <p:spPr>
          <a:xfrm>
            <a:off x="17027152" y="3669075"/>
            <a:ext cx="375424" cy="532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57"/>
              <a:buFont typeface="Calibri"/>
              <a:buNone/>
            </a:pPr>
            <a:r>
              <a:rPr lang="en-US" sz="2857" b="0" i="0" u="none" strike="noStrike" cap="none">
                <a:solidFill>
                  <a:srgbClr val="000000"/>
                </a:solidFill>
                <a:latin typeface="Calibri"/>
                <a:ea typeface="Calibri"/>
                <a:cs typeface="Calibri"/>
                <a:sym typeface="Calibri"/>
              </a:rPr>
              <a:t>X</a:t>
            </a:r>
            <a:endParaRPr/>
          </a:p>
        </p:txBody>
      </p:sp>
      <p:sp>
        <p:nvSpPr>
          <p:cNvPr id="1059" name="Shape 1059"/>
          <p:cNvSpPr/>
          <p:nvPr/>
        </p:nvSpPr>
        <p:spPr>
          <a:xfrm>
            <a:off x="9467331" y="5493331"/>
            <a:ext cx="8064660" cy="54106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72"/>
              <a:buFont typeface="Calibri"/>
              <a:buNone/>
            </a:pPr>
            <a:endParaRPr sz="3572" b="0" i="0" u="none" strike="noStrike" cap="none">
              <a:solidFill>
                <a:srgbClr val="FFFFFF"/>
              </a:solidFill>
              <a:latin typeface="Calibri"/>
              <a:ea typeface="Calibri"/>
              <a:cs typeface="Calibri"/>
              <a:sym typeface="Calibri"/>
            </a:endParaRPr>
          </a:p>
        </p:txBody>
      </p:sp>
      <p:sp>
        <p:nvSpPr>
          <p:cNvPr id="1060" name="Shape 1060"/>
          <p:cNvSpPr/>
          <p:nvPr/>
        </p:nvSpPr>
        <p:spPr>
          <a:xfrm>
            <a:off x="9479554" y="9917108"/>
            <a:ext cx="3086057" cy="4912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8080"/>
              </a:buClr>
              <a:buSzPts val="2000"/>
              <a:buFont typeface="Calibri"/>
              <a:buNone/>
            </a:pPr>
            <a:r>
              <a:rPr lang="en-US" sz="2000" b="1" i="0" u="none" strike="noStrike" cap="none">
                <a:solidFill>
                  <a:srgbClr val="008080"/>
                </a:solidFill>
                <a:latin typeface="Calibri"/>
                <a:ea typeface="Calibri"/>
                <a:cs typeface="Calibri"/>
                <a:sym typeface="Calibri"/>
              </a:rPr>
              <a:t>Online Resources</a:t>
            </a:r>
            <a:endParaRPr sz="1143" b="1" i="0" u="none" strike="noStrike" cap="none">
              <a:solidFill>
                <a:srgbClr val="008080"/>
              </a:solidFill>
              <a:latin typeface="Calibri"/>
              <a:ea typeface="Calibri"/>
              <a:cs typeface="Calibri"/>
              <a:sym typeface="Calibri"/>
            </a:endParaRPr>
          </a:p>
        </p:txBody>
      </p:sp>
      <p:sp>
        <p:nvSpPr>
          <p:cNvPr id="1061" name="Shape 1061"/>
          <p:cNvSpPr/>
          <p:nvPr/>
        </p:nvSpPr>
        <p:spPr>
          <a:xfrm>
            <a:off x="9517416" y="10300669"/>
            <a:ext cx="3086059" cy="65314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See</a:t>
            </a:r>
            <a:r>
              <a:rPr lang="en-US" sz="2000" b="0" i="0" u="none" strike="noStrike" cap="none">
                <a:solidFill>
                  <a:srgbClr val="008080"/>
                </a:solidFill>
                <a:latin typeface="Calibri"/>
                <a:ea typeface="Calibri"/>
                <a:cs typeface="Calibri"/>
                <a:sym typeface="Calibri"/>
              </a:rPr>
              <a:t> </a:t>
            </a:r>
            <a:r>
              <a:rPr lang="en-US" sz="2000" b="0" i="0" u="sng" strike="noStrike" cap="none">
                <a:solidFill>
                  <a:srgbClr val="008080"/>
                </a:solidFill>
                <a:latin typeface="Calibri"/>
                <a:ea typeface="Calibri"/>
                <a:cs typeface="Calibri"/>
                <a:sym typeface="Calibri"/>
              </a:rPr>
              <a:t>interactive graph</a:t>
            </a:r>
            <a:endParaRPr/>
          </a:p>
        </p:txBody>
      </p:sp>
      <p:pic>
        <p:nvPicPr>
          <p:cNvPr id="1062" name="Shape 1062"/>
          <p:cNvPicPr preferRelativeResize="0"/>
          <p:nvPr/>
        </p:nvPicPr>
        <p:blipFill rotWithShape="1">
          <a:blip r:embed="rId13">
            <a:alphaModFix/>
          </a:blip>
          <a:srcRect/>
          <a:stretch/>
        </p:blipFill>
        <p:spPr>
          <a:xfrm>
            <a:off x="10006563" y="5541740"/>
            <a:ext cx="6871400" cy="444778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Shape 1067"/>
          <p:cNvPicPr preferRelativeResize="0"/>
          <p:nvPr/>
        </p:nvPicPr>
        <p:blipFill rotWithShape="1">
          <a:blip r:embed="rId3">
            <a:alphaModFix/>
          </a:blip>
          <a:srcRect/>
          <a:stretch/>
        </p:blipFill>
        <p:spPr>
          <a:xfrm>
            <a:off x="3048000" y="21771"/>
            <a:ext cx="18288000" cy="10051569"/>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Shape 1072"/>
          <p:cNvPicPr preferRelativeResize="0"/>
          <p:nvPr/>
        </p:nvPicPr>
        <p:blipFill rotWithShape="1">
          <a:blip r:embed="rId3">
            <a:alphaModFix/>
          </a:blip>
          <a:srcRect/>
          <a:stretch/>
        </p:blipFill>
        <p:spPr>
          <a:xfrm>
            <a:off x="3048000" y="21771"/>
            <a:ext cx="18288000" cy="10067146"/>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6"/>
        <p:cNvGrpSpPr/>
        <p:nvPr/>
      </p:nvGrpSpPr>
      <p:grpSpPr>
        <a:xfrm>
          <a:off x="0" y="0"/>
          <a:ext cx="0" cy="0"/>
          <a:chOff x="0" y="0"/>
          <a:chExt cx="0" cy="0"/>
        </a:xfrm>
      </p:grpSpPr>
      <p:sp>
        <p:nvSpPr>
          <p:cNvPr id="1077" name="Shape 1077"/>
          <p:cNvSpPr/>
          <p:nvPr/>
        </p:nvSpPr>
        <p:spPr>
          <a:xfrm>
            <a:off x="916348" y="711478"/>
            <a:ext cx="3236463" cy="872034"/>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3B1F4C"/>
              </a:buClr>
              <a:buSzPts val="5000"/>
              <a:buFont typeface="Arial"/>
              <a:buNone/>
            </a:pPr>
            <a:r>
              <a:rPr lang="en-US" sz="5000" b="0" i="0" u="none" strike="noStrike" cap="none">
                <a:solidFill>
                  <a:srgbClr val="3B1F4C"/>
                </a:solidFill>
                <a:latin typeface="Arial"/>
                <a:ea typeface="Arial"/>
                <a:cs typeface="Arial"/>
                <a:sym typeface="Arial"/>
              </a:rPr>
              <a:t>Next Steps</a:t>
            </a:r>
            <a:endParaRPr sz="5000" b="0" i="0" u="none" strike="noStrike" cap="none">
              <a:solidFill>
                <a:srgbClr val="3B1F4C"/>
              </a:solidFill>
              <a:latin typeface="Arial"/>
              <a:ea typeface="Arial"/>
              <a:cs typeface="Arial"/>
              <a:sym typeface="Arial"/>
            </a:endParaRPr>
          </a:p>
        </p:txBody>
      </p:sp>
      <p:sp>
        <p:nvSpPr>
          <p:cNvPr id="1078" name="Shape 1078"/>
          <p:cNvSpPr txBox="1"/>
          <p:nvPr/>
        </p:nvSpPr>
        <p:spPr>
          <a:xfrm>
            <a:off x="908436" y="2681536"/>
            <a:ext cx="18340347" cy="50167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B1F4C"/>
              </a:buClr>
              <a:buSzPts val="4000"/>
              <a:buFont typeface="Arial"/>
              <a:buNone/>
            </a:pPr>
            <a:r>
              <a:rPr lang="en-US" sz="4000" b="0" i="0" u="none" strike="noStrike" cap="none">
                <a:solidFill>
                  <a:srgbClr val="3B1F4C"/>
                </a:solidFill>
                <a:latin typeface="Arial"/>
                <a:ea typeface="Arial"/>
                <a:cs typeface="Arial"/>
                <a:sym typeface="Arial"/>
              </a:rPr>
              <a:t>Work on the actual implementation of the mockup functionalities by:</a:t>
            </a:r>
            <a:endParaRPr/>
          </a:p>
          <a:p>
            <a:pPr marL="571500" marR="0" lvl="0" indent="-571500" algn="l" rtl="0">
              <a:lnSpc>
                <a:spcPct val="100000"/>
              </a:lnSpc>
              <a:spcBef>
                <a:spcPts val="0"/>
              </a:spcBef>
              <a:spcAft>
                <a:spcPts val="0"/>
              </a:spcAft>
              <a:buClr>
                <a:srgbClr val="3B1F4C"/>
              </a:buClr>
              <a:buSzPts val="4000"/>
              <a:buFont typeface="Arial"/>
              <a:buChar char="•"/>
            </a:pPr>
            <a:r>
              <a:rPr lang="en-US" sz="4000" b="0" i="0" u="none" strike="noStrike" cap="none">
                <a:solidFill>
                  <a:srgbClr val="3B1F4C"/>
                </a:solidFill>
                <a:latin typeface="Arial"/>
                <a:ea typeface="Arial"/>
                <a:cs typeface="Arial"/>
                <a:sym typeface="Arial"/>
              </a:rPr>
              <a:t>exploiting the GEOSS APIs and the GEOSS Portal customizability features</a:t>
            </a:r>
            <a:endParaRPr/>
          </a:p>
          <a:p>
            <a:pPr marL="571500" marR="0" lvl="0" indent="-571500" algn="l" rtl="0">
              <a:lnSpc>
                <a:spcPct val="100000"/>
              </a:lnSpc>
              <a:spcBef>
                <a:spcPts val="0"/>
              </a:spcBef>
              <a:spcAft>
                <a:spcPts val="0"/>
              </a:spcAft>
              <a:buClr>
                <a:srgbClr val="3B1F4C"/>
              </a:buClr>
              <a:buSzPts val="4000"/>
              <a:buFont typeface="Arial"/>
              <a:buChar char="•"/>
            </a:pPr>
            <a:r>
              <a:rPr lang="en-US" sz="4000" b="0" i="0" u="none" strike="noStrike" cap="none">
                <a:solidFill>
                  <a:srgbClr val="3B1F4C"/>
                </a:solidFill>
                <a:latin typeface="Arial"/>
                <a:ea typeface="Arial"/>
                <a:cs typeface="Arial"/>
                <a:sym typeface="Arial"/>
              </a:rPr>
              <a:t>defining ad-hoc GEOSS view;</a:t>
            </a:r>
            <a:endParaRPr/>
          </a:p>
          <a:p>
            <a:pPr marL="0" marR="0" lvl="0" indent="0" algn="l" rtl="0">
              <a:lnSpc>
                <a:spcPct val="100000"/>
              </a:lnSpc>
              <a:spcBef>
                <a:spcPts val="0"/>
              </a:spcBef>
              <a:spcAft>
                <a:spcPts val="0"/>
              </a:spcAft>
              <a:buClr>
                <a:srgbClr val="3B1F4C"/>
              </a:buClr>
              <a:buSzPts val="4000"/>
              <a:buFont typeface="Arial"/>
              <a:buNone/>
            </a:pPr>
            <a:r>
              <a:rPr lang="en-US" sz="4000" b="0" i="0" u="none" strike="noStrike" cap="none">
                <a:solidFill>
                  <a:srgbClr val="3B1F4C"/>
                </a:solidFill>
                <a:latin typeface="Arial"/>
                <a:ea typeface="Arial"/>
                <a:cs typeface="Arial"/>
                <a:sym typeface="Arial"/>
              </a:rPr>
              <a:t>•   identifying 10 priority ECVs data providers and broker them (if not already brokered).</a:t>
            </a:r>
            <a:endParaRPr/>
          </a:p>
          <a:p>
            <a:pPr marL="0" marR="0" lvl="0" indent="0" algn="l" rtl="0">
              <a:lnSpc>
                <a:spcPct val="100000"/>
              </a:lnSpc>
              <a:spcBef>
                <a:spcPts val="0"/>
              </a:spcBef>
              <a:spcAft>
                <a:spcPts val="0"/>
              </a:spcAft>
              <a:buClr>
                <a:srgbClr val="000000"/>
              </a:buClr>
              <a:buSzPts val="4000"/>
              <a:buFont typeface="Helvetica Neue Light"/>
              <a:buNone/>
            </a:pPr>
            <a:endParaRPr sz="4000" b="0" i="0" u="none" strike="noStrike" cap="none">
              <a:solidFill>
                <a:srgbClr val="3B1F4C"/>
              </a:solidFill>
              <a:latin typeface="Arial"/>
              <a:ea typeface="Arial"/>
              <a:cs typeface="Arial"/>
              <a:sym typeface="Arial"/>
            </a:endParaRPr>
          </a:p>
          <a:p>
            <a:pPr marL="0" marR="0" lvl="0" indent="0" algn="l" rtl="0">
              <a:lnSpc>
                <a:spcPct val="100000"/>
              </a:lnSpc>
              <a:spcBef>
                <a:spcPts val="0"/>
              </a:spcBef>
              <a:spcAft>
                <a:spcPts val="0"/>
              </a:spcAft>
              <a:buClr>
                <a:srgbClr val="3B1F4C"/>
              </a:buClr>
              <a:buSzPts val="4000"/>
              <a:buFont typeface="Arial"/>
              <a:buNone/>
            </a:pPr>
            <a:r>
              <a:rPr lang="en-US" sz="4000" b="0" i="0" u="none" strike="noStrike" cap="none">
                <a:solidFill>
                  <a:srgbClr val="3B1F4C"/>
                </a:solidFill>
                <a:latin typeface="Arial"/>
                <a:ea typeface="Arial"/>
                <a:cs typeface="Arial"/>
                <a:sym typeface="Arial"/>
              </a:rPr>
              <a:t>Milestone: GCOS Steering Committee in September 2018</a:t>
            </a:r>
            <a:endParaRPr/>
          </a:p>
          <a:p>
            <a:pPr marL="0" marR="0" lvl="0" indent="0" algn="l" rtl="0">
              <a:lnSpc>
                <a:spcPct val="100000"/>
              </a:lnSpc>
              <a:spcBef>
                <a:spcPts val="0"/>
              </a:spcBef>
              <a:spcAft>
                <a:spcPts val="0"/>
              </a:spcAft>
              <a:buClr>
                <a:srgbClr val="000000"/>
              </a:buClr>
              <a:buSzPts val="4000"/>
              <a:buFont typeface="Helvetica Neue Light"/>
              <a:buNone/>
            </a:pPr>
            <a:endParaRPr sz="4000" b="0" i="0" u="none" strike="noStrike" cap="none">
              <a:solidFill>
                <a:srgbClr val="3B1F4C"/>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2"/>
        <p:cNvGrpSpPr/>
        <p:nvPr/>
      </p:nvGrpSpPr>
      <p:grpSpPr>
        <a:xfrm>
          <a:off x="0" y="0"/>
          <a:ext cx="0" cy="0"/>
          <a:chOff x="0" y="0"/>
          <a:chExt cx="0" cy="0"/>
        </a:xfrm>
      </p:grpSpPr>
      <p:sp>
        <p:nvSpPr>
          <p:cNvPr id="1083" name="Shape 1083"/>
          <p:cNvSpPr/>
          <p:nvPr/>
        </p:nvSpPr>
        <p:spPr>
          <a:xfrm>
            <a:off x="1511803" y="6563660"/>
            <a:ext cx="9009572" cy="2236379"/>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3B1F4C"/>
              </a:buClr>
              <a:buSzPts val="15000"/>
              <a:buFont typeface="Arial"/>
              <a:buNone/>
            </a:pPr>
            <a:r>
              <a:rPr lang="en-US" sz="15000" b="0" i="0" u="none" strike="noStrike" cap="none">
                <a:solidFill>
                  <a:srgbClr val="3B1F4C"/>
                </a:solidFill>
                <a:latin typeface="Arial"/>
                <a:ea typeface="Arial"/>
                <a:cs typeface="Arial"/>
                <a:sym typeface="Arial"/>
              </a:rPr>
              <a:t>Thank you</a:t>
            </a:r>
            <a:endParaRPr/>
          </a:p>
        </p:txBody>
      </p:sp>
      <p:sp>
        <p:nvSpPr>
          <p:cNvPr id="1084" name="Shape 1084"/>
          <p:cNvSpPr/>
          <p:nvPr/>
        </p:nvSpPr>
        <p:spPr>
          <a:xfrm>
            <a:off x="1889869" y="9087343"/>
            <a:ext cx="5541582" cy="733534"/>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2350"/>
              </a:buClr>
              <a:buSzPts val="4100"/>
              <a:buFont typeface="Arial"/>
              <a:buNone/>
            </a:pPr>
            <a:r>
              <a:rPr lang="en-US" sz="4100" b="0" i="0" u="none" strike="noStrike" cap="none" dirty="0" smtClean="0">
                <a:solidFill>
                  <a:srgbClr val="002350"/>
                </a:solidFill>
                <a:latin typeface="Arial"/>
                <a:ea typeface="Arial"/>
                <a:cs typeface="Arial"/>
                <a:sym typeface="Arial"/>
                <a:hlinkClick r:id="rId4"/>
              </a:rPr>
              <a:t>Eliana.Li.Santi@esa.int</a:t>
            </a:r>
            <a:endParaRPr lang="en-US" sz="4100" b="0" i="0" u="none" strike="noStrike" cap="none" dirty="0" smtClean="0">
              <a:solidFill>
                <a:srgbClr val="002350"/>
              </a:solidFill>
              <a:latin typeface="Arial"/>
              <a:ea typeface="Arial"/>
              <a:cs typeface="Arial"/>
              <a:sym typeface="Arial"/>
            </a:endParaRPr>
          </a:p>
          <a:p>
            <a:pPr marL="0" marR="0" lvl="0" indent="0" algn="l" rtl="0">
              <a:lnSpc>
                <a:spcPct val="100000"/>
              </a:lnSpc>
              <a:spcBef>
                <a:spcPts val="0"/>
              </a:spcBef>
              <a:spcAft>
                <a:spcPts val="0"/>
              </a:spcAft>
              <a:buClr>
                <a:srgbClr val="002350"/>
              </a:buClr>
              <a:buSzPts val="4100"/>
              <a:buFont typeface="Arial"/>
              <a:buNone/>
            </a:pPr>
            <a:r>
              <a:rPr lang="en-US" sz="4100" dirty="0" smtClean="0">
                <a:solidFill>
                  <a:srgbClr val="002350"/>
                </a:solidFill>
                <a:hlinkClick r:id="rId5"/>
              </a:rPr>
              <a:t>Valentin.aich@wmo.int</a:t>
            </a:r>
            <a:endParaRPr lang="en-US" sz="4100" dirty="0" smtClean="0">
              <a:solidFill>
                <a:srgbClr val="002350"/>
              </a:solidFill>
            </a:endParaRPr>
          </a:p>
          <a:p>
            <a:pPr marL="0" marR="0" lvl="0" indent="0" algn="l" rtl="0">
              <a:lnSpc>
                <a:spcPct val="100000"/>
              </a:lnSpc>
              <a:spcBef>
                <a:spcPts val="0"/>
              </a:spcBef>
              <a:spcAft>
                <a:spcPts val="0"/>
              </a:spcAft>
              <a:buClr>
                <a:srgbClr val="002350"/>
              </a:buClr>
              <a:buSzPts val="4100"/>
              <a:buFont typeface="Arial"/>
              <a:buNone/>
            </a:pPr>
            <a:r>
              <a:rPr lang="en-US" sz="4100" b="0" i="0" u="none" strike="noStrike" cap="none" dirty="0" smtClean="0">
                <a:solidFill>
                  <a:srgbClr val="002350"/>
                </a:solidFill>
                <a:latin typeface="Arial"/>
                <a:ea typeface="Arial"/>
                <a:cs typeface="Arial"/>
                <a:sym typeface="Arial"/>
                <a:hlinkClick r:id="rId6"/>
              </a:rPr>
              <a:t>dietrich@bafg.de</a:t>
            </a:r>
            <a:endParaRPr lang="en-US" sz="4100" b="0" i="0" u="none" strike="noStrike" cap="none" dirty="0" smtClean="0">
              <a:solidFill>
                <a:srgbClr val="002350"/>
              </a:solidFill>
              <a:latin typeface="Arial"/>
              <a:ea typeface="Arial"/>
              <a:cs typeface="Arial"/>
              <a:sym typeface="Arial"/>
            </a:endParaRPr>
          </a:p>
          <a:p>
            <a:pPr marL="0" marR="0" lvl="0" indent="0" algn="l" rtl="0">
              <a:lnSpc>
                <a:spcPct val="100000"/>
              </a:lnSpc>
              <a:spcBef>
                <a:spcPts val="0"/>
              </a:spcBef>
              <a:spcAft>
                <a:spcPts val="0"/>
              </a:spcAft>
              <a:buClr>
                <a:srgbClr val="002350"/>
              </a:buClr>
              <a:buSzPts val="4100"/>
              <a:buFont typeface="Arial"/>
              <a:buNone/>
            </a:pPr>
            <a:endParaRPr sz="4100" b="0" i="0" u="none" strike="noStrike" cap="none" dirty="0">
              <a:solidFill>
                <a:srgbClr val="00235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Shape 240"/>
          <p:cNvGrpSpPr/>
          <p:nvPr/>
        </p:nvGrpSpPr>
        <p:grpSpPr>
          <a:xfrm>
            <a:off x="1330820" y="3102430"/>
            <a:ext cx="22402985" cy="2746051"/>
            <a:chOff x="91526" y="0"/>
            <a:chExt cx="22402985" cy="2746051"/>
          </a:xfrm>
        </p:grpSpPr>
        <p:sp>
          <p:nvSpPr>
            <p:cNvPr id="241" name="Shape 241"/>
            <p:cNvSpPr/>
            <p:nvPr/>
          </p:nvSpPr>
          <p:spPr>
            <a:xfrm>
              <a:off x="91526" y="0"/>
              <a:ext cx="8647931" cy="2746051"/>
            </a:xfrm>
            <a:prstGeom prst="homePlate">
              <a:avLst>
                <a:gd name="adj" fmla="val 50000"/>
              </a:avLst>
            </a:prstGeom>
            <a:solidFill>
              <a:srgbClr val="0DADEA"/>
            </a:soli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42" name="Shape 242"/>
            <p:cNvSpPr txBox="1"/>
            <p:nvPr/>
          </p:nvSpPr>
          <p:spPr>
            <a:xfrm>
              <a:off x="91526" y="0"/>
              <a:ext cx="7961418" cy="2746051"/>
            </a:xfrm>
            <a:prstGeom prst="rect">
              <a:avLst/>
            </a:prstGeom>
            <a:noFill/>
            <a:ln>
              <a:noFill/>
            </a:ln>
          </p:spPr>
          <p:txBody>
            <a:bodyPr spcFirstLastPara="1" wrap="square" lIns="250675" tIns="125325" rIns="62675" bIns="125325" anchor="ctr" anchorCtr="0">
              <a:noAutofit/>
            </a:bodyPr>
            <a:lstStyle/>
            <a:p>
              <a:pPr marL="0" marR="0" lvl="0" indent="0" algn="l" rtl="0">
                <a:lnSpc>
                  <a:spcPct val="90000"/>
                </a:lnSpc>
                <a:spcBef>
                  <a:spcPts val="0"/>
                </a:spcBef>
                <a:spcAft>
                  <a:spcPts val="0"/>
                </a:spcAft>
                <a:buClr>
                  <a:schemeClr val="lt1"/>
                </a:buClr>
                <a:buSzPts val="4700"/>
                <a:buFont typeface="Trebuchet MS"/>
                <a:buNone/>
              </a:pPr>
              <a:r>
                <a:rPr lang="en-US" sz="4700" b="0" i="0" u="none" strike="noStrike" cap="none" dirty="0">
                  <a:solidFill>
                    <a:schemeClr val="lt1"/>
                  </a:solidFill>
                  <a:latin typeface="Trebuchet MS"/>
                  <a:ea typeface="Trebuchet MS"/>
                  <a:cs typeface="Trebuchet MS"/>
                  <a:sym typeface="Trebuchet MS"/>
                </a:rPr>
                <a:t>Identify/Review Essential Climate Variables (ECVs) through science panels</a:t>
              </a:r>
              <a:endParaRPr sz="4700" b="0" i="0" u="none" strike="noStrike" cap="none" dirty="0">
                <a:solidFill>
                  <a:schemeClr val="lt1"/>
                </a:solidFill>
                <a:latin typeface="Trebuchet MS"/>
                <a:ea typeface="Trebuchet MS"/>
                <a:cs typeface="Trebuchet MS"/>
                <a:sym typeface="Trebuchet MS"/>
              </a:endParaRPr>
            </a:p>
          </p:txBody>
        </p:sp>
        <p:sp>
          <p:nvSpPr>
            <p:cNvPr id="243" name="Shape 243"/>
            <p:cNvSpPr/>
            <p:nvPr/>
          </p:nvSpPr>
          <p:spPr>
            <a:xfrm>
              <a:off x="7401760" y="0"/>
              <a:ext cx="8647931" cy="2746051"/>
            </a:xfrm>
            <a:prstGeom prst="chevron">
              <a:avLst>
                <a:gd name="adj" fmla="val 50000"/>
              </a:avLst>
            </a:prstGeom>
            <a:solidFill>
              <a:srgbClr val="F49234"/>
            </a:soli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44" name="Shape 244"/>
            <p:cNvSpPr txBox="1"/>
            <p:nvPr/>
          </p:nvSpPr>
          <p:spPr>
            <a:xfrm>
              <a:off x="8774786" y="0"/>
              <a:ext cx="5901880" cy="2746051"/>
            </a:xfrm>
            <a:prstGeom prst="rect">
              <a:avLst/>
            </a:prstGeom>
            <a:noFill/>
            <a:ln>
              <a:noFill/>
            </a:ln>
          </p:spPr>
          <p:txBody>
            <a:bodyPr spcFirstLastPara="1" wrap="square" lIns="188000" tIns="125325" rIns="62675" bIns="125325" anchor="ctr" anchorCtr="0">
              <a:noAutofit/>
            </a:bodyPr>
            <a:lstStyle/>
            <a:p>
              <a:pPr marL="0" marR="0" lvl="0" indent="0" algn="ctr" rtl="0">
                <a:lnSpc>
                  <a:spcPct val="90000"/>
                </a:lnSpc>
                <a:spcBef>
                  <a:spcPts val="0"/>
                </a:spcBef>
                <a:spcAft>
                  <a:spcPts val="0"/>
                </a:spcAft>
                <a:buClr>
                  <a:schemeClr val="lt1"/>
                </a:buClr>
                <a:buSzPts val="4700"/>
                <a:buFont typeface="Trebuchet MS"/>
                <a:buNone/>
              </a:pPr>
              <a:r>
                <a:rPr lang="en-US" sz="4700" b="0" i="0" u="none" strike="noStrike" cap="none" dirty="0">
                  <a:solidFill>
                    <a:schemeClr val="lt1"/>
                  </a:solidFill>
                  <a:latin typeface="Trebuchet MS"/>
                  <a:ea typeface="Trebuchet MS"/>
                  <a:cs typeface="Trebuchet MS"/>
                  <a:sym typeface="Trebuchet MS"/>
                </a:rPr>
                <a:t>Regular review of how these ECV are observed</a:t>
              </a:r>
              <a:endParaRPr sz="4700" b="0" i="0" u="none" strike="noStrike" cap="none" dirty="0">
                <a:solidFill>
                  <a:schemeClr val="lt1"/>
                </a:solidFill>
                <a:latin typeface="Trebuchet MS"/>
                <a:ea typeface="Trebuchet MS"/>
                <a:cs typeface="Trebuchet MS"/>
                <a:sym typeface="Trebuchet MS"/>
              </a:endParaRPr>
            </a:p>
          </p:txBody>
        </p:sp>
        <p:sp>
          <p:nvSpPr>
            <p:cNvPr id="245" name="Shape 245"/>
            <p:cNvSpPr/>
            <p:nvPr/>
          </p:nvSpPr>
          <p:spPr>
            <a:xfrm>
              <a:off x="13846580" y="0"/>
              <a:ext cx="8647931" cy="2746051"/>
            </a:xfrm>
            <a:prstGeom prst="chevron">
              <a:avLst>
                <a:gd name="adj" fmla="val 50000"/>
              </a:avLst>
            </a:prstGeom>
            <a:solidFill>
              <a:srgbClr val="0A8F9D"/>
            </a:soli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46" name="Shape 246"/>
            <p:cNvSpPr txBox="1"/>
            <p:nvPr/>
          </p:nvSpPr>
          <p:spPr>
            <a:xfrm>
              <a:off x="15219605" y="0"/>
              <a:ext cx="5901880" cy="2746051"/>
            </a:xfrm>
            <a:prstGeom prst="rect">
              <a:avLst/>
            </a:prstGeom>
            <a:noFill/>
            <a:ln>
              <a:noFill/>
            </a:ln>
          </p:spPr>
          <p:txBody>
            <a:bodyPr spcFirstLastPara="1" wrap="square" lIns="188000" tIns="125325" rIns="62675" bIns="125325" anchor="ctr" anchorCtr="0">
              <a:noAutofit/>
            </a:bodyPr>
            <a:lstStyle/>
            <a:p>
              <a:pPr marL="0" marR="0" lvl="0" indent="0" algn="ctr" rtl="0">
                <a:lnSpc>
                  <a:spcPct val="90000"/>
                </a:lnSpc>
                <a:spcBef>
                  <a:spcPts val="0"/>
                </a:spcBef>
                <a:spcAft>
                  <a:spcPts val="0"/>
                </a:spcAft>
                <a:buClr>
                  <a:schemeClr val="lt1"/>
                </a:buClr>
                <a:buSzPts val="4700"/>
                <a:buFont typeface="Trebuchet MS"/>
                <a:buNone/>
              </a:pPr>
              <a:r>
                <a:rPr lang="en-US" sz="4700" b="0" i="0" u="none" strike="noStrike" cap="none" dirty="0">
                  <a:solidFill>
                    <a:schemeClr val="lt1"/>
                  </a:solidFill>
                  <a:latin typeface="Trebuchet MS"/>
                  <a:ea typeface="Trebuchet MS"/>
                  <a:cs typeface="Trebuchet MS"/>
                  <a:sym typeface="Trebuchet MS"/>
                </a:rPr>
                <a:t>Develop plans to ensure continuity and improvement of observations</a:t>
              </a:r>
              <a:endParaRPr sz="4700" b="0" i="0" u="none" strike="noStrike" cap="none" dirty="0">
                <a:solidFill>
                  <a:schemeClr val="lt1"/>
                </a:solidFill>
                <a:latin typeface="Trebuchet MS"/>
                <a:ea typeface="Trebuchet MS"/>
                <a:cs typeface="Trebuchet MS"/>
                <a:sym typeface="Trebuchet MS"/>
              </a:endParaRPr>
            </a:p>
          </p:txBody>
        </p:sp>
      </p:grpSp>
      <p:pic>
        <p:nvPicPr>
          <p:cNvPr id="247" name="Shape 247"/>
          <p:cNvPicPr preferRelativeResize="0"/>
          <p:nvPr/>
        </p:nvPicPr>
        <p:blipFill rotWithShape="1">
          <a:blip r:embed="rId3">
            <a:alphaModFix/>
          </a:blip>
          <a:srcRect/>
          <a:stretch/>
        </p:blipFill>
        <p:spPr>
          <a:xfrm>
            <a:off x="11470687" y="7037815"/>
            <a:ext cx="3354158" cy="5897778"/>
          </a:xfrm>
          <a:prstGeom prst="rect">
            <a:avLst/>
          </a:prstGeom>
          <a:noFill/>
          <a:ln>
            <a:noFill/>
          </a:ln>
        </p:spPr>
      </p:pic>
      <p:pic>
        <p:nvPicPr>
          <p:cNvPr id="248" name="Shape 248"/>
          <p:cNvPicPr preferRelativeResize="0"/>
          <p:nvPr/>
        </p:nvPicPr>
        <p:blipFill rotWithShape="1">
          <a:blip r:embed="rId4">
            <a:alphaModFix/>
          </a:blip>
          <a:srcRect/>
          <a:stretch/>
        </p:blipFill>
        <p:spPr>
          <a:xfrm>
            <a:off x="1920270" y="5905374"/>
            <a:ext cx="7812000" cy="2945392"/>
          </a:xfrm>
          <a:prstGeom prst="rect">
            <a:avLst/>
          </a:prstGeom>
          <a:noFill/>
          <a:ln>
            <a:noFill/>
          </a:ln>
        </p:spPr>
      </p:pic>
      <p:pic>
        <p:nvPicPr>
          <p:cNvPr id="249" name="Shape 249"/>
          <p:cNvPicPr preferRelativeResize="0"/>
          <p:nvPr/>
        </p:nvPicPr>
        <p:blipFill rotWithShape="1">
          <a:blip r:embed="rId5">
            <a:alphaModFix/>
          </a:blip>
          <a:srcRect/>
          <a:stretch/>
        </p:blipFill>
        <p:spPr>
          <a:xfrm>
            <a:off x="1824606" y="11569412"/>
            <a:ext cx="7808492" cy="1899564"/>
          </a:xfrm>
          <a:prstGeom prst="rect">
            <a:avLst/>
          </a:prstGeom>
          <a:noFill/>
          <a:ln>
            <a:noFill/>
          </a:ln>
        </p:spPr>
      </p:pic>
      <p:pic>
        <p:nvPicPr>
          <p:cNvPr id="250" name="Shape 250"/>
          <p:cNvPicPr preferRelativeResize="0"/>
          <p:nvPr/>
        </p:nvPicPr>
        <p:blipFill rotWithShape="1">
          <a:blip r:embed="rId6">
            <a:alphaModFix/>
          </a:blip>
          <a:srcRect/>
          <a:stretch/>
        </p:blipFill>
        <p:spPr>
          <a:xfrm>
            <a:off x="1824606" y="9346009"/>
            <a:ext cx="7812000" cy="1728162"/>
          </a:xfrm>
          <a:prstGeom prst="rect">
            <a:avLst/>
          </a:prstGeom>
          <a:noFill/>
          <a:ln>
            <a:noFill/>
          </a:ln>
        </p:spPr>
      </p:pic>
      <p:sp>
        <p:nvSpPr>
          <p:cNvPr id="251" name="Shape 251"/>
          <p:cNvSpPr txBox="1">
            <a:spLocks noGrp="1"/>
          </p:cNvSpPr>
          <p:nvPr>
            <p:ph type="body" idx="1"/>
          </p:nvPr>
        </p:nvSpPr>
        <p:spPr>
          <a:xfrm>
            <a:off x="1357425" y="1963689"/>
            <a:ext cx="16824250" cy="970898"/>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900"/>
              <a:buFont typeface="Trebuchet MS"/>
              <a:buNone/>
            </a:pPr>
            <a:r>
              <a:rPr lang="en-US" sz="5200" b="1" i="0" u="none" strike="noStrike" cap="none" dirty="0">
                <a:solidFill>
                  <a:srgbClr val="000000"/>
                </a:solidFill>
                <a:latin typeface="Trebuchet MS"/>
                <a:ea typeface="Trebuchet MS"/>
                <a:cs typeface="Trebuchet MS"/>
                <a:sym typeface="Trebuchet MS"/>
              </a:rPr>
              <a:t>GCOS follows a 3 phase approach driven by users:</a:t>
            </a:r>
            <a:endParaRPr sz="5200" b="1" i="0" u="none" strike="noStrike" cap="none" dirty="0">
              <a:solidFill>
                <a:srgbClr val="000000"/>
              </a:solidFill>
              <a:latin typeface="Trebuchet MS"/>
              <a:ea typeface="Trebuchet MS"/>
              <a:cs typeface="Trebuchet MS"/>
              <a:sym typeface="Trebuchet MS"/>
            </a:endParaRPr>
          </a:p>
        </p:txBody>
      </p:sp>
      <p:grpSp>
        <p:nvGrpSpPr>
          <p:cNvPr id="252" name="Shape 252"/>
          <p:cNvGrpSpPr/>
          <p:nvPr/>
        </p:nvGrpSpPr>
        <p:grpSpPr>
          <a:xfrm>
            <a:off x="17779971" y="6627092"/>
            <a:ext cx="4200524" cy="6172200"/>
            <a:chOff x="6461760" y="2370653"/>
            <a:chExt cx="2682240" cy="3779520"/>
          </a:xfrm>
        </p:grpSpPr>
        <p:grpSp>
          <p:nvGrpSpPr>
            <p:cNvPr id="253" name="Shape 253"/>
            <p:cNvGrpSpPr/>
            <p:nvPr/>
          </p:nvGrpSpPr>
          <p:grpSpPr>
            <a:xfrm>
              <a:off x="6461760" y="2370653"/>
              <a:ext cx="2682240" cy="3779520"/>
              <a:chOff x="6461760" y="2370653"/>
              <a:chExt cx="2682240" cy="3779520"/>
            </a:xfrm>
          </p:grpSpPr>
          <p:sp>
            <p:nvSpPr>
              <p:cNvPr id="254" name="Shape 254"/>
              <p:cNvSpPr/>
              <p:nvPr/>
            </p:nvSpPr>
            <p:spPr>
              <a:xfrm>
                <a:off x="6461760" y="2370653"/>
                <a:ext cx="2682240" cy="3779520"/>
              </a:xfrm>
              <a:prstGeom prst="roundRect">
                <a:avLst>
                  <a:gd name="adj" fmla="val 16667"/>
                </a:avLst>
              </a:prstGeom>
              <a:solidFill>
                <a:srgbClr val="81C1FD"/>
              </a:solidFill>
              <a:ln>
                <a:noFill/>
              </a:ln>
            </p:spPr>
            <p:txBody>
              <a:bodyPr spcFirstLastPara="1" wrap="square" lIns="90475" tIns="44450" rIns="90475" bIns="44450" anchor="t" anchorCtr="0">
                <a:noAutofit/>
              </a:bodyPr>
              <a:lstStyle/>
              <a:p>
                <a:pPr marL="174625" marR="0" lvl="0" indent="-174625" algn="ctr" rtl="0">
                  <a:lnSpc>
                    <a:spcPct val="100000"/>
                  </a:lnSpc>
                  <a:spcBef>
                    <a:spcPts val="0"/>
                  </a:spcBef>
                  <a:spcAft>
                    <a:spcPts val="0"/>
                  </a:spcAft>
                  <a:buClr>
                    <a:schemeClr val="dk1"/>
                  </a:buClr>
                  <a:buSzPts val="2200"/>
                  <a:buFont typeface="Calibri"/>
                  <a:buNone/>
                </a:pPr>
                <a:endParaRPr sz="2200" b="0" i="0" u="none" strike="noStrike" cap="none" dirty="0">
                  <a:solidFill>
                    <a:srgbClr val="000000"/>
                  </a:solidFill>
                  <a:latin typeface="Arial"/>
                  <a:ea typeface="Arial"/>
                  <a:cs typeface="Arial"/>
                  <a:sym typeface="Arial"/>
                </a:endParaRPr>
              </a:p>
            </p:txBody>
          </p:sp>
          <p:sp>
            <p:nvSpPr>
              <p:cNvPr id="255" name="Shape 255"/>
              <p:cNvSpPr/>
              <p:nvPr/>
            </p:nvSpPr>
            <p:spPr>
              <a:xfrm>
                <a:off x="6461760" y="3228045"/>
                <a:ext cx="2682240" cy="888498"/>
              </a:xfrm>
              <a:prstGeom prst="rect">
                <a:avLst/>
              </a:prstGeom>
              <a:gradFill>
                <a:gsLst>
                  <a:gs pos="0">
                    <a:srgbClr val="6083CB"/>
                  </a:gs>
                  <a:gs pos="50000">
                    <a:srgbClr val="3E70CA"/>
                  </a:gs>
                  <a:gs pos="100000">
                    <a:srgbClr val="2E61BA"/>
                  </a:gs>
                </a:gsLst>
                <a:lin ang="5400000" scaled="0"/>
              </a:gradFill>
              <a:ln>
                <a:noFill/>
              </a:ln>
              <a:effectLst>
                <a:outerShdw blurRad="57150" dist="19050" dir="5400000" algn="ctr" rotWithShape="0">
                  <a:srgbClr val="808080">
                    <a:alpha val="62745"/>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8800"/>
                  <a:buFont typeface="Nunito"/>
                  <a:buNone/>
                </a:pPr>
                <a:r>
                  <a:rPr lang="en-US" sz="8800" b="1" i="0" u="none" strike="noStrike" cap="none" dirty="0">
                    <a:solidFill>
                      <a:srgbClr val="FFFFFF"/>
                    </a:solidFill>
                    <a:latin typeface="Nunito"/>
                    <a:ea typeface="Nunito"/>
                    <a:cs typeface="Nunito"/>
                    <a:sym typeface="Nunito"/>
                  </a:rPr>
                  <a:t>2016</a:t>
                </a:r>
                <a:endParaRPr sz="2400" b="1" i="0" u="none" strike="noStrike" cap="none" dirty="0">
                  <a:solidFill>
                    <a:srgbClr val="000000"/>
                  </a:solidFill>
                  <a:latin typeface="Nunito"/>
                  <a:ea typeface="Nunito"/>
                  <a:cs typeface="Nunito"/>
                  <a:sym typeface="Nunito"/>
                </a:endParaRPr>
              </a:p>
            </p:txBody>
          </p:sp>
          <p:sp>
            <p:nvSpPr>
              <p:cNvPr id="256" name="Shape 256"/>
              <p:cNvSpPr/>
              <p:nvPr/>
            </p:nvSpPr>
            <p:spPr>
              <a:xfrm>
                <a:off x="6477000" y="2475309"/>
                <a:ext cx="2667000" cy="3203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Nunito"/>
                    <a:ea typeface="Nunito"/>
                    <a:cs typeface="Nunito"/>
                    <a:sym typeface="Nunito"/>
                  </a:rPr>
                  <a:t>New Plan</a:t>
                </a:r>
                <a:endParaRPr sz="2800" b="1" i="0" u="none" strike="noStrike" cap="none" dirty="0">
                  <a:solidFill>
                    <a:srgbClr val="000000"/>
                  </a:solidFill>
                  <a:latin typeface="Nunito"/>
                  <a:ea typeface="Nunito"/>
                  <a:cs typeface="Nunito"/>
                  <a:sym typeface="Nunito"/>
                </a:endParaRPr>
              </a:p>
            </p:txBody>
          </p:sp>
        </p:grpSp>
        <p:sp>
          <p:nvSpPr>
            <p:cNvPr id="257" name="Shape 257"/>
            <p:cNvSpPr/>
            <p:nvPr/>
          </p:nvSpPr>
          <p:spPr>
            <a:xfrm>
              <a:off x="7117080" y="4438899"/>
              <a:ext cx="1371600" cy="1443741"/>
            </a:xfrm>
            <a:prstGeom prst="ellipse">
              <a:avLst/>
            </a:prstGeom>
            <a:gradFill>
              <a:gsLst>
                <a:gs pos="0">
                  <a:srgbClr val="939393"/>
                </a:gs>
                <a:gs pos="63000">
                  <a:srgbClr val="D5D5D5">
                    <a:alpha val="57647"/>
                  </a:srgbClr>
                </a:gs>
                <a:gs pos="100000">
                  <a:schemeClr val="lt1"/>
                </a:gs>
              </a:gsLst>
              <a:lin ang="13500000" scaled="0"/>
            </a:gradFill>
            <a:ln w="12700" cap="flat" cmpd="sng">
              <a:solidFill>
                <a:schemeClr val="lt1"/>
              </a:solidFill>
              <a:prstDash val="solid"/>
              <a:round/>
              <a:headEnd type="none" w="sm" len="sm"/>
              <a:tailEnd type="none" w="sm" len="sm"/>
            </a:ln>
          </p:spPr>
          <p:txBody>
            <a:bodyPr spcFirstLastPara="1" wrap="square" lIns="90475" tIns="44450" rIns="90475" bIns="44450" anchor="t" anchorCtr="0">
              <a:noAutofit/>
            </a:bodyPr>
            <a:lstStyle/>
            <a:p>
              <a:pPr marL="174625" marR="0" lvl="0" indent="-174625" algn="ctr" rtl="0">
                <a:lnSpc>
                  <a:spcPct val="100000"/>
                </a:lnSpc>
                <a:spcBef>
                  <a:spcPts val="0"/>
                </a:spcBef>
                <a:spcAft>
                  <a:spcPts val="0"/>
                </a:spcAft>
                <a:buClr>
                  <a:schemeClr val="dk1"/>
                </a:buClr>
                <a:buSzPts val="2200"/>
                <a:buFont typeface="Calibri"/>
                <a:buNone/>
              </a:pPr>
              <a:endParaRPr sz="2200" b="0" i="0" u="none" strike="noStrike" cap="none" dirty="0">
                <a:solidFill>
                  <a:srgbClr val="000000"/>
                </a:solidFill>
                <a:latin typeface="Arial"/>
                <a:ea typeface="Arial"/>
                <a:cs typeface="Arial"/>
                <a:sym typeface="Arial"/>
              </a:endParaRPr>
            </a:p>
          </p:txBody>
        </p:sp>
      </p:grpSp>
      <p:sp>
        <p:nvSpPr>
          <p:cNvPr id="258" name="Shape 258"/>
          <p:cNvSpPr/>
          <p:nvPr/>
        </p:nvSpPr>
        <p:spPr>
          <a:xfrm>
            <a:off x="15348359" y="7629527"/>
            <a:ext cx="1190626" cy="4264026"/>
          </a:xfrm>
          <a:prstGeom prst="chevron">
            <a:avLst>
              <a:gd name="adj" fmla="val 50000"/>
            </a:avLst>
          </a:prstGeom>
          <a:solidFill>
            <a:schemeClr val="accent1"/>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dirty="0">
              <a:solidFill>
                <a:srgbClr val="000000"/>
              </a:solidFill>
              <a:latin typeface="Calibri"/>
              <a:ea typeface="Calibri"/>
              <a:cs typeface="Calibri"/>
              <a:sym typeface="Calibri"/>
            </a:endParaRPr>
          </a:p>
        </p:txBody>
      </p:sp>
      <p:sp>
        <p:nvSpPr>
          <p:cNvPr id="259" name="Shape 259"/>
          <p:cNvSpPr txBox="1"/>
          <p:nvPr/>
        </p:nvSpPr>
        <p:spPr>
          <a:xfrm>
            <a:off x="16493605" y="9536864"/>
            <a:ext cx="6571603" cy="32624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Trebuchet MS"/>
              <a:buNone/>
            </a:pPr>
            <a:r>
              <a:rPr lang="en-US" sz="5000" b="1" i="0" u="none" strike="noStrike" cap="none" dirty="0">
                <a:solidFill>
                  <a:srgbClr val="000000"/>
                </a:solidFill>
                <a:latin typeface="Trebuchet MS"/>
                <a:ea typeface="Trebuchet MS"/>
                <a:cs typeface="Trebuchet MS"/>
                <a:sym typeface="Trebuchet MS"/>
              </a:rPr>
              <a:t>19 / CP.22</a:t>
            </a:r>
            <a:endParaRPr dirty="0"/>
          </a:p>
          <a:p>
            <a:pPr marL="0" marR="0" lvl="0" indent="0" algn="ctr" rtl="0">
              <a:lnSpc>
                <a:spcPct val="100000"/>
              </a:lnSpc>
              <a:spcBef>
                <a:spcPts val="0"/>
              </a:spcBef>
              <a:spcAft>
                <a:spcPts val="0"/>
              </a:spcAft>
              <a:buClr>
                <a:srgbClr val="000000"/>
              </a:buClr>
              <a:buSzPts val="5000"/>
              <a:buFont typeface="Trebuchet MS"/>
              <a:buNone/>
            </a:pPr>
            <a:r>
              <a:rPr lang="en-US" sz="5000" b="1" i="0" u="none" strike="noStrike" cap="none" dirty="0">
                <a:solidFill>
                  <a:srgbClr val="000000"/>
                </a:solidFill>
                <a:latin typeface="Trebuchet MS"/>
                <a:ea typeface="Trebuchet MS"/>
                <a:cs typeface="Trebuchet MS"/>
                <a:sym typeface="Trebuchet MS"/>
              </a:rPr>
              <a:t>(Decision 19, </a:t>
            </a:r>
            <a:endParaRPr dirty="0"/>
          </a:p>
          <a:p>
            <a:pPr marL="0" marR="0" lvl="0" indent="0" algn="ctr" rtl="0">
              <a:lnSpc>
                <a:spcPct val="100000"/>
              </a:lnSpc>
              <a:spcBef>
                <a:spcPts val="0"/>
              </a:spcBef>
              <a:spcAft>
                <a:spcPts val="0"/>
              </a:spcAft>
              <a:buClr>
                <a:srgbClr val="000000"/>
              </a:buClr>
              <a:buSzPts val="5000"/>
              <a:buFont typeface="Trebuchet MS"/>
              <a:buNone/>
            </a:pPr>
            <a:r>
              <a:rPr lang="en-US" sz="5000" b="1" i="0" u="none" strike="noStrike" cap="none" dirty="0">
                <a:solidFill>
                  <a:srgbClr val="000000"/>
                </a:solidFill>
                <a:latin typeface="Trebuchet MS"/>
                <a:ea typeface="Trebuchet MS"/>
                <a:cs typeface="Trebuchet MS"/>
                <a:sym typeface="Trebuchet MS"/>
              </a:rPr>
              <a:t>COP-22,  Marrakech, Morocco</a:t>
            </a:r>
            <a:r>
              <a:rPr lang="en-US" sz="5000" b="0" i="0" u="none" strike="noStrike" cap="none" dirty="0">
                <a:solidFill>
                  <a:srgbClr val="000000"/>
                </a:solidFill>
                <a:latin typeface="Trebuchet MS"/>
                <a:ea typeface="Trebuchet MS"/>
                <a:cs typeface="Trebuchet MS"/>
                <a:sym typeface="Trebuchet MS"/>
              </a:rPr>
              <a:t>)</a:t>
            </a:r>
            <a:endParaRPr dirty="0"/>
          </a:p>
        </p:txBody>
      </p:sp>
      <p:sp>
        <p:nvSpPr>
          <p:cNvPr id="260" name="Shape 260"/>
          <p:cNvSpPr/>
          <p:nvPr/>
        </p:nvSpPr>
        <p:spPr>
          <a:xfrm>
            <a:off x="9652595" y="7683267"/>
            <a:ext cx="1190626" cy="4264026"/>
          </a:xfrm>
          <a:prstGeom prst="chevron">
            <a:avLst>
              <a:gd name="adj" fmla="val 50000"/>
            </a:avLst>
          </a:prstGeom>
          <a:solidFill>
            <a:schemeClr val="accent1"/>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dirty="0">
              <a:solidFill>
                <a:srgbClr val="000000"/>
              </a:solidFill>
              <a:latin typeface="Calibri"/>
              <a:ea typeface="Calibri"/>
              <a:cs typeface="Calibri"/>
              <a:sym typeface="Calibri"/>
            </a:endParaRPr>
          </a:p>
        </p:txBody>
      </p:sp>
      <p:sp>
        <p:nvSpPr>
          <p:cNvPr id="261" name="Shape 261"/>
          <p:cNvSpPr txBox="1">
            <a:spLocks noGrp="1"/>
          </p:cNvSpPr>
          <p:nvPr>
            <p:ph type="title"/>
          </p:nvPr>
        </p:nvSpPr>
        <p:spPr>
          <a:xfrm>
            <a:off x="855385" y="10"/>
            <a:ext cx="23528618" cy="167456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0080"/>
              <a:buFont typeface="Helvetica Neue Light"/>
              <a:buNone/>
            </a:pPr>
            <a:endParaRPr sz="10080" b="0" i="0" u="none" strike="noStrike" cap="none" dirty="0">
              <a:solidFill>
                <a:srgbClr val="000000"/>
              </a:solidFill>
              <a:latin typeface="Helvetica Neue Light"/>
              <a:ea typeface="Helvetica Neue Light"/>
              <a:cs typeface="Helvetica Neue Light"/>
              <a:sym typeface="Helvetica Neue Light"/>
            </a:endParaRPr>
          </a:p>
        </p:txBody>
      </p:sp>
      <p:sp>
        <p:nvSpPr>
          <p:cNvPr id="262" name="Shape 262"/>
          <p:cNvSpPr txBox="1"/>
          <p:nvPr/>
        </p:nvSpPr>
        <p:spPr>
          <a:xfrm>
            <a:off x="1282891" y="8398"/>
            <a:ext cx="23101110" cy="1665026"/>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lt1"/>
              </a:buClr>
              <a:buSzPts val="7200"/>
              <a:buFont typeface="Trebuchet MS"/>
              <a:buNone/>
            </a:pPr>
            <a:r>
              <a:rPr lang="en-US" sz="7200" b="1" i="0" u="none" strike="noStrike" cap="none" dirty="0">
                <a:solidFill>
                  <a:schemeClr val="lt1"/>
                </a:solidFill>
                <a:latin typeface="Trebuchet MS"/>
                <a:ea typeface="Trebuchet MS"/>
                <a:cs typeface="Trebuchet MS"/>
                <a:sym typeface="Trebuchet MS"/>
              </a:rPr>
              <a:t>Driving the Global Climate Observation Agenda</a:t>
            </a:r>
            <a:endParaRPr sz="7200" b="1" i="0" u="none" strike="noStrike" cap="none" dirty="0">
              <a:solidFill>
                <a:schemeClr val="lt1"/>
              </a:solidFill>
              <a:latin typeface="Arial"/>
              <a:ea typeface="Arial"/>
              <a:cs typeface="Arial"/>
              <a:sym typeface="Arial"/>
            </a:endParaRPr>
          </a:p>
        </p:txBody>
      </p:sp>
      <p:grpSp>
        <p:nvGrpSpPr>
          <p:cNvPr id="263" name="Shape 263"/>
          <p:cNvGrpSpPr/>
          <p:nvPr/>
        </p:nvGrpSpPr>
        <p:grpSpPr>
          <a:xfrm rot="-5400000">
            <a:off x="-6213918" y="6219852"/>
            <a:ext cx="13710076" cy="1282230"/>
            <a:chOff x="508738" y="3792312"/>
            <a:chExt cx="12192004" cy="641115"/>
          </a:xfrm>
        </p:grpSpPr>
        <p:sp>
          <p:nvSpPr>
            <p:cNvPr id="264" name="Shape 264"/>
            <p:cNvSpPr/>
            <p:nvPr/>
          </p:nvSpPr>
          <p:spPr>
            <a:xfrm>
              <a:off x="508741" y="3792312"/>
              <a:ext cx="12192000" cy="212996"/>
            </a:xfrm>
            <a:prstGeom prst="rect">
              <a:avLst/>
            </a:prstGeom>
            <a:solidFill>
              <a:srgbClr val="F492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265" name="Shape 265"/>
            <p:cNvSpPr/>
            <p:nvPr/>
          </p:nvSpPr>
          <p:spPr>
            <a:xfrm>
              <a:off x="508743" y="4007006"/>
              <a:ext cx="12191999" cy="212996"/>
            </a:xfrm>
            <a:prstGeom prst="rect">
              <a:avLst/>
            </a:prstGeom>
            <a:solidFill>
              <a:srgbClr val="0CAD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266" name="Shape 266"/>
            <p:cNvSpPr/>
            <p:nvPr/>
          </p:nvSpPr>
          <p:spPr>
            <a:xfrm>
              <a:off x="508738" y="4220431"/>
              <a:ext cx="12191999" cy="212996"/>
            </a:xfrm>
            <a:prstGeom prst="rect">
              <a:avLst/>
            </a:prstGeom>
            <a:solidFill>
              <a:srgbClr val="0A8F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p:nvPr/>
        </p:nvSpPr>
        <p:spPr>
          <a:xfrm>
            <a:off x="-56831" y="11754563"/>
            <a:ext cx="24440829" cy="2043342"/>
          </a:xfrm>
          <a:prstGeom prst="rect">
            <a:avLst/>
          </a:prstGeom>
          <a:solidFill>
            <a:srgbClr val="0DADEA"/>
          </a:solidFill>
          <a:ln>
            <a:noFill/>
          </a:ln>
        </p:spPr>
        <p:txBody>
          <a:bodyPr spcFirstLastPara="1" wrap="square" lIns="182875" tIns="91425" rIns="182875" bIns="91425" anchor="ctr" anchorCtr="0">
            <a:noAutofit/>
          </a:bodyPr>
          <a:lstStyle/>
          <a:p>
            <a:pPr marL="0" marR="0" lvl="0" indent="0" algn="ctr" rtl="0">
              <a:lnSpc>
                <a:spcPct val="120000"/>
              </a:lnSpc>
              <a:spcBef>
                <a:spcPts val="0"/>
              </a:spcBef>
              <a:spcAft>
                <a:spcPts val="0"/>
              </a:spcAft>
              <a:buClr>
                <a:schemeClr val="lt1"/>
              </a:buClr>
              <a:buSzPts val="3600"/>
              <a:buFont typeface="Trebuchet MS"/>
              <a:buNone/>
            </a:pPr>
            <a:r>
              <a:rPr lang="en-US" sz="3600" b="1" i="0" u="none" strike="noStrike" cap="none" dirty="0">
                <a:solidFill>
                  <a:schemeClr val="lt1"/>
                </a:solidFill>
                <a:latin typeface="Trebuchet MS"/>
                <a:ea typeface="Trebuchet MS"/>
                <a:cs typeface="Trebuchet MS"/>
                <a:sym typeface="Trebuchet MS"/>
              </a:rPr>
              <a:t>GCOS specifies </a:t>
            </a:r>
            <a:r>
              <a:rPr lang="en-US" sz="3600" b="1" i="0" u="none" strike="noStrike" cap="none" dirty="0">
                <a:solidFill>
                  <a:srgbClr val="FF0000"/>
                </a:solidFill>
                <a:latin typeface="Trebuchet MS"/>
                <a:ea typeface="Trebuchet MS"/>
                <a:cs typeface="Trebuchet MS"/>
                <a:sym typeface="Trebuchet MS"/>
              </a:rPr>
              <a:t>54 Essential Climate Variables (ECV) </a:t>
            </a:r>
            <a:r>
              <a:rPr lang="en-US" sz="3600" b="1" i="0" u="none" strike="noStrike" cap="none" dirty="0">
                <a:solidFill>
                  <a:schemeClr val="lt1"/>
                </a:solidFill>
                <a:latin typeface="Trebuchet MS"/>
                <a:ea typeface="Trebuchet MS"/>
                <a:cs typeface="Trebuchet MS"/>
                <a:sym typeface="Trebuchet MS"/>
              </a:rPr>
              <a:t>that are key for sustainable climate observations in the </a:t>
            </a:r>
            <a:r>
              <a:rPr lang="en-US" sz="3600" b="1" i="0" u="none" strike="noStrike" cap="none" dirty="0">
                <a:solidFill>
                  <a:srgbClr val="FF0000"/>
                </a:solidFill>
                <a:latin typeface="Trebuchet MS"/>
                <a:ea typeface="Trebuchet MS"/>
                <a:cs typeface="Trebuchet MS"/>
                <a:sym typeface="Trebuchet MS"/>
              </a:rPr>
              <a:t>atmosphere, on land and in the oceans. </a:t>
            </a:r>
            <a:r>
              <a:rPr lang="en-US" sz="3600" b="1" i="0" u="none" strike="noStrike" cap="none" dirty="0">
                <a:solidFill>
                  <a:schemeClr val="lt1"/>
                </a:solidFill>
                <a:latin typeface="Trebuchet MS"/>
                <a:ea typeface="Trebuchet MS"/>
                <a:cs typeface="Trebuchet MS"/>
                <a:sym typeface="Trebuchet MS"/>
              </a:rPr>
              <a:t>They are required to support the work of the </a:t>
            </a:r>
            <a:r>
              <a:rPr lang="en-US" sz="3600" b="1" i="0" u="none" strike="noStrike" cap="none" dirty="0">
                <a:solidFill>
                  <a:srgbClr val="FF0000"/>
                </a:solidFill>
                <a:latin typeface="Trebuchet MS"/>
                <a:ea typeface="Trebuchet MS"/>
                <a:cs typeface="Trebuchet MS"/>
                <a:sym typeface="Trebuchet MS"/>
              </a:rPr>
              <a:t>UNFCCC</a:t>
            </a:r>
            <a:r>
              <a:rPr lang="en-US" sz="3600" b="1" i="0" u="none" strike="noStrike" cap="none" dirty="0">
                <a:solidFill>
                  <a:schemeClr val="lt1"/>
                </a:solidFill>
                <a:latin typeface="Trebuchet MS"/>
                <a:ea typeface="Trebuchet MS"/>
                <a:cs typeface="Trebuchet MS"/>
                <a:sym typeface="Trebuchet MS"/>
              </a:rPr>
              <a:t> and the </a:t>
            </a:r>
            <a:r>
              <a:rPr lang="en-US" sz="3600" b="1" i="0" u="none" strike="noStrike" cap="none" dirty="0">
                <a:solidFill>
                  <a:srgbClr val="FF0000"/>
                </a:solidFill>
                <a:latin typeface="Trebuchet MS"/>
                <a:ea typeface="Trebuchet MS"/>
                <a:cs typeface="Trebuchet MS"/>
                <a:sym typeface="Trebuchet MS"/>
              </a:rPr>
              <a:t>IPCC</a:t>
            </a:r>
            <a:r>
              <a:rPr lang="en-US" sz="3600" b="1" i="0" u="none" strike="noStrike" cap="none" dirty="0">
                <a:solidFill>
                  <a:schemeClr val="lt1"/>
                </a:solidFill>
                <a:latin typeface="Trebuchet MS"/>
                <a:ea typeface="Trebuchet MS"/>
                <a:cs typeface="Trebuchet MS"/>
                <a:sym typeface="Trebuchet MS"/>
              </a:rPr>
              <a:t>.</a:t>
            </a:r>
            <a:endParaRPr sz="3600" b="1" i="0" u="none" strike="noStrike" cap="none" dirty="0">
              <a:solidFill>
                <a:schemeClr val="lt1"/>
              </a:solidFill>
              <a:latin typeface="Trebuchet MS"/>
              <a:ea typeface="Trebuchet MS"/>
              <a:cs typeface="Trebuchet MS"/>
              <a:sym typeface="Trebuchet MS"/>
            </a:endParaRPr>
          </a:p>
        </p:txBody>
      </p:sp>
      <p:pic>
        <p:nvPicPr>
          <p:cNvPr id="273" name="Shape 273"/>
          <p:cNvPicPr preferRelativeResize="0"/>
          <p:nvPr/>
        </p:nvPicPr>
        <p:blipFill rotWithShape="1">
          <a:blip r:embed="rId3">
            <a:alphaModFix/>
          </a:blip>
          <a:srcRect/>
          <a:stretch/>
        </p:blipFill>
        <p:spPr>
          <a:xfrm>
            <a:off x="9303543" y="3415028"/>
            <a:ext cx="5776918" cy="5525856"/>
          </a:xfrm>
          <a:prstGeom prst="rect">
            <a:avLst/>
          </a:prstGeom>
          <a:noFill/>
          <a:ln>
            <a:noFill/>
          </a:ln>
        </p:spPr>
      </p:pic>
      <p:grpSp>
        <p:nvGrpSpPr>
          <p:cNvPr id="274" name="Shape 274"/>
          <p:cNvGrpSpPr/>
          <p:nvPr/>
        </p:nvGrpSpPr>
        <p:grpSpPr>
          <a:xfrm>
            <a:off x="16480746" y="7156814"/>
            <a:ext cx="2941908" cy="2046161"/>
            <a:chOff x="395536" y="4581128"/>
            <a:chExt cx="684077" cy="496867"/>
          </a:xfrm>
        </p:grpSpPr>
        <p:pic>
          <p:nvPicPr>
            <p:cNvPr id="275" name="Shape 275"/>
            <p:cNvPicPr preferRelativeResize="0"/>
            <p:nvPr/>
          </p:nvPicPr>
          <p:blipFill rotWithShape="1">
            <a:blip r:embed="rId4">
              <a:alphaModFix/>
            </a:blip>
            <a:srcRect/>
            <a:stretch/>
          </p:blipFill>
          <p:spPr>
            <a:xfrm>
              <a:off x="562817" y="4581128"/>
              <a:ext cx="349513" cy="359999"/>
            </a:xfrm>
            <a:prstGeom prst="rect">
              <a:avLst/>
            </a:prstGeom>
            <a:noFill/>
            <a:ln>
              <a:noFill/>
            </a:ln>
          </p:spPr>
        </p:pic>
        <p:sp>
          <p:nvSpPr>
            <p:cNvPr id="276" name="Shape 276"/>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UPPER AIR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WATER VAPOUR</a:t>
              </a:r>
              <a:endParaRPr dirty="0"/>
            </a:p>
          </p:txBody>
        </p:sp>
      </p:grpSp>
      <p:grpSp>
        <p:nvGrpSpPr>
          <p:cNvPr id="277" name="Shape 277"/>
          <p:cNvGrpSpPr/>
          <p:nvPr/>
        </p:nvGrpSpPr>
        <p:grpSpPr>
          <a:xfrm>
            <a:off x="18726522" y="9644432"/>
            <a:ext cx="2941908" cy="2046161"/>
            <a:chOff x="395535" y="5157192"/>
            <a:chExt cx="684077" cy="496867"/>
          </a:xfrm>
        </p:grpSpPr>
        <p:pic>
          <p:nvPicPr>
            <p:cNvPr id="278" name="Shape 278"/>
            <p:cNvPicPr preferRelativeResize="0"/>
            <p:nvPr/>
          </p:nvPicPr>
          <p:blipFill rotWithShape="1">
            <a:blip r:embed="rId5">
              <a:alphaModFix/>
            </a:blip>
            <a:srcRect/>
            <a:stretch/>
          </p:blipFill>
          <p:spPr>
            <a:xfrm>
              <a:off x="562816" y="5157192"/>
              <a:ext cx="349513" cy="359998"/>
            </a:xfrm>
            <a:prstGeom prst="rect">
              <a:avLst/>
            </a:prstGeom>
            <a:noFill/>
            <a:ln>
              <a:noFill/>
            </a:ln>
          </p:spPr>
        </p:pic>
        <p:sp>
          <p:nvSpPr>
            <p:cNvPr id="279" name="Shape 279"/>
            <p:cNvSpPr txBox="1"/>
            <p:nvPr/>
          </p:nvSpPr>
          <p:spPr>
            <a:xfrm>
              <a:off x="395535" y="5482164"/>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UPPER AIR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TEMPERATURE</a:t>
              </a:r>
              <a:endParaRPr dirty="0"/>
            </a:p>
          </p:txBody>
        </p:sp>
      </p:grpSp>
      <p:grpSp>
        <p:nvGrpSpPr>
          <p:cNvPr id="280" name="Shape 280"/>
          <p:cNvGrpSpPr/>
          <p:nvPr/>
        </p:nvGrpSpPr>
        <p:grpSpPr>
          <a:xfrm>
            <a:off x="1843282" y="4891928"/>
            <a:ext cx="2941908" cy="1738388"/>
            <a:chOff x="395536" y="4581129"/>
            <a:chExt cx="684077" cy="422132"/>
          </a:xfrm>
        </p:grpSpPr>
        <p:pic>
          <p:nvPicPr>
            <p:cNvPr id="281" name="Shape 281"/>
            <p:cNvPicPr preferRelativeResize="0"/>
            <p:nvPr/>
          </p:nvPicPr>
          <p:blipFill rotWithShape="1">
            <a:blip r:embed="rId6">
              <a:alphaModFix/>
            </a:blip>
            <a:srcRect/>
            <a:stretch/>
          </p:blipFill>
          <p:spPr>
            <a:xfrm>
              <a:off x="562817" y="4581129"/>
              <a:ext cx="349514" cy="360000"/>
            </a:xfrm>
            <a:prstGeom prst="rect">
              <a:avLst/>
            </a:prstGeom>
            <a:noFill/>
            <a:ln>
              <a:noFill/>
            </a:ln>
          </p:spPr>
        </p:pic>
        <p:sp>
          <p:nvSpPr>
            <p:cNvPr id="282" name="Shape 282"/>
            <p:cNvSpPr txBox="1"/>
            <p:nvPr/>
          </p:nvSpPr>
          <p:spPr>
            <a:xfrm>
              <a:off x="395536" y="4906102"/>
              <a:ext cx="684077" cy="97159"/>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GLACIERS</a:t>
              </a:r>
              <a:endParaRPr dirty="0"/>
            </a:p>
          </p:txBody>
        </p:sp>
      </p:grpSp>
      <p:grpSp>
        <p:nvGrpSpPr>
          <p:cNvPr id="283" name="Shape 283"/>
          <p:cNvGrpSpPr/>
          <p:nvPr/>
        </p:nvGrpSpPr>
        <p:grpSpPr>
          <a:xfrm>
            <a:off x="21274929" y="5849600"/>
            <a:ext cx="2941908" cy="1738382"/>
            <a:chOff x="395535" y="5157192"/>
            <a:chExt cx="684077" cy="422130"/>
          </a:xfrm>
        </p:grpSpPr>
        <p:pic>
          <p:nvPicPr>
            <p:cNvPr id="284" name="Shape 284"/>
            <p:cNvPicPr preferRelativeResize="0"/>
            <p:nvPr/>
          </p:nvPicPr>
          <p:blipFill rotWithShape="1">
            <a:blip r:embed="rId7">
              <a:alphaModFix/>
            </a:blip>
            <a:srcRect/>
            <a:stretch/>
          </p:blipFill>
          <p:spPr>
            <a:xfrm>
              <a:off x="562816" y="5157192"/>
              <a:ext cx="349514" cy="359999"/>
            </a:xfrm>
            <a:prstGeom prst="rect">
              <a:avLst/>
            </a:prstGeom>
            <a:noFill/>
            <a:ln>
              <a:noFill/>
            </a:ln>
          </p:spPr>
        </p:pic>
        <p:sp>
          <p:nvSpPr>
            <p:cNvPr id="285" name="Shape 285"/>
            <p:cNvSpPr txBox="1"/>
            <p:nvPr/>
          </p:nvSpPr>
          <p:spPr>
            <a:xfrm>
              <a:off x="395535" y="5482164"/>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PERMAFROST</a:t>
              </a:r>
              <a:endParaRPr dirty="0"/>
            </a:p>
          </p:txBody>
        </p:sp>
      </p:grpSp>
      <p:grpSp>
        <p:nvGrpSpPr>
          <p:cNvPr id="286" name="Shape 286"/>
          <p:cNvGrpSpPr/>
          <p:nvPr/>
        </p:nvGrpSpPr>
        <p:grpSpPr>
          <a:xfrm>
            <a:off x="13929112" y="7625180"/>
            <a:ext cx="2941908" cy="1738397"/>
            <a:chOff x="1007603" y="4581128"/>
            <a:chExt cx="684077" cy="422134"/>
          </a:xfrm>
        </p:grpSpPr>
        <p:pic>
          <p:nvPicPr>
            <p:cNvPr id="287" name="Shape 287"/>
            <p:cNvPicPr preferRelativeResize="0"/>
            <p:nvPr/>
          </p:nvPicPr>
          <p:blipFill rotWithShape="1">
            <a:blip r:embed="rId8">
              <a:alphaModFix/>
            </a:blip>
            <a:srcRect/>
            <a:stretch/>
          </p:blipFill>
          <p:spPr>
            <a:xfrm>
              <a:off x="1170000" y="4581128"/>
              <a:ext cx="349514" cy="359999"/>
            </a:xfrm>
            <a:prstGeom prst="rect">
              <a:avLst/>
            </a:prstGeom>
            <a:noFill/>
            <a:ln>
              <a:noFill/>
            </a:ln>
          </p:spPr>
        </p:pic>
        <p:sp>
          <p:nvSpPr>
            <p:cNvPr id="288" name="Shape 288"/>
            <p:cNvSpPr txBox="1"/>
            <p:nvPr/>
          </p:nvSpPr>
          <p:spPr>
            <a:xfrm>
              <a:off x="1007603" y="4906104"/>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ICE</a:t>
              </a:r>
              <a:endParaRPr dirty="0"/>
            </a:p>
          </p:txBody>
        </p:sp>
      </p:grpSp>
      <p:grpSp>
        <p:nvGrpSpPr>
          <p:cNvPr id="289" name="Shape 289"/>
          <p:cNvGrpSpPr/>
          <p:nvPr/>
        </p:nvGrpSpPr>
        <p:grpSpPr>
          <a:xfrm>
            <a:off x="18302475" y="7747196"/>
            <a:ext cx="2941908" cy="1738382"/>
            <a:chOff x="1007603" y="4581128"/>
            <a:chExt cx="684077" cy="422130"/>
          </a:xfrm>
        </p:grpSpPr>
        <p:pic>
          <p:nvPicPr>
            <p:cNvPr id="290" name="Shape 290"/>
            <p:cNvPicPr preferRelativeResize="0"/>
            <p:nvPr/>
          </p:nvPicPr>
          <p:blipFill rotWithShape="1">
            <a:blip r:embed="rId9">
              <a:alphaModFix/>
            </a:blip>
            <a:srcRect/>
            <a:stretch/>
          </p:blipFill>
          <p:spPr>
            <a:xfrm>
              <a:off x="1170000" y="4581128"/>
              <a:ext cx="349513" cy="359999"/>
            </a:xfrm>
            <a:prstGeom prst="rect">
              <a:avLst/>
            </a:prstGeom>
            <a:noFill/>
            <a:ln>
              <a:noFill/>
            </a:ln>
          </p:spPr>
        </p:pic>
        <p:sp>
          <p:nvSpPr>
            <p:cNvPr id="291" name="Shape 291"/>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SNOW</a:t>
              </a:r>
              <a:endParaRPr dirty="0"/>
            </a:p>
          </p:txBody>
        </p:sp>
      </p:grpSp>
      <p:grpSp>
        <p:nvGrpSpPr>
          <p:cNvPr id="292" name="Shape 292"/>
          <p:cNvGrpSpPr/>
          <p:nvPr/>
        </p:nvGrpSpPr>
        <p:grpSpPr>
          <a:xfrm>
            <a:off x="4720642" y="9905753"/>
            <a:ext cx="2941908" cy="1738382"/>
            <a:chOff x="1007603" y="4581128"/>
            <a:chExt cx="684077" cy="422130"/>
          </a:xfrm>
        </p:grpSpPr>
        <p:pic>
          <p:nvPicPr>
            <p:cNvPr id="293" name="Shape 293"/>
            <p:cNvPicPr preferRelativeResize="0"/>
            <p:nvPr/>
          </p:nvPicPr>
          <p:blipFill rotWithShape="1">
            <a:blip r:embed="rId10">
              <a:alphaModFix/>
            </a:blip>
            <a:srcRect/>
            <a:stretch/>
          </p:blipFill>
          <p:spPr>
            <a:xfrm>
              <a:off x="1170000" y="4581128"/>
              <a:ext cx="349513" cy="359999"/>
            </a:xfrm>
            <a:prstGeom prst="rect">
              <a:avLst/>
            </a:prstGeom>
            <a:noFill/>
            <a:ln>
              <a:noFill/>
            </a:ln>
          </p:spPr>
        </p:pic>
        <p:sp>
          <p:nvSpPr>
            <p:cNvPr id="294" name="Shape 294"/>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AEROSOLS</a:t>
              </a:r>
              <a:endParaRPr dirty="0"/>
            </a:p>
          </p:txBody>
        </p:sp>
      </p:grpSp>
      <p:grpSp>
        <p:nvGrpSpPr>
          <p:cNvPr id="295" name="Shape 295"/>
          <p:cNvGrpSpPr/>
          <p:nvPr/>
        </p:nvGrpSpPr>
        <p:grpSpPr>
          <a:xfrm>
            <a:off x="20940250" y="7628208"/>
            <a:ext cx="2941908" cy="2046161"/>
            <a:chOff x="1007603" y="4581128"/>
            <a:chExt cx="684077" cy="496867"/>
          </a:xfrm>
        </p:grpSpPr>
        <p:pic>
          <p:nvPicPr>
            <p:cNvPr id="296" name="Shape 296"/>
            <p:cNvPicPr preferRelativeResize="0"/>
            <p:nvPr/>
          </p:nvPicPr>
          <p:blipFill rotWithShape="1">
            <a:blip r:embed="rId11">
              <a:alphaModFix/>
            </a:blip>
            <a:srcRect/>
            <a:stretch/>
          </p:blipFill>
          <p:spPr>
            <a:xfrm>
              <a:off x="1170000" y="4581128"/>
              <a:ext cx="349513" cy="359998"/>
            </a:xfrm>
            <a:prstGeom prst="rect">
              <a:avLst/>
            </a:prstGeom>
            <a:noFill/>
            <a:ln>
              <a:noFill/>
            </a:ln>
          </p:spPr>
        </p:pic>
        <p:sp>
          <p:nvSpPr>
            <p:cNvPr id="297" name="Shape 297"/>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RADIATION BUDGET</a:t>
              </a:r>
              <a:endParaRPr dirty="0"/>
            </a:p>
          </p:txBody>
        </p:sp>
      </p:grpSp>
      <p:grpSp>
        <p:nvGrpSpPr>
          <p:cNvPr id="298" name="Shape 298"/>
          <p:cNvGrpSpPr/>
          <p:nvPr/>
        </p:nvGrpSpPr>
        <p:grpSpPr>
          <a:xfrm>
            <a:off x="12789362" y="48638"/>
            <a:ext cx="2941908" cy="2046161"/>
            <a:chOff x="1007603" y="4581128"/>
            <a:chExt cx="684077" cy="496867"/>
          </a:xfrm>
        </p:grpSpPr>
        <p:pic>
          <p:nvPicPr>
            <p:cNvPr id="299" name="Shape 299"/>
            <p:cNvPicPr preferRelativeResize="0"/>
            <p:nvPr/>
          </p:nvPicPr>
          <p:blipFill rotWithShape="1">
            <a:blip r:embed="rId12">
              <a:alphaModFix/>
            </a:blip>
            <a:srcRect/>
            <a:stretch/>
          </p:blipFill>
          <p:spPr>
            <a:xfrm>
              <a:off x="1170000" y="4581128"/>
              <a:ext cx="349513" cy="359999"/>
            </a:xfrm>
            <a:prstGeom prst="rect">
              <a:avLst/>
            </a:prstGeom>
            <a:noFill/>
            <a:ln>
              <a:noFill/>
            </a:ln>
          </p:spPr>
        </p:pic>
        <p:sp>
          <p:nvSpPr>
            <p:cNvPr id="300" name="Shape 300"/>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SURFACE TEMPERATURE</a:t>
              </a:r>
              <a:endParaRPr dirty="0"/>
            </a:p>
          </p:txBody>
        </p:sp>
      </p:grpSp>
      <p:grpSp>
        <p:nvGrpSpPr>
          <p:cNvPr id="301" name="Shape 301"/>
          <p:cNvGrpSpPr/>
          <p:nvPr/>
        </p:nvGrpSpPr>
        <p:grpSpPr>
          <a:xfrm>
            <a:off x="19562875" y="-91443"/>
            <a:ext cx="2941908" cy="1738382"/>
            <a:chOff x="1007603" y="4581128"/>
            <a:chExt cx="684077" cy="422130"/>
          </a:xfrm>
        </p:grpSpPr>
        <p:pic>
          <p:nvPicPr>
            <p:cNvPr id="302" name="Shape 302"/>
            <p:cNvPicPr preferRelativeResize="0"/>
            <p:nvPr/>
          </p:nvPicPr>
          <p:blipFill rotWithShape="1">
            <a:blip r:embed="rId13">
              <a:alphaModFix/>
            </a:blip>
            <a:srcRect/>
            <a:stretch/>
          </p:blipFill>
          <p:spPr>
            <a:xfrm>
              <a:off x="1170000" y="4581128"/>
              <a:ext cx="349513" cy="359998"/>
            </a:xfrm>
            <a:prstGeom prst="rect">
              <a:avLst/>
            </a:prstGeom>
            <a:noFill/>
            <a:ln>
              <a:noFill/>
            </a:ln>
          </p:spPr>
        </p:pic>
        <p:sp>
          <p:nvSpPr>
            <p:cNvPr id="303" name="Shape 303"/>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OZONE</a:t>
              </a:r>
              <a:endParaRPr dirty="0"/>
            </a:p>
          </p:txBody>
        </p:sp>
      </p:grpSp>
      <p:grpSp>
        <p:nvGrpSpPr>
          <p:cNvPr id="304" name="Shape 304"/>
          <p:cNvGrpSpPr/>
          <p:nvPr/>
        </p:nvGrpSpPr>
        <p:grpSpPr>
          <a:xfrm>
            <a:off x="3466306" y="8173621"/>
            <a:ext cx="2941908" cy="1738382"/>
            <a:chOff x="1007603" y="4581128"/>
            <a:chExt cx="684077" cy="422130"/>
          </a:xfrm>
        </p:grpSpPr>
        <p:pic>
          <p:nvPicPr>
            <p:cNvPr id="305" name="Shape 305"/>
            <p:cNvPicPr preferRelativeResize="0"/>
            <p:nvPr/>
          </p:nvPicPr>
          <p:blipFill rotWithShape="1">
            <a:blip r:embed="rId14">
              <a:alphaModFix/>
            </a:blip>
            <a:srcRect/>
            <a:stretch/>
          </p:blipFill>
          <p:spPr>
            <a:xfrm>
              <a:off x="1170000" y="4581128"/>
              <a:ext cx="349513" cy="359998"/>
            </a:xfrm>
            <a:prstGeom prst="rect">
              <a:avLst/>
            </a:prstGeom>
            <a:noFill/>
            <a:ln>
              <a:noFill/>
            </a:ln>
          </p:spPr>
        </p:pic>
        <p:sp>
          <p:nvSpPr>
            <p:cNvPr id="306" name="Shape 306"/>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PRECURSORS</a:t>
              </a:r>
              <a:endParaRPr dirty="0"/>
            </a:p>
          </p:txBody>
        </p:sp>
      </p:grpSp>
      <p:grpSp>
        <p:nvGrpSpPr>
          <p:cNvPr id="307" name="Shape 307"/>
          <p:cNvGrpSpPr/>
          <p:nvPr/>
        </p:nvGrpSpPr>
        <p:grpSpPr>
          <a:xfrm>
            <a:off x="16956166" y="2052522"/>
            <a:ext cx="2941908" cy="2046153"/>
            <a:chOff x="1007603" y="4581128"/>
            <a:chExt cx="684077" cy="496865"/>
          </a:xfrm>
        </p:grpSpPr>
        <p:pic>
          <p:nvPicPr>
            <p:cNvPr id="308" name="Shape 308"/>
            <p:cNvPicPr preferRelativeResize="0"/>
            <p:nvPr/>
          </p:nvPicPr>
          <p:blipFill rotWithShape="1">
            <a:blip r:embed="rId15">
              <a:alphaModFix/>
            </a:blip>
            <a:srcRect/>
            <a:stretch/>
          </p:blipFill>
          <p:spPr>
            <a:xfrm>
              <a:off x="1170000" y="4581128"/>
              <a:ext cx="349513" cy="359999"/>
            </a:xfrm>
            <a:prstGeom prst="rect">
              <a:avLst/>
            </a:prstGeom>
            <a:noFill/>
            <a:ln>
              <a:noFill/>
            </a:ln>
          </p:spPr>
        </p:pic>
        <p:sp>
          <p:nvSpPr>
            <p:cNvPr id="309" name="Shape 309"/>
            <p:cNvSpPr txBox="1"/>
            <p:nvPr/>
          </p:nvSpPr>
          <p:spPr>
            <a:xfrm>
              <a:off x="1007603" y="4906098"/>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LEVEL  RISE</a:t>
              </a:r>
              <a:endParaRPr dirty="0"/>
            </a:p>
          </p:txBody>
        </p:sp>
      </p:grpSp>
      <p:grpSp>
        <p:nvGrpSpPr>
          <p:cNvPr id="310" name="Shape 310"/>
          <p:cNvGrpSpPr/>
          <p:nvPr/>
        </p:nvGrpSpPr>
        <p:grpSpPr>
          <a:xfrm>
            <a:off x="8650882" y="50480"/>
            <a:ext cx="2941908" cy="2046161"/>
            <a:chOff x="395536" y="4581128"/>
            <a:chExt cx="684077" cy="496867"/>
          </a:xfrm>
        </p:grpSpPr>
        <p:pic>
          <p:nvPicPr>
            <p:cNvPr id="311" name="Shape 311"/>
            <p:cNvPicPr preferRelativeResize="0"/>
            <p:nvPr/>
          </p:nvPicPr>
          <p:blipFill rotWithShape="1">
            <a:blip r:embed="rId16">
              <a:alphaModFix/>
            </a:blip>
            <a:srcRect/>
            <a:stretch/>
          </p:blipFill>
          <p:spPr>
            <a:xfrm>
              <a:off x="562817" y="4581128"/>
              <a:ext cx="349514" cy="359999"/>
            </a:xfrm>
            <a:prstGeom prst="rect">
              <a:avLst/>
            </a:prstGeom>
            <a:noFill/>
            <a:ln>
              <a:noFill/>
            </a:ln>
          </p:spPr>
        </p:pic>
        <p:sp>
          <p:nvSpPr>
            <p:cNvPr id="312" name="Shape 312"/>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ICE SHEETS &amp;</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ICE SHELVES</a:t>
              </a:r>
              <a:endParaRPr dirty="0"/>
            </a:p>
          </p:txBody>
        </p:sp>
      </p:grpSp>
      <p:grpSp>
        <p:nvGrpSpPr>
          <p:cNvPr id="313" name="Shape 313"/>
          <p:cNvGrpSpPr/>
          <p:nvPr/>
        </p:nvGrpSpPr>
        <p:grpSpPr>
          <a:xfrm>
            <a:off x="13920398" y="1839626"/>
            <a:ext cx="2941908" cy="2046161"/>
            <a:chOff x="1007603" y="4581128"/>
            <a:chExt cx="684077" cy="496867"/>
          </a:xfrm>
        </p:grpSpPr>
        <p:pic>
          <p:nvPicPr>
            <p:cNvPr id="314" name="Shape 314"/>
            <p:cNvPicPr preferRelativeResize="0"/>
            <p:nvPr/>
          </p:nvPicPr>
          <p:blipFill rotWithShape="1">
            <a:blip r:embed="rId17">
              <a:alphaModFix/>
            </a:blip>
            <a:srcRect/>
            <a:stretch/>
          </p:blipFill>
          <p:spPr>
            <a:xfrm>
              <a:off x="1170000" y="4581128"/>
              <a:ext cx="349513" cy="359998"/>
            </a:xfrm>
            <a:prstGeom prst="rect">
              <a:avLst/>
            </a:prstGeom>
            <a:noFill/>
            <a:ln>
              <a:noFill/>
            </a:ln>
          </p:spPr>
        </p:pic>
        <p:sp>
          <p:nvSpPr>
            <p:cNvPr id="315" name="Shape 315"/>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WATER</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VAPOUR</a:t>
              </a:r>
              <a:endParaRPr dirty="0"/>
            </a:p>
          </p:txBody>
        </p:sp>
      </p:grpSp>
      <p:grpSp>
        <p:nvGrpSpPr>
          <p:cNvPr id="316" name="Shape 316"/>
          <p:cNvGrpSpPr/>
          <p:nvPr/>
        </p:nvGrpSpPr>
        <p:grpSpPr>
          <a:xfrm>
            <a:off x="8928594" y="8645157"/>
            <a:ext cx="2941908" cy="1738382"/>
            <a:chOff x="395536" y="4581128"/>
            <a:chExt cx="684077" cy="422130"/>
          </a:xfrm>
        </p:grpSpPr>
        <p:pic>
          <p:nvPicPr>
            <p:cNvPr id="317" name="Shape 317"/>
            <p:cNvPicPr preferRelativeResize="0"/>
            <p:nvPr/>
          </p:nvPicPr>
          <p:blipFill rotWithShape="1">
            <a:blip r:embed="rId18">
              <a:alphaModFix/>
            </a:blip>
            <a:srcRect/>
            <a:stretch/>
          </p:blipFill>
          <p:spPr>
            <a:xfrm>
              <a:off x="562817" y="4581128"/>
              <a:ext cx="349514" cy="360000"/>
            </a:xfrm>
            <a:prstGeom prst="rect">
              <a:avLst/>
            </a:prstGeom>
            <a:noFill/>
            <a:ln>
              <a:noFill/>
            </a:ln>
          </p:spPr>
        </p:pic>
        <p:sp>
          <p:nvSpPr>
            <p:cNvPr id="318" name="Shape 318"/>
            <p:cNvSpPr txBox="1"/>
            <p:nvPr/>
          </p:nvSpPr>
          <p:spPr>
            <a:xfrm>
              <a:off x="395536"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RIVER DISCHARGE</a:t>
              </a:r>
              <a:endParaRPr dirty="0"/>
            </a:p>
          </p:txBody>
        </p:sp>
      </p:grpSp>
      <p:grpSp>
        <p:nvGrpSpPr>
          <p:cNvPr id="319" name="Shape 319"/>
          <p:cNvGrpSpPr/>
          <p:nvPr/>
        </p:nvGrpSpPr>
        <p:grpSpPr>
          <a:xfrm>
            <a:off x="4920474" y="7193544"/>
            <a:ext cx="2941908" cy="1738382"/>
            <a:chOff x="395535" y="5157192"/>
            <a:chExt cx="684077" cy="422130"/>
          </a:xfrm>
        </p:grpSpPr>
        <p:pic>
          <p:nvPicPr>
            <p:cNvPr id="320" name="Shape 320"/>
            <p:cNvPicPr preferRelativeResize="0"/>
            <p:nvPr/>
          </p:nvPicPr>
          <p:blipFill rotWithShape="1">
            <a:blip r:embed="rId19">
              <a:alphaModFix/>
            </a:blip>
            <a:srcRect/>
            <a:stretch/>
          </p:blipFill>
          <p:spPr>
            <a:xfrm>
              <a:off x="562816" y="5157192"/>
              <a:ext cx="349514" cy="359999"/>
            </a:xfrm>
            <a:prstGeom prst="rect">
              <a:avLst/>
            </a:prstGeom>
            <a:noFill/>
            <a:ln>
              <a:noFill/>
            </a:ln>
          </p:spPr>
        </p:pic>
        <p:sp>
          <p:nvSpPr>
            <p:cNvPr id="321" name="Shape 321"/>
            <p:cNvSpPr txBox="1"/>
            <p:nvPr/>
          </p:nvSpPr>
          <p:spPr>
            <a:xfrm>
              <a:off x="395535" y="5482164"/>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LAKES</a:t>
              </a:r>
              <a:endParaRPr dirty="0"/>
            </a:p>
          </p:txBody>
        </p:sp>
      </p:grpSp>
      <p:grpSp>
        <p:nvGrpSpPr>
          <p:cNvPr id="322" name="Shape 322"/>
          <p:cNvGrpSpPr/>
          <p:nvPr/>
        </p:nvGrpSpPr>
        <p:grpSpPr>
          <a:xfrm>
            <a:off x="6100850" y="-139837"/>
            <a:ext cx="2941908" cy="1738382"/>
            <a:chOff x="395536" y="4581128"/>
            <a:chExt cx="684077" cy="422130"/>
          </a:xfrm>
        </p:grpSpPr>
        <p:pic>
          <p:nvPicPr>
            <p:cNvPr id="323" name="Shape 323"/>
            <p:cNvPicPr preferRelativeResize="0"/>
            <p:nvPr/>
          </p:nvPicPr>
          <p:blipFill rotWithShape="1">
            <a:blip r:embed="rId20">
              <a:alphaModFix/>
            </a:blip>
            <a:srcRect/>
            <a:stretch/>
          </p:blipFill>
          <p:spPr>
            <a:xfrm>
              <a:off x="562817" y="4581128"/>
              <a:ext cx="349514" cy="360000"/>
            </a:xfrm>
            <a:prstGeom prst="rect">
              <a:avLst/>
            </a:prstGeom>
            <a:noFill/>
            <a:ln>
              <a:noFill/>
            </a:ln>
          </p:spPr>
        </p:pic>
        <p:sp>
          <p:nvSpPr>
            <p:cNvPr id="324" name="Shape 324"/>
            <p:cNvSpPr txBox="1"/>
            <p:nvPr/>
          </p:nvSpPr>
          <p:spPr>
            <a:xfrm>
              <a:off x="395536"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GROUNDWATER</a:t>
              </a:r>
              <a:endParaRPr dirty="0"/>
            </a:p>
          </p:txBody>
        </p:sp>
      </p:grpSp>
      <p:grpSp>
        <p:nvGrpSpPr>
          <p:cNvPr id="325" name="Shape 325"/>
          <p:cNvGrpSpPr/>
          <p:nvPr/>
        </p:nvGrpSpPr>
        <p:grpSpPr>
          <a:xfrm>
            <a:off x="220854" y="3907241"/>
            <a:ext cx="2941908" cy="2046161"/>
            <a:chOff x="395536" y="4581128"/>
            <a:chExt cx="684077" cy="496867"/>
          </a:xfrm>
        </p:grpSpPr>
        <p:pic>
          <p:nvPicPr>
            <p:cNvPr id="326" name="Shape 326"/>
            <p:cNvPicPr preferRelativeResize="0"/>
            <p:nvPr/>
          </p:nvPicPr>
          <p:blipFill rotWithShape="1">
            <a:blip r:embed="rId21">
              <a:alphaModFix/>
            </a:blip>
            <a:srcRect/>
            <a:stretch/>
          </p:blipFill>
          <p:spPr>
            <a:xfrm>
              <a:off x="562817" y="4581128"/>
              <a:ext cx="349514" cy="359999"/>
            </a:xfrm>
            <a:prstGeom prst="rect">
              <a:avLst/>
            </a:prstGeom>
            <a:noFill/>
            <a:ln>
              <a:noFill/>
            </a:ln>
          </p:spPr>
        </p:pic>
        <p:sp>
          <p:nvSpPr>
            <p:cNvPr id="327" name="Shape 327"/>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STRESS</a:t>
              </a:r>
              <a:endParaRPr dirty="0"/>
            </a:p>
          </p:txBody>
        </p:sp>
      </p:grpSp>
      <p:grpSp>
        <p:nvGrpSpPr>
          <p:cNvPr id="328" name="Shape 328"/>
          <p:cNvGrpSpPr/>
          <p:nvPr/>
        </p:nvGrpSpPr>
        <p:grpSpPr>
          <a:xfrm>
            <a:off x="18427834" y="5493297"/>
            <a:ext cx="2941908" cy="2046161"/>
            <a:chOff x="395535" y="5157192"/>
            <a:chExt cx="684077" cy="496867"/>
          </a:xfrm>
        </p:grpSpPr>
        <p:pic>
          <p:nvPicPr>
            <p:cNvPr id="329" name="Shape 329"/>
            <p:cNvPicPr preferRelativeResize="0"/>
            <p:nvPr/>
          </p:nvPicPr>
          <p:blipFill rotWithShape="1">
            <a:blip r:embed="rId22">
              <a:alphaModFix/>
            </a:blip>
            <a:srcRect/>
            <a:stretch/>
          </p:blipFill>
          <p:spPr>
            <a:xfrm>
              <a:off x="562816" y="5157192"/>
              <a:ext cx="349513" cy="359999"/>
            </a:xfrm>
            <a:prstGeom prst="rect">
              <a:avLst/>
            </a:prstGeom>
            <a:noFill/>
            <a:ln>
              <a:noFill/>
            </a:ln>
          </p:spPr>
        </p:pic>
        <p:sp>
          <p:nvSpPr>
            <p:cNvPr id="330" name="Shape 330"/>
            <p:cNvSpPr txBox="1"/>
            <p:nvPr/>
          </p:nvSpPr>
          <p:spPr>
            <a:xfrm>
              <a:off x="395535" y="5482164"/>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CURRENTS</a:t>
              </a:r>
              <a:endParaRPr dirty="0"/>
            </a:p>
          </p:txBody>
        </p:sp>
      </p:grpSp>
      <p:grpSp>
        <p:nvGrpSpPr>
          <p:cNvPr id="331" name="Shape 331"/>
          <p:cNvGrpSpPr/>
          <p:nvPr/>
        </p:nvGrpSpPr>
        <p:grpSpPr>
          <a:xfrm>
            <a:off x="13066450" y="9614119"/>
            <a:ext cx="2941908" cy="2046161"/>
            <a:chOff x="395536" y="4581128"/>
            <a:chExt cx="684077" cy="496867"/>
          </a:xfrm>
        </p:grpSpPr>
        <p:pic>
          <p:nvPicPr>
            <p:cNvPr id="332" name="Shape 332"/>
            <p:cNvPicPr preferRelativeResize="0"/>
            <p:nvPr/>
          </p:nvPicPr>
          <p:blipFill rotWithShape="1">
            <a:blip r:embed="rId23">
              <a:alphaModFix/>
            </a:blip>
            <a:srcRect/>
            <a:stretch/>
          </p:blipFill>
          <p:spPr>
            <a:xfrm>
              <a:off x="562817" y="4581128"/>
              <a:ext cx="349514" cy="359999"/>
            </a:xfrm>
            <a:prstGeom prst="rect">
              <a:avLst/>
            </a:prstGeom>
            <a:noFill/>
            <a:ln>
              <a:noFill/>
            </a:ln>
          </p:spPr>
        </p:pic>
        <p:sp>
          <p:nvSpPr>
            <p:cNvPr id="333" name="Shape 333"/>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SUBSURFACE TEMPERATURE</a:t>
              </a:r>
              <a:endParaRPr dirty="0"/>
            </a:p>
          </p:txBody>
        </p:sp>
      </p:grpSp>
      <p:grpSp>
        <p:nvGrpSpPr>
          <p:cNvPr id="334" name="Shape 334"/>
          <p:cNvGrpSpPr/>
          <p:nvPr/>
        </p:nvGrpSpPr>
        <p:grpSpPr>
          <a:xfrm>
            <a:off x="14549706" y="5404794"/>
            <a:ext cx="2941908" cy="2046161"/>
            <a:chOff x="395535" y="5157192"/>
            <a:chExt cx="684077" cy="496867"/>
          </a:xfrm>
        </p:grpSpPr>
        <p:pic>
          <p:nvPicPr>
            <p:cNvPr id="335" name="Shape 335"/>
            <p:cNvPicPr preferRelativeResize="0"/>
            <p:nvPr/>
          </p:nvPicPr>
          <p:blipFill rotWithShape="1">
            <a:blip r:embed="rId24">
              <a:alphaModFix/>
            </a:blip>
            <a:srcRect/>
            <a:stretch/>
          </p:blipFill>
          <p:spPr>
            <a:xfrm>
              <a:off x="562816" y="5157192"/>
              <a:ext cx="349513" cy="359999"/>
            </a:xfrm>
            <a:prstGeom prst="rect">
              <a:avLst/>
            </a:prstGeom>
            <a:noFill/>
            <a:ln>
              <a:noFill/>
            </a:ln>
          </p:spPr>
        </p:pic>
        <p:sp>
          <p:nvSpPr>
            <p:cNvPr id="336" name="Shape 336"/>
            <p:cNvSpPr txBox="1"/>
            <p:nvPr/>
          </p:nvSpPr>
          <p:spPr>
            <a:xfrm>
              <a:off x="395535" y="5482164"/>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INORGANIC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CARBON</a:t>
              </a:r>
              <a:endParaRPr dirty="0"/>
            </a:p>
          </p:txBody>
        </p:sp>
      </p:grpSp>
      <p:grpSp>
        <p:nvGrpSpPr>
          <p:cNvPr id="337" name="Shape 337"/>
          <p:cNvGrpSpPr/>
          <p:nvPr/>
        </p:nvGrpSpPr>
        <p:grpSpPr>
          <a:xfrm>
            <a:off x="19527742" y="1484326"/>
            <a:ext cx="2941908" cy="2046161"/>
            <a:chOff x="395536" y="4581128"/>
            <a:chExt cx="684077" cy="496867"/>
          </a:xfrm>
        </p:grpSpPr>
        <p:pic>
          <p:nvPicPr>
            <p:cNvPr id="338" name="Shape 338"/>
            <p:cNvPicPr preferRelativeResize="0"/>
            <p:nvPr/>
          </p:nvPicPr>
          <p:blipFill rotWithShape="1">
            <a:blip r:embed="rId25">
              <a:alphaModFix/>
            </a:blip>
            <a:srcRect/>
            <a:stretch/>
          </p:blipFill>
          <p:spPr>
            <a:xfrm>
              <a:off x="562817" y="4581128"/>
              <a:ext cx="349514" cy="359999"/>
            </a:xfrm>
            <a:prstGeom prst="rect">
              <a:avLst/>
            </a:prstGeom>
            <a:noFill/>
            <a:ln>
              <a:noFill/>
            </a:ln>
          </p:spPr>
        </p:pic>
        <p:sp>
          <p:nvSpPr>
            <p:cNvPr id="339" name="Shape 339"/>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SUBSURFACE</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SALINITY</a:t>
              </a:r>
              <a:endParaRPr dirty="0"/>
            </a:p>
          </p:txBody>
        </p:sp>
      </p:grpSp>
      <p:grpSp>
        <p:nvGrpSpPr>
          <p:cNvPr id="340" name="Shape 340"/>
          <p:cNvGrpSpPr/>
          <p:nvPr/>
        </p:nvGrpSpPr>
        <p:grpSpPr>
          <a:xfrm>
            <a:off x="5220730" y="5188766"/>
            <a:ext cx="2941908" cy="1738397"/>
            <a:chOff x="395536" y="4581128"/>
            <a:chExt cx="684077" cy="422134"/>
          </a:xfrm>
        </p:grpSpPr>
        <p:pic>
          <p:nvPicPr>
            <p:cNvPr id="341" name="Shape 341"/>
            <p:cNvPicPr preferRelativeResize="0"/>
            <p:nvPr/>
          </p:nvPicPr>
          <p:blipFill rotWithShape="1">
            <a:blip r:embed="rId26">
              <a:alphaModFix/>
            </a:blip>
            <a:srcRect/>
            <a:stretch/>
          </p:blipFill>
          <p:spPr>
            <a:xfrm>
              <a:off x="562817" y="4581128"/>
              <a:ext cx="349514" cy="359999"/>
            </a:xfrm>
            <a:prstGeom prst="rect">
              <a:avLst/>
            </a:prstGeom>
            <a:noFill/>
            <a:ln>
              <a:noFill/>
            </a:ln>
          </p:spPr>
        </p:pic>
        <p:sp>
          <p:nvSpPr>
            <p:cNvPr id="342" name="Shape 342"/>
            <p:cNvSpPr txBox="1"/>
            <p:nvPr/>
          </p:nvSpPr>
          <p:spPr>
            <a:xfrm>
              <a:off x="395536" y="4906104"/>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PRECIPITATION</a:t>
              </a:r>
              <a:endParaRPr dirty="0"/>
            </a:p>
          </p:txBody>
        </p:sp>
      </p:grpSp>
      <p:grpSp>
        <p:nvGrpSpPr>
          <p:cNvPr id="343" name="Shape 343"/>
          <p:cNvGrpSpPr/>
          <p:nvPr/>
        </p:nvGrpSpPr>
        <p:grpSpPr>
          <a:xfrm>
            <a:off x="18497711" y="3581479"/>
            <a:ext cx="2941908" cy="2046161"/>
            <a:chOff x="395535" y="5157192"/>
            <a:chExt cx="684077" cy="496867"/>
          </a:xfrm>
        </p:grpSpPr>
        <p:pic>
          <p:nvPicPr>
            <p:cNvPr id="344" name="Shape 344"/>
            <p:cNvPicPr preferRelativeResize="0"/>
            <p:nvPr/>
          </p:nvPicPr>
          <p:blipFill rotWithShape="1">
            <a:blip r:embed="rId27">
              <a:alphaModFix/>
            </a:blip>
            <a:srcRect/>
            <a:stretch/>
          </p:blipFill>
          <p:spPr>
            <a:xfrm>
              <a:off x="562816" y="5157192"/>
              <a:ext cx="349513" cy="359999"/>
            </a:xfrm>
            <a:prstGeom prst="rect">
              <a:avLst/>
            </a:prstGeom>
            <a:noFill/>
            <a:ln>
              <a:noFill/>
            </a:ln>
          </p:spPr>
        </p:pic>
        <p:sp>
          <p:nvSpPr>
            <p:cNvPr id="345" name="Shape 345"/>
            <p:cNvSpPr txBox="1"/>
            <p:nvPr/>
          </p:nvSpPr>
          <p:spPr>
            <a:xfrm>
              <a:off x="395535" y="5482164"/>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WIND SPEED &amp; DIRECTION</a:t>
              </a:r>
              <a:endParaRPr dirty="0"/>
            </a:p>
          </p:txBody>
        </p:sp>
      </p:grpSp>
      <p:grpSp>
        <p:nvGrpSpPr>
          <p:cNvPr id="346" name="Shape 346"/>
          <p:cNvGrpSpPr/>
          <p:nvPr/>
        </p:nvGrpSpPr>
        <p:grpSpPr>
          <a:xfrm>
            <a:off x="21132274" y="4188324"/>
            <a:ext cx="2941908" cy="1738407"/>
            <a:chOff x="395536" y="4581128"/>
            <a:chExt cx="684077" cy="422136"/>
          </a:xfrm>
        </p:grpSpPr>
        <p:pic>
          <p:nvPicPr>
            <p:cNvPr id="347" name="Shape 347"/>
            <p:cNvPicPr preferRelativeResize="0"/>
            <p:nvPr/>
          </p:nvPicPr>
          <p:blipFill rotWithShape="1">
            <a:blip r:embed="rId28">
              <a:alphaModFix/>
            </a:blip>
            <a:srcRect/>
            <a:stretch/>
          </p:blipFill>
          <p:spPr>
            <a:xfrm>
              <a:off x="562817" y="4581128"/>
              <a:ext cx="349514" cy="359999"/>
            </a:xfrm>
            <a:prstGeom prst="rect">
              <a:avLst/>
            </a:prstGeom>
            <a:noFill/>
            <a:ln>
              <a:noFill/>
            </a:ln>
          </p:spPr>
        </p:pic>
        <p:sp>
          <p:nvSpPr>
            <p:cNvPr id="348" name="Shape 348"/>
            <p:cNvSpPr txBox="1"/>
            <p:nvPr/>
          </p:nvSpPr>
          <p:spPr>
            <a:xfrm>
              <a:off x="395536" y="4906106"/>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TEMPERATURE</a:t>
              </a:r>
              <a:endParaRPr dirty="0"/>
            </a:p>
          </p:txBody>
        </p:sp>
      </p:grpSp>
      <p:grpSp>
        <p:nvGrpSpPr>
          <p:cNvPr id="349" name="Shape 349"/>
          <p:cNvGrpSpPr/>
          <p:nvPr/>
        </p:nvGrpSpPr>
        <p:grpSpPr>
          <a:xfrm>
            <a:off x="6813388" y="6292676"/>
            <a:ext cx="2941908" cy="2046161"/>
            <a:chOff x="395535" y="5157192"/>
            <a:chExt cx="684077" cy="496867"/>
          </a:xfrm>
        </p:grpSpPr>
        <p:pic>
          <p:nvPicPr>
            <p:cNvPr id="350" name="Shape 350"/>
            <p:cNvPicPr preferRelativeResize="0"/>
            <p:nvPr/>
          </p:nvPicPr>
          <p:blipFill rotWithShape="1">
            <a:blip r:embed="rId29">
              <a:alphaModFix/>
            </a:blip>
            <a:srcRect/>
            <a:stretch/>
          </p:blipFill>
          <p:spPr>
            <a:xfrm>
              <a:off x="562816" y="5157192"/>
              <a:ext cx="349513" cy="359999"/>
            </a:xfrm>
            <a:prstGeom prst="rect">
              <a:avLst/>
            </a:prstGeom>
            <a:noFill/>
            <a:ln>
              <a:noFill/>
            </a:ln>
          </p:spPr>
        </p:pic>
        <p:sp>
          <p:nvSpPr>
            <p:cNvPr id="351" name="Shape 351"/>
            <p:cNvSpPr txBox="1"/>
            <p:nvPr/>
          </p:nvSpPr>
          <p:spPr>
            <a:xfrm>
              <a:off x="395535" y="5482164"/>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LEAF AREA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INDEX</a:t>
              </a:r>
              <a:endParaRPr dirty="0"/>
            </a:p>
          </p:txBody>
        </p:sp>
      </p:grpSp>
      <p:grpSp>
        <p:nvGrpSpPr>
          <p:cNvPr id="352" name="Shape 352"/>
          <p:cNvGrpSpPr/>
          <p:nvPr/>
        </p:nvGrpSpPr>
        <p:grpSpPr>
          <a:xfrm>
            <a:off x="21274929" y="9549991"/>
            <a:ext cx="2941908" cy="2046161"/>
            <a:chOff x="1007603" y="4581128"/>
            <a:chExt cx="684077" cy="496867"/>
          </a:xfrm>
        </p:grpSpPr>
        <p:pic>
          <p:nvPicPr>
            <p:cNvPr id="353" name="Shape 353"/>
            <p:cNvPicPr preferRelativeResize="0"/>
            <p:nvPr/>
          </p:nvPicPr>
          <p:blipFill rotWithShape="1">
            <a:blip r:embed="rId12">
              <a:alphaModFix/>
            </a:blip>
            <a:srcRect/>
            <a:stretch/>
          </p:blipFill>
          <p:spPr>
            <a:xfrm>
              <a:off x="1170000" y="4581128"/>
              <a:ext cx="349513" cy="359999"/>
            </a:xfrm>
            <a:prstGeom prst="rect">
              <a:avLst/>
            </a:prstGeom>
            <a:noFill/>
            <a:ln>
              <a:noFill/>
            </a:ln>
          </p:spPr>
        </p:pic>
        <p:sp>
          <p:nvSpPr>
            <p:cNvPr id="354" name="Shape 354"/>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SURFACE TEMPERATURE</a:t>
              </a:r>
              <a:endParaRPr dirty="0"/>
            </a:p>
          </p:txBody>
        </p:sp>
      </p:grpSp>
      <p:grpSp>
        <p:nvGrpSpPr>
          <p:cNvPr id="355" name="Shape 355"/>
          <p:cNvGrpSpPr/>
          <p:nvPr/>
        </p:nvGrpSpPr>
        <p:grpSpPr>
          <a:xfrm>
            <a:off x="16585834" y="5404792"/>
            <a:ext cx="2941908" cy="1738382"/>
            <a:chOff x="1007603" y="4581128"/>
            <a:chExt cx="684077" cy="422130"/>
          </a:xfrm>
        </p:grpSpPr>
        <p:pic>
          <p:nvPicPr>
            <p:cNvPr id="356" name="Shape 356"/>
            <p:cNvPicPr preferRelativeResize="0"/>
            <p:nvPr/>
          </p:nvPicPr>
          <p:blipFill rotWithShape="1">
            <a:blip r:embed="rId30">
              <a:alphaModFix/>
            </a:blip>
            <a:srcRect/>
            <a:stretch/>
          </p:blipFill>
          <p:spPr>
            <a:xfrm>
              <a:off x="1170000" y="4581128"/>
              <a:ext cx="349513" cy="359998"/>
            </a:xfrm>
            <a:prstGeom prst="rect">
              <a:avLst/>
            </a:prstGeom>
            <a:noFill/>
            <a:ln>
              <a:noFill/>
            </a:ln>
          </p:spPr>
        </p:pic>
        <p:sp>
          <p:nvSpPr>
            <p:cNvPr id="357" name="Shape 357"/>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FIRE</a:t>
              </a:r>
              <a:endParaRPr dirty="0"/>
            </a:p>
          </p:txBody>
        </p:sp>
      </p:grpSp>
      <p:grpSp>
        <p:nvGrpSpPr>
          <p:cNvPr id="358" name="Shape 358"/>
          <p:cNvGrpSpPr/>
          <p:nvPr/>
        </p:nvGrpSpPr>
        <p:grpSpPr>
          <a:xfrm>
            <a:off x="7637018" y="2164436"/>
            <a:ext cx="2941908" cy="1738382"/>
            <a:chOff x="1007603" y="4581128"/>
            <a:chExt cx="684077" cy="422130"/>
          </a:xfrm>
        </p:grpSpPr>
        <p:pic>
          <p:nvPicPr>
            <p:cNvPr id="359" name="Shape 359"/>
            <p:cNvPicPr preferRelativeResize="0"/>
            <p:nvPr/>
          </p:nvPicPr>
          <p:blipFill rotWithShape="1">
            <a:blip r:embed="rId13">
              <a:alphaModFix/>
            </a:blip>
            <a:srcRect/>
            <a:stretch/>
          </p:blipFill>
          <p:spPr>
            <a:xfrm>
              <a:off x="1170000" y="4581128"/>
              <a:ext cx="349513" cy="359998"/>
            </a:xfrm>
            <a:prstGeom prst="rect">
              <a:avLst/>
            </a:prstGeom>
            <a:noFill/>
            <a:ln>
              <a:noFill/>
            </a:ln>
          </p:spPr>
        </p:pic>
        <p:sp>
          <p:nvSpPr>
            <p:cNvPr id="360" name="Shape 360"/>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OZONE</a:t>
              </a:r>
              <a:endParaRPr dirty="0"/>
            </a:p>
          </p:txBody>
        </p:sp>
      </p:grpSp>
      <p:grpSp>
        <p:nvGrpSpPr>
          <p:cNvPr id="361" name="Shape 361"/>
          <p:cNvGrpSpPr/>
          <p:nvPr/>
        </p:nvGrpSpPr>
        <p:grpSpPr>
          <a:xfrm>
            <a:off x="17380744" y="-101131"/>
            <a:ext cx="2941908" cy="2046161"/>
            <a:chOff x="1007603" y="4581128"/>
            <a:chExt cx="684077" cy="496867"/>
          </a:xfrm>
        </p:grpSpPr>
        <p:pic>
          <p:nvPicPr>
            <p:cNvPr id="362" name="Shape 362"/>
            <p:cNvPicPr preferRelativeResize="0"/>
            <p:nvPr/>
          </p:nvPicPr>
          <p:blipFill rotWithShape="1">
            <a:blip r:embed="rId31">
              <a:alphaModFix/>
            </a:blip>
            <a:srcRect/>
            <a:stretch/>
          </p:blipFill>
          <p:spPr>
            <a:xfrm>
              <a:off x="1170000" y="4581128"/>
              <a:ext cx="349512" cy="359998"/>
            </a:xfrm>
            <a:prstGeom prst="rect">
              <a:avLst/>
            </a:prstGeom>
            <a:noFill/>
            <a:ln>
              <a:noFill/>
            </a:ln>
          </p:spPr>
        </p:pic>
        <p:sp>
          <p:nvSpPr>
            <p:cNvPr id="363" name="Shape 363"/>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EARTH RADIATION BUDGET</a:t>
              </a:r>
              <a:endParaRPr dirty="0"/>
            </a:p>
          </p:txBody>
        </p:sp>
      </p:grpSp>
      <p:grpSp>
        <p:nvGrpSpPr>
          <p:cNvPr id="364" name="Shape 364"/>
          <p:cNvGrpSpPr/>
          <p:nvPr/>
        </p:nvGrpSpPr>
        <p:grpSpPr>
          <a:xfrm>
            <a:off x="3708042" y="-96407"/>
            <a:ext cx="2941908" cy="2046161"/>
            <a:chOff x="1007603" y="4581128"/>
            <a:chExt cx="684077" cy="496867"/>
          </a:xfrm>
        </p:grpSpPr>
        <p:pic>
          <p:nvPicPr>
            <p:cNvPr id="365" name="Shape 365"/>
            <p:cNvPicPr preferRelativeResize="0"/>
            <p:nvPr/>
          </p:nvPicPr>
          <p:blipFill rotWithShape="1">
            <a:blip r:embed="rId15">
              <a:alphaModFix/>
            </a:blip>
            <a:srcRect/>
            <a:stretch/>
          </p:blipFill>
          <p:spPr>
            <a:xfrm>
              <a:off x="1170000" y="4581128"/>
              <a:ext cx="349513" cy="359999"/>
            </a:xfrm>
            <a:prstGeom prst="rect">
              <a:avLst/>
            </a:prstGeom>
            <a:noFill/>
            <a:ln>
              <a:noFill/>
            </a:ln>
          </p:spPr>
        </p:pic>
        <p:sp>
          <p:nvSpPr>
            <p:cNvPr id="366" name="Shape 366"/>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LEVEL  RISE</a:t>
              </a:r>
              <a:endParaRPr dirty="0"/>
            </a:p>
          </p:txBody>
        </p:sp>
      </p:grpSp>
      <p:grpSp>
        <p:nvGrpSpPr>
          <p:cNvPr id="367" name="Shape 367"/>
          <p:cNvGrpSpPr/>
          <p:nvPr/>
        </p:nvGrpSpPr>
        <p:grpSpPr>
          <a:xfrm>
            <a:off x="14805652" y="3560755"/>
            <a:ext cx="2941908" cy="2046161"/>
            <a:chOff x="1007603" y="4581128"/>
            <a:chExt cx="684077" cy="496867"/>
          </a:xfrm>
        </p:grpSpPr>
        <p:pic>
          <p:nvPicPr>
            <p:cNvPr id="368" name="Shape 368"/>
            <p:cNvPicPr preferRelativeResize="0"/>
            <p:nvPr/>
          </p:nvPicPr>
          <p:blipFill rotWithShape="1">
            <a:blip r:embed="rId32">
              <a:alphaModFix/>
            </a:blip>
            <a:srcRect/>
            <a:stretch/>
          </p:blipFill>
          <p:spPr>
            <a:xfrm>
              <a:off x="1170000" y="4581128"/>
              <a:ext cx="349513" cy="359999"/>
            </a:xfrm>
            <a:prstGeom prst="rect">
              <a:avLst/>
            </a:prstGeom>
            <a:noFill/>
            <a:ln>
              <a:noFill/>
            </a:ln>
          </p:spPr>
        </p:pic>
        <p:sp>
          <p:nvSpPr>
            <p:cNvPr id="369" name="Shape 369"/>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OCEAN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COLOUR</a:t>
              </a:r>
              <a:endParaRPr dirty="0"/>
            </a:p>
          </p:txBody>
        </p:sp>
      </p:grpSp>
      <p:grpSp>
        <p:nvGrpSpPr>
          <p:cNvPr id="370" name="Shape 370"/>
          <p:cNvGrpSpPr/>
          <p:nvPr/>
        </p:nvGrpSpPr>
        <p:grpSpPr>
          <a:xfrm>
            <a:off x="16089818" y="9536095"/>
            <a:ext cx="2941908" cy="2046161"/>
            <a:chOff x="395536" y="4581128"/>
            <a:chExt cx="684077" cy="496867"/>
          </a:xfrm>
        </p:grpSpPr>
        <p:pic>
          <p:nvPicPr>
            <p:cNvPr id="371" name="Shape 371"/>
            <p:cNvPicPr preferRelativeResize="0"/>
            <p:nvPr/>
          </p:nvPicPr>
          <p:blipFill rotWithShape="1">
            <a:blip r:embed="rId16">
              <a:alphaModFix/>
            </a:blip>
            <a:srcRect/>
            <a:stretch/>
          </p:blipFill>
          <p:spPr>
            <a:xfrm>
              <a:off x="562817" y="4581128"/>
              <a:ext cx="349514" cy="359999"/>
            </a:xfrm>
            <a:prstGeom prst="rect">
              <a:avLst/>
            </a:prstGeom>
            <a:noFill/>
            <a:ln>
              <a:noFill/>
            </a:ln>
          </p:spPr>
        </p:pic>
        <p:sp>
          <p:nvSpPr>
            <p:cNvPr id="372" name="Shape 372"/>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ICE SHEETS &amp;</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ICE SHELVES</a:t>
              </a:r>
              <a:endParaRPr dirty="0"/>
            </a:p>
          </p:txBody>
        </p:sp>
      </p:grpSp>
      <p:grpSp>
        <p:nvGrpSpPr>
          <p:cNvPr id="373" name="Shape 373"/>
          <p:cNvGrpSpPr/>
          <p:nvPr/>
        </p:nvGrpSpPr>
        <p:grpSpPr>
          <a:xfrm>
            <a:off x="21553042" y="109184"/>
            <a:ext cx="2941908" cy="1738382"/>
            <a:chOff x="395535" y="5157192"/>
            <a:chExt cx="684077" cy="422130"/>
          </a:xfrm>
        </p:grpSpPr>
        <p:pic>
          <p:nvPicPr>
            <p:cNvPr id="374" name="Shape 374"/>
            <p:cNvPicPr preferRelativeResize="0"/>
            <p:nvPr/>
          </p:nvPicPr>
          <p:blipFill rotWithShape="1">
            <a:blip r:embed="rId33">
              <a:alphaModFix/>
            </a:blip>
            <a:srcRect/>
            <a:stretch/>
          </p:blipFill>
          <p:spPr>
            <a:xfrm>
              <a:off x="562816" y="5157192"/>
              <a:ext cx="349513" cy="359999"/>
            </a:xfrm>
            <a:prstGeom prst="rect">
              <a:avLst/>
            </a:prstGeom>
            <a:noFill/>
            <a:ln>
              <a:noFill/>
            </a:ln>
          </p:spPr>
        </p:pic>
        <p:sp>
          <p:nvSpPr>
            <p:cNvPr id="375" name="Shape 375"/>
            <p:cNvSpPr txBox="1"/>
            <p:nvPr/>
          </p:nvSpPr>
          <p:spPr>
            <a:xfrm>
              <a:off x="395535" y="5482164"/>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ALBEDO</a:t>
              </a:r>
              <a:endParaRPr dirty="0"/>
            </a:p>
          </p:txBody>
        </p:sp>
      </p:grpSp>
      <p:grpSp>
        <p:nvGrpSpPr>
          <p:cNvPr id="376" name="Shape 376"/>
          <p:cNvGrpSpPr/>
          <p:nvPr/>
        </p:nvGrpSpPr>
        <p:grpSpPr>
          <a:xfrm>
            <a:off x="21511058" y="2183038"/>
            <a:ext cx="2941908" cy="2046161"/>
            <a:chOff x="1007603" y="4581128"/>
            <a:chExt cx="684077" cy="496867"/>
          </a:xfrm>
        </p:grpSpPr>
        <p:pic>
          <p:nvPicPr>
            <p:cNvPr id="377" name="Shape 377"/>
            <p:cNvPicPr preferRelativeResize="0"/>
            <p:nvPr/>
          </p:nvPicPr>
          <p:blipFill rotWithShape="1">
            <a:blip r:embed="rId17">
              <a:alphaModFix/>
            </a:blip>
            <a:srcRect/>
            <a:stretch/>
          </p:blipFill>
          <p:spPr>
            <a:xfrm>
              <a:off x="1170000" y="4581128"/>
              <a:ext cx="349513" cy="359998"/>
            </a:xfrm>
            <a:prstGeom prst="rect">
              <a:avLst/>
            </a:prstGeom>
            <a:noFill/>
            <a:ln>
              <a:noFill/>
            </a:ln>
          </p:spPr>
        </p:pic>
        <p:sp>
          <p:nvSpPr>
            <p:cNvPr id="378" name="Shape 378"/>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 WATER</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VAPOUR</a:t>
              </a:r>
              <a:endParaRPr dirty="0"/>
            </a:p>
          </p:txBody>
        </p:sp>
      </p:grpSp>
      <p:grpSp>
        <p:nvGrpSpPr>
          <p:cNvPr id="379" name="Shape 379"/>
          <p:cNvGrpSpPr/>
          <p:nvPr/>
        </p:nvGrpSpPr>
        <p:grpSpPr>
          <a:xfrm>
            <a:off x="7060122" y="8399584"/>
            <a:ext cx="2941908" cy="3297595"/>
            <a:chOff x="1007603" y="4581128"/>
            <a:chExt cx="684077" cy="800753"/>
          </a:xfrm>
        </p:grpSpPr>
        <p:pic>
          <p:nvPicPr>
            <p:cNvPr id="380" name="Shape 380"/>
            <p:cNvPicPr preferRelativeResize="0"/>
            <p:nvPr/>
          </p:nvPicPr>
          <p:blipFill rotWithShape="1">
            <a:blip r:embed="rId34">
              <a:alphaModFix/>
            </a:blip>
            <a:srcRect/>
            <a:stretch/>
          </p:blipFill>
          <p:spPr>
            <a:xfrm>
              <a:off x="1170000" y="4581128"/>
              <a:ext cx="349512" cy="359998"/>
            </a:xfrm>
            <a:prstGeom prst="rect">
              <a:avLst/>
            </a:prstGeom>
            <a:noFill/>
            <a:ln>
              <a:noFill/>
            </a:ln>
          </p:spPr>
        </p:pic>
        <p:sp>
          <p:nvSpPr>
            <p:cNvPr id="381" name="Shape 381"/>
            <p:cNvSpPr txBox="1"/>
            <p:nvPr/>
          </p:nvSpPr>
          <p:spPr>
            <a:xfrm>
              <a:off x="1007603" y="4906100"/>
              <a:ext cx="684077" cy="475781"/>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CARBON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DIOXIDE,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METHANE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AND OTHER</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GREENHOUSE</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GASES</a:t>
              </a:r>
              <a:endParaRPr dirty="0"/>
            </a:p>
          </p:txBody>
        </p:sp>
      </p:grpSp>
      <p:grpSp>
        <p:nvGrpSpPr>
          <p:cNvPr id="382" name="Shape 382"/>
          <p:cNvGrpSpPr/>
          <p:nvPr/>
        </p:nvGrpSpPr>
        <p:grpSpPr>
          <a:xfrm>
            <a:off x="-379226" y="5946969"/>
            <a:ext cx="2941908" cy="2046161"/>
            <a:chOff x="395536" y="4581128"/>
            <a:chExt cx="684077" cy="496867"/>
          </a:xfrm>
        </p:grpSpPr>
        <p:pic>
          <p:nvPicPr>
            <p:cNvPr id="383" name="Shape 383"/>
            <p:cNvPicPr preferRelativeResize="0"/>
            <p:nvPr/>
          </p:nvPicPr>
          <p:blipFill rotWithShape="1">
            <a:blip r:embed="rId35">
              <a:alphaModFix/>
            </a:blip>
            <a:srcRect/>
            <a:stretch/>
          </p:blipFill>
          <p:spPr>
            <a:xfrm>
              <a:off x="562817" y="4581128"/>
              <a:ext cx="349515" cy="360000"/>
            </a:xfrm>
            <a:prstGeom prst="rect">
              <a:avLst/>
            </a:prstGeom>
            <a:noFill/>
            <a:ln>
              <a:noFill/>
            </a:ln>
          </p:spPr>
        </p:pic>
        <p:sp>
          <p:nvSpPr>
            <p:cNvPr id="384" name="Shape 384"/>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LAND SURFACE</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TEMPERATURE</a:t>
              </a:r>
              <a:endParaRPr dirty="0"/>
            </a:p>
          </p:txBody>
        </p:sp>
      </p:grpSp>
      <p:grpSp>
        <p:nvGrpSpPr>
          <p:cNvPr id="385" name="Shape 385"/>
          <p:cNvGrpSpPr/>
          <p:nvPr/>
        </p:nvGrpSpPr>
        <p:grpSpPr>
          <a:xfrm>
            <a:off x="2260418" y="9777527"/>
            <a:ext cx="2941908" cy="2046161"/>
            <a:chOff x="1007603" y="4581128"/>
            <a:chExt cx="684077" cy="496867"/>
          </a:xfrm>
        </p:grpSpPr>
        <p:pic>
          <p:nvPicPr>
            <p:cNvPr id="386" name="Shape 386"/>
            <p:cNvPicPr preferRelativeResize="0"/>
            <p:nvPr/>
          </p:nvPicPr>
          <p:blipFill rotWithShape="1">
            <a:blip r:embed="rId36">
              <a:alphaModFix/>
            </a:blip>
            <a:srcRect/>
            <a:stretch/>
          </p:blipFill>
          <p:spPr>
            <a:xfrm>
              <a:off x="1170000" y="4581128"/>
              <a:ext cx="349514" cy="360000"/>
            </a:xfrm>
            <a:prstGeom prst="rect">
              <a:avLst/>
            </a:prstGeom>
            <a:noFill/>
            <a:ln>
              <a:noFill/>
            </a:ln>
          </p:spPr>
        </p:pic>
        <p:sp>
          <p:nvSpPr>
            <p:cNvPr id="387" name="Shape 387"/>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MARINE HABITAT PROPERTIES</a:t>
              </a:r>
              <a:endParaRPr dirty="0"/>
            </a:p>
          </p:txBody>
        </p:sp>
      </p:grpSp>
      <p:grpSp>
        <p:nvGrpSpPr>
          <p:cNvPr id="388" name="Shape 388"/>
          <p:cNvGrpSpPr/>
          <p:nvPr/>
        </p:nvGrpSpPr>
        <p:grpSpPr>
          <a:xfrm>
            <a:off x="6100850" y="3616030"/>
            <a:ext cx="2941908" cy="1738382"/>
            <a:chOff x="1007603" y="4581128"/>
            <a:chExt cx="684077" cy="422130"/>
          </a:xfrm>
        </p:grpSpPr>
        <p:pic>
          <p:nvPicPr>
            <p:cNvPr id="389" name="Shape 389"/>
            <p:cNvPicPr preferRelativeResize="0"/>
            <p:nvPr/>
          </p:nvPicPr>
          <p:blipFill rotWithShape="1">
            <a:blip r:embed="rId37">
              <a:alphaModFix/>
            </a:blip>
            <a:srcRect/>
            <a:stretch/>
          </p:blipFill>
          <p:spPr>
            <a:xfrm>
              <a:off x="1170000" y="4581128"/>
              <a:ext cx="349514" cy="359999"/>
            </a:xfrm>
            <a:prstGeom prst="rect">
              <a:avLst/>
            </a:prstGeom>
            <a:noFill/>
            <a:ln>
              <a:noFill/>
            </a:ln>
          </p:spPr>
        </p:pic>
        <p:sp>
          <p:nvSpPr>
            <p:cNvPr id="390" name="Shape 390"/>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LIGHTNING</a:t>
              </a:r>
              <a:endParaRPr dirty="0"/>
            </a:p>
          </p:txBody>
        </p:sp>
      </p:grpSp>
      <p:grpSp>
        <p:nvGrpSpPr>
          <p:cNvPr id="391" name="Shape 391"/>
          <p:cNvGrpSpPr/>
          <p:nvPr/>
        </p:nvGrpSpPr>
        <p:grpSpPr>
          <a:xfrm>
            <a:off x="-477542" y="9857780"/>
            <a:ext cx="2941908" cy="1738382"/>
            <a:chOff x="1007603" y="4581128"/>
            <a:chExt cx="684077" cy="422130"/>
          </a:xfrm>
        </p:grpSpPr>
        <p:pic>
          <p:nvPicPr>
            <p:cNvPr id="392" name="Shape 392"/>
            <p:cNvPicPr preferRelativeResize="0"/>
            <p:nvPr/>
          </p:nvPicPr>
          <p:blipFill rotWithShape="1">
            <a:blip r:embed="rId38">
              <a:alphaModFix/>
            </a:blip>
            <a:srcRect/>
            <a:stretch/>
          </p:blipFill>
          <p:spPr>
            <a:xfrm>
              <a:off x="1170000" y="4581128"/>
              <a:ext cx="349513" cy="359999"/>
            </a:xfrm>
            <a:prstGeom prst="rect">
              <a:avLst/>
            </a:prstGeom>
            <a:noFill/>
            <a:ln>
              <a:noFill/>
            </a:ln>
          </p:spPr>
        </p:pic>
        <p:sp>
          <p:nvSpPr>
            <p:cNvPr id="393" name="Shape 393"/>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NUTRIENTS</a:t>
              </a:r>
              <a:endParaRPr dirty="0"/>
            </a:p>
          </p:txBody>
        </p:sp>
      </p:grpSp>
      <p:grpSp>
        <p:nvGrpSpPr>
          <p:cNvPr id="394" name="Shape 394"/>
          <p:cNvGrpSpPr/>
          <p:nvPr/>
        </p:nvGrpSpPr>
        <p:grpSpPr>
          <a:xfrm>
            <a:off x="15170174" y="412322"/>
            <a:ext cx="2941908" cy="1738382"/>
            <a:chOff x="1007603" y="4581128"/>
            <a:chExt cx="684077" cy="422130"/>
          </a:xfrm>
        </p:grpSpPr>
        <p:pic>
          <p:nvPicPr>
            <p:cNvPr id="395" name="Shape 395"/>
            <p:cNvPicPr preferRelativeResize="0"/>
            <p:nvPr/>
          </p:nvPicPr>
          <p:blipFill rotWithShape="1">
            <a:blip r:embed="rId39">
              <a:alphaModFix/>
            </a:blip>
            <a:srcRect/>
            <a:stretch/>
          </p:blipFill>
          <p:spPr>
            <a:xfrm>
              <a:off x="1170000" y="4581128"/>
              <a:ext cx="349513" cy="359998"/>
            </a:xfrm>
            <a:prstGeom prst="rect">
              <a:avLst/>
            </a:prstGeom>
            <a:noFill/>
            <a:ln>
              <a:noFill/>
            </a:ln>
          </p:spPr>
        </p:pic>
        <p:sp>
          <p:nvSpPr>
            <p:cNvPr id="396" name="Shape 396"/>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OXYGEN</a:t>
              </a:r>
              <a:endParaRPr dirty="0"/>
            </a:p>
          </p:txBody>
        </p:sp>
      </p:grpSp>
      <p:grpSp>
        <p:nvGrpSpPr>
          <p:cNvPr id="397" name="Shape 397"/>
          <p:cNvGrpSpPr/>
          <p:nvPr/>
        </p:nvGrpSpPr>
        <p:grpSpPr>
          <a:xfrm>
            <a:off x="302700" y="7948753"/>
            <a:ext cx="2941908" cy="1738382"/>
            <a:chOff x="1007603" y="4581128"/>
            <a:chExt cx="684077" cy="422130"/>
          </a:xfrm>
        </p:grpSpPr>
        <p:pic>
          <p:nvPicPr>
            <p:cNvPr id="398" name="Shape 398"/>
            <p:cNvPicPr preferRelativeResize="0"/>
            <p:nvPr/>
          </p:nvPicPr>
          <p:blipFill rotWithShape="1">
            <a:blip r:embed="rId40">
              <a:alphaModFix/>
            </a:blip>
            <a:srcRect/>
            <a:stretch/>
          </p:blipFill>
          <p:spPr>
            <a:xfrm>
              <a:off x="1170000" y="4581128"/>
              <a:ext cx="349513" cy="359999"/>
            </a:xfrm>
            <a:prstGeom prst="rect">
              <a:avLst/>
            </a:prstGeom>
            <a:noFill/>
            <a:ln>
              <a:noFill/>
            </a:ln>
          </p:spPr>
        </p:pic>
        <p:sp>
          <p:nvSpPr>
            <p:cNvPr id="399" name="Shape 399"/>
            <p:cNvSpPr txBox="1"/>
            <p:nvPr/>
          </p:nvSpPr>
          <p:spPr>
            <a:xfrm>
              <a:off x="1007603" y="4906100"/>
              <a:ext cx="684077" cy="9715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PLANKTON</a:t>
              </a:r>
              <a:endParaRPr dirty="0"/>
            </a:p>
          </p:txBody>
        </p:sp>
      </p:grpSp>
      <p:grpSp>
        <p:nvGrpSpPr>
          <p:cNvPr id="400" name="Shape 400"/>
          <p:cNvGrpSpPr/>
          <p:nvPr/>
        </p:nvGrpSpPr>
        <p:grpSpPr>
          <a:xfrm>
            <a:off x="1546098" y="2903107"/>
            <a:ext cx="2941908" cy="2046161"/>
            <a:chOff x="1007603" y="4581128"/>
            <a:chExt cx="684077" cy="496867"/>
          </a:xfrm>
        </p:grpSpPr>
        <p:pic>
          <p:nvPicPr>
            <p:cNvPr id="401" name="Shape 401"/>
            <p:cNvPicPr preferRelativeResize="0"/>
            <p:nvPr/>
          </p:nvPicPr>
          <p:blipFill rotWithShape="1">
            <a:blip r:embed="rId41">
              <a:alphaModFix/>
            </a:blip>
            <a:srcRect/>
            <a:stretch/>
          </p:blipFill>
          <p:spPr>
            <a:xfrm>
              <a:off x="1170000" y="4581128"/>
              <a:ext cx="349513" cy="359999"/>
            </a:xfrm>
            <a:prstGeom prst="rect">
              <a:avLst/>
            </a:prstGeom>
            <a:noFill/>
            <a:ln>
              <a:noFill/>
            </a:ln>
          </p:spPr>
        </p:pic>
        <p:sp>
          <p:nvSpPr>
            <p:cNvPr id="402" name="Shape 402"/>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TRANSIENT </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TRACERS</a:t>
              </a:r>
              <a:endParaRPr dirty="0"/>
            </a:p>
          </p:txBody>
        </p:sp>
      </p:grpSp>
      <p:grpSp>
        <p:nvGrpSpPr>
          <p:cNvPr id="403" name="Shape 403"/>
          <p:cNvGrpSpPr/>
          <p:nvPr/>
        </p:nvGrpSpPr>
        <p:grpSpPr>
          <a:xfrm>
            <a:off x="2068402" y="6647523"/>
            <a:ext cx="2941908" cy="2046161"/>
            <a:chOff x="1007603" y="4581128"/>
            <a:chExt cx="684077" cy="496867"/>
          </a:xfrm>
        </p:grpSpPr>
        <p:pic>
          <p:nvPicPr>
            <p:cNvPr id="404" name="Shape 404"/>
            <p:cNvPicPr preferRelativeResize="0"/>
            <p:nvPr/>
          </p:nvPicPr>
          <p:blipFill rotWithShape="1">
            <a:blip r:embed="rId42">
              <a:alphaModFix/>
            </a:blip>
            <a:srcRect/>
            <a:stretch/>
          </p:blipFill>
          <p:spPr>
            <a:xfrm>
              <a:off x="1170000" y="4581128"/>
              <a:ext cx="349513" cy="359998"/>
            </a:xfrm>
            <a:prstGeom prst="rect">
              <a:avLst/>
            </a:prstGeom>
            <a:noFill/>
            <a:ln>
              <a:noFill/>
            </a:ln>
          </p:spPr>
        </p:pic>
        <p:sp>
          <p:nvSpPr>
            <p:cNvPr id="405" name="Shape 405"/>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SURFACE</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SALINITY</a:t>
              </a:r>
              <a:endParaRPr dirty="0"/>
            </a:p>
          </p:txBody>
        </p:sp>
      </p:grpSp>
      <p:grpSp>
        <p:nvGrpSpPr>
          <p:cNvPr id="406" name="Shape 406"/>
          <p:cNvGrpSpPr/>
          <p:nvPr/>
        </p:nvGrpSpPr>
        <p:grpSpPr>
          <a:xfrm>
            <a:off x="3416650" y="3911230"/>
            <a:ext cx="2941908" cy="2046161"/>
            <a:chOff x="395536" y="4581128"/>
            <a:chExt cx="684077" cy="496867"/>
          </a:xfrm>
        </p:grpSpPr>
        <p:pic>
          <p:nvPicPr>
            <p:cNvPr id="407" name="Shape 407"/>
            <p:cNvPicPr preferRelativeResize="0"/>
            <p:nvPr/>
          </p:nvPicPr>
          <p:blipFill rotWithShape="1">
            <a:blip r:embed="rId43">
              <a:alphaModFix/>
            </a:blip>
            <a:srcRect/>
            <a:stretch/>
          </p:blipFill>
          <p:spPr>
            <a:xfrm>
              <a:off x="562817" y="4581128"/>
              <a:ext cx="349514" cy="359999"/>
            </a:xfrm>
            <a:prstGeom prst="rect">
              <a:avLst/>
            </a:prstGeom>
            <a:noFill/>
            <a:ln>
              <a:noFill/>
            </a:ln>
          </p:spPr>
        </p:pic>
        <p:sp>
          <p:nvSpPr>
            <p:cNvPr id="408" name="Shape 408"/>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SEA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STATE</a:t>
              </a:r>
              <a:endParaRPr dirty="0"/>
            </a:p>
          </p:txBody>
        </p:sp>
      </p:grpSp>
      <p:grpSp>
        <p:nvGrpSpPr>
          <p:cNvPr id="409" name="Shape 409"/>
          <p:cNvGrpSpPr/>
          <p:nvPr/>
        </p:nvGrpSpPr>
        <p:grpSpPr>
          <a:xfrm>
            <a:off x="-681490" y="2006762"/>
            <a:ext cx="2941908" cy="2046161"/>
            <a:chOff x="395536" y="4581128"/>
            <a:chExt cx="684077" cy="496867"/>
          </a:xfrm>
        </p:grpSpPr>
        <p:pic>
          <p:nvPicPr>
            <p:cNvPr id="410" name="Shape 410"/>
            <p:cNvPicPr preferRelativeResize="0"/>
            <p:nvPr/>
          </p:nvPicPr>
          <p:blipFill rotWithShape="1">
            <a:blip r:embed="rId44">
              <a:alphaModFix/>
            </a:blip>
            <a:srcRect/>
            <a:stretch/>
          </p:blipFill>
          <p:spPr>
            <a:xfrm>
              <a:off x="562817" y="4581128"/>
              <a:ext cx="349513" cy="359999"/>
            </a:xfrm>
            <a:prstGeom prst="rect">
              <a:avLst/>
            </a:prstGeom>
            <a:noFill/>
            <a:ln>
              <a:noFill/>
            </a:ln>
          </p:spPr>
        </p:pic>
        <p:sp>
          <p:nvSpPr>
            <p:cNvPr id="411" name="Shape 411"/>
            <p:cNvSpPr txBox="1"/>
            <p:nvPr/>
          </p:nvSpPr>
          <p:spPr>
            <a:xfrm>
              <a:off x="395536"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SOIL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CARBON</a:t>
              </a:r>
              <a:endParaRPr dirty="0"/>
            </a:p>
          </p:txBody>
        </p:sp>
      </p:grpSp>
      <p:grpSp>
        <p:nvGrpSpPr>
          <p:cNvPr id="412" name="Shape 412"/>
          <p:cNvGrpSpPr/>
          <p:nvPr/>
        </p:nvGrpSpPr>
        <p:grpSpPr>
          <a:xfrm>
            <a:off x="3504930" y="1846546"/>
            <a:ext cx="2941908" cy="2046161"/>
            <a:chOff x="1007603" y="4581128"/>
            <a:chExt cx="684077" cy="496867"/>
          </a:xfrm>
        </p:grpSpPr>
        <p:pic>
          <p:nvPicPr>
            <p:cNvPr id="413" name="Shape 413"/>
            <p:cNvPicPr preferRelativeResize="0"/>
            <p:nvPr/>
          </p:nvPicPr>
          <p:blipFill rotWithShape="1">
            <a:blip r:embed="rId45">
              <a:alphaModFix/>
            </a:blip>
            <a:srcRect/>
            <a:stretch/>
          </p:blipFill>
          <p:spPr>
            <a:xfrm>
              <a:off x="1170000" y="4581128"/>
              <a:ext cx="349513" cy="359998"/>
            </a:xfrm>
            <a:prstGeom prst="rect">
              <a:avLst/>
            </a:prstGeom>
            <a:noFill/>
            <a:ln>
              <a:noFill/>
            </a:ln>
          </p:spPr>
        </p:pic>
        <p:sp>
          <p:nvSpPr>
            <p:cNvPr id="414" name="Shape 414"/>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SOIL </a:t>
              </a:r>
              <a:endParaRPr dirty="0"/>
            </a:p>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MOISTURE</a:t>
              </a:r>
              <a:endParaRPr dirty="0"/>
            </a:p>
          </p:txBody>
        </p:sp>
      </p:grpSp>
      <p:grpSp>
        <p:nvGrpSpPr>
          <p:cNvPr id="415" name="Shape 415"/>
          <p:cNvGrpSpPr/>
          <p:nvPr/>
        </p:nvGrpSpPr>
        <p:grpSpPr>
          <a:xfrm>
            <a:off x="5524786" y="1723552"/>
            <a:ext cx="2941908" cy="2046161"/>
            <a:chOff x="1007603" y="4581128"/>
            <a:chExt cx="684077" cy="496867"/>
          </a:xfrm>
        </p:grpSpPr>
        <p:pic>
          <p:nvPicPr>
            <p:cNvPr id="416" name="Shape 416"/>
            <p:cNvPicPr preferRelativeResize="0"/>
            <p:nvPr/>
          </p:nvPicPr>
          <p:blipFill rotWithShape="1">
            <a:blip r:embed="rId46">
              <a:alphaModFix/>
            </a:blip>
            <a:srcRect/>
            <a:stretch/>
          </p:blipFill>
          <p:spPr>
            <a:xfrm>
              <a:off x="1170000" y="4581128"/>
              <a:ext cx="349512" cy="359998"/>
            </a:xfrm>
            <a:prstGeom prst="rect">
              <a:avLst/>
            </a:prstGeom>
            <a:noFill/>
            <a:ln>
              <a:noFill/>
            </a:ln>
          </p:spPr>
        </p:pic>
        <p:sp>
          <p:nvSpPr>
            <p:cNvPr id="417" name="Shape 417"/>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LAND</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COVER</a:t>
              </a:r>
              <a:endParaRPr dirty="0"/>
            </a:p>
          </p:txBody>
        </p:sp>
      </p:grpSp>
      <p:grpSp>
        <p:nvGrpSpPr>
          <p:cNvPr id="418" name="Shape 418"/>
          <p:cNvGrpSpPr/>
          <p:nvPr/>
        </p:nvGrpSpPr>
        <p:grpSpPr>
          <a:xfrm>
            <a:off x="1789754" y="416986"/>
            <a:ext cx="2941908" cy="2353935"/>
            <a:chOff x="1007603" y="4581128"/>
            <a:chExt cx="684077" cy="571604"/>
          </a:xfrm>
        </p:grpSpPr>
        <p:pic>
          <p:nvPicPr>
            <p:cNvPr id="419" name="Shape 419"/>
            <p:cNvPicPr preferRelativeResize="0"/>
            <p:nvPr/>
          </p:nvPicPr>
          <p:blipFill rotWithShape="1">
            <a:blip r:embed="rId47">
              <a:alphaModFix/>
            </a:blip>
            <a:srcRect/>
            <a:stretch/>
          </p:blipFill>
          <p:spPr>
            <a:xfrm>
              <a:off x="1170000" y="4581128"/>
              <a:ext cx="349513" cy="359998"/>
            </a:xfrm>
            <a:prstGeom prst="rect">
              <a:avLst/>
            </a:prstGeom>
            <a:noFill/>
            <a:ln>
              <a:noFill/>
            </a:ln>
          </p:spPr>
        </p:pic>
        <p:sp>
          <p:nvSpPr>
            <p:cNvPr id="420" name="Shape 420"/>
            <p:cNvSpPr txBox="1"/>
            <p:nvPr/>
          </p:nvSpPr>
          <p:spPr>
            <a:xfrm>
              <a:off x="1007603" y="4906100"/>
              <a:ext cx="684077" cy="2466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ABOVE</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 GROUND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BIOMASS</a:t>
              </a:r>
              <a:endParaRPr dirty="0"/>
            </a:p>
          </p:txBody>
        </p:sp>
      </p:grpSp>
      <p:grpSp>
        <p:nvGrpSpPr>
          <p:cNvPr id="421" name="Shape 421"/>
          <p:cNvGrpSpPr/>
          <p:nvPr/>
        </p:nvGrpSpPr>
        <p:grpSpPr>
          <a:xfrm>
            <a:off x="75144" y="101546"/>
            <a:ext cx="2941908" cy="2046161"/>
            <a:chOff x="1007603" y="4581128"/>
            <a:chExt cx="684077" cy="496867"/>
          </a:xfrm>
        </p:grpSpPr>
        <p:pic>
          <p:nvPicPr>
            <p:cNvPr id="422" name="Shape 422"/>
            <p:cNvPicPr preferRelativeResize="0"/>
            <p:nvPr/>
          </p:nvPicPr>
          <p:blipFill rotWithShape="1">
            <a:blip r:embed="rId48">
              <a:alphaModFix/>
            </a:blip>
            <a:srcRect/>
            <a:stretch/>
          </p:blipFill>
          <p:spPr>
            <a:xfrm>
              <a:off x="1170000" y="4581128"/>
              <a:ext cx="349512" cy="359998"/>
            </a:xfrm>
            <a:prstGeom prst="rect">
              <a:avLst/>
            </a:prstGeom>
            <a:noFill/>
            <a:ln>
              <a:noFill/>
            </a:ln>
          </p:spPr>
        </p:pic>
        <p:sp>
          <p:nvSpPr>
            <p:cNvPr id="423" name="Shape 423"/>
            <p:cNvSpPr txBox="1"/>
            <p:nvPr/>
          </p:nvSpPr>
          <p:spPr>
            <a:xfrm>
              <a:off x="1007603" y="4906100"/>
              <a:ext cx="684077" cy="17189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CLOUD </a:t>
              </a:r>
              <a:br>
                <a:rPr lang="en-US" sz="2000" b="0" i="0" u="none" strike="noStrike" cap="none" dirty="0">
                  <a:solidFill>
                    <a:srgbClr val="000000"/>
                  </a:solidFill>
                  <a:latin typeface="Trebuchet MS"/>
                  <a:ea typeface="Trebuchet MS"/>
                  <a:cs typeface="Trebuchet MS"/>
                  <a:sym typeface="Trebuchet MS"/>
                </a:rPr>
              </a:br>
              <a:r>
                <a:rPr lang="en-US" sz="2000" b="0" i="0" u="none" strike="noStrike" cap="none" dirty="0">
                  <a:solidFill>
                    <a:srgbClr val="000000"/>
                  </a:solidFill>
                  <a:latin typeface="Trebuchet MS"/>
                  <a:ea typeface="Trebuchet MS"/>
                  <a:cs typeface="Trebuchet MS"/>
                  <a:sym typeface="Trebuchet MS"/>
                </a:rPr>
                <a:t>PROPERTIES</a:t>
              </a:r>
              <a:endParaRPr dirty="0"/>
            </a:p>
          </p:txBody>
        </p:sp>
      </p:grpSp>
      <p:grpSp>
        <p:nvGrpSpPr>
          <p:cNvPr id="424" name="Shape 424"/>
          <p:cNvGrpSpPr/>
          <p:nvPr/>
        </p:nvGrpSpPr>
        <p:grpSpPr>
          <a:xfrm>
            <a:off x="10663714" y="992910"/>
            <a:ext cx="3217172" cy="2171377"/>
            <a:chOff x="395536" y="4581128"/>
            <a:chExt cx="684077" cy="482160"/>
          </a:xfrm>
        </p:grpSpPr>
        <p:pic>
          <p:nvPicPr>
            <p:cNvPr id="425" name="Shape 425"/>
            <p:cNvPicPr preferRelativeResize="0"/>
            <p:nvPr/>
          </p:nvPicPr>
          <p:blipFill rotWithShape="1">
            <a:blip r:embed="rId49">
              <a:alphaModFix/>
            </a:blip>
            <a:srcRect/>
            <a:stretch/>
          </p:blipFill>
          <p:spPr>
            <a:xfrm>
              <a:off x="562817" y="4581128"/>
              <a:ext cx="349514" cy="360000"/>
            </a:xfrm>
            <a:prstGeom prst="rect">
              <a:avLst/>
            </a:prstGeom>
            <a:noFill/>
            <a:ln>
              <a:noFill/>
            </a:ln>
          </p:spPr>
        </p:pic>
        <p:sp>
          <p:nvSpPr>
            <p:cNvPr id="426" name="Shape 426"/>
            <p:cNvSpPr txBox="1"/>
            <p:nvPr/>
          </p:nvSpPr>
          <p:spPr>
            <a:xfrm>
              <a:off x="395536" y="4906100"/>
              <a:ext cx="684077" cy="157188"/>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UPPER AIR WIND SPEED &amp; DIRECTION</a:t>
              </a:r>
              <a:endParaRPr dirty="0"/>
            </a:p>
          </p:txBody>
        </p:sp>
      </p:grpSp>
      <p:grpSp>
        <p:nvGrpSpPr>
          <p:cNvPr id="427" name="Shape 427"/>
          <p:cNvGrpSpPr/>
          <p:nvPr/>
        </p:nvGrpSpPr>
        <p:grpSpPr>
          <a:xfrm>
            <a:off x="10844096" y="9454334"/>
            <a:ext cx="2941908" cy="1818932"/>
            <a:chOff x="5567572" y="4538272"/>
            <a:chExt cx="1470954" cy="909466"/>
          </a:xfrm>
        </p:grpSpPr>
        <p:pic>
          <p:nvPicPr>
            <p:cNvPr id="428" name="Shape 428"/>
            <p:cNvPicPr preferRelativeResize="0"/>
            <p:nvPr/>
          </p:nvPicPr>
          <p:blipFill rotWithShape="1">
            <a:blip r:embed="rId50">
              <a:alphaModFix/>
            </a:blip>
            <a:srcRect/>
            <a:stretch/>
          </p:blipFill>
          <p:spPr>
            <a:xfrm>
              <a:off x="5933512" y="4538272"/>
              <a:ext cx="739074" cy="761248"/>
            </a:xfrm>
            <a:prstGeom prst="rect">
              <a:avLst/>
            </a:prstGeom>
            <a:noFill/>
            <a:ln>
              <a:noFill/>
            </a:ln>
          </p:spPr>
        </p:pic>
        <p:sp>
          <p:nvSpPr>
            <p:cNvPr id="429" name="Shape 429"/>
            <p:cNvSpPr txBox="1"/>
            <p:nvPr/>
          </p:nvSpPr>
          <p:spPr>
            <a:xfrm>
              <a:off x="5567572" y="5247683"/>
              <a:ext cx="1470954" cy="20005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FAPAR</a:t>
              </a:r>
              <a:endParaRPr dirty="0"/>
            </a:p>
          </p:txBody>
        </p:sp>
      </p:grpSp>
      <p:sp>
        <p:nvSpPr>
          <p:cNvPr id="430" name="Shape 430"/>
          <p:cNvSpPr/>
          <p:nvPr/>
        </p:nvSpPr>
        <p:spPr>
          <a:xfrm>
            <a:off x="9095656" y="3761656"/>
            <a:ext cx="6196301" cy="49859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300"/>
              <a:buFont typeface="Trebuchet MS"/>
              <a:buNone/>
            </a:pPr>
            <a:r>
              <a:rPr lang="en-US" sz="5300" b="1" i="0" u="none" strike="noStrike" cap="none" dirty="0">
                <a:solidFill>
                  <a:schemeClr val="lt1"/>
                </a:solidFill>
                <a:latin typeface="Trebuchet MS"/>
                <a:ea typeface="Trebuchet MS"/>
                <a:cs typeface="Trebuchet MS"/>
                <a:sym typeface="Trebuchet MS"/>
              </a:rPr>
              <a:t>ECVs help to understand</a:t>
            </a:r>
            <a:endParaRPr dirty="0"/>
          </a:p>
          <a:p>
            <a:pPr marL="0" marR="0" lvl="0" indent="0" algn="ctr" rtl="0">
              <a:lnSpc>
                <a:spcPct val="100000"/>
              </a:lnSpc>
              <a:spcBef>
                <a:spcPts val="0"/>
              </a:spcBef>
              <a:spcAft>
                <a:spcPts val="0"/>
              </a:spcAft>
              <a:buClr>
                <a:schemeClr val="lt1"/>
              </a:buClr>
              <a:buSzPts val="5300"/>
              <a:buFont typeface="Trebuchet MS"/>
              <a:buNone/>
            </a:pPr>
            <a:r>
              <a:rPr lang="en-US" sz="5300" b="1" i="0" u="none" strike="noStrike" cap="none" dirty="0">
                <a:solidFill>
                  <a:schemeClr val="lt1"/>
                </a:solidFill>
                <a:latin typeface="Trebuchet MS"/>
                <a:ea typeface="Trebuchet MS"/>
                <a:cs typeface="Trebuchet MS"/>
                <a:sym typeface="Trebuchet MS"/>
              </a:rPr>
              <a:t>Earth’s Climate and guide Mitigation and Adaptation  </a:t>
            </a:r>
            <a:endParaRPr sz="5300" b="1" i="0" u="none" strike="noStrike" cap="none" dirty="0">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0" y="126776"/>
            <a:ext cx="24384001" cy="13716000"/>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dk1"/>
              </a:buClr>
              <a:buSzPts val="10800"/>
              <a:buFont typeface="Arial"/>
              <a:buNone/>
            </a:pPr>
            <a:endParaRPr sz="10800" b="1" i="0" u="none" strike="noStrike" cap="none" dirty="0">
              <a:solidFill>
                <a:srgbClr val="FFFFFF"/>
              </a:solidFill>
              <a:latin typeface="Arial"/>
              <a:ea typeface="Arial"/>
              <a:cs typeface="Arial"/>
              <a:sym typeface="Arial"/>
            </a:endParaRPr>
          </a:p>
        </p:txBody>
      </p:sp>
      <p:grpSp>
        <p:nvGrpSpPr>
          <p:cNvPr id="437" name="Shape 437"/>
          <p:cNvGrpSpPr/>
          <p:nvPr/>
        </p:nvGrpSpPr>
        <p:grpSpPr>
          <a:xfrm rot="-5400000">
            <a:off x="-6213918" y="6346624"/>
            <a:ext cx="13710076" cy="1282230"/>
            <a:chOff x="508738" y="3792312"/>
            <a:chExt cx="12192004" cy="641115"/>
          </a:xfrm>
        </p:grpSpPr>
        <p:sp>
          <p:nvSpPr>
            <p:cNvPr id="438" name="Shape 438"/>
            <p:cNvSpPr/>
            <p:nvPr/>
          </p:nvSpPr>
          <p:spPr>
            <a:xfrm>
              <a:off x="508741" y="3792312"/>
              <a:ext cx="12192000" cy="212996"/>
            </a:xfrm>
            <a:prstGeom prst="rect">
              <a:avLst/>
            </a:prstGeom>
            <a:solidFill>
              <a:srgbClr val="F492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39" name="Shape 439"/>
            <p:cNvSpPr/>
            <p:nvPr/>
          </p:nvSpPr>
          <p:spPr>
            <a:xfrm>
              <a:off x="508743" y="4007006"/>
              <a:ext cx="12191999" cy="212996"/>
            </a:xfrm>
            <a:prstGeom prst="rect">
              <a:avLst/>
            </a:prstGeom>
            <a:solidFill>
              <a:srgbClr val="0CAD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40" name="Shape 440"/>
            <p:cNvSpPr/>
            <p:nvPr/>
          </p:nvSpPr>
          <p:spPr>
            <a:xfrm>
              <a:off x="508738" y="4220431"/>
              <a:ext cx="12191999" cy="212996"/>
            </a:xfrm>
            <a:prstGeom prst="rect">
              <a:avLst/>
            </a:prstGeom>
            <a:solidFill>
              <a:srgbClr val="0A8F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grpSp>
      <p:sp>
        <p:nvSpPr>
          <p:cNvPr id="441" name="Shape 441"/>
          <p:cNvSpPr/>
          <p:nvPr/>
        </p:nvSpPr>
        <p:spPr>
          <a:xfrm>
            <a:off x="1307066" y="10785540"/>
            <a:ext cx="22490423" cy="1519903"/>
          </a:xfrm>
          <a:prstGeom prst="rect">
            <a:avLst/>
          </a:prstGeom>
          <a:noFill/>
          <a:ln>
            <a:noFill/>
          </a:ln>
        </p:spPr>
        <p:txBody>
          <a:bodyPr spcFirstLastPara="1" wrap="square" lIns="182875" tIns="91425" rIns="182875" bIns="91425" anchor="t" anchorCtr="0">
            <a:noAutofit/>
          </a:bodyPr>
          <a:lstStyle/>
          <a:p>
            <a:pPr marL="0" marR="0" lvl="0" indent="0" algn="ctr" rtl="0">
              <a:lnSpc>
                <a:spcPct val="150000"/>
              </a:lnSpc>
              <a:spcBef>
                <a:spcPts val="0"/>
              </a:spcBef>
              <a:spcAft>
                <a:spcPts val="0"/>
              </a:spcAft>
              <a:buClr>
                <a:schemeClr val="lt1"/>
              </a:buClr>
              <a:buSzPts val="6600"/>
              <a:buFont typeface="Trebuchet MS"/>
              <a:buNone/>
            </a:pPr>
            <a:r>
              <a:rPr lang="en-US" sz="6600" b="1" i="0" u="none" strike="noStrike" cap="none" dirty="0">
                <a:solidFill>
                  <a:schemeClr val="lt1"/>
                </a:solidFill>
                <a:latin typeface="Trebuchet MS"/>
                <a:ea typeface="Trebuchet MS"/>
                <a:cs typeface="Trebuchet MS"/>
                <a:sym typeface="Trebuchet MS"/>
              </a:rPr>
              <a:t>→ Data Sources need review against certain criteria</a:t>
            </a:r>
            <a:endParaRPr sz="8000" b="1" i="0" u="none" strike="noStrike" cap="none" dirty="0">
              <a:solidFill>
                <a:schemeClr val="lt1"/>
              </a:solidFill>
              <a:latin typeface="Trebuchet MS"/>
              <a:ea typeface="Trebuchet MS"/>
              <a:cs typeface="Trebuchet MS"/>
              <a:sym typeface="Trebuchet MS"/>
            </a:endParaRPr>
          </a:p>
        </p:txBody>
      </p:sp>
      <p:sp>
        <p:nvSpPr>
          <p:cNvPr id="442" name="Shape 442"/>
          <p:cNvSpPr txBox="1"/>
          <p:nvPr/>
        </p:nvSpPr>
        <p:spPr>
          <a:xfrm>
            <a:off x="856239" y="5243"/>
            <a:ext cx="23528190" cy="1262726"/>
          </a:xfrm>
          <a:prstGeom prst="rect">
            <a:avLst/>
          </a:prstGeom>
          <a:solidFill>
            <a:srgbClr val="0CADEA"/>
          </a:solidFill>
          <a:ln>
            <a:noFill/>
          </a:ln>
        </p:spPr>
        <p:txBody>
          <a:bodyPr spcFirstLastPara="1" wrap="square" lIns="182875" tIns="91425" rIns="182875" bIns="91425" anchor="t" anchorCtr="0">
            <a:noAutofit/>
          </a:bodyPr>
          <a:lstStyle/>
          <a:p>
            <a:pPr marL="0" marR="0" lvl="0" indent="0" algn="r" rtl="0">
              <a:lnSpc>
                <a:spcPct val="100000"/>
              </a:lnSpc>
              <a:spcBef>
                <a:spcPts val="0"/>
              </a:spcBef>
              <a:spcAft>
                <a:spcPts val="0"/>
              </a:spcAft>
              <a:buClr>
                <a:schemeClr val="lt1"/>
              </a:buClr>
              <a:buSzPts val="5600"/>
              <a:buFont typeface="Trebuchet MS"/>
              <a:buNone/>
            </a:pPr>
            <a:r>
              <a:rPr lang="en-US" sz="5600" b="1" i="0" u="none" strike="noStrike" cap="none" dirty="0">
                <a:solidFill>
                  <a:schemeClr val="lt1"/>
                </a:solidFill>
                <a:latin typeface="Trebuchet MS"/>
                <a:ea typeface="Trebuchet MS"/>
                <a:cs typeface="Trebuchet MS"/>
                <a:sym typeface="Trebuchet MS"/>
              </a:rPr>
              <a:t>ECVs are a concept</a:t>
            </a:r>
            <a:endParaRPr sz="5600" b="1" i="0" u="none" strike="noStrike" cap="none" dirty="0">
              <a:solidFill>
                <a:schemeClr val="lt1"/>
              </a:solidFill>
              <a:latin typeface="Trebuchet MS"/>
              <a:ea typeface="Trebuchet MS"/>
              <a:cs typeface="Trebuchet MS"/>
              <a:sym typeface="Trebuchet MS"/>
            </a:endParaRPr>
          </a:p>
        </p:txBody>
      </p:sp>
      <p:sp>
        <p:nvSpPr>
          <p:cNvPr id="443" name="Shape 443"/>
          <p:cNvSpPr/>
          <p:nvPr/>
        </p:nvSpPr>
        <p:spPr>
          <a:xfrm>
            <a:off x="2542928" y="2249488"/>
            <a:ext cx="14361185" cy="61863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600"/>
              <a:buFont typeface="Trebuchet MS"/>
              <a:buNone/>
            </a:pPr>
            <a:r>
              <a:rPr lang="en-US" sz="6600" b="1" i="0" u="none" strike="noStrike" cap="none" dirty="0">
                <a:solidFill>
                  <a:schemeClr val="lt1"/>
                </a:solidFill>
                <a:latin typeface="Trebuchet MS"/>
                <a:ea typeface="Trebuchet MS"/>
                <a:cs typeface="Trebuchet MS"/>
                <a:sym typeface="Trebuchet MS"/>
              </a:rPr>
              <a:t>The Concept of ECVs includes</a:t>
            </a:r>
            <a:endParaRPr dirty="0"/>
          </a:p>
          <a:p>
            <a:pPr marL="857250" marR="0" lvl="0" indent="-857250" algn="l" rtl="0">
              <a:lnSpc>
                <a:spcPct val="100000"/>
              </a:lnSpc>
              <a:spcBef>
                <a:spcPts val="0"/>
              </a:spcBef>
              <a:spcAft>
                <a:spcPts val="0"/>
              </a:spcAft>
              <a:buClr>
                <a:schemeClr val="lt1"/>
              </a:buClr>
              <a:buSzPts val="6600"/>
              <a:buFont typeface="Arial"/>
              <a:buChar char="•"/>
            </a:pPr>
            <a:r>
              <a:rPr lang="en-US" sz="6600" b="1" i="0" u="none" strike="noStrike" cap="none" dirty="0">
                <a:solidFill>
                  <a:schemeClr val="lt1"/>
                </a:solidFill>
                <a:latin typeface="Trebuchet MS"/>
                <a:ea typeface="Trebuchet MS"/>
                <a:cs typeface="Trebuchet MS"/>
                <a:sym typeface="Trebuchet MS"/>
              </a:rPr>
              <a:t>Relevance </a:t>
            </a:r>
            <a:endParaRPr dirty="0"/>
          </a:p>
          <a:p>
            <a:pPr marL="857250" marR="0" lvl="0" indent="-857250" algn="l" rtl="0">
              <a:lnSpc>
                <a:spcPct val="100000"/>
              </a:lnSpc>
              <a:spcBef>
                <a:spcPts val="0"/>
              </a:spcBef>
              <a:spcAft>
                <a:spcPts val="0"/>
              </a:spcAft>
              <a:buClr>
                <a:schemeClr val="lt1"/>
              </a:buClr>
              <a:buSzPts val="6600"/>
              <a:buFont typeface="Arial"/>
              <a:buChar char="•"/>
            </a:pPr>
            <a:r>
              <a:rPr lang="en-US" sz="6600" b="1" i="0" u="none" strike="noStrike" cap="none" dirty="0">
                <a:solidFill>
                  <a:schemeClr val="lt1"/>
                </a:solidFill>
                <a:latin typeface="Trebuchet MS"/>
                <a:ea typeface="Trebuchet MS"/>
                <a:cs typeface="Trebuchet MS"/>
                <a:sym typeface="Trebuchet MS"/>
              </a:rPr>
              <a:t>Feasibility/ Cost effectiveness</a:t>
            </a:r>
            <a:endParaRPr dirty="0"/>
          </a:p>
          <a:p>
            <a:pPr marL="857250" marR="0" lvl="0" indent="-857250" algn="l" rtl="0">
              <a:lnSpc>
                <a:spcPct val="100000"/>
              </a:lnSpc>
              <a:spcBef>
                <a:spcPts val="0"/>
              </a:spcBef>
              <a:spcAft>
                <a:spcPts val="0"/>
              </a:spcAft>
              <a:buClr>
                <a:schemeClr val="lt1"/>
              </a:buClr>
              <a:buSzPts val="6600"/>
              <a:buFont typeface="Arial"/>
              <a:buChar char="•"/>
            </a:pPr>
            <a:r>
              <a:rPr lang="en-US" sz="6600" b="1" i="0" u="none" strike="noStrike" cap="none" dirty="0">
                <a:solidFill>
                  <a:schemeClr val="lt1"/>
                </a:solidFill>
                <a:latin typeface="Trebuchet MS"/>
                <a:ea typeface="Trebuchet MS"/>
                <a:cs typeface="Trebuchet MS"/>
                <a:sym typeface="Trebuchet MS"/>
              </a:rPr>
              <a:t>GCOS Monitoring Principles</a:t>
            </a:r>
            <a:endParaRPr dirty="0"/>
          </a:p>
          <a:p>
            <a:pPr marL="857250" marR="0" lvl="0" indent="-857250" algn="l" rtl="0">
              <a:lnSpc>
                <a:spcPct val="100000"/>
              </a:lnSpc>
              <a:spcBef>
                <a:spcPts val="0"/>
              </a:spcBef>
              <a:spcAft>
                <a:spcPts val="0"/>
              </a:spcAft>
              <a:buClr>
                <a:schemeClr val="lt1"/>
              </a:buClr>
              <a:buSzPts val="6600"/>
              <a:buFont typeface="Arial"/>
              <a:buChar char="•"/>
            </a:pPr>
            <a:r>
              <a:rPr lang="en-US" sz="6600" b="1" i="0" u="none" strike="noStrike" cap="none" dirty="0">
                <a:solidFill>
                  <a:schemeClr val="lt1"/>
                </a:solidFill>
                <a:latin typeface="Trebuchet MS"/>
                <a:ea typeface="Trebuchet MS"/>
                <a:cs typeface="Trebuchet MS"/>
                <a:sym typeface="Trebuchet MS"/>
              </a:rPr>
              <a:t>GCOS Observation Requirements (e.g. uncertainty, resolution etc.)</a:t>
            </a:r>
            <a:endParaRPr sz="6600" b="1" i="0" u="none" strike="noStrike" cap="none" dirty="0">
              <a:solidFill>
                <a:schemeClr val="lt1"/>
              </a:solidFill>
              <a:latin typeface="Trebuchet MS"/>
              <a:ea typeface="Trebuchet MS"/>
              <a:cs typeface="Trebuchet MS"/>
              <a:sym typeface="Trebuchet MS"/>
            </a:endParaRPr>
          </a:p>
        </p:txBody>
      </p:sp>
      <p:pic>
        <p:nvPicPr>
          <p:cNvPr id="444" name="Shape 444" descr="https://www.researchgate.net/profile/Michel_Verstraete/publication/271271716/figure/fig1/AS:392054459912252@1470484475805/Fig-2-Schematic-of-the-ECV-concept-knowing-existing-climaterelevant-observing.ppm"/>
          <p:cNvPicPr preferRelativeResize="0"/>
          <p:nvPr/>
        </p:nvPicPr>
        <p:blipFill rotWithShape="1">
          <a:blip r:embed="rId3">
            <a:alphaModFix/>
          </a:blip>
          <a:srcRect/>
          <a:stretch/>
        </p:blipFill>
        <p:spPr>
          <a:xfrm>
            <a:off x="16904113" y="1256931"/>
            <a:ext cx="7479887" cy="6163203"/>
          </a:xfrm>
          <a:prstGeom prst="rect">
            <a:avLst/>
          </a:prstGeom>
          <a:noFill/>
          <a:ln>
            <a:noFill/>
          </a:ln>
        </p:spPr>
      </p:pic>
      <p:sp>
        <p:nvSpPr>
          <p:cNvPr id="445" name="Shape 445"/>
          <p:cNvSpPr/>
          <p:nvPr/>
        </p:nvSpPr>
        <p:spPr>
          <a:xfrm>
            <a:off x="2182888" y="9306272"/>
            <a:ext cx="21314368" cy="142898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6600"/>
              <a:buFont typeface="Trebuchet MS"/>
              <a:buNone/>
            </a:pPr>
            <a:r>
              <a:rPr lang="en-US" sz="6600" b="1" i="0" u="none" strike="noStrike" cap="none" dirty="0">
                <a:solidFill>
                  <a:schemeClr val="lt1"/>
                </a:solidFill>
                <a:latin typeface="Trebuchet MS"/>
                <a:ea typeface="Trebuchet MS"/>
                <a:cs typeface="Trebuchet MS"/>
                <a:sym typeface="Trebuchet MS"/>
              </a:rPr>
              <a:t>→ Not all data of ECVs fulfil these requirements </a:t>
            </a:r>
            <a:endParaRPr sz="8000" b="1" i="0" u="none" strike="noStrike" cap="none" dirty="0">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p:nvPr/>
        </p:nvSpPr>
        <p:spPr>
          <a:xfrm>
            <a:off x="0" y="0"/>
            <a:ext cx="24384001" cy="13716000"/>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dk1"/>
              </a:buClr>
              <a:buSzPts val="10800"/>
              <a:buFont typeface="Arial"/>
              <a:buNone/>
            </a:pPr>
            <a:endParaRPr sz="10800" b="1" i="0" u="none" strike="noStrike" cap="none" dirty="0">
              <a:solidFill>
                <a:srgbClr val="FFFFFF"/>
              </a:solidFill>
              <a:latin typeface="Arial"/>
              <a:ea typeface="Arial"/>
              <a:cs typeface="Arial"/>
              <a:sym typeface="Arial"/>
            </a:endParaRPr>
          </a:p>
        </p:txBody>
      </p:sp>
      <p:grpSp>
        <p:nvGrpSpPr>
          <p:cNvPr id="452" name="Shape 452"/>
          <p:cNvGrpSpPr/>
          <p:nvPr/>
        </p:nvGrpSpPr>
        <p:grpSpPr>
          <a:xfrm rot="-5400000">
            <a:off x="-6213918" y="6219852"/>
            <a:ext cx="13710076" cy="1282230"/>
            <a:chOff x="508738" y="3792312"/>
            <a:chExt cx="12192004" cy="641115"/>
          </a:xfrm>
        </p:grpSpPr>
        <p:sp>
          <p:nvSpPr>
            <p:cNvPr id="453" name="Shape 453"/>
            <p:cNvSpPr/>
            <p:nvPr/>
          </p:nvSpPr>
          <p:spPr>
            <a:xfrm>
              <a:off x="508741" y="3792312"/>
              <a:ext cx="12192000" cy="212996"/>
            </a:xfrm>
            <a:prstGeom prst="rect">
              <a:avLst/>
            </a:prstGeom>
            <a:solidFill>
              <a:srgbClr val="F492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54" name="Shape 454"/>
            <p:cNvSpPr/>
            <p:nvPr/>
          </p:nvSpPr>
          <p:spPr>
            <a:xfrm>
              <a:off x="508743" y="4007006"/>
              <a:ext cx="12191999" cy="212996"/>
            </a:xfrm>
            <a:prstGeom prst="rect">
              <a:avLst/>
            </a:prstGeom>
            <a:solidFill>
              <a:srgbClr val="0CAD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55" name="Shape 455"/>
            <p:cNvSpPr/>
            <p:nvPr/>
          </p:nvSpPr>
          <p:spPr>
            <a:xfrm>
              <a:off x="508738" y="4220431"/>
              <a:ext cx="12191999" cy="212996"/>
            </a:xfrm>
            <a:prstGeom prst="rect">
              <a:avLst/>
            </a:prstGeom>
            <a:solidFill>
              <a:srgbClr val="0A8F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grpSp>
      <p:sp>
        <p:nvSpPr>
          <p:cNvPr id="456" name="Shape 456"/>
          <p:cNvSpPr txBox="1"/>
          <p:nvPr/>
        </p:nvSpPr>
        <p:spPr>
          <a:xfrm>
            <a:off x="856239" y="5243"/>
            <a:ext cx="23528190" cy="1262726"/>
          </a:xfrm>
          <a:prstGeom prst="rect">
            <a:avLst/>
          </a:prstGeom>
          <a:solidFill>
            <a:srgbClr val="0CADEA"/>
          </a:solidFill>
          <a:ln>
            <a:noFill/>
          </a:ln>
        </p:spPr>
        <p:txBody>
          <a:bodyPr spcFirstLastPara="1" wrap="square" lIns="182875" tIns="91425" rIns="182875" bIns="91425" anchor="t" anchorCtr="0">
            <a:noAutofit/>
          </a:bodyPr>
          <a:lstStyle/>
          <a:p>
            <a:pPr marL="0" marR="0" lvl="0" indent="0" algn="r" rtl="0">
              <a:lnSpc>
                <a:spcPct val="100000"/>
              </a:lnSpc>
              <a:spcBef>
                <a:spcPts val="0"/>
              </a:spcBef>
              <a:spcAft>
                <a:spcPts val="0"/>
              </a:spcAft>
              <a:buClr>
                <a:schemeClr val="lt1"/>
              </a:buClr>
              <a:buSzPts val="5600"/>
              <a:buFont typeface="Trebuchet MS"/>
              <a:buNone/>
            </a:pPr>
            <a:r>
              <a:rPr lang="en-US" sz="5600" b="1" i="0" u="none" strike="noStrike" cap="none" dirty="0">
                <a:solidFill>
                  <a:schemeClr val="lt1"/>
                </a:solidFill>
                <a:latin typeface="Trebuchet MS"/>
                <a:ea typeface="Trebuchet MS"/>
                <a:cs typeface="Trebuchet MS"/>
                <a:sym typeface="Trebuchet MS"/>
              </a:rPr>
              <a:t>Data Criteria</a:t>
            </a:r>
            <a:endParaRPr dirty="0"/>
          </a:p>
        </p:txBody>
      </p:sp>
      <p:pic>
        <p:nvPicPr>
          <p:cNvPr id="457" name="Shape 457" descr="Image result for ticket gif"/>
          <p:cNvPicPr preferRelativeResize="0"/>
          <p:nvPr/>
        </p:nvPicPr>
        <p:blipFill rotWithShape="1">
          <a:blip r:embed="rId3">
            <a:alphaModFix/>
          </a:blip>
          <a:srcRect/>
          <a:stretch/>
        </p:blipFill>
        <p:spPr>
          <a:xfrm rot="2522440">
            <a:off x="2447690" y="-4022526"/>
            <a:ext cx="21474407" cy="21474412"/>
          </a:xfrm>
          <a:prstGeom prst="rect">
            <a:avLst/>
          </a:prstGeom>
          <a:noFill/>
          <a:ln>
            <a:noFill/>
          </a:ln>
        </p:spPr>
      </p:pic>
      <p:sp>
        <p:nvSpPr>
          <p:cNvPr id="458" name="Shape 458"/>
          <p:cNvSpPr/>
          <p:nvPr/>
        </p:nvSpPr>
        <p:spPr>
          <a:xfrm rot="-197849">
            <a:off x="4854952" y="1132689"/>
            <a:ext cx="14784167" cy="10710624"/>
          </a:xfrm>
          <a:prstGeom prst="rect">
            <a:avLst/>
          </a:prstGeom>
          <a:noFill/>
          <a:ln>
            <a:noFill/>
          </a:ln>
        </p:spPr>
        <p:txBody>
          <a:bodyPr spcFirstLastPara="1" wrap="square" lIns="182875" tIns="91425" rIns="182875" bIns="91425" anchor="t" anchorCtr="0">
            <a:noAutofit/>
          </a:bodyPr>
          <a:lstStyle/>
          <a:p>
            <a:pPr marL="1485900" marR="0" lvl="0" indent="-1485900" algn="l" rtl="0">
              <a:lnSpc>
                <a:spcPct val="150000"/>
              </a:lnSpc>
              <a:spcBef>
                <a:spcPts val="0"/>
              </a:spcBef>
              <a:spcAft>
                <a:spcPts val="0"/>
              </a:spcAft>
              <a:buClr>
                <a:srgbClr val="0CADEA"/>
              </a:buClr>
              <a:buSzPts val="7200"/>
              <a:buFont typeface="Helvetica Neue Light"/>
              <a:buAutoNum type="arabicPeriod"/>
            </a:pPr>
            <a:r>
              <a:rPr lang="en-US" sz="7200" b="1" i="0" u="none" strike="noStrike" cap="none" dirty="0">
                <a:solidFill>
                  <a:srgbClr val="0CADEA"/>
                </a:solidFill>
                <a:latin typeface="Trebuchet MS"/>
                <a:ea typeface="Trebuchet MS"/>
                <a:cs typeface="Trebuchet MS"/>
                <a:sym typeface="Trebuchet MS"/>
              </a:rPr>
              <a:t>Worldwide coverage</a:t>
            </a:r>
            <a:endParaRPr dirty="0"/>
          </a:p>
          <a:p>
            <a:pPr marL="1485900" marR="0" lvl="0" indent="-1485900" algn="l" rtl="0">
              <a:lnSpc>
                <a:spcPct val="150000"/>
              </a:lnSpc>
              <a:spcBef>
                <a:spcPts val="0"/>
              </a:spcBef>
              <a:spcAft>
                <a:spcPts val="0"/>
              </a:spcAft>
              <a:buClr>
                <a:srgbClr val="0CADEA"/>
              </a:buClr>
              <a:buSzPts val="7200"/>
              <a:buFont typeface="Helvetica Neue Light"/>
              <a:buAutoNum type="arabicPeriod"/>
            </a:pPr>
            <a:r>
              <a:rPr lang="en-US" sz="7200" b="1" i="0" u="none" strike="noStrike" cap="none" dirty="0">
                <a:solidFill>
                  <a:srgbClr val="0CADEA"/>
                </a:solidFill>
                <a:latin typeface="Trebuchet MS"/>
                <a:ea typeface="Trebuchet MS"/>
                <a:cs typeface="Trebuchet MS"/>
                <a:sym typeface="Trebuchet MS"/>
              </a:rPr>
              <a:t> Free and open access</a:t>
            </a:r>
            <a:endParaRPr dirty="0"/>
          </a:p>
          <a:p>
            <a:pPr marL="1485900" marR="0" lvl="0" indent="-1485900" algn="l" rtl="0">
              <a:lnSpc>
                <a:spcPct val="100000"/>
              </a:lnSpc>
              <a:spcBef>
                <a:spcPts val="0"/>
              </a:spcBef>
              <a:spcAft>
                <a:spcPts val="0"/>
              </a:spcAft>
              <a:buClr>
                <a:srgbClr val="0CADEA"/>
              </a:buClr>
              <a:buSzPts val="7200"/>
              <a:buFont typeface="Helvetica Neue Light"/>
              <a:buAutoNum type="arabicPeriod"/>
            </a:pPr>
            <a:r>
              <a:rPr lang="en-US" sz="7200" b="1" i="0" u="none" strike="noStrike" cap="none" dirty="0">
                <a:solidFill>
                  <a:srgbClr val="0CADEA"/>
                </a:solidFill>
                <a:latin typeface="Trebuchet MS"/>
                <a:ea typeface="Trebuchet MS"/>
                <a:cs typeface="Trebuchet MS"/>
                <a:sym typeface="Trebuchet MS"/>
              </a:rPr>
              <a:t>Quality controlled with documentation</a:t>
            </a:r>
            <a:endParaRPr dirty="0"/>
          </a:p>
          <a:p>
            <a:pPr marL="1485900" marR="0" lvl="0" indent="-1485900" algn="l" rtl="0">
              <a:lnSpc>
                <a:spcPct val="150000"/>
              </a:lnSpc>
              <a:spcBef>
                <a:spcPts val="0"/>
              </a:spcBef>
              <a:spcAft>
                <a:spcPts val="0"/>
              </a:spcAft>
              <a:buClr>
                <a:srgbClr val="0CADEA"/>
              </a:buClr>
              <a:buSzPts val="7200"/>
              <a:buFont typeface="Helvetica Neue Light"/>
              <a:buAutoNum type="arabicPeriod"/>
            </a:pPr>
            <a:r>
              <a:rPr lang="en-US" sz="7200" b="1" i="0" u="none" strike="noStrike" cap="none" dirty="0">
                <a:solidFill>
                  <a:srgbClr val="0CADEA"/>
                </a:solidFill>
                <a:latin typeface="Trebuchet MS"/>
                <a:ea typeface="Trebuchet MS"/>
                <a:cs typeface="Trebuchet MS"/>
                <a:sym typeface="Trebuchet MS"/>
              </a:rPr>
              <a:t>Include Metadata</a:t>
            </a:r>
            <a:endParaRPr dirty="0"/>
          </a:p>
          <a:p>
            <a:pPr marL="1485900" marR="0" lvl="0" indent="-1485900" algn="l" rtl="0">
              <a:lnSpc>
                <a:spcPct val="100000"/>
              </a:lnSpc>
              <a:spcBef>
                <a:spcPts val="0"/>
              </a:spcBef>
              <a:spcAft>
                <a:spcPts val="0"/>
              </a:spcAft>
              <a:buClr>
                <a:srgbClr val="0CADEA"/>
              </a:buClr>
              <a:buSzPts val="7200"/>
              <a:buFont typeface="Helvetica Neue Light"/>
              <a:buAutoNum type="arabicPeriod"/>
            </a:pPr>
            <a:r>
              <a:rPr lang="en-US" sz="7200" b="1" i="0" u="none" strike="noStrike" cap="none" dirty="0">
                <a:solidFill>
                  <a:srgbClr val="0CADEA"/>
                </a:solidFill>
                <a:latin typeface="Trebuchet MS"/>
                <a:ea typeface="Trebuchet MS"/>
                <a:cs typeface="Trebuchet MS"/>
                <a:sym typeface="Trebuchet MS"/>
              </a:rPr>
              <a:t>Considered by the appropriate GCOS Science Panel Experts (ECV Steward)</a:t>
            </a:r>
            <a:endParaRPr sz="7200" b="0" i="0" u="none" strike="noStrike" cap="none" dirty="0">
              <a:solidFill>
                <a:srgbClr val="0CADEA"/>
              </a:solidFill>
              <a:latin typeface="Trebuchet MS"/>
              <a:ea typeface="Trebuchet MS"/>
              <a:cs typeface="Trebuchet MS"/>
              <a:sym typeface="Trebuchet MS"/>
            </a:endParaRPr>
          </a:p>
        </p:txBody>
      </p:sp>
      <p:sp>
        <p:nvSpPr>
          <p:cNvPr id="459" name="Shape 459"/>
          <p:cNvSpPr/>
          <p:nvPr/>
        </p:nvSpPr>
        <p:spPr>
          <a:xfrm rot="-5641623">
            <a:off x="14223351" y="5833807"/>
            <a:ext cx="11841481" cy="1538883"/>
          </a:xfrm>
          <a:prstGeom prst="rect">
            <a:avLst/>
          </a:prstGeom>
          <a:noFill/>
          <a:ln>
            <a:noFill/>
          </a:ln>
        </p:spPr>
        <p:txBody>
          <a:bodyPr spcFirstLastPara="1" wrap="square" lIns="182875" tIns="91425" rIns="182875" bIns="91425" anchor="t" anchorCtr="0">
            <a:noAutofit/>
          </a:bodyPr>
          <a:lstStyle/>
          <a:p>
            <a:pPr marL="0" marR="0" lvl="0" indent="0" algn="ctr" rtl="0">
              <a:lnSpc>
                <a:spcPct val="100000"/>
              </a:lnSpc>
              <a:spcBef>
                <a:spcPts val="0"/>
              </a:spcBef>
              <a:spcAft>
                <a:spcPts val="0"/>
              </a:spcAft>
              <a:buClr>
                <a:srgbClr val="0CADEA"/>
              </a:buClr>
              <a:buSzPts val="8800"/>
              <a:buFont typeface="Trebuchet MS"/>
              <a:buNone/>
            </a:pPr>
            <a:r>
              <a:rPr lang="en-US" sz="8800" b="1" i="0" u="none" strike="noStrike" cap="none" dirty="0">
                <a:solidFill>
                  <a:srgbClr val="0CADEA"/>
                </a:solidFill>
                <a:latin typeface="Trebuchet MS"/>
                <a:ea typeface="Trebuchet MS"/>
                <a:cs typeface="Trebuchet MS"/>
                <a:sym typeface="Trebuchet MS"/>
              </a:rPr>
              <a:t>ECV-Data Source</a:t>
            </a:r>
            <a:endParaRPr sz="8800" b="0" i="0" u="none" strike="noStrike" cap="none" dirty="0">
              <a:solidFill>
                <a:srgbClr val="000000"/>
              </a:solidFill>
              <a:latin typeface="Trebuchet MS"/>
              <a:ea typeface="Trebuchet MS"/>
              <a:cs typeface="Trebuchet MS"/>
              <a:sym typeface="Trebuchet MS"/>
            </a:endParaRPr>
          </a:p>
        </p:txBody>
      </p:sp>
      <p:sp>
        <p:nvSpPr>
          <p:cNvPr id="460" name="Shape 460"/>
          <p:cNvSpPr/>
          <p:nvPr/>
        </p:nvSpPr>
        <p:spPr>
          <a:xfrm>
            <a:off x="2038872" y="12282988"/>
            <a:ext cx="20671364" cy="1415772"/>
          </a:xfrm>
          <a:prstGeom prst="rect">
            <a:avLst/>
          </a:prstGeom>
          <a:noFill/>
          <a:ln>
            <a:noFill/>
          </a:ln>
        </p:spPr>
        <p:txBody>
          <a:bodyPr spcFirstLastPara="1" wrap="square" lIns="182875" tIns="91425" rIns="182875" bIns="91425" anchor="t" anchorCtr="0">
            <a:noAutofit/>
          </a:bodyPr>
          <a:lstStyle/>
          <a:p>
            <a:pPr marL="0" marR="0" lvl="0" indent="0" algn="ctr" rtl="0">
              <a:lnSpc>
                <a:spcPct val="100000"/>
              </a:lnSpc>
              <a:spcBef>
                <a:spcPts val="0"/>
              </a:spcBef>
              <a:spcAft>
                <a:spcPts val="0"/>
              </a:spcAft>
              <a:buClr>
                <a:schemeClr val="lt1"/>
              </a:buClr>
              <a:buSzPts val="8000"/>
              <a:buFont typeface="Helvetica Neue Light"/>
              <a:buNone/>
            </a:pPr>
            <a:r>
              <a:rPr lang="en-US" sz="8000" b="1" i="0" u="none" strike="noStrike" cap="none" dirty="0">
                <a:solidFill>
                  <a:schemeClr val="lt1"/>
                </a:solidFill>
                <a:latin typeface="Helvetica Neue Light"/>
                <a:ea typeface="Helvetica Neue Light"/>
                <a:cs typeface="Helvetica Neue Light"/>
                <a:sym typeface="Helvetica Neue Light"/>
              </a:rPr>
              <a:t>→ Established by GCOS Scientific Panels</a:t>
            </a:r>
            <a:endParaRPr sz="80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p:nvPr/>
        </p:nvSpPr>
        <p:spPr>
          <a:xfrm>
            <a:off x="0" y="0"/>
            <a:ext cx="24384001" cy="13716000"/>
          </a:xfrm>
          <a:prstGeom prst="rect">
            <a:avLst/>
          </a:prstGeom>
          <a:gradFill>
            <a:gsLst>
              <a:gs pos="0">
                <a:srgbClr val="0684C8"/>
              </a:gs>
              <a:gs pos="93000">
                <a:srgbClr val="273374"/>
              </a:gs>
              <a:gs pos="100000">
                <a:srgbClr val="273374"/>
              </a:gs>
            </a:gsLst>
            <a:lin ang="5400000" scaled="0"/>
          </a:gradFill>
          <a:ln>
            <a:noFill/>
          </a:ln>
        </p:spPr>
        <p:txBody>
          <a:bodyPr spcFirstLastPara="1" wrap="square" lIns="0" tIns="88900" rIns="0" bIns="88900" anchor="ctr" anchorCtr="0">
            <a:noAutofit/>
          </a:bodyPr>
          <a:lstStyle/>
          <a:p>
            <a:pPr marL="0" marR="0" lvl="0" indent="0" algn="ctr" rtl="0">
              <a:lnSpc>
                <a:spcPct val="100000"/>
              </a:lnSpc>
              <a:spcBef>
                <a:spcPts val="0"/>
              </a:spcBef>
              <a:spcAft>
                <a:spcPts val="0"/>
              </a:spcAft>
              <a:buClr>
                <a:schemeClr val="dk1"/>
              </a:buClr>
              <a:buSzPts val="10800"/>
              <a:buFont typeface="Arial"/>
              <a:buNone/>
            </a:pPr>
            <a:endParaRPr sz="10800" b="1" i="0" u="none" strike="noStrike" cap="none" dirty="0">
              <a:solidFill>
                <a:srgbClr val="FFFFFF"/>
              </a:solidFill>
              <a:latin typeface="Arial"/>
              <a:ea typeface="Arial"/>
              <a:cs typeface="Arial"/>
              <a:sym typeface="Arial"/>
            </a:endParaRPr>
          </a:p>
        </p:txBody>
      </p:sp>
      <p:grpSp>
        <p:nvGrpSpPr>
          <p:cNvPr id="467" name="Shape 467"/>
          <p:cNvGrpSpPr/>
          <p:nvPr/>
        </p:nvGrpSpPr>
        <p:grpSpPr>
          <a:xfrm rot="-5400000">
            <a:off x="-6213919" y="6219846"/>
            <a:ext cx="13710075" cy="1282230"/>
            <a:chOff x="508738" y="3792312"/>
            <a:chExt cx="12192004" cy="641115"/>
          </a:xfrm>
        </p:grpSpPr>
        <p:sp>
          <p:nvSpPr>
            <p:cNvPr id="468" name="Shape 468"/>
            <p:cNvSpPr/>
            <p:nvPr/>
          </p:nvSpPr>
          <p:spPr>
            <a:xfrm>
              <a:off x="508741" y="3792312"/>
              <a:ext cx="12192000" cy="212996"/>
            </a:xfrm>
            <a:prstGeom prst="rect">
              <a:avLst/>
            </a:prstGeom>
            <a:solidFill>
              <a:srgbClr val="F492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69" name="Shape 469"/>
            <p:cNvSpPr/>
            <p:nvPr/>
          </p:nvSpPr>
          <p:spPr>
            <a:xfrm>
              <a:off x="508743" y="4007006"/>
              <a:ext cx="12191999" cy="212996"/>
            </a:xfrm>
            <a:prstGeom prst="rect">
              <a:avLst/>
            </a:prstGeom>
            <a:solidFill>
              <a:srgbClr val="0CAD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sp>
          <p:nvSpPr>
            <p:cNvPr id="470" name="Shape 470"/>
            <p:cNvSpPr/>
            <p:nvPr/>
          </p:nvSpPr>
          <p:spPr>
            <a:xfrm>
              <a:off x="508738" y="4220431"/>
              <a:ext cx="12191999" cy="212996"/>
            </a:xfrm>
            <a:prstGeom prst="rect">
              <a:avLst/>
            </a:prstGeom>
            <a:solidFill>
              <a:srgbClr val="0A8F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chemeClr val="lt1"/>
                </a:solidFill>
                <a:latin typeface="Helvetica Neue Light"/>
                <a:ea typeface="Helvetica Neue Light"/>
                <a:cs typeface="Helvetica Neue Light"/>
                <a:sym typeface="Helvetica Neue Light"/>
              </a:endParaRPr>
            </a:p>
          </p:txBody>
        </p:sp>
      </p:grpSp>
      <p:sp>
        <p:nvSpPr>
          <p:cNvPr id="471" name="Shape 471"/>
          <p:cNvSpPr txBox="1"/>
          <p:nvPr/>
        </p:nvSpPr>
        <p:spPr>
          <a:xfrm>
            <a:off x="856239" y="5243"/>
            <a:ext cx="23528190" cy="1262726"/>
          </a:xfrm>
          <a:prstGeom prst="rect">
            <a:avLst/>
          </a:prstGeom>
          <a:solidFill>
            <a:srgbClr val="0CADEA"/>
          </a:solidFill>
          <a:ln>
            <a:noFill/>
          </a:ln>
        </p:spPr>
        <p:txBody>
          <a:bodyPr spcFirstLastPara="1" wrap="square" lIns="182875" tIns="91425" rIns="182875" bIns="91425" anchor="t" anchorCtr="0">
            <a:noAutofit/>
          </a:bodyPr>
          <a:lstStyle/>
          <a:p>
            <a:pPr marL="0" marR="0" lvl="0" indent="0" algn="r" rtl="0">
              <a:lnSpc>
                <a:spcPct val="100000"/>
              </a:lnSpc>
              <a:spcBef>
                <a:spcPts val="0"/>
              </a:spcBef>
              <a:spcAft>
                <a:spcPts val="0"/>
              </a:spcAft>
              <a:buClr>
                <a:schemeClr val="lt1"/>
              </a:buClr>
              <a:buSzPts val="5600"/>
              <a:buFont typeface="Trebuchet MS"/>
              <a:buNone/>
            </a:pPr>
            <a:r>
              <a:rPr lang="en-US" sz="5600" b="1" i="0" u="none" strike="noStrike" cap="none" dirty="0">
                <a:solidFill>
                  <a:schemeClr val="lt1"/>
                </a:solidFill>
                <a:latin typeface="Trebuchet MS"/>
                <a:ea typeface="Trebuchet MS"/>
                <a:cs typeface="Trebuchet MS"/>
                <a:sym typeface="Trebuchet MS"/>
              </a:rPr>
              <a:t>ECV Data Sources and the ECV Stewards</a:t>
            </a:r>
            <a:endParaRPr dirty="0"/>
          </a:p>
        </p:txBody>
      </p:sp>
      <p:sp>
        <p:nvSpPr>
          <p:cNvPr id="472" name="Shape 472"/>
          <p:cNvSpPr/>
          <p:nvPr/>
        </p:nvSpPr>
        <p:spPr>
          <a:xfrm>
            <a:off x="14967078" y="1689688"/>
            <a:ext cx="9199744" cy="5382302"/>
          </a:xfrm>
          <a:prstGeom prst="roundRect">
            <a:avLst>
              <a:gd name="adj" fmla="val 16667"/>
            </a:avLst>
          </a:prstGeom>
          <a:solidFill>
            <a:schemeClr val="lt1"/>
          </a:solidFill>
          <a:ln w="25400" cap="flat" cmpd="sng">
            <a:solidFill>
              <a:srgbClr val="02498C"/>
            </a:solidFill>
            <a:prstDash val="solid"/>
            <a:round/>
            <a:headEnd type="none" w="sm" len="sm"/>
            <a:tailEnd type="none" w="sm" len="sm"/>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6000"/>
              <a:buFont typeface="Helvetica Neue Light"/>
              <a:buNone/>
            </a:pPr>
            <a:endParaRPr sz="16000" b="0" i="0" u="none" strike="noStrike" cap="none" dirty="0">
              <a:solidFill>
                <a:schemeClr val="lt1"/>
              </a:solidFill>
              <a:latin typeface="Trebuchet MS"/>
              <a:ea typeface="Trebuchet MS"/>
              <a:cs typeface="Trebuchet MS"/>
              <a:sym typeface="Trebuchet MS"/>
            </a:endParaRPr>
          </a:p>
        </p:txBody>
      </p:sp>
      <p:sp>
        <p:nvSpPr>
          <p:cNvPr id="473" name="Shape 473"/>
          <p:cNvSpPr/>
          <p:nvPr/>
        </p:nvSpPr>
        <p:spPr>
          <a:xfrm>
            <a:off x="1663820" y="2425819"/>
            <a:ext cx="14393792" cy="3045129"/>
          </a:xfrm>
          <a:prstGeom prst="rect">
            <a:avLst/>
          </a:prstGeom>
          <a:noFill/>
          <a:ln>
            <a:noFill/>
          </a:ln>
        </p:spPr>
        <p:txBody>
          <a:bodyPr spcFirstLastPara="1" wrap="square" lIns="182875" tIns="91425" rIns="182875" bIns="91425" anchor="t" anchorCtr="0">
            <a:noAutofit/>
          </a:bodyPr>
          <a:lstStyle/>
          <a:p>
            <a:pPr marL="0" marR="0" lvl="0" indent="0" algn="l" rtl="0">
              <a:lnSpc>
                <a:spcPct val="150000"/>
              </a:lnSpc>
              <a:spcBef>
                <a:spcPts val="0"/>
              </a:spcBef>
              <a:spcAft>
                <a:spcPts val="0"/>
              </a:spcAft>
              <a:buClr>
                <a:srgbClr val="FFFFFF"/>
              </a:buClr>
              <a:buSzPts val="6600"/>
              <a:buFont typeface="Trebuchet MS"/>
              <a:buNone/>
            </a:pPr>
            <a:r>
              <a:rPr lang="en-US" sz="6600" b="1" i="0" u="none" strike="noStrike" cap="none" dirty="0">
                <a:solidFill>
                  <a:srgbClr val="FFFFFF"/>
                </a:solidFill>
                <a:latin typeface="Trebuchet MS"/>
                <a:ea typeface="Trebuchet MS"/>
                <a:cs typeface="Trebuchet MS"/>
                <a:sym typeface="Trebuchet MS"/>
              </a:rPr>
              <a:t>ECV Stewards curate the list of data sources</a:t>
            </a:r>
            <a:endParaRPr dirty="0"/>
          </a:p>
        </p:txBody>
      </p:sp>
      <p:pic>
        <p:nvPicPr>
          <p:cNvPr id="474" name="Shape 474"/>
          <p:cNvPicPr preferRelativeResize="0"/>
          <p:nvPr/>
        </p:nvPicPr>
        <p:blipFill rotWithShape="1">
          <a:blip r:embed="rId3">
            <a:alphaModFix/>
          </a:blip>
          <a:srcRect/>
          <a:stretch/>
        </p:blipFill>
        <p:spPr>
          <a:xfrm>
            <a:off x="179350" y="13021"/>
            <a:ext cx="4220716" cy="1164158"/>
          </a:xfrm>
          <a:prstGeom prst="rect">
            <a:avLst/>
          </a:prstGeom>
          <a:noFill/>
          <a:ln>
            <a:noFill/>
          </a:ln>
        </p:spPr>
      </p:pic>
      <p:pic>
        <p:nvPicPr>
          <p:cNvPr id="475" name="Shape 475"/>
          <p:cNvPicPr preferRelativeResize="0"/>
          <p:nvPr/>
        </p:nvPicPr>
        <p:blipFill rotWithShape="1">
          <a:blip r:embed="rId4">
            <a:alphaModFix/>
          </a:blip>
          <a:srcRect/>
          <a:stretch/>
        </p:blipFill>
        <p:spPr>
          <a:xfrm>
            <a:off x="16298316" y="1745432"/>
            <a:ext cx="6118821" cy="5440285"/>
          </a:xfrm>
          <a:prstGeom prst="rect">
            <a:avLst/>
          </a:prstGeom>
          <a:noFill/>
          <a:ln>
            <a:noFill/>
          </a:ln>
        </p:spPr>
      </p:pic>
      <p:sp>
        <p:nvSpPr>
          <p:cNvPr id="476" name="Shape 476"/>
          <p:cNvSpPr/>
          <p:nvPr/>
        </p:nvSpPr>
        <p:spPr>
          <a:xfrm>
            <a:off x="19991636" y="1975481"/>
            <a:ext cx="4175186" cy="1723549"/>
          </a:xfrm>
          <a:prstGeom prst="rect">
            <a:avLst/>
          </a:prstGeom>
          <a:noFill/>
          <a:ln>
            <a:noFill/>
          </a:ln>
        </p:spPr>
        <p:txBody>
          <a:bodyPr spcFirstLastPara="1" wrap="square" lIns="182875" tIns="91425" rIns="182875" bIns="91425" anchor="t" anchorCtr="0">
            <a:noAutofit/>
          </a:bodyPr>
          <a:lstStyle/>
          <a:p>
            <a:pPr marL="0" marR="0" lvl="0" indent="0" algn="ctr" rtl="0">
              <a:lnSpc>
                <a:spcPct val="100000"/>
              </a:lnSpc>
              <a:spcBef>
                <a:spcPts val="0"/>
              </a:spcBef>
              <a:spcAft>
                <a:spcPts val="0"/>
              </a:spcAft>
              <a:buClr>
                <a:srgbClr val="000000"/>
              </a:buClr>
              <a:buSzPts val="5000"/>
              <a:buFont typeface="Trebuchet MS"/>
              <a:buNone/>
            </a:pPr>
            <a:r>
              <a:rPr lang="en-US" sz="5000" b="1" i="0" u="none" strike="noStrike" cap="none" dirty="0">
                <a:solidFill>
                  <a:srgbClr val="000000"/>
                </a:solidFill>
                <a:latin typeface="Trebuchet MS"/>
                <a:ea typeface="Trebuchet MS"/>
                <a:cs typeface="Trebuchet MS"/>
                <a:sym typeface="Trebuchet MS"/>
              </a:rPr>
              <a:t>COMM</a:t>
            </a:r>
            <a:endParaRPr dirty="0"/>
          </a:p>
          <a:p>
            <a:pPr marL="0" marR="0" lvl="0" indent="0" algn="ctr" rtl="0">
              <a:lnSpc>
                <a:spcPct val="100000"/>
              </a:lnSpc>
              <a:spcBef>
                <a:spcPts val="0"/>
              </a:spcBef>
              <a:spcAft>
                <a:spcPts val="0"/>
              </a:spcAft>
              <a:buClr>
                <a:srgbClr val="000000"/>
              </a:buClr>
              <a:buSzPts val="5000"/>
              <a:buFont typeface="Trebuchet MS"/>
              <a:buNone/>
            </a:pPr>
            <a:r>
              <a:rPr lang="en-US" sz="5000" b="1" i="0" u="none" strike="noStrike" cap="none" dirty="0">
                <a:solidFill>
                  <a:srgbClr val="000000"/>
                </a:solidFill>
                <a:latin typeface="Trebuchet MS"/>
                <a:ea typeface="Trebuchet MS"/>
                <a:cs typeface="Trebuchet MS"/>
                <a:sym typeface="Trebuchet MS"/>
              </a:rPr>
              <a:t>UNITY</a:t>
            </a:r>
            <a:endParaRPr sz="5000" b="0" i="0" u="none" strike="noStrike" cap="none" dirty="0">
              <a:solidFill>
                <a:srgbClr val="000000"/>
              </a:solidFill>
              <a:latin typeface="Helvetica Neue Light"/>
              <a:ea typeface="Helvetica Neue Light"/>
              <a:cs typeface="Helvetica Neue Light"/>
              <a:sym typeface="Helvetica Neue Light"/>
            </a:endParaRPr>
          </a:p>
        </p:txBody>
      </p:sp>
      <p:pic>
        <p:nvPicPr>
          <p:cNvPr id="477" name="Shape 477"/>
          <p:cNvPicPr preferRelativeResize="0"/>
          <p:nvPr/>
        </p:nvPicPr>
        <p:blipFill rotWithShape="1">
          <a:blip r:embed="rId5">
            <a:alphaModFix/>
          </a:blip>
          <a:srcRect/>
          <a:stretch/>
        </p:blipFill>
        <p:spPr>
          <a:xfrm>
            <a:off x="2071056" y="6858001"/>
            <a:ext cx="10831068" cy="6857990"/>
          </a:xfrm>
          <a:prstGeom prst="rect">
            <a:avLst/>
          </a:prstGeom>
          <a:noFill/>
          <a:ln>
            <a:noFill/>
          </a:ln>
        </p:spPr>
      </p:pic>
      <p:sp>
        <p:nvSpPr>
          <p:cNvPr id="478" name="Shape 478"/>
          <p:cNvSpPr/>
          <p:nvPr/>
        </p:nvSpPr>
        <p:spPr>
          <a:xfrm>
            <a:off x="13420748" y="6970714"/>
            <a:ext cx="12192000" cy="6494022"/>
          </a:xfrm>
          <a:prstGeom prst="rect">
            <a:avLst/>
          </a:prstGeom>
          <a:noFill/>
          <a:ln>
            <a:noFill/>
          </a:ln>
        </p:spPr>
        <p:txBody>
          <a:bodyPr spcFirstLastPara="1" wrap="square" lIns="182875" tIns="91425" rIns="182875" bIns="91425" anchor="t" anchorCtr="0">
            <a:noAutofit/>
          </a:bodyPr>
          <a:lstStyle/>
          <a:p>
            <a:pPr marL="914400" marR="0" lvl="0" indent="-914400" algn="l" rtl="0">
              <a:lnSpc>
                <a:spcPct val="150000"/>
              </a:lnSpc>
              <a:spcBef>
                <a:spcPts val="0"/>
              </a:spcBef>
              <a:spcAft>
                <a:spcPts val="0"/>
              </a:spcAft>
              <a:buClr>
                <a:srgbClr val="FFFFFF"/>
              </a:buClr>
              <a:buSzPts val="6400"/>
              <a:buFont typeface="Arial"/>
              <a:buChar char="•"/>
            </a:pPr>
            <a:r>
              <a:rPr lang="en-US" sz="6400" b="1" i="0" u="none" strike="noStrike" cap="none" dirty="0">
                <a:solidFill>
                  <a:srgbClr val="FFFFFF"/>
                </a:solidFill>
                <a:latin typeface="Trebuchet MS"/>
                <a:ea typeface="Trebuchet MS"/>
                <a:cs typeface="Trebuchet MS"/>
                <a:sym typeface="Trebuchet MS"/>
              </a:rPr>
              <a:t>Data sources include:</a:t>
            </a:r>
            <a:endParaRPr dirty="0"/>
          </a:p>
          <a:p>
            <a:pPr marL="0" marR="0" lvl="0" indent="0" algn="l" rtl="0">
              <a:lnSpc>
                <a:spcPct val="150000"/>
              </a:lnSpc>
              <a:spcBef>
                <a:spcPts val="0"/>
              </a:spcBef>
              <a:spcAft>
                <a:spcPts val="0"/>
              </a:spcAft>
              <a:buClr>
                <a:srgbClr val="FFFFFF"/>
              </a:buClr>
              <a:buSzPts val="5400"/>
              <a:buFont typeface="Helvetica Neue Light"/>
              <a:buNone/>
            </a:pPr>
            <a:r>
              <a:rPr lang="en-US" sz="5400" b="1" i="0" u="none" strike="noStrike" cap="none" dirty="0">
                <a:solidFill>
                  <a:srgbClr val="FFFFFF"/>
                </a:solidFill>
                <a:latin typeface="Helvetica Neue Light"/>
                <a:ea typeface="Helvetica Neue Light"/>
                <a:cs typeface="Helvetica Neue Light"/>
                <a:sym typeface="Helvetica Neue Light"/>
              </a:rPr>
              <a:t>→ In Situ data</a:t>
            </a:r>
            <a:endParaRPr dirty="0"/>
          </a:p>
          <a:p>
            <a:pPr marL="0" marR="0" lvl="0" indent="0" algn="l" rtl="0">
              <a:lnSpc>
                <a:spcPct val="150000"/>
              </a:lnSpc>
              <a:spcBef>
                <a:spcPts val="0"/>
              </a:spcBef>
              <a:spcAft>
                <a:spcPts val="0"/>
              </a:spcAft>
              <a:buClr>
                <a:srgbClr val="FFFFFF"/>
              </a:buClr>
              <a:buSzPts val="5400"/>
              <a:buFont typeface="Helvetica Neue Light"/>
              <a:buNone/>
            </a:pPr>
            <a:r>
              <a:rPr lang="en-US" sz="5400" b="1" i="0" u="none" strike="noStrike" cap="none" dirty="0">
                <a:solidFill>
                  <a:srgbClr val="FFFFFF"/>
                </a:solidFill>
                <a:latin typeface="Helvetica Neue Light"/>
                <a:ea typeface="Helvetica Neue Light"/>
                <a:cs typeface="Helvetica Neue Light"/>
                <a:sym typeface="Helvetica Neue Light"/>
              </a:rPr>
              <a:t>→ Gridded in situ data</a:t>
            </a:r>
            <a:endParaRPr dirty="0"/>
          </a:p>
          <a:p>
            <a:pPr marL="0" marR="0" lvl="0" indent="0" algn="l" rtl="0">
              <a:lnSpc>
                <a:spcPct val="150000"/>
              </a:lnSpc>
              <a:spcBef>
                <a:spcPts val="0"/>
              </a:spcBef>
              <a:spcAft>
                <a:spcPts val="0"/>
              </a:spcAft>
              <a:buClr>
                <a:srgbClr val="FFFFFF"/>
              </a:buClr>
              <a:buSzPts val="5400"/>
              <a:buFont typeface="Helvetica Neue Light"/>
              <a:buNone/>
            </a:pPr>
            <a:r>
              <a:rPr lang="en-US" sz="5400" b="1" i="0" u="none" strike="noStrike" cap="none" dirty="0">
                <a:solidFill>
                  <a:srgbClr val="FFFFFF"/>
                </a:solidFill>
                <a:latin typeface="Helvetica Neue Light"/>
                <a:ea typeface="Helvetica Neue Light"/>
                <a:cs typeface="Helvetica Neue Light"/>
                <a:sym typeface="Helvetica Neue Light"/>
              </a:rPr>
              <a:t>→ Reanalysis</a:t>
            </a:r>
            <a:endParaRPr dirty="0"/>
          </a:p>
          <a:p>
            <a:pPr marL="0" marR="0" lvl="0" indent="0" algn="l" rtl="0">
              <a:lnSpc>
                <a:spcPct val="150000"/>
              </a:lnSpc>
              <a:spcBef>
                <a:spcPts val="0"/>
              </a:spcBef>
              <a:spcAft>
                <a:spcPts val="0"/>
              </a:spcAft>
              <a:buClr>
                <a:srgbClr val="FFFFFF"/>
              </a:buClr>
              <a:buSzPts val="5400"/>
              <a:buFont typeface="Helvetica Neue Light"/>
              <a:buNone/>
            </a:pPr>
            <a:r>
              <a:rPr lang="en-US" sz="5400" b="1" i="0" u="none" strike="noStrike" cap="none" dirty="0">
                <a:solidFill>
                  <a:srgbClr val="FFFFFF"/>
                </a:solidFill>
                <a:latin typeface="Helvetica Neue Light"/>
                <a:ea typeface="Helvetica Neue Light"/>
                <a:cs typeface="Helvetica Neue Light"/>
                <a:sym typeface="Helvetica Neue Light"/>
              </a:rPr>
              <a:t>→ Satellite data</a:t>
            </a:r>
            <a:endParaRPr dirty="0"/>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2782</Words>
  <Application>Microsoft Office PowerPoint</Application>
  <PresentationFormat>Custom</PresentationFormat>
  <Paragraphs>525</Paragraphs>
  <Slides>45</Slides>
  <Notes>44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45</vt:i4>
      </vt:variant>
    </vt:vector>
  </HeadingPairs>
  <TitlesOfParts>
    <vt:vector size="57" baseType="lpstr">
      <vt:lpstr>Arial</vt:lpstr>
      <vt:lpstr>Calibri</vt:lpstr>
      <vt:lpstr>Nunito</vt:lpstr>
      <vt:lpstr>Trebuchet MS</vt:lpstr>
      <vt:lpstr>MS PGothic</vt:lpstr>
      <vt:lpstr>Helvetica Light</vt:lpstr>
      <vt:lpstr>Helvetica Neue</vt:lpstr>
      <vt:lpstr>Helvetica Neue Light</vt:lpstr>
      <vt:lpstr>White</vt:lpstr>
      <vt:lpstr>Office Theme</vt:lpstr>
      <vt:lpstr>Blank Presentation</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Dietrich, Stephan, IHP, B40</dc:creator>
  <cp:lastModifiedBy>Paola De Salvo</cp:lastModifiedBy>
  <cp:revision>11</cp:revision>
  <dcterms:modified xsi:type="dcterms:W3CDTF">2018-04-25T14:50:08Z</dcterms:modified>
</cp:coreProperties>
</file>