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8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63" r:id="rId11"/>
    <p:sldId id="279" r:id="rId12"/>
    <p:sldId id="278" r:id="rId13"/>
    <p:sldId id="280" r:id="rId14"/>
    <p:sldId id="281" r:id="rId15"/>
    <p:sldId id="283" r:id="rId16"/>
    <p:sldId id="282" r:id="rId17"/>
    <p:sldId id="284" r:id="rId18"/>
    <p:sldId id="262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91"/>
  </p:normalViewPr>
  <p:slideViewPr>
    <p:cSldViewPr>
      <p:cViewPr varScale="1">
        <p:scale>
          <a:sx n="56" d="100"/>
          <a:sy n="56" d="100"/>
        </p:scale>
        <p:origin x="576" y="184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sz="900" dirty="0"/>
              <a:t>GEO-ESSENTIAL is addressing the need for </a:t>
            </a:r>
            <a:r>
              <a:rPr lang="en-GB" sz="900" b="1" dirty="0"/>
              <a:t>sustainable and trustable sources of data</a:t>
            </a:r>
            <a:r>
              <a:rPr lang="en-GB" sz="900" dirty="0"/>
              <a:t> and information to monitor the progresses made on environmental conditions. </a:t>
            </a:r>
          </a:p>
          <a:p>
            <a:pPr marL="0" indent="0" algn="just">
              <a:buNone/>
            </a:pPr>
            <a:endParaRPr lang="en-GB" sz="900" dirty="0"/>
          </a:p>
          <a:p>
            <a:pPr marL="0" indent="0" algn="just">
              <a:buNone/>
            </a:pPr>
            <a:r>
              <a:rPr lang="en-GB" sz="900" dirty="0"/>
              <a:t>The project will demonstrate the </a:t>
            </a:r>
            <a:r>
              <a:rPr lang="en-GB" sz="900" b="1" dirty="0"/>
              <a:t>feasibility and generality of the concept of Essential Variables (EVs) </a:t>
            </a:r>
            <a:r>
              <a:rPr lang="en-GB" sz="900" dirty="0"/>
              <a:t>across the Nexus of GEOSS Societal Benefit Areas (SBAs). </a:t>
            </a:r>
          </a:p>
          <a:p>
            <a:pPr marL="0" indent="0" algn="just">
              <a:buNone/>
            </a:pPr>
            <a:endParaRPr lang="en-GB" sz="900" dirty="0"/>
          </a:p>
          <a:p>
            <a:pPr marL="0" indent="0" algn="just">
              <a:buNone/>
            </a:pPr>
            <a:r>
              <a:rPr lang="en-GB" sz="900" dirty="0"/>
              <a:t>It will create </a:t>
            </a:r>
            <a:r>
              <a:rPr lang="en-GB" sz="900" b="1" dirty="0"/>
              <a:t>cross-thematic workflows </a:t>
            </a:r>
            <a:r>
              <a:rPr lang="en-GB" sz="900" dirty="0"/>
              <a:t>to evaluate, predict and monitor natural resources to inform via Earth Observations a selection of targets from the </a:t>
            </a:r>
            <a:r>
              <a:rPr lang="en-GB" sz="900" b="1" dirty="0"/>
              <a:t>Sustainable Development Goals (SDGs)</a:t>
            </a:r>
            <a:r>
              <a:rPr lang="en-GB" sz="900" dirty="0"/>
              <a:t>. </a:t>
            </a:r>
          </a:p>
          <a:p>
            <a:pPr marL="0" indent="0" algn="just">
              <a:buNone/>
            </a:pPr>
            <a:endParaRPr lang="en-GB" sz="900" dirty="0"/>
          </a:p>
          <a:p>
            <a:pPr marL="0" indent="0" algn="just">
              <a:buNone/>
            </a:pPr>
            <a:r>
              <a:rPr lang="en-GB" sz="900" dirty="0"/>
              <a:t>Existing structures and platforms will be analysed in order to identify substantial </a:t>
            </a:r>
            <a:r>
              <a:rPr lang="en-GB" sz="900" b="1" dirty="0"/>
              <a:t>gaps and synergies </a:t>
            </a:r>
            <a:r>
              <a:rPr lang="en-GB" sz="900" dirty="0"/>
              <a:t>for addressing the needs of environmental policy in </a:t>
            </a:r>
            <a:r>
              <a:rPr lang="en-GB" sz="900" b="1" dirty="0"/>
              <a:t>agriculture, soil, water, biodiversity, energy, light, and raw materials </a:t>
            </a:r>
            <a:r>
              <a:rPr lang="en-GB" sz="900" dirty="0"/>
              <a:t>and to develop the </a:t>
            </a:r>
            <a:r>
              <a:rPr lang="en-GB" sz="900" b="1" dirty="0"/>
              <a:t>GEO-ESSENTIAL HUB. </a:t>
            </a:r>
            <a:endParaRPr lang="fr-FR" sz="900" b="1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3F1D4-DFF7-6E4D-B37C-5FC26FEC0BD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658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sz="900" dirty="0"/>
              <a:t>The project will demonstrate the </a:t>
            </a:r>
            <a:r>
              <a:rPr lang="en-GB" sz="900" b="1" dirty="0"/>
              <a:t>feasibility and generality of the concept of Essential Variables (EVs) </a:t>
            </a:r>
            <a:r>
              <a:rPr lang="en-GB" sz="900" dirty="0"/>
              <a:t>across the Nexus of GEOSS Societal Benefit Areas (SBAs). </a:t>
            </a:r>
          </a:p>
          <a:p>
            <a:pPr marL="0" indent="0" algn="just">
              <a:buNone/>
            </a:pPr>
            <a:endParaRPr lang="en-GB" sz="900" dirty="0"/>
          </a:p>
          <a:p>
            <a:pPr marL="0" indent="0" algn="just">
              <a:buNone/>
            </a:pPr>
            <a:r>
              <a:rPr lang="en-GB" sz="900" dirty="0"/>
              <a:t>It will create </a:t>
            </a:r>
            <a:r>
              <a:rPr lang="en-GB" sz="900" b="1" dirty="0"/>
              <a:t>cross-thematic workflows </a:t>
            </a:r>
            <a:r>
              <a:rPr lang="en-GB" sz="900" dirty="0"/>
              <a:t>to evaluate, predict and monitor natural resources to inform via Earth Observations a selection of targets from the </a:t>
            </a:r>
            <a:r>
              <a:rPr lang="en-GB" sz="900" b="1" dirty="0"/>
              <a:t>Sustainable Development Goals (SDGs)</a:t>
            </a:r>
            <a:r>
              <a:rPr lang="en-GB" sz="900" dirty="0"/>
              <a:t>. </a:t>
            </a:r>
          </a:p>
          <a:p>
            <a:pPr marL="0" indent="0" algn="just">
              <a:buNone/>
            </a:pPr>
            <a:endParaRPr lang="en-GB" sz="900" dirty="0"/>
          </a:p>
          <a:p>
            <a:pPr marL="0" indent="0" algn="just">
              <a:buNone/>
            </a:pPr>
            <a:r>
              <a:rPr lang="en-GB" sz="900" dirty="0"/>
              <a:t>Existing structures and platforms will be analysed in order to identify substantial </a:t>
            </a:r>
            <a:r>
              <a:rPr lang="en-GB" sz="900" b="1" dirty="0"/>
              <a:t>gaps and synergies </a:t>
            </a:r>
            <a:r>
              <a:rPr lang="en-GB" sz="900" dirty="0"/>
              <a:t>for addressing the needs of environmental policy in </a:t>
            </a:r>
            <a:r>
              <a:rPr lang="en-GB" sz="900" b="1" dirty="0"/>
              <a:t>agriculture, soil, water, biodiversity, energy, light, and raw materials </a:t>
            </a:r>
            <a:r>
              <a:rPr lang="en-GB" sz="900" dirty="0"/>
              <a:t>and to develop the </a:t>
            </a:r>
            <a:r>
              <a:rPr lang="en-GB" sz="900" b="1" dirty="0"/>
              <a:t>GEO-ESSENTIAL HUB. </a:t>
            </a:r>
            <a:endParaRPr lang="fr-FR" sz="900" b="1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3F1D4-DFF7-6E4D-B37C-5FC26FEC0BD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22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sz="900" dirty="0"/>
              <a:t>The project will demonstrate the </a:t>
            </a:r>
            <a:r>
              <a:rPr lang="en-GB" sz="900" b="1" dirty="0"/>
              <a:t>feasibility and generality of the concept of Essential Variables (EVs) </a:t>
            </a:r>
            <a:r>
              <a:rPr lang="en-GB" sz="900" dirty="0"/>
              <a:t>across the Nexus of GEOSS Societal Benefit Areas (SBAs). </a:t>
            </a:r>
          </a:p>
          <a:p>
            <a:pPr marL="0" indent="0" algn="just">
              <a:buNone/>
            </a:pPr>
            <a:endParaRPr lang="en-GB" sz="900" dirty="0"/>
          </a:p>
          <a:p>
            <a:pPr marL="0" indent="0" algn="just">
              <a:buNone/>
            </a:pPr>
            <a:r>
              <a:rPr lang="en-GB" sz="900" dirty="0"/>
              <a:t>It will create </a:t>
            </a:r>
            <a:r>
              <a:rPr lang="en-GB" sz="900" b="1" dirty="0"/>
              <a:t>cross-thematic workflows </a:t>
            </a:r>
            <a:r>
              <a:rPr lang="en-GB" sz="900" dirty="0"/>
              <a:t>to evaluate, predict and monitor natural resources to inform via Earth Observations a selection of targets from the </a:t>
            </a:r>
            <a:r>
              <a:rPr lang="en-GB" sz="900" b="1" dirty="0"/>
              <a:t>Sustainable Development Goals (SDGs)</a:t>
            </a:r>
            <a:r>
              <a:rPr lang="en-GB" sz="900" dirty="0"/>
              <a:t>. </a:t>
            </a:r>
          </a:p>
          <a:p>
            <a:pPr marL="0" indent="0" algn="just">
              <a:buNone/>
            </a:pPr>
            <a:endParaRPr lang="en-GB" sz="900" dirty="0"/>
          </a:p>
          <a:p>
            <a:pPr marL="0" indent="0" algn="just">
              <a:buNone/>
            </a:pPr>
            <a:r>
              <a:rPr lang="en-GB" sz="900" dirty="0"/>
              <a:t>Existing structures and platforms will be analysed in order to identify substantial </a:t>
            </a:r>
            <a:r>
              <a:rPr lang="en-GB" sz="900" b="1" dirty="0"/>
              <a:t>gaps and synergies </a:t>
            </a:r>
            <a:r>
              <a:rPr lang="en-GB" sz="900" dirty="0"/>
              <a:t>for addressing the needs of environmental policy in </a:t>
            </a:r>
            <a:r>
              <a:rPr lang="en-GB" sz="900" b="1" dirty="0"/>
              <a:t>agriculture, soil, water, biodiversity, energy, light, and raw materials </a:t>
            </a:r>
            <a:r>
              <a:rPr lang="en-GB" sz="900" dirty="0"/>
              <a:t>and to develop the </a:t>
            </a:r>
            <a:r>
              <a:rPr lang="en-GB" sz="900" b="1" dirty="0"/>
              <a:t>GEO-ESSENTIAL HUB. </a:t>
            </a:r>
            <a:endParaRPr lang="fr-FR" sz="900" b="1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3F1D4-DFF7-6E4D-B37C-5FC26FEC0B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468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sz="900" dirty="0"/>
              <a:t>The project will demonstrate the </a:t>
            </a:r>
            <a:r>
              <a:rPr lang="en-GB" sz="900" b="1" dirty="0"/>
              <a:t>feasibility and generality of the concept of Essential Variables (EVs) </a:t>
            </a:r>
            <a:r>
              <a:rPr lang="en-GB" sz="900" dirty="0"/>
              <a:t>across the Nexus of GEOSS Societal Benefit Areas (SBAs). </a:t>
            </a:r>
          </a:p>
          <a:p>
            <a:pPr marL="0" indent="0" algn="just">
              <a:buNone/>
            </a:pPr>
            <a:endParaRPr lang="en-GB" sz="900" dirty="0"/>
          </a:p>
          <a:p>
            <a:pPr marL="0" indent="0" algn="just">
              <a:buNone/>
            </a:pPr>
            <a:r>
              <a:rPr lang="en-GB" sz="900" dirty="0"/>
              <a:t>It will create </a:t>
            </a:r>
            <a:r>
              <a:rPr lang="en-GB" sz="900" b="1" dirty="0"/>
              <a:t>cross-thematic workflows </a:t>
            </a:r>
            <a:r>
              <a:rPr lang="en-GB" sz="900" dirty="0"/>
              <a:t>to evaluate, predict and monitor natural resources to inform via Earth Observations a selection of targets from the </a:t>
            </a:r>
            <a:r>
              <a:rPr lang="en-GB" sz="900" b="1" dirty="0"/>
              <a:t>Sustainable Development Goals (SDGs)</a:t>
            </a:r>
            <a:r>
              <a:rPr lang="en-GB" sz="900" dirty="0"/>
              <a:t>. </a:t>
            </a:r>
          </a:p>
          <a:p>
            <a:pPr marL="0" indent="0" algn="just">
              <a:buNone/>
            </a:pPr>
            <a:endParaRPr lang="en-GB" sz="900" dirty="0"/>
          </a:p>
          <a:p>
            <a:pPr marL="0" indent="0" algn="just">
              <a:buNone/>
            </a:pPr>
            <a:r>
              <a:rPr lang="en-GB" sz="900" dirty="0"/>
              <a:t>Existing structures and platforms will be analysed in order to identify substantial </a:t>
            </a:r>
            <a:r>
              <a:rPr lang="en-GB" sz="900" b="1" dirty="0"/>
              <a:t>gaps and synergies </a:t>
            </a:r>
            <a:r>
              <a:rPr lang="en-GB" sz="900" dirty="0"/>
              <a:t>for addressing the needs of environmental policy in </a:t>
            </a:r>
            <a:r>
              <a:rPr lang="en-GB" sz="900" b="1" dirty="0"/>
              <a:t>agriculture, soil, water, biodiversity, energy, light, and raw materials </a:t>
            </a:r>
            <a:r>
              <a:rPr lang="en-GB" sz="900" dirty="0"/>
              <a:t>and to develop the </a:t>
            </a:r>
            <a:r>
              <a:rPr lang="en-GB" sz="900" b="1" dirty="0"/>
              <a:t>GEO-ESSENTIAL HUB. </a:t>
            </a:r>
            <a:endParaRPr lang="fr-FR" sz="900" b="1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3F1D4-DFF7-6E4D-B37C-5FC26FEC0B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445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sz="900" dirty="0"/>
              <a:t>The project will demonstrate the </a:t>
            </a:r>
            <a:r>
              <a:rPr lang="en-GB" sz="900" b="1" dirty="0"/>
              <a:t>feasibility and generality of the concept of Essential Variables (EVs) </a:t>
            </a:r>
            <a:r>
              <a:rPr lang="en-GB" sz="900" dirty="0"/>
              <a:t>across the Nexus of GEOSS Societal Benefit Areas (SBAs). </a:t>
            </a:r>
          </a:p>
          <a:p>
            <a:pPr marL="0" indent="0" algn="just">
              <a:buNone/>
            </a:pPr>
            <a:endParaRPr lang="en-GB" sz="900" dirty="0"/>
          </a:p>
          <a:p>
            <a:pPr marL="0" indent="0" algn="just">
              <a:buNone/>
            </a:pPr>
            <a:r>
              <a:rPr lang="en-GB" sz="900" dirty="0"/>
              <a:t>It will create </a:t>
            </a:r>
            <a:r>
              <a:rPr lang="en-GB" sz="900" b="1" dirty="0"/>
              <a:t>cross-thematic workflows </a:t>
            </a:r>
            <a:r>
              <a:rPr lang="en-GB" sz="900" dirty="0"/>
              <a:t>to evaluate, predict and monitor natural resources to inform via Earth Observations a selection of targets from the </a:t>
            </a:r>
            <a:r>
              <a:rPr lang="en-GB" sz="900" b="1" dirty="0"/>
              <a:t>Sustainable Development Goals (SDGs)</a:t>
            </a:r>
            <a:r>
              <a:rPr lang="en-GB" sz="900" dirty="0"/>
              <a:t>. </a:t>
            </a:r>
          </a:p>
          <a:p>
            <a:pPr marL="0" indent="0" algn="just">
              <a:buNone/>
            </a:pPr>
            <a:endParaRPr lang="en-GB" sz="900" dirty="0"/>
          </a:p>
          <a:p>
            <a:pPr marL="0" indent="0" algn="just">
              <a:buNone/>
            </a:pPr>
            <a:r>
              <a:rPr lang="en-GB" sz="900" dirty="0"/>
              <a:t>Existing structures and platforms will be analysed in order to identify substantial </a:t>
            </a:r>
            <a:r>
              <a:rPr lang="en-GB" sz="900" b="1" dirty="0"/>
              <a:t>gaps and synergies </a:t>
            </a:r>
            <a:r>
              <a:rPr lang="en-GB" sz="900" dirty="0"/>
              <a:t>for addressing the needs of environmental policy in </a:t>
            </a:r>
            <a:r>
              <a:rPr lang="en-GB" sz="900" b="1" dirty="0"/>
              <a:t>agriculture, soil, water, biodiversity, energy, light, and raw materials </a:t>
            </a:r>
            <a:r>
              <a:rPr lang="en-GB" sz="900" dirty="0"/>
              <a:t>and to develop the </a:t>
            </a:r>
            <a:r>
              <a:rPr lang="en-GB" sz="900" b="1" dirty="0"/>
              <a:t>GEO-ESSENTIAL HUB. </a:t>
            </a:r>
            <a:endParaRPr lang="fr-FR" sz="900" b="1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3F1D4-DFF7-6E4D-B37C-5FC26FEC0B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82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sz="900" dirty="0"/>
              <a:t>The project will demonstrate the </a:t>
            </a:r>
            <a:r>
              <a:rPr lang="en-GB" sz="900" b="1" dirty="0"/>
              <a:t>feasibility and generality of the concept of Essential Variables (EVs) </a:t>
            </a:r>
            <a:r>
              <a:rPr lang="en-GB" sz="900" dirty="0"/>
              <a:t>across the Nexus of GEOSS Societal Benefit Areas (SBAs). </a:t>
            </a:r>
          </a:p>
          <a:p>
            <a:pPr marL="0" indent="0" algn="just">
              <a:buNone/>
            </a:pPr>
            <a:endParaRPr lang="en-GB" sz="900" dirty="0"/>
          </a:p>
          <a:p>
            <a:pPr marL="0" indent="0" algn="just">
              <a:buNone/>
            </a:pPr>
            <a:r>
              <a:rPr lang="en-GB" sz="900" dirty="0"/>
              <a:t>It will create </a:t>
            </a:r>
            <a:r>
              <a:rPr lang="en-GB" sz="900" b="1" dirty="0"/>
              <a:t>cross-thematic workflows </a:t>
            </a:r>
            <a:r>
              <a:rPr lang="en-GB" sz="900" dirty="0"/>
              <a:t>to evaluate, predict and monitor natural resources to inform via Earth Observations a selection of targets from the </a:t>
            </a:r>
            <a:r>
              <a:rPr lang="en-GB" sz="900" b="1" dirty="0"/>
              <a:t>Sustainable Development Goals (SDGs)</a:t>
            </a:r>
            <a:r>
              <a:rPr lang="en-GB" sz="900" dirty="0"/>
              <a:t>. </a:t>
            </a:r>
          </a:p>
          <a:p>
            <a:pPr marL="0" indent="0" algn="just">
              <a:buNone/>
            </a:pPr>
            <a:endParaRPr lang="en-GB" sz="900" dirty="0"/>
          </a:p>
          <a:p>
            <a:pPr marL="0" indent="0" algn="just">
              <a:buNone/>
            </a:pPr>
            <a:r>
              <a:rPr lang="en-GB" sz="900" dirty="0"/>
              <a:t>Existing structures and platforms will be analysed in order to identify substantial </a:t>
            </a:r>
            <a:r>
              <a:rPr lang="en-GB" sz="900" b="1" dirty="0"/>
              <a:t>gaps and synergies </a:t>
            </a:r>
            <a:r>
              <a:rPr lang="en-GB" sz="900" dirty="0"/>
              <a:t>for addressing the needs of environmental policy in </a:t>
            </a:r>
            <a:r>
              <a:rPr lang="en-GB" sz="900" b="1" dirty="0"/>
              <a:t>agriculture, soil, water, biodiversity, energy, light, and raw materials </a:t>
            </a:r>
            <a:r>
              <a:rPr lang="en-GB" sz="900" dirty="0"/>
              <a:t>and to develop the </a:t>
            </a:r>
            <a:r>
              <a:rPr lang="en-GB" sz="900" b="1" dirty="0"/>
              <a:t>GEO-ESSENTIAL HUB. </a:t>
            </a:r>
            <a:endParaRPr lang="fr-FR" sz="900" b="1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3F1D4-DFF7-6E4D-B37C-5FC26FEC0B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81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sz="900" dirty="0"/>
              <a:t>The project will demonstrate the </a:t>
            </a:r>
            <a:r>
              <a:rPr lang="en-GB" sz="900" b="1" dirty="0"/>
              <a:t>feasibility and generality of the concept of Essential Variables (EVs) </a:t>
            </a:r>
            <a:r>
              <a:rPr lang="en-GB" sz="900" dirty="0"/>
              <a:t>across the Nexus of GEOSS Societal Benefit Areas (SBAs). </a:t>
            </a:r>
          </a:p>
          <a:p>
            <a:pPr marL="0" indent="0" algn="just">
              <a:buNone/>
            </a:pPr>
            <a:endParaRPr lang="en-GB" sz="900" dirty="0"/>
          </a:p>
          <a:p>
            <a:pPr marL="0" indent="0" algn="just">
              <a:buNone/>
            </a:pPr>
            <a:r>
              <a:rPr lang="en-GB" sz="900" dirty="0"/>
              <a:t>It will create </a:t>
            </a:r>
            <a:r>
              <a:rPr lang="en-GB" sz="900" b="1" dirty="0"/>
              <a:t>cross-thematic workflows </a:t>
            </a:r>
            <a:r>
              <a:rPr lang="en-GB" sz="900" dirty="0"/>
              <a:t>to evaluate, predict and monitor natural resources to inform via Earth Observations a selection of targets from the </a:t>
            </a:r>
            <a:r>
              <a:rPr lang="en-GB" sz="900" b="1" dirty="0"/>
              <a:t>Sustainable Development Goals (SDGs)</a:t>
            </a:r>
            <a:r>
              <a:rPr lang="en-GB" sz="900" dirty="0"/>
              <a:t>. </a:t>
            </a:r>
          </a:p>
          <a:p>
            <a:pPr marL="0" indent="0" algn="just">
              <a:buNone/>
            </a:pPr>
            <a:endParaRPr lang="en-GB" sz="900" dirty="0"/>
          </a:p>
          <a:p>
            <a:pPr marL="0" indent="0" algn="just">
              <a:buNone/>
            </a:pPr>
            <a:r>
              <a:rPr lang="en-GB" sz="900" dirty="0"/>
              <a:t>Existing structures and platforms will be analysed in order to identify substantial </a:t>
            </a:r>
            <a:r>
              <a:rPr lang="en-GB" sz="900" b="1" dirty="0"/>
              <a:t>gaps and synergies </a:t>
            </a:r>
            <a:r>
              <a:rPr lang="en-GB" sz="900" dirty="0"/>
              <a:t>for addressing the needs of environmental policy in </a:t>
            </a:r>
            <a:r>
              <a:rPr lang="en-GB" sz="900" b="1" dirty="0"/>
              <a:t>agriculture, soil, water, biodiversity, energy, light, and raw materials </a:t>
            </a:r>
            <a:r>
              <a:rPr lang="en-GB" sz="900" dirty="0"/>
              <a:t>and to develop the </a:t>
            </a:r>
            <a:r>
              <a:rPr lang="en-GB" sz="900" b="1" dirty="0"/>
              <a:t>GEO-ESSENTIAL HUB. </a:t>
            </a:r>
            <a:endParaRPr lang="fr-FR" sz="900" b="1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3F1D4-DFF7-6E4D-B37C-5FC26FEC0B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588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GB" sz="900" dirty="0"/>
              <a:t>The project will demonstrate the </a:t>
            </a:r>
            <a:r>
              <a:rPr lang="en-GB" sz="900" b="1" dirty="0"/>
              <a:t>feasibility and generality of the concept of Essential Variables (EVs) </a:t>
            </a:r>
            <a:r>
              <a:rPr lang="en-GB" sz="900" dirty="0"/>
              <a:t>across the Nexus of GEOSS Societal Benefit Areas (SBAs). </a:t>
            </a:r>
          </a:p>
          <a:p>
            <a:pPr marL="0" indent="0" algn="just">
              <a:buNone/>
            </a:pPr>
            <a:endParaRPr lang="en-GB" sz="900" dirty="0"/>
          </a:p>
          <a:p>
            <a:pPr marL="0" indent="0" algn="just">
              <a:buNone/>
            </a:pPr>
            <a:r>
              <a:rPr lang="en-GB" sz="900" dirty="0"/>
              <a:t>It will create </a:t>
            </a:r>
            <a:r>
              <a:rPr lang="en-GB" sz="900" b="1" dirty="0"/>
              <a:t>cross-thematic workflows </a:t>
            </a:r>
            <a:r>
              <a:rPr lang="en-GB" sz="900" dirty="0"/>
              <a:t>to evaluate, predict and monitor natural resources to inform via Earth Observations a selection of targets from the </a:t>
            </a:r>
            <a:r>
              <a:rPr lang="en-GB" sz="900" b="1" dirty="0"/>
              <a:t>Sustainable Development Goals (SDGs)</a:t>
            </a:r>
            <a:r>
              <a:rPr lang="en-GB" sz="900" dirty="0"/>
              <a:t>. </a:t>
            </a:r>
          </a:p>
          <a:p>
            <a:pPr marL="0" indent="0" algn="just">
              <a:buNone/>
            </a:pPr>
            <a:endParaRPr lang="en-GB" sz="900" dirty="0"/>
          </a:p>
          <a:p>
            <a:pPr marL="0" indent="0" algn="just">
              <a:buNone/>
            </a:pPr>
            <a:r>
              <a:rPr lang="en-GB" sz="900" dirty="0"/>
              <a:t>Existing structures and platforms will be analysed in order to identify substantial </a:t>
            </a:r>
            <a:r>
              <a:rPr lang="en-GB" sz="900" b="1" dirty="0"/>
              <a:t>gaps and synergies </a:t>
            </a:r>
            <a:r>
              <a:rPr lang="en-GB" sz="900" dirty="0"/>
              <a:t>for addressing the needs of environmental policy in </a:t>
            </a:r>
            <a:r>
              <a:rPr lang="en-GB" sz="900" b="1" dirty="0"/>
              <a:t>agriculture, soil, water, biodiversity, energy, light, and raw materials </a:t>
            </a:r>
            <a:r>
              <a:rPr lang="en-GB" sz="900" dirty="0"/>
              <a:t>and to develop the </a:t>
            </a:r>
            <a:r>
              <a:rPr lang="en-GB" sz="900" b="1" dirty="0"/>
              <a:t>GEO-ESSENTIAL HUB. </a:t>
            </a:r>
            <a:endParaRPr lang="fr-FR" sz="900" b="1" dirty="0"/>
          </a:p>
          <a:p>
            <a:endParaRPr lang="fr-FR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93F1D4-DFF7-6E4D-B37C-5FC26FEC0B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045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8DB0B-FE94-D641-B7AE-8E3F4258AEFC}" type="datetimeFigureOut">
              <a:rPr lang="en-US" smtClean="0"/>
              <a:t>4/16/18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928368" y="13081000"/>
            <a:ext cx="514564" cy="471924"/>
          </a:xfrm>
        </p:spPr>
        <p:txBody>
          <a:bodyPr/>
          <a:lstStyle/>
          <a:p>
            <a:fld id="{4F7DD740-5AA7-8244-B492-550E60D5E1F0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293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69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1938145" y="8757984"/>
            <a:ext cx="11993668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CH" dirty="0"/>
              <a:t>Gregory Giuliani</a:t>
            </a:r>
            <a:r>
              <a:rPr dirty="0"/>
              <a:t>/ </a:t>
            </a:r>
            <a:r>
              <a:rPr lang="fr-CH" dirty="0" err="1"/>
              <a:t>Lecturer</a:t>
            </a:r>
            <a:r>
              <a:rPr dirty="0"/>
              <a:t> / </a:t>
            </a:r>
            <a:r>
              <a:rPr lang="fr-CH" dirty="0" err="1"/>
              <a:t>University</a:t>
            </a:r>
            <a:r>
              <a:rPr lang="fr-CH" dirty="0"/>
              <a:t> of Geneva</a:t>
            </a:r>
            <a:endParaRPr dirty="0"/>
          </a:p>
        </p:txBody>
      </p:sp>
      <p:sp>
        <p:nvSpPr>
          <p:cNvPr id="4" name="Shape 123">
            <a:extLst>
              <a:ext uri="{FF2B5EF4-FFF2-40B4-BE49-F238E27FC236}">
                <a16:creationId xmlns:a16="http://schemas.microsoft.com/office/drawing/2014/main" id="{AB380E0B-FA7A-D143-84A7-47B9D9329D74}"/>
              </a:ext>
            </a:extLst>
          </p:cNvPr>
          <p:cNvSpPr/>
          <p:nvPr/>
        </p:nvSpPr>
        <p:spPr>
          <a:xfrm>
            <a:off x="1874431" y="5966586"/>
            <a:ext cx="21125976" cy="2026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CH" sz="12500" dirty="0"/>
              <a:t>ERA-PLANET: </a:t>
            </a:r>
            <a:r>
              <a:rPr lang="fr-CH" sz="12500" dirty="0" err="1"/>
              <a:t>GEOEssential</a:t>
            </a:r>
            <a:endParaRPr sz="12500" dirty="0"/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7"/>
            <a:ext cx="1004534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fr-CH" dirty="0">
                <a:solidFill>
                  <a:schemeClr val="accent6">
                    <a:lumOff val="-21524"/>
                  </a:schemeClr>
                </a:solidFill>
              </a:rPr>
              <a:t>GEOSS </a:t>
            </a:r>
            <a:r>
              <a:rPr lang="fr-CH" dirty="0" err="1">
                <a:solidFill>
                  <a:schemeClr val="accent6">
                    <a:lumOff val="-21524"/>
                  </a:schemeClr>
                </a:solidFill>
              </a:rPr>
              <a:t>platform</a:t>
            </a:r>
            <a:r>
              <a:rPr lang="fr-CH" dirty="0">
                <a:solidFill>
                  <a:schemeClr val="accent6">
                    <a:lumOff val="-21524"/>
                  </a:schemeClr>
                </a:solidFill>
              </a:rPr>
              <a:t> usage &amp; </a:t>
            </a:r>
            <a:r>
              <a:rPr lang="fr-CH" dirty="0" err="1">
                <a:solidFill>
                  <a:schemeClr val="accent6">
                    <a:lumOff val="-21524"/>
                  </a:schemeClr>
                </a:solidFill>
              </a:rPr>
              <a:t>benefits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EBB9B1-1533-6E40-BDE9-B2A3BA972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120" y="2393504"/>
            <a:ext cx="14257584" cy="9354976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7"/>
            <a:ext cx="1004534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fr-CH" dirty="0">
                <a:solidFill>
                  <a:schemeClr val="accent6">
                    <a:lumOff val="-21524"/>
                  </a:schemeClr>
                </a:solidFill>
              </a:rPr>
              <a:t>WP7: </a:t>
            </a:r>
            <a:r>
              <a:rPr lang="fr-CH" dirty="0" err="1">
                <a:solidFill>
                  <a:schemeClr val="accent6">
                    <a:lumOff val="-21524"/>
                  </a:schemeClr>
                </a:solidFill>
              </a:rPr>
              <a:t>GEOEssential</a:t>
            </a:r>
            <a:r>
              <a:rPr lang="fr-CH" dirty="0">
                <a:solidFill>
                  <a:schemeClr val="accent6">
                    <a:lumOff val="-21524"/>
                  </a:schemeClr>
                </a:solidFill>
              </a:rPr>
              <a:t> Dashboard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1F397D-E9E9-CF46-8E48-FBA820ACFD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" y="2537520"/>
            <a:ext cx="17185578" cy="8712968"/>
          </a:xfrm>
          <a:prstGeom prst="rect">
            <a:avLst/>
          </a:prstGeom>
        </p:spPr>
      </p:pic>
      <p:sp>
        <p:nvSpPr>
          <p:cNvPr id="7" name="Shape 143">
            <a:extLst>
              <a:ext uri="{FF2B5EF4-FFF2-40B4-BE49-F238E27FC236}">
                <a16:creationId xmlns:a16="http://schemas.microsoft.com/office/drawing/2014/main" id="{A8791B1F-F9B4-154A-A4CD-D115BBF0B76D}"/>
              </a:ext>
            </a:extLst>
          </p:cNvPr>
          <p:cNvSpPr/>
          <p:nvPr/>
        </p:nvSpPr>
        <p:spPr>
          <a:xfrm>
            <a:off x="2050358" y="10674424"/>
            <a:ext cx="9877704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CH" dirty="0"/>
              <a:t>http://</a:t>
            </a:r>
            <a:r>
              <a:rPr lang="fr-CH" dirty="0" err="1"/>
              <a:t>geoessential.unepgrid.ch</a:t>
            </a:r>
            <a:r>
              <a:rPr lang="fr-CH" dirty="0"/>
              <a:t>/</a:t>
            </a:r>
            <a:r>
              <a:rPr lang="fr-CH" dirty="0" err="1"/>
              <a:t>dashboard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9188050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7"/>
            <a:ext cx="1004534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fr-CH" dirty="0">
                <a:solidFill>
                  <a:schemeClr val="accent6">
                    <a:lumOff val="-21524"/>
                  </a:schemeClr>
                </a:solidFill>
              </a:rPr>
              <a:t>GEOSS </a:t>
            </a:r>
            <a:r>
              <a:rPr lang="fr-CH" dirty="0" err="1">
                <a:solidFill>
                  <a:schemeClr val="accent6">
                    <a:lumOff val="-21524"/>
                  </a:schemeClr>
                </a:solidFill>
              </a:rPr>
              <a:t>platform</a:t>
            </a:r>
            <a:r>
              <a:rPr lang="fr-CH" dirty="0">
                <a:solidFill>
                  <a:schemeClr val="accent6">
                    <a:lumOff val="-21524"/>
                  </a:schemeClr>
                </a:solidFill>
              </a:rPr>
              <a:t> usage &amp; </a:t>
            </a:r>
            <a:r>
              <a:rPr lang="fr-CH" dirty="0" err="1">
                <a:solidFill>
                  <a:schemeClr val="accent6">
                    <a:lumOff val="-21524"/>
                  </a:schemeClr>
                </a:solidFill>
              </a:rPr>
              <a:t>benefits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0506AC-6981-A441-B56F-AEAB717BE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9112" y="2052216"/>
            <a:ext cx="13069452" cy="952980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21FD956-9410-9A44-A9A5-2C7D8EB55D58}"/>
              </a:ext>
            </a:extLst>
          </p:cNvPr>
          <p:cNvGrpSpPr/>
          <p:nvPr/>
        </p:nvGrpSpPr>
        <p:grpSpPr>
          <a:xfrm>
            <a:off x="20159722" y="8463288"/>
            <a:ext cx="2124300" cy="2380176"/>
            <a:chOff x="19899126" y="6639524"/>
            <a:chExt cx="2124300" cy="238017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F4F21AF-101A-EB4A-BF75-8BB80C3904DD}"/>
                </a:ext>
              </a:extLst>
            </p:cNvPr>
            <p:cNvSpPr txBox="1"/>
            <p:nvPr/>
          </p:nvSpPr>
          <p:spPr>
            <a:xfrm>
              <a:off x="19899126" y="8558035"/>
              <a:ext cx="21243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i="1" dirty="0">
                  <a:solidFill>
                    <a:schemeClr val="accent1">
                      <a:lumMod val="75000"/>
                    </a:schemeClr>
                  </a:solidFill>
                </a:rPr>
                <a:t>GEOSS Mirror</a:t>
              </a:r>
            </a:p>
          </p:txBody>
        </p:sp>
        <p:pic>
          <p:nvPicPr>
            <p:cNvPr id="9" name="Picture 9" descr="C:\Users\gcolagneli\Google Drive\ESRIN\EMSS_2015\GEO\2017\Presentation\Plenary\Pictures\geoss_mirror.png">
              <a:extLst>
                <a:ext uri="{FF2B5EF4-FFF2-40B4-BE49-F238E27FC236}">
                  <a16:creationId xmlns:a16="http://schemas.microsoft.com/office/drawing/2014/main" id="{CDF6B295-16FB-1A45-B514-56B74E40C2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45921" y="6639524"/>
              <a:ext cx="1830711" cy="1891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A47713-0FF9-0147-A1F4-A038E292591B}"/>
              </a:ext>
            </a:extLst>
          </p:cNvPr>
          <p:cNvGrpSpPr/>
          <p:nvPr/>
        </p:nvGrpSpPr>
        <p:grpSpPr>
          <a:xfrm>
            <a:off x="17674191" y="8462152"/>
            <a:ext cx="1972015" cy="2380176"/>
            <a:chOff x="17794259" y="6639524"/>
            <a:chExt cx="1972015" cy="238017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7C643C-D55A-1345-BF4E-B722F8451931}"/>
                </a:ext>
              </a:extLst>
            </p:cNvPr>
            <p:cNvSpPr txBox="1"/>
            <p:nvPr/>
          </p:nvSpPr>
          <p:spPr>
            <a:xfrm>
              <a:off x="17794259" y="8558035"/>
              <a:ext cx="19720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i="1" dirty="0">
                  <a:solidFill>
                    <a:schemeClr val="accent1">
                      <a:lumMod val="75000"/>
                    </a:schemeClr>
                  </a:solidFill>
                </a:rPr>
                <a:t>GEOSS View</a:t>
              </a:r>
            </a:p>
          </p:txBody>
        </p:sp>
        <p:pic>
          <p:nvPicPr>
            <p:cNvPr id="11" name="Picture 10" descr="C:\Users\gcolagneli\Google Drive\ESRIN\EMSS_2015\GEO\2017\Presentation\Plenary\Pictures\geoss_view.png">
              <a:extLst>
                <a:ext uri="{FF2B5EF4-FFF2-40B4-BE49-F238E27FC236}">
                  <a16:creationId xmlns:a16="http://schemas.microsoft.com/office/drawing/2014/main" id="{5DAD5837-3EA0-4543-A60E-561363D232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80632" y="6639524"/>
              <a:ext cx="1830711" cy="1891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8441201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7"/>
            <a:ext cx="1004534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fr-CH" dirty="0">
                <a:solidFill>
                  <a:schemeClr val="accent6">
                    <a:lumOff val="-21524"/>
                  </a:schemeClr>
                </a:solidFill>
              </a:rPr>
              <a:t>GEOSS </a:t>
            </a:r>
            <a:r>
              <a:rPr lang="fr-CH" dirty="0" err="1">
                <a:solidFill>
                  <a:schemeClr val="accent6">
                    <a:lumOff val="-21524"/>
                  </a:schemeClr>
                </a:solidFill>
              </a:rPr>
              <a:t>platform</a:t>
            </a:r>
            <a:r>
              <a:rPr lang="fr-CH" dirty="0">
                <a:solidFill>
                  <a:schemeClr val="accent6">
                    <a:lumOff val="-21524"/>
                  </a:schemeClr>
                </a:solidFill>
              </a:rPr>
              <a:t> usage &amp; </a:t>
            </a:r>
            <a:r>
              <a:rPr lang="fr-CH" dirty="0" err="1">
                <a:solidFill>
                  <a:schemeClr val="accent6">
                    <a:lumOff val="-21524"/>
                  </a:schemeClr>
                </a:solidFill>
              </a:rPr>
              <a:t>benefits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7A61B0-D381-5D45-AC25-75EB6A64C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8992" y="1932660"/>
            <a:ext cx="13537504" cy="970187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7980F3A-A454-5C4D-AFDC-C27FD350626D}"/>
              </a:ext>
            </a:extLst>
          </p:cNvPr>
          <p:cNvGrpSpPr/>
          <p:nvPr/>
        </p:nvGrpSpPr>
        <p:grpSpPr>
          <a:xfrm>
            <a:off x="18240672" y="8658200"/>
            <a:ext cx="1830711" cy="2344800"/>
            <a:chOff x="18925641" y="7855185"/>
            <a:chExt cx="1830711" cy="2344800"/>
          </a:xfrm>
        </p:grpSpPr>
        <p:pic>
          <p:nvPicPr>
            <p:cNvPr id="15" name="Picture 8" descr="C:\Users\gcolagneli\Google Drive\ESRIN\EMSS_2015\GEO\2017\Presentation\Plenary\Pictures\geoss_api.png">
              <a:extLst>
                <a:ext uri="{FF2B5EF4-FFF2-40B4-BE49-F238E27FC236}">
                  <a16:creationId xmlns:a16="http://schemas.microsoft.com/office/drawing/2014/main" id="{8065865A-BA6E-CE42-BE62-F49848DDCB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25641" y="7855185"/>
              <a:ext cx="1830711" cy="1891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B1FE93-8FD7-6C42-A45A-CDBBB3EBC82C}"/>
                </a:ext>
              </a:extLst>
            </p:cNvPr>
            <p:cNvSpPr txBox="1"/>
            <p:nvPr/>
          </p:nvSpPr>
          <p:spPr>
            <a:xfrm>
              <a:off x="18925641" y="9738320"/>
              <a:ext cx="18004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i="1" dirty="0">
                  <a:solidFill>
                    <a:schemeClr val="accent1">
                      <a:lumMod val="75000"/>
                    </a:schemeClr>
                  </a:solidFill>
                </a:rPr>
                <a:t>GEOSS API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5290465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7"/>
            <a:ext cx="1004534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fr-CH" dirty="0">
                <a:solidFill>
                  <a:schemeClr val="accent6">
                    <a:lumOff val="-21524"/>
                  </a:schemeClr>
                </a:solidFill>
              </a:rPr>
              <a:t>GEOSS </a:t>
            </a:r>
            <a:r>
              <a:rPr lang="fr-CH" dirty="0" err="1">
                <a:solidFill>
                  <a:schemeClr val="accent6">
                    <a:lumOff val="-21524"/>
                  </a:schemeClr>
                </a:solidFill>
              </a:rPr>
              <a:t>platform</a:t>
            </a:r>
            <a:r>
              <a:rPr lang="fr-CH" dirty="0">
                <a:solidFill>
                  <a:schemeClr val="accent6">
                    <a:lumOff val="-21524"/>
                  </a:schemeClr>
                </a:solidFill>
              </a:rPr>
              <a:t> usage &amp; </a:t>
            </a:r>
            <a:r>
              <a:rPr lang="fr-CH" dirty="0" err="1">
                <a:solidFill>
                  <a:schemeClr val="accent6">
                    <a:lumOff val="-21524"/>
                  </a:schemeClr>
                </a:solidFill>
              </a:rPr>
              <a:t>benefits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83F282-5DFA-2D46-B325-26AD0A347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824" y="3041576"/>
            <a:ext cx="21294615" cy="85689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A9FE56-4FAC-C84E-8E15-3FF834FD7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268" y="2233118"/>
            <a:ext cx="14552244" cy="80845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2D8FB8A-39A1-9A47-9CD3-992FA3EA648A}"/>
              </a:ext>
            </a:extLst>
          </p:cNvPr>
          <p:cNvGrpSpPr/>
          <p:nvPr/>
        </p:nvGrpSpPr>
        <p:grpSpPr>
          <a:xfrm>
            <a:off x="17808624" y="8658200"/>
            <a:ext cx="2299027" cy="2384565"/>
            <a:chOff x="19589776" y="4532373"/>
            <a:chExt cx="2299027" cy="23845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0206121-965E-6B49-B2DC-3C4510DB847A}"/>
                </a:ext>
              </a:extLst>
            </p:cNvPr>
            <p:cNvSpPr txBox="1"/>
            <p:nvPr/>
          </p:nvSpPr>
          <p:spPr>
            <a:xfrm>
              <a:off x="19589776" y="6455273"/>
              <a:ext cx="2299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i="1" dirty="0">
                  <a:solidFill>
                    <a:schemeClr val="accent1">
                      <a:lumMod val="75000"/>
                    </a:schemeClr>
                  </a:solidFill>
                </a:rPr>
                <a:t>GEOSS Widget</a:t>
              </a:r>
            </a:p>
          </p:txBody>
        </p:sp>
        <p:pic>
          <p:nvPicPr>
            <p:cNvPr id="9" name="Picture 6" descr="C:\Users\gcolagneli\Google Drive\ESRIN\EMSS_2015\GEO\2017\Presentation\Plenary\Pictures\geoss_widget.png">
              <a:extLst>
                <a:ext uri="{FF2B5EF4-FFF2-40B4-BE49-F238E27FC236}">
                  <a16:creationId xmlns:a16="http://schemas.microsoft.com/office/drawing/2014/main" id="{649AA671-E77F-4F4E-8314-1C83E6D4A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6860" y="4532373"/>
              <a:ext cx="1844858" cy="1905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E6EAB3-4153-DC4A-AE60-F8DD059316A2}"/>
              </a:ext>
            </a:extLst>
          </p:cNvPr>
          <p:cNvGrpSpPr/>
          <p:nvPr/>
        </p:nvGrpSpPr>
        <p:grpSpPr>
          <a:xfrm>
            <a:off x="20469455" y="8697965"/>
            <a:ext cx="1830711" cy="2344800"/>
            <a:chOff x="18925641" y="7855185"/>
            <a:chExt cx="1830711" cy="2344800"/>
          </a:xfrm>
        </p:grpSpPr>
        <p:pic>
          <p:nvPicPr>
            <p:cNvPr id="11" name="Picture 8" descr="C:\Users\gcolagneli\Google Drive\ESRIN\EMSS_2015\GEO\2017\Presentation\Plenary\Pictures\geoss_api.png">
              <a:extLst>
                <a:ext uri="{FF2B5EF4-FFF2-40B4-BE49-F238E27FC236}">
                  <a16:creationId xmlns:a16="http://schemas.microsoft.com/office/drawing/2014/main" id="{5C838410-39C5-F84B-8FCA-7EE0F18D0B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25641" y="7855185"/>
              <a:ext cx="1830711" cy="1891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EC7D779-3D9A-EB4B-A12B-F16746123390}"/>
                </a:ext>
              </a:extLst>
            </p:cNvPr>
            <p:cNvSpPr txBox="1"/>
            <p:nvPr/>
          </p:nvSpPr>
          <p:spPr>
            <a:xfrm>
              <a:off x="18925641" y="9738320"/>
              <a:ext cx="18004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i="1" dirty="0">
                  <a:solidFill>
                    <a:schemeClr val="accent1">
                      <a:lumMod val="75000"/>
                    </a:schemeClr>
                  </a:solidFill>
                </a:rPr>
                <a:t>GEOSS API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4581825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7"/>
            <a:ext cx="1004534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fr-CH" dirty="0" err="1">
                <a:solidFill>
                  <a:schemeClr val="accent6">
                    <a:lumOff val="-21524"/>
                  </a:schemeClr>
                </a:solidFill>
              </a:rPr>
              <a:t>GEOEssential</a:t>
            </a:r>
            <a:r>
              <a:rPr lang="fr-CH" dirty="0">
                <a:solidFill>
                  <a:schemeClr val="accent6">
                    <a:lumOff val="-21524"/>
                  </a:schemeClr>
                </a:solidFill>
              </a:rPr>
              <a:t> Virtual </a:t>
            </a:r>
            <a:r>
              <a:rPr lang="fr-CH" dirty="0" err="1">
                <a:solidFill>
                  <a:schemeClr val="accent6">
                    <a:lumOff val="-21524"/>
                  </a:schemeClr>
                </a:solidFill>
              </a:rPr>
              <a:t>Laboratroy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644827-BDAF-A240-8470-9AE385FAC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264" y="1962416"/>
            <a:ext cx="11192496" cy="943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9461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7"/>
            <a:ext cx="1004534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fr-CH" dirty="0">
                <a:solidFill>
                  <a:schemeClr val="accent6">
                    <a:lumOff val="-21524"/>
                  </a:schemeClr>
                </a:solidFill>
              </a:rPr>
              <a:t>Essential Water Variables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6175CF-8741-B340-A1BD-45BBC175A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800" y="1932661"/>
            <a:ext cx="12997668" cy="9748251"/>
          </a:xfrm>
          <a:prstGeom prst="rect">
            <a:avLst/>
          </a:prstGeom>
        </p:spPr>
      </p:pic>
      <p:sp>
        <p:nvSpPr>
          <p:cNvPr id="13" name="Shape 143">
            <a:extLst>
              <a:ext uri="{FF2B5EF4-FFF2-40B4-BE49-F238E27FC236}">
                <a16:creationId xmlns:a16="http://schemas.microsoft.com/office/drawing/2014/main" id="{A5BC9C4E-C02D-9641-8C58-C292B4AE7E87}"/>
              </a:ext>
            </a:extLst>
          </p:cNvPr>
          <p:cNvSpPr/>
          <p:nvPr/>
        </p:nvSpPr>
        <p:spPr>
          <a:xfrm>
            <a:off x="14856744" y="4447165"/>
            <a:ext cx="9248916" cy="471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just"/>
            <a:r>
              <a:rPr lang="fr-CH" sz="6000" dirty="0"/>
              <a:t>First EU-</a:t>
            </a:r>
            <a:r>
              <a:rPr lang="fr-CH" sz="6000" dirty="0" err="1"/>
              <a:t>scale</a:t>
            </a:r>
            <a:r>
              <a:rPr lang="fr-CH" sz="6000" dirty="0"/>
              <a:t> </a:t>
            </a:r>
            <a:r>
              <a:rPr lang="fr-CH" sz="6000" dirty="0" err="1"/>
              <a:t>EWVs</a:t>
            </a:r>
            <a:r>
              <a:rPr lang="fr-CH" sz="6000" dirty="0"/>
              <a:t> </a:t>
            </a:r>
            <a:r>
              <a:rPr lang="fr-CH" sz="6000" dirty="0" err="1"/>
              <a:t>will</a:t>
            </a:r>
            <a:r>
              <a:rPr lang="fr-CH" sz="6000" dirty="0"/>
              <a:t> </a:t>
            </a:r>
            <a:r>
              <a:rPr lang="fr-CH" sz="6000" dirty="0" err="1"/>
              <a:t>be</a:t>
            </a:r>
            <a:r>
              <a:rPr lang="fr-CH" sz="6000" dirty="0"/>
              <a:t> </a:t>
            </a:r>
            <a:r>
              <a:rPr lang="fr-CH" sz="6000" dirty="0" err="1"/>
              <a:t>released</a:t>
            </a:r>
            <a:r>
              <a:rPr lang="fr-CH" sz="6000" dirty="0"/>
              <a:t> in 2018…</a:t>
            </a:r>
          </a:p>
          <a:p>
            <a:pPr algn="just"/>
            <a:endParaRPr lang="fr-CH" sz="6000" dirty="0"/>
          </a:p>
          <a:p>
            <a:pPr algn="just"/>
            <a:r>
              <a:rPr lang="fr-CH" sz="6000" dirty="0"/>
              <a:t>And made </a:t>
            </a:r>
            <a:r>
              <a:rPr lang="fr-CH" sz="6000" dirty="0" err="1"/>
              <a:t>available</a:t>
            </a:r>
            <a:r>
              <a:rPr lang="fr-CH" sz="6000" dirty="0"/>
              <a:t> in the GEOSS </a:t>
            </a:r>
            <a:r>
              <a:rPr lang="fr-CH" sz="6000" dirty="0" err="1"/>
              <a:t>platform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3188962655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7"/>
            <a:ext cx="1004534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fr-CH" dirty="0" err="1">
                <a:solidFill>
                  <a:schemeClr val="accent6">
                    <a:lumOff val="-21524"/>
                  </a:schemeClr>
                </a:solidFill>
              </a:rPr>
              <a:t>MapX</a:t>
            </a:r>
            <a:r>
              <a:rPr lang="fr-CH" dirty="0">
                <a:solidFill>
                  <a:schemeClr val="accent6">
                    <a:lumOff val="-21524"/>
                  </a:schemeClr>
                </a:solidFill>
              </a:rPr>
              <a:t>: </a:t>
            </a:r>
            <a:r>
              <a:rPr lang="fr-CH" dirty="0" err="1">
                <a:solidFill>
                  <a:schemeClr val="accent6">
                    <a:lumOff val="-21524"/>
                  </a:schemeClr>
                </a:solidFill>
              </a:rPr>
              <a:t>visualization</a:t>
            </a:r>
            <a:r>
              <a:rPr lang="fr-CH" dirty="0">
                <a:solidFill>
                  <a:schemeClr val="accent6">
                    <a:lumOff val="-21524"/>
                  </a:schemeClr>
                </a:solidFill>
              </a:rPr>
              <a:t> &amp; </a:t>
            </a:r>
            <a:r>
              <a:rPr lang="fr-CH" dirty="0" err="1">
                <a:solidFill>
                  <a:schemeClr val="accent6">
                    <a:lumOff val="-21524"/>
                  </a:schemeClr>
                </a:solidFill>
              </a:rPr>
              <a:t>dashboard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7C4F19-664C-D444-B7E3-9C7658340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952" y="1932661"/>
            <a:ext cx="15337704" cy="963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86720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511803" y="6563660"/>
            <a:ext cx="9009572" cy="223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</a:t>
            </a:r>
          </a:p>
        </p:txBody>
      </p:sp>
      <p:sp>
        <p:nvSpPr>
          <p:cNvPr id="143" name="Shape 143"/>
          <p:cNvSpPr/>
          <p:nvPr/>
        </p:nvSpPr>
        <p:spPr>
          <a:xfrm>
            <a:off x="1889869" y="9087343"/>
            <a:ext cx="17835011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fr-CH" dirty="0" err="1"/>
              <a:t>gregory.giuliani</a:t>
            </a:r>
            <a:r>
              <a:rPr dirty="0"/>
              <a:t>@</a:t>
            </a:r>
            <a:r>
              <a:rPr lang="fr-CH" dirty="0" err="1"/>
              <a:t>unige.ch</a:t>
            </a:r>
            <a:r>
              <a:rPr dirty="0"/>
              <a:t> / </a:t>
            </a:r>
            <a:r>
              <a:rPr lang="fr-CH" dirty="0"/>
              <a:t>http://</a:t>
            </a:r>
            <a:r>
              <a:rPr lang="fr-CH" dirty="0" err="1"/>
              <a:t>www.unige.ch</a:t>
            </a:r>
            <a:r>
              <a:rPr lang="fr-CH" dirty="0"/>
              <a:t>/</a:t>
            </a:r>
            <a:r>
              <a:rPr lang="fr-CH" dirty="0" err="1"/>
              <a:t>envirospace</a:t>
            </a:r>
            <a:r>
              <a:rPr dirty="0"/>
              <a:t> / @</a:t>
            </a:r>
            <a:r>
              <a:rPr lang="fr-CH" dirty="0" err="1"/>
              <a:t>greggiuliani</a:t>
            </a:r>
            <a:endParaRPr dirty="0"/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31004" b="44485"/>
          <a:stretch/>
        </p:blipFill>
        <p:spPr>
          <a:xfrm>
            <a:off x="3048000" y="4336935"/>
            <a:ext cx="18267076" cy="3362026"/>
          </a:xfrm>
          <a:prstGeom prst="rect">
            <a:avLst/>
          </a:prstGeom>
        </p:spPr>
      </p:pic>
      <p:sp>
        <p:nvSpPr>
          <p:cNvPr id="4" name="Titre 1"/>
          <p:cNvSpPr txBox="1">
            <a:spLocks/>
          </p:cNvSpPr>
          <p:nvPr/>
        </p:nvSpPr>
        <p:spPr>
          <a:xfrm>
            <a:off x="3394840" y="4125352"/>
            <a:ext cx="18288000" cy="189259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8800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3037539" y="8165933"/>
            <a:ext cx="18277538" cy="4842146"/>
          </a:xfrm>
          <a:prstGeom prst="rect">
            <a:avLst/>
          </a:prstGeom>
          <a:solidFill>
            <a:schemeClr val="bg1"/>
          </a:solidFill>
        </p:spPr>
        <p:txBody>
          <a:bodyPr vert="horz" lIns="182880" tIns="91440" rIns="182880" bIns="9144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4000"/>
              </a:spcBef>
              <a:buFont typeface="Wingdings" charset="2"/>
              <a:buChar char="ü"/>
            </a:pPr>
            <a:r>
              <a:rPr lang="en-GB" sz="3600" dirty="0"/>
              <a:t>Sustainable and trustable sources of data and information to monitor the progresses made on environmental conditions</a:t>
            </a:r>
          </a:p>
          <a:p>
            <a:pPr algn="ctr">
              <a:lnSpc>
                <a:spcPct val="100000"/>
              </a:lnSpc>
              <a:spcBef>
                <a:spcPts val="4000"/>
              </a:spcBef>
              <a:buFont typeface="Wingdings" charset="2"/>
              <a:buChar char="ü"/>
            </a:pPr>
            <a:r>
              <a:rPr lang="en-GB" sz="3600" dirty="0"/>
              <a:t>Cross-thematic workflows and knowledge base </a:t>
            </a:r>
            <a:br>
              <a:rPr lang="en-GB" sz="3600" dirty="0"/>
            </a:br>
            <a:r>
              <a:rPr lang="en-GB" sz="3600" dirty="0"/>
              <a:t>to evaluate, predict and monitor Sustainable Development Goals (SDGs)</a:t>
            </a:r>
          </a:p>
          <a:p>
            <a:pPr algn="ctr">
              <a:lnSpc>
                <a:spcPct val="100000"/>
              </a:lnSpc>
              <a:spcBef>
                <a:spcPts val="4000"/>
              </a:spcBef>
              <a:buFont typeface="Wingdings" charset="2"/>
              <a:buChar char="ü"/>
            </a:pPr>
            <a:r>
              <a:rPr lang="en-GB" sz="3600" dirty="0"/>
              <a:t>Gaps and synergies for addressing the needs of environmental policy in agriculture, soil, water, biodiversity, energy, light, and raw materials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7138221" y="1056461"/>
            <a:ext cx="1402873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000" dirty="0"/>
              <a:t>The project aims at demonstrating the </a:t>
            </a:r>
            <a:r>
              <a:rPr lang="en-GB" sz="4000" b="1" dirty="0"/>
              <a:t>feasibility and generality of the concept of Essential Variables (EVs) </a:t>
            </a:r>
            <a:r>
              <a:rPr lang="en-GB" sz="4000" dirty="0"/>
              <a:t>across the Nexus of GEOSS Societal Benefit Areas (SBAs).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2904304"/>
            <a:ext cx="18288000" cy="81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61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394840" y="4125352"/>
            <a:ext cx="18288000" cy="189259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8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8C4DA2-B366-0442-8F12-A9AFDB726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312" y="0"/>
            <a:ext cx="13537504" cy="12773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819464-E886-7D40-B214-0693EEBBD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12904304"/>
            <a:ext cx="18288000" cy="81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405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394840" y="4125352"/>
            <a:ext cx="18288000" cy="189259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8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819464-E886-7D40-B214-0693EEBBD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2904304"/>
            <a:ext cx="18288000" cy="8116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8525B6-C5BC-4C42-AA44-4FBCB679C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436" y="0"/>
            <a:ext cx="18002000" cy="1264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15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394840" y="4125352"/>
            <a:ext cx="18288000" cy="189259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8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819464-E886-7D40-B214-0693EEBBD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2904304"/>
            <a:ext cx="18288000" cy="8116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1AC5E9-13A5-1648-B42C-D4394C0D2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428" y="0"/>
            <a:ext cx="17209912" cy="1284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81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394840" y="4125352"/>
            <a:ext cx="18288000" cy="189259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8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819464-E886-7D40-B214-0693EEBBD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2904304"/>
            <a:ext cx="18288000" cy="8116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86F343-74D2-9F4D-A086-0A3CBBE591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4305" y="341674"/>
            <a:ext cx="19098427" cy="1254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16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394840" y="4125352"/>
            <a:ext cx="18288000" cy="189259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8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819464-E886-7D40-B214-0693EEBBD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2904304"/>
            <a:ext cx="18288000" cy="8116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52B6CA-509D-6040-B4A3-9B26576A75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207" y="-30872"/>
            <a:ext cx="17205089" cy="1279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66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394840" y="4125352"/>
            <a:ext cx="18288000" cy="189259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8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819464-E886-7D40-B214-0693EEBBD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2904304"/>
            <a:ext cx="18288000" cy="8116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945B14-7362-1C46-B9A1-A4CE608D9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152" y="28560"/>
            <a:ext cx="17770121" cy="1289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13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3394840" y="4125352"/>
            <a:ext cx="18288000" cy="1892596"/>
          </a:xfrm>
          <a:prstGeom prst="rect">
            <a:avLst/>
          </a:prstGeom>
        </p:spPr>
        <p:txBody>
          <a:bodyPr vert="horz" lIns="182880" tIns="91440" rIns="182880" bIns="9144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FR" sz="8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819464-E886-7D40-B214-0693EEBBD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2904304"/>
            <a:ext cx="18288000" cy="8116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A34906-DAF3-3D4D-B209-CCD517D18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7659" y="0"/>
            <a:ext cx="17508681" cy="1209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169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1008</Words>
  <Application>Microsoft Macintosh PowerPoint</Application>
  <PresentationFormat>Custom</PresentationFormat>
  <Paragraphs>75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Helvetica Light</vt:lpstr>
      <vt:lpstr>Helvetica Neue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Gregory Giuliani</cp:lastModifiedBy>
  <cp:revision>24</cp:revision>
  <dcterms:modified xsi:type="dcterms:W3CDTF">2018-04-16T08:34:02Z</dcterms:modified>
</cp:coreProperties>
</file>