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8" r:id="rId3"/>
    <p:sldId id="263" r:id="rId4"/>
    <p:sldId id="264" r:id="rId5"/>
    <p:sldId id="265" r:id="rId6"/>
    <p:sldId id="266" r:id="rId7"/>
    <p:sldId id="267" r:id="rId8"/>
    <p:sldId id="268" r:id="rId9"/>
    <p:sldId id="269" r:id="rId10"/>
    <p:sldId id="270" r:id="rId11"/>
    <p:sldId id="271" r:id="rId12"/>
    <p:sldId id="272" r:id="rId13"/>
    <p:sldId id="273" r:id="rId14"/>
    <p:sldId id="274" r:id="rId15"/>
    <p:sldId id="276" r:id="rId16"/>
    <p:sldId id="27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0"/>
    <p:restoredTop sz="94613"/>
  </p:normalViewPr>
  <p:slideViewPr>
    <p:cSldViewPr>
      <p:cViewPr>
        <p:scale>
          <a:sx n="51" d="100"/>
          <a:sy n="51" d="100"/>
        </p:scale>
        <p:origin x="-126" y="-19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7505739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778000" y="4533900"/>
            <a:ext cx="20828000" cy="46482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4" name="Shape 94"/>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pic>
        <p:nvPicPr>
          <p:cNvPr id="5" name="Picture 4">
            <a:extLst>
              <a:ext uri="{FF2B5EF4-FFF2-40B4-BE49-F238E27FC236}">
                <a16:creationId xmlns:a16="http://schemas.microsoft.com/office/drawing/2014/main" xmlns="" id="{2114537A-59CD-6743-A43F-0526AFE7116C}"/>
              </a:ext>
            </a:extLst>
          </p:cNvPr>
          <p:cNvPicPr>
            <a:picLocks noChangeAspect="1"/>
          </p:cNvPicPr>
          <p:nvPr userDrawn="1"/>
        </p:nvPicPr>
        <p:blipFill rotWithShape="1">
          <a:blip r:embed="rId13"/>
          <a:srcRect b="11371"/>
          <a:stretch/>
        </p:blipFill>
        <p:spPr>
          <a:xfrm>
            <a:off x="20185189" y="10746432"/>
            <a:ext cx="2509711" cy="8354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0.jpe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jpeg"/><Relationship Id="rId7"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mailto:jean-baptiste.lavedrine@atos.n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9" name="title slides-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7" y="0"/>
            <a:ext cx="24378567" cy="13716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922524" y="1060628"/>
            <a:ext cx="4732065"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DIAS Data Offer</a:t>
            </a:r>
            <a:endParaRPr dirty="0">
              <a:solidFill>
                <a:schemeClr val="accent1"/>
              </a:solidFill>
            </a:endParaRPr>
          </a:p>
        </p:txBody>
      </p:sp>
      <p:sp>
        <p:nvSpPr>
          <p:cNvPr id="3" name="Right Triangle 29">
            <a:extLst>
              <a:ext uri="{FF2B5EF4-FFF2-40B4-BE49-F238E27FC236}">
                <a16:creationId xmlns:a16="http://schemas.microsoft.com/office/drawing/2014/main" xmlns="" id="{53BA3EA3-23E2-664B-9325-E3D1D9947263}"/>
              </a:ext>
            </a:extLst>
          </p:cNvPr>
          <p:cNvSpPr/>
          <p:nvPr/>
        </p:nvSpPr>
        <p:spPr>
          <a:xfrm>
            <a:off x="7665108" y="8309309"/>
            <a:ext cx="10472032" cy="2210478"/>
          </a:xfrm>
          <a:custGeom>
            <a:avLst/>
            <a:gdLst>
              <a:gd name="connsiteX0" fmla="*/ 0 w 4362492"/>
              <a:gd name="connsiteY0" fmla="*/ 878910 h 878910"/>
              <a:gd name="connsiteX1" fmla="*/ 0 w 4362492"/>
              <a:gd name="connsiteY1" fmla="*/ 0 h 878910"/>
              <a:gd name="connsiteX2" fmla="*/ 4362492 w 4362492"/>
              <a:gd name="connsiteY2" fmla="*/ 878910 h 878910"/>
              <a:gd name="connsiteX3" fmla="*/ 0 w 4362492"/>
              <a:gd name="connsiteY3" fmla="*/ 878910 h 878910"/>
              <a:gd name="connsiteX0" fmla="*/ 0 w 4362492"/>
              <a:gd name="connsiteY0" fmla="*/ 1071325 h 1071325"/>
              <a:gd name="connsiteX1" fmla="*/ 1103310 w 4362492"/>
              <a:gd name="connsiteY1" fmla="*/ 0 h 1071325"/>
              <a:gd name="connsiteX2" fmla="*/ 4362492 w 4362492"/>
              <a:gd name="connsiteY2" fmla="*/ 1071325 h 1071325"/>
              <a:gd name="connsiteX3" fmla="*/ 0 w 4362492"/>
              <a:gd name="connsiteY3" fmla="*/ 1071325 h 1071325"/>
              <a:gd name="connsiteX0" fmla="*/ 0 w 4490784"/>
              <a:gd name="connsiteY0" fmla="*/ 1071325 h 1071325"/>
              <a:gd name="connsiteX1" fmla="*/ 1103310 w 4490784"/>
              <a:gd name="connsiteY1" fmla="*/ 0 h 1071325"/>
              <a:gd name="connsiteX2" fmla="*/ 4490784 w 4490784"/>
              <a:gd name="connsiteY2" fmla="*/ 6627 h 1071325"/>
              <a:gd name="connsiteX3" fmla="*/ 0 w 4490784"/>
              <a:gd name="connsiteY3" fmla="*/ 1071325 h 1071325"/>
              <a:gd name="connsiteX0" fmla="*/ 0 w 4529272"/>
              <a:gd name="connsiteY0" fmla="*/ 1045670 h 1045670"/>
              <a:gd name="connsiteX1" fmla="*/ 1141798 w 4529272"/>
              <a:gd name="connsiteY1" fmla="*/ 0 h 1045670"/>
              <a:gd name="connsiteX2" fmla="*/ 4529272 w 4529272"/>
              <a:gd name="connsiteY2" fmla="*/ 6627 h 1045670"/>
              <a:gd name="connsiteX3" fmla="*/ 0 w 4529272"/>
              <a:gd name="connsiteY3" fmla="*/ 1045670 h 1045670"/>
              <a:gd name="connsiteX0" fmla="*/ 3519864 w 3519864"/>
              <a:gd name="connsiteY0" fmla="*/ 1417046 h 1417046"/>
              <a:gd name="connsiteX1" fmla="*/ 0 w 3519864"/>
              <a:gd name="connsiteY1" fmla="*/ 0 h 1417046"/>
              <a:gd name="connsiteX2" fmla="*/ 3387474 w 3519864"/>
              <a:gd name="connsiteY2" fmla="*/ 6627 h 1417046"/>
              <a:gd name="connsiteX3" fmla="*/ 3519864 w 3519864"/>
              <a:gd name="connsiteY3" fmla="*/ 1417046 h 1417046"/>
              <a:gd name="connsiteX0" fmla="*/ 3519864 w 3519864"/>
              <a:gd name="connsiteY0" fmla="*/ 1417046 h 1417046"/>
              <a:gd name="connsiteX1" fmla="*/ 0 w 3519864"/>
              <a:gd name="connsiteY1" fmla="*/ 0 h 1417046"/>
              <a:gd name="connsiteX2" fmla="*/ 3000041 w 3519864"/>
              <a:gd name="connsiteY2" fmla="*/ 6627 h 1417046"/>
              <a:gd name="connsiteX3" fmla="*/ 3519864 w 3519864"/>
              <a:gd name="connsiteY3" fmla="*/ 1417046 h 1417046"/>
              <a:gd name="connsiteX0" fmla="*/ 3534348 w 3534348"/>
              <a:gd name="connsiteY0" fmla="*/ 1437199 h 1437199"/>
              <a:gd name="connsiteX1" fmla="*/ 0 w 3534348"/>
              <a:gd name="connsiteY1" fmla="*/ 0 h 1437199"/>
              <a:gd name="connsiteX2" fmla="*/ 3014525 w 3534348"/>
              <a:gd name="connsiteY2" fmla="*/ 26780 h 1437199"/>
              <a:gd name="connsiteX3" fmla="*/ 3534348 w 3534348"/>
              <a:gd name="connsiteY3" fmla="*/ 1437199 h 1437199"/>
              <a:gd name="connsiteX0" fmla="*/ 3215696 w 3215696"/>
              <a:gd name="connsiteY0" fmla="*/ 1618581 h 1618581"/>
              <a:gd name="connsiteX1" fmla="*/ 0 w 3215696"/>
              <a:gd name="connsiteY1" fmla="*/ 0 h 1618581"/>
              <a:gd name="connsiteX2" fmla="*/ 3014525 w 3215696"/>
              <a:gd name="connsiteY2" fmla="*/ 26780 h 1618581"/>
              <a:gd name="connsiteX3" fmla="*/ 3215696 w 3215696"/>
              <a:gd name="connsiteY3" fmla="*/ 1618581 h 1618581"/>
              <a:gd name="connsiteX0" fmla="*/ 3389506 w 3389506"/>
              <a:gd name="connsiteY0" fmla="*/ 1618581 h 1618581"/>
              <a:gd name="connsiteX1" fmla="*/ 0 w 3389506"/>
              <a:gd name="connsiteY1" fmla="*/ 0 h 1618581"/>
              <a:gd name="connsiteX2" fmla="*/ 3014525 w 3389506"/>
              <a:gd name="connsiteY2" fmla="*/ 26780 h 1618581"/>
              <a:gd name="connsiteX3" fmla="*/ 3389506 w 3389506"/>
              <a:gd name="connsiteY3" fmla="*/ 1618581 h 1618581"/>
              <a:gd name="connsiteX0" fmla="*/ 3690408 w 3690408"/>
              <a:gd name="connsiteY0" fmla="*/ 1548715 h 1548715"/>
              <a:gd name="connsiteX1" fmla="*/ 0 w 3690408"/>
              <a:gd name="connsiteY1" fmla="*/ 0 h 1548715"/>
              <a:gd name="connsiteX2" fmla="*/ 3014525 w 3690408"/>
              <a:gd name="connsiteY2" fmla="*/ 26780 h 1548715"/>
              <a:gd name="connsiteX3" fmla="*/ 3690408 w 3690408"/>
              <a:gd name="connsiteY3" fmla="*/ 1548715 h 1548715"/>
              <a:gd name="connsiteX0" fmla="*/ 3554707 w 3554707"/>
              <a:gd name="connsiteY0" fmla="*/ 1455560 h 1455560"/>
              <a:gd name="connsiteX1" fmla="*/ 0 w 3554707"/>
              <a:gd name="connsiteY1" fmla="*/ 0 h 1455560"/>
              <a:gd name="connsiteX2" fmla="*/ 3014525 w 3554707"/>
              <a:gd name="connsiteY2" fmla="*/ 26780 h 1455560"/>
              <a:gd name="connsiteX3" fmla="*/ 3554707 w 3554707"/>
              <a:gd name="connsiteY3" fmla="*/ 1455560 h 1455560"/>
              <a:gd name="connsiteX0" fmla="*/ 3655008 w 3655008"/>
              <a:gd name="connsiteY0" fmla="*/ 1455560 h 1455560"/>
              <a:gd name="connsiteX1" fmla="*/ 0 w 3655008"/>
              <a:gd name="connsiteY1" fmla="*/ 0 h 1455560"/>
              <a:gd name="connsiteX2" fmla="*/ 3114826 w 3655008"/>
              <a:gd name="connsiteY2" fmla="*/ 26780 h 1455560"/>
              <a:gd name="connsiteX3" fmla="*/ 3655008 w 3655008"/>
              <a:gd name="connsiteY3" fmla="*/ 1455560 h 1455560"/>
              <a:gd name="connsiteX0" fmla="*/ 3655008 w 3655008"/>
              <a:gd name="connsiteY0" fmla="*/ 1463713 h 1463713"/>
              <a:gd name="connsiteX1" fmla="*/ 0 w 3655008"/>
              <a:gd name="connsiteY1" fmla="*/ 8153 h 1463713"/>
              <a:gd name="connsiteX2" fmla="*/ 3055826 w 3655008"/>
              <a:gd name="connsiteY2" fmla="*/ 0 h 1463713"/>
              <a:gd name="connsiteX3" fmla="*/ 3655008 w 3655008"/>
              <a:gd name="connsiteY3" fmla="*/ 1463713 h 1463713"/>
              <a:gd name="connsiteX0" fmla="*/ 3282068 w 3282068"/>
              <a:gd name="connsiteY0" fmla="*/ 1440424 h 1440424"/>
              <a:gd name="connsiteX1" fmla="*/ 0 w 3282068"/>
              <a:gd name="connsiteY1" fmla="*/ 8153 h 1440424"/>
              <a:gd name="connsiteX2" fmla="*/ 3055826 w 3282068"/>
              <a:gd name="connsiteY2" fmla="*/ 0 h 1440424"/>
              <a:gd name="connsiteX3" fmla="*/ 3282068 w 3282068"/>
              <a:gd name="connsiteY3" fmla="*/ 1440424 h 1440424"/>
              <a:gd name="connsiteX0" fmla="*/ 3258390 w 3258390"/>
              <a:gd name="connsiteY0" fmla="*/ 1521935 h 1521935"/>
              <a:gd name="connsiteX1" fmla="*/ 0 w 3258390"/>
              <a:gd name="connsiteY1" fmla="*/ 8153 h 1521935"/>
              <a:gd name="connsiteX2" fmla="*/ 3055826 w 3258390"/>
              <a:gd name="connsiteY2" fmla="*/ 0 h 1521935"/>
              <a:gd name="connsiteX3" fmla="*/ 3258390 w 3258390"/>
              <a:gd name="connsiteY3" fmla="*/ 1521935 h 1521935"/>
            </a:gdLst>
            <a:ahLst/>
            <a:cxnLst>
              <a:cxn ang="0">
                <a:pos x="connsiteX0" y="connsiteY0"/>
              </a:cxn>
              <a:cxn ang="0">
                <a:pos x="connsiteX1" y="connsiteY1"/>
              </a:cxn>
              <a:cxn ang="0">
                <a:pos x="connsiteX2" y="connsiteY2"/>
              </a:cxn>
              <a:cxn ang="0">
                <a:pos x="connsiteX3" y="connsiteY3"/>
              </a:cxn>
            </a:cxnLst>
            <a:rect l="l" t="t" r="r" b="b"/>
            <a:pathLst>
              <a:path w="3258390" h="1521935">
                <a:moveTo>
                  <a:pt x="3258390" y="1521935"/>
                </a:moveTo>
                <a:lnTo>
                  <a:pt x="0" y="8153"/>
                </a:lnTo>
                <a:lnTo>
                  <a:pt x="3055826" y="0"/>
                </a:lnTo>
                <a:lnTo>
                  <a:pt x="3258390" y="1521935"/>
                </a:lnTo>
                <a:close/>
              </a:path>
            </a:pathLst>
          </a:custGeom>
          <a:solidFill>
            <a:srgbClr val="B0C18E">
              <a:alpha val="72000"/>
            </a:srgbClr>
          </a:soli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4" name="Right Triangle 29">
            <a:extLst>
              <a:ext uri="{FF2B5EF4-FFF2-40B4-BE49-F238E27FC236}">
                <a16:creationId xmlns:a16="http://schemas.microsoft.com/office/drawing/2014/main" xmlns="" id="{B55C446F-6F14-5942-BAEB-D52B17DD8CBB}"/>
              </a:ext>
            </a:extLst>
          </p:cNvPr>
          <p:cNvSpPr/>
          <p:nvPr/>
        </p:nvSpPr>
        <p:spPr>
          <a:xfrm flipH="1">
            <a:off x="5796648" y="8269873"/>
            <a:ext cx="11743144" cy="2382594"/>
          </a:xfrm>
          <a:custGeom>
            <a:avLst/>
            <a:gdLst>
              <a:gd name="connsiteX0" fmla="*/ 0 w 4362492"/>
              <a:gd name="connsiteY0" fmla="*/ 878910 h 878910"/>
              <a:gd name="connsiteX1" fmla="*/ 0 w 4362492"/>
              <a:gd name="connsiteY1" fmla="*/ 0 h 878910"/>
              <a:gd name="connsiteX2" fmla="*/ 4362492 w 4362492"/>
              <a:gd name="connsiteY2" fmla="*/ 878910 h 878910"/>
              <a:gd name="connsiteX3" fmla="*/ 0 w 4362492"/>
              <a:gd name="connsiteY3" fmla="*/ 878910 h 878910"/>
              <a:gd name="connsiteX0" fmla="*/ 0 w 4362492"/>
              <a:gd name="connsiteY0" fmla="*/ 1071325 h 1071325"/>
              <a:gd name="connsiteX1" fmla="*/ 1103310 w 4362492"/>
              <a:gd name="connsiteY1" fmla="*/ 0 h 1071325"/>
              <a:gd name="connsiteX2" fmla="*/ 4362492 w 4362492"/>
              <a:gd name="connsiteY2" fmla="*/ 1071325 h 1071325"/>
              <a:gd name="connsiteX3" fmla="*/ 0 w 4362492"/>
              <a:gd name="connsiteY3" fmla="*/ 1071325 h 1071325"/>
              <a:gd name="connsiteX0" fmla="*/ 0 w 4490784"/>
              <a:gd name="connsiteY0" fmla="*/ 1071325 h 1071325"/>
              <a:gd name="connsiteX1" fmla="*/ 1103310 w 4490784"/>
              <a:gd name="connsiteY1" fmla="*/ 0 h 1071325"/>
              <a:gd name="connsiteX2" fmla="*/ 4490784 w 4490784"/>
              <a:gd name="connsiteY2" fmla="*/ 6627 h 1071325"/>
              <a:gd name="connsiteX3" fmla="*/ 0 w 4490784"/>
              <a:gd name="connsiteY3" fmla="*/ 1071325 h 1071325"/>
              <a:gd name="connsiteX0" fmla="*/ 0 w 4529272"/>
              <a:gd name="connsiteY0" fmla="*/ 1045670 h 1045670"/>
              <a:gd name="connsiteX1" fmla="*/ 1141798 w 4529272"/>
              <a:gd name="connsiteY1" fmla="*/ 0 h 1045670"/>
              <a:gd name="connsiteX2" fmla="*/ 4529272 w 4529272"/>
              <a:gd name="connsiteY2" fmla="*/ 6627 h 1045670"/>
              <a:gd name="connsiteX3" fmla="*/ 0 w 4529272"/>
              <a:gd name="connsiteY3" fmla="*/ 1045670 h 1045670"/>
              <a:gd name="connsiteX0" fmla="*/ 3519864 w 3519864"/>
              <a:gd name="connsiteY0" fmla="*/ 1417046 h 1417046"/>
              <a:gd name="connsiteX1" fmla="*/ 0 w 3519864"/>
              <a:gd name="connsiteY1" fmla="*/ 0 h 1417046"/>
              <a:gd name="connsiteX2" fmla="*/ 3387474 w 3519864"/>
              <a:gd name="connsiteY2" fmla="*/ 6627 h 1417046"/>
              <a:gd name="connsiteX3" fmla="*/ 3519864 w 3519864"/>
              <a:gd name="connsiteY3" fmla="*/ 1417046 h 1417046"/>
              <a:gd name="connsiteX0" fmla="*/ 3519864 w 3519864"/>
              <a:gd name="connsiteY0" fmla="*/ 1417046 h 1417046"/>
              <a:gd name="connsiteX1" fmla="*/ 0 w 3519864"/>
              <a:gd name="connsiteY1" fmla="*/ 0 h 1417046"/>
              <a:gd name="connsiteX2" fmla="*/ 3000041 w 3519864"/>
              <a:gd name="connsiteY2" fmla="*/ 6627 h 1417046"/>
              <a:gd name="connsiteX3" fmla="*/ 3519864 w 3519864"/>
              <a:gd name="connsiteY3" fmla="*/ 1417046 h 1417046"/>
              <a:gd name="connsiteX0" fmla="*/ 3534348 w 3534348"/>
              <a:gd name="connsiteY0" fmla="*/ 1437199 h 1437199"/>
              <a:gd name="connsiteX1" fmla="*/ 0 w 3534348"/>
              <a:gd name="connsiteY1" fmla="*/ 0 h 1437199"/>
              <a:gd name="connsiteX2" fmla="*/ 3014525 w 3534348"/>
              <a:gd name="connsiteY2" fmla="*/ 26780 h 1437199"/>
              <a:gd name="connsiteX3" fmla="*/ 3534348 w 3534348"/>
              <a:gd name="connsiteY3" fmla="*/ 1437199 h 1437199"/>
              <a:gd name="connsiteX0" fmla="*/ 3215696 w 3215696"/>
              <a:gd name="connsiteY0" fmla="*/ 1618581 h 1618581"/>
              <a:gd name="connsiteX1" fmla="*/ 0 w 3215696"/>
              <a:gd name="connsiteY1" fmla="*/ 0 h 1618581"/>
              <a:gd name="connsiteX2" fmla="*/ 3014525 w 3215696"/>
              <a:gd name="connsiteY2" fmla="*/ 26780 h 1618581"/>
              <a:gd name="connsiteX3" fmla="*/ 3215696 w 3215696"/>
              <a:gd name="connsiteY3" fmla="*/ 1618581 h 1618581"/>
              <a:gd name="connsiteX0" fmla="*/ 3389506 w 3389506"/>
              <a:gd name="connsiteY0" fmla="*/ 1618581 h 1618581"/>
              <a:gd name="connsiteX1" fmla="*/ 0 w 3389506"/>
              <a:gd name="connsiteY1" fmla="*/ 0 h 1618581"/>
              <a:gd name="connsiteX2" fmla="*/ 3014525 w 3389506"/>
              <a:gd name="connsiteY2" fmla="*/ 26780 h 1618581"/>
              <a:gd name="connsiteX3" fmla="*/ 3389506 w 3389506"/>
              <a:gd name="connsiteY3" fmla="*/ 1618581 h 1618581"/>
              <a:gd name="connsiteX0" fmla="*/ 3690408 w 3690408"/>
              <a:gd name="connsiteY0" fmla="*/ 1548715 h 1548715"/>
              <a:gd name="connsiteX1" fmla="*/ 0 w 3690408"/>
              <a:gd name="connsiteY1" fmla="*/ 0 h 1548715"/>
              <a:gd name="connsiteX2" fmla="*/ 3014525 w 3690408"/>
              <a:gd name="connsiteY2" fmla="*/ 26780 h 1548715"/>
              <a:gd name="connsiteX3" fmla="*/ 3690408 w 3690408"/>
              <a:gd name="connsiteY3" fmla="*/ 1548715 h 1548715"/>
              <a:gd name="connsiteX0" fmla="*/ 3554707 w 3554707"/>
              <a:gd name="connsiteY0" fmla="*/ 1455560 h 1455560"/>
              <a:gd name="connsiteX1" fmla="*/ 0 w 3554707"/>
              <a:gd name="connsiteY1" fmla="*/ 0 h 1455560"/>
              <a:gd name="connsiteX2" fmla="*/ 3014525 w 3554707"/>
              <a:gd name="connsiteY2" fmla="*/ 26780 h 1455560"/>
              <a:gd name="connsiteX3" fmla="*/ 3554707 w 3554707"/>
              <a:gd name="connsiteY3" fmla="*/ 1455560 h 1455560"/>
              <a:gd name="connsiteX0" fmla="*/ 3655008 w 3655008"/>
              <a:gd name="connsiteY0" fmla="*/ 1455560 h 1455560"/>
              <a:gd name="connsiteX1" fmla="*/ 0 w 3655008"/>
              <a:gd name="connsiteY1" fmla="*/ 0 h 1455560"/>
              <a:gd name="connsiteX2" fmla="*/ 3114826 w 3655008"/>
              <a:gd name="connsiteY2" fmla="*/ 26780 h 1455560"/>
              <a:gd name="connsiteX3" fmla="*/ 3655008 w 3655008"/>
              <a:gd name="connsiteY3" fmla="*/ 1455560 h 1455560"/>
              <a:gd name="connsiteX0" fmla="*/ 3655008 w 3655008"/>
              <a:gd name="connsiteY0" fmla="*/ 1463713 h 1463713"/>
              <a:gd name="connsiteX1" fmla="*/ 0 w 3655008"/>
              <a:gd name="connsiteY1" fmla="*/ 8153 h 1463713"/>
              <a:gd name="connsiteX2" fmla="*/ 3055826 w 3655008"/>
              <a:gd name="connsiteY2" fmla="*/ 0 h 1463713"/>
              <a:gd name="connsiteX3" fmla="*/ 3655008 w 3655008"/>
              <a:gd name="connsiteY3" fmla="*/ 1463713 h 1463713"/>
            </a:gdLst>
            <a:ahLst/>
            <a:cxnLst>
              <a:cxn ang="0">
                <a:pos x="connsiteX0" y="connsiteY0"/>
              </a:cxn>
              <a:cxn ang="0">
                <a:pos x="connsiteX1" y="connsiteY1"/>
              </a:cxn>
              <a:cxn ang="0">
                <a:pos x="connsiteX2" y="connsiteY2"/>
              </a:cxn>
              <a:cxn ang="0">
                <a:pos x="connsiteX3" y="connsiteY3"/>
              </a:cxn>
            </a:cxnLst>
            <a:rect l="l" t="t" r="r" b="b"/>
            <a:pathLst>
              <a:path w="3655008" h="1463713">
                <a:moveTo>
                  <a:pt x="3655008" y="1463713"/>
                </a:moveTo>
                <a:lnTo>
                  <a:pt x="0" y="8153"/>
                </a:lnTo>
                <a:lnTo>
                  <a:pt x="3055826" y="0"/>
                </a:lnTo>
                <a:lnTo>
                  <a:pt x="3655008" y="1463713"/>
                </a:lnTo>
                <a:close/>
              </a:path>
            </a:pathLst>
          </a:custGeom>
          <a:solidFill>
            <a:srgbClr val="657892">
              <a:alpha val="72000"/>
            </a:srgbClr>
          </a:soli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grpSp>
        <p:nvGrpSpPr>
          <p:cNvPr id="5" name="Group 4">
            <a:extLst>
              <a:ext uri="{FF2B5EF4-FFF2-40B4-BE49-F238E27FC236}">
                <a16:creationId xmlns:a16="http://schemas.microsoft.com/office/drawing/2014/main" xmlns="" id="{03B971C9-D845-8A40-84C1-C4A9BC98AEE8}"/>
              </a:ext>
            </a:extLst>
          </p:cNvPr>
          <p:cNvGrpSpPr/>
          <p:nvPr/>
        </p:nvGrpSpPr>
        <p:grpSpPr>
          <a:xfrm>
            <a:off x="7718089" y="7042615"/>
            <a:ext cx="9786058" cy="1534130"/>
            <a:chOff x="1658705" y="3089592"/>
            <a:chExt cx="4893029" cy="767065"/>
          </a:xfrm>
        </p:grpSpPr>
        <p:sp>
          <p:nvSpPr>
            <p:cNvPr id="6" name="Can 5">
              <a:extLst>
                <a:ext uri="{FF2B5EF4-FFF2-40B4-BE49-F238E27FC236}">
                  <a16:creationId xmlns:a16="http://schemas.microsoft.com/office/drawing/2014/main" xmlns="" id="{23EA5AC4-14E7-B743-B901-A77EB34F1A0A}"/>
                </a:ext>
              </a:extLst>
            </p:cNvPr>
            <p:cNvSpPr/>
            <p:nvPr/>
          </p:nvSpPr>
          <p:spPr>
            <a:xfrm>
              <a:off x="1658705" y="3089592"/>
              <a:ext cx="4891214" cy="767065"/>
            </a:xfrm>
            <a:prstGeom prst="can">
              <a:avLst>
                <a:gd name="adj" fmla="val 50000"/>
              </a:avLst>
            </a:prstGeom>
            <a:solidFill>
              <a:srgbClr val="B0C18E"/>
            </a:soli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7" name="Oval 6">
              <a:extLst>
                <a:ext uri="{FF2B5EF4-FFF2-40B4-BE49-F238E27FC236}">
                  <a16:creationId xmlns:a16="http://schemas.microsoft.com/office/drawing/2014/main" xmlns="" id="{3C8B8111-CA90-AA44-9FF6-02F0FA05A68A}"/>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8" name="Rectangle 7">
              <a:extLst>
                <a:ext uri="{FF2B5EF4-FFF2-40B4-BE49-F238E27FC236}">
                  <a16:creationId xmlns:a16="http://schemas.microsoft.com/office/drawing/2014/main" xmlns="" id="{7D31F426-77E3-1B42-9796-F6FF8E38EEC4}"/>
                </a:ext>
              </a:extLst>
            </p:cNvPr>
            <p:cNvSpPr/>
            <p:nvPr/>
          </p:nvSpPr>
          <p:spPr>
            <a:xfrm>
              <a:off x="1731158" y="3387633"/>
              <a:ext cx="4759533" cy="426477"/>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Other EO and non-EO data      </a:t>
              </a:r>
            </a:p>
          </p:txBody>
        </p:sp>
      </p:grpSp>
      <p:grpSp>
        <p:nvGrpSpPr>
          <p:cNvPr id="9" name="Group 8">
            <a:extLst>
              <a:ext uri="{FF2B5EF4-FFF2-40B4-BE49-F238E27FC236}">
                <a16:creationId xmlns:a16="http://schemas.microsoft.com/office/drawing/2014/main" xmlns="" id="{65933A90-295F-E44F-A1DD-51EAD6932C09}"/>
              </a:ext>
            </a:extLst>
          </p:cNvPr>
          <p:cNvGrpSpPr/>
          <p:nvPr/>
        </p:nvGrpSpPr>
        <p:grpSpPr>
          <a:xfrm>
            <a:off x="7716589" y="6244997"/>
            <a:ext cx="9786058" cy="1534130"/>
            <a:chOff x="1658705" y="3089592"/>
            <a:chExt cx="4893029" cy="767065"/>
          </a:xfrm>
        </p:grpSpPr>
        <p:sp>
          <p:nvSpPr>
            <p:cNvPr id="10" name="Can 9">
              <a:extLst>
                <a:ext uri="{FF2B5EF4-FFF2-40B4-BE49-F238E27FC236}">
                  <a16:creationId xmlns:a16="http://schemas.microsoft.com/office/drawing/2014/main" xmlns="" id="{55D0B5AB-D14B-3046-931C-234D4E01ACBC}"/>
                </a:ext>
              </a:extLst>
            </p:cNvPr>
            <p:cNvSpPr/>
            <p:nvPr/>
          </p:nvSpPr>
          <p:spPr>
            <a:xfrm>
              <a:off x="1658705" y="3089592"/>
              <a:ext cx="4891214" cy="767065"/>
            </a:xfrm>
            <a:prstGeom prst="can">
              <a:avLst>
                <a:gd name="adj" fmla="val 50000"/>
              </a:avLst>
            </a:prstGeom>
            <a:solidFill>
              <a:srgbClr val="657892"/>
            </a:soli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11" name="Oval 10">
              <a:extLst>
                <a:ext uri="{FF2B5EF4-FFF2-40B4-BE49-F238E27FC236}">
                  <a16:creationId xmlns:a16="http://schemas.microsoft.com/office/drawing/2014/main" xmlns="" id="{AC6BC163-F85C-4A4D-AB64-05146B456729}"/>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2" name="Rectangle 11">
              <a:extLst>
                <a:ext uri="{FF2B5EF4-FFF2-40B4-BE49-F238E27FC236}">
                  <a16:creationId xmlns:a16="http://schemas.microsoft.com/office/drawing/2014/main" xmlns="" id="{48479143-E0EE-2244-BAF3-116BAE925E58}"/>
                </a:ext>
              </a:extLst>
            </p:cNvPr>
            <p:cNvSpPr/>
            <p:nvPr/>
          </p:nvSpPr>
          <p:spPr>
            <a:xfrm>
              <a:off x="1731158" y="3373912"/>
              <a:ext cx="4759533" cy="474420"/>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Copernicus Data &amp; Information</a:t>
              </a:r>
            </a:p>
          </p:txBody>
        </p:sp>
      </p:grpSp>
      <p:grpSp>
        <p:nvGrpSpPr>
          <p:cNvPr id="13" name="Group 12">
            <a:extLst>
              <a:ext uri="{FF2B5EF4-FFF2-40B4-BE49-F238E27FC236}">
                <a16:creationId xmlns:a16="http://schemas.microsoft.com/office/drawing/2014/main" xmlns="" id="{E172A6DE-5FDC-5F42-AE2B-FC884B91BEE7}"/>
              </a:ext>
            </a:extLst>
          </p:cNvPr>
          <p:cNvGrpSpPr/>
          <p:nvPr/>
        </p:nvGrpSpPr>
        <p:grpSpPr>
          <a:xfrm>
            <a:off x="7715089" y="5447383"/>
            <a:ext cx="9786058" cy="1534130"/>
            <a:chOff x="1658705" y="3089592"/>
            <a:chExt cx="4893029" cy="767065"/>
          </a:xfrm>
        </p:grpSpPr>
        <p:sp>
          <p:nvSpPr>
            <p:cNvPr id="14" name="Can 13">
              <a:extLst>
                <a:ext uri="{FF2B5EF4-FFF2-40B4-BE49-F238E27FC236}">
                  <a16:creationId xmlns:a16="http://schemas.microsoft.com/office/drawing/2014/main" xmlns="" id="{E1FFB973-B2F2-AC4F-8B8E-E19EB66C2798}"/>
                </a:ext>
              </a:extLst>
            </p:cNvPr>
            <p:cNvSpPr/>
            <p:nvPr/>
          </p:nvSpPr>
          <p:spPr>
            <a:xfrm>
              <a:off x="1658705" y="3089592"/>
              <a:ext cx="4891214" cy="767065"/>
            </a:xfrm>
            <a:prstGeom prst="can">
              <a:avLst>
                <a:gd name="adj" fmla="val 50000"/>
              </a:avLst>
            </a:prstGeom>
            <a:gradFill flip="none" rotWithShape="1">
              <a:gsLst>
                <a:gs pos="0">
                  <a:schemeClr val="bg1">
                    <a:lumMod val="65000"/>
                  </a:schemeClr>
                </a:gs>
                <a:gs pos="44000">
                  <a:srgbClr val="FFFFFF"/>
                </a:gs>
                <a:gs pos="63000">
                  <a:srgbClr val="FFFFFF"/>
                </a:gs>
                <a:gs pos="100000">
                  <a:schemeClr val="bg1">
                    <a:lumMod val="65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15" name="Oval 14">
              <a:extLst>
                <a:ext uri="{FF2B5EF4-FFF2-40B4-BE49-F238E27FC236}">
                  <a16:creationId xmlns:a16="http://schemas.microsoft.com/office/drawing/2014/main" xmlns="" id="{6C2B2EEA-B3B8-0746-86B8-1E73BBE19CA9}"/>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sp>
        <p:nvSpPr>
          <p:cNvPr id="16" name="Can 15">
            <a:extLst>
              <a:ext uri="{FF2B5EF4-FFF2-40B4-BE49-F238E27FC236}">
                <a16:creationId xmlns:a16="http://schemas.microsoft.com/office/drawing/2014/main" xmlns="" id="{D37022CC-42A1-0B45-B180-13E9F79DCB42}"/>
              </a:ext>
            </a:extLst>
          </p:cNvPr>
          <p:cNvSpPr/>
          <p:nvPr/>
        </p:nvSpPr>
        <p:spPr>
          <a:xfrm>
            <a:off x="7675470" y="1895456"/>
            <a:ext cx="9774700" cy="2757292"/>
          </a:xfrm>
          <a:prstGeom prst="can">
            <a:avLst>
              <a:gd name="adj" fmla="val 25735"/>
            </a:avLst>
          </a:prstGeom>
          <a:solidFill>
            <a:srgbClr val="C6D9F1">
              <a:alpha val="15000"/>
            </a:srgbClr>
          </a:solidFill>
          <a:ln>
            <a:noFill/>
          </a:ln>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rtlCol="0" anchor="ctr"/>
          <a:lstStyle/>
          <a:p>
            <a:endParaRPr lang="en-US" sz="10000"/>
          </a:p>
        </p:txBody>
      </p:sp>
      <p:sp>
        <p:nvSpPr>
          <p:cNvPr id="17" name="Can 16">
            <a:extLst>
              <a:ext uri="{FF2B5EF4-FFF2-40B4-BE49-F238E27FC236}">
                <a16:creationId xmlns:a16="http://schemas.microsoft.com/office/drawing/2014/main" xmlns="" id="{ED3174D5-02B6-614C-8FD3-D5D503FE77FB}"/>
              </a:ext>
            </a:extLst>
          </p:cNvPr>
          <p:cNvSpPr/>
          <p:nvPr/>
        </p:nvSpPr>
        <p:spPr>
          <a:xfrm>
            <a:off x="7694426" y="4801403"/>
            <a:ext cx="9774700" cy="1440546"/>
          </a:xfrm>
          <a:prstGeom prst="can">
            <a:avLst>
              <a:gd name="adj" fmla="val 50000"/>
            </a:avLst>
          </a:prstGeom>
          <a:solidFill>
            <a:schemeClr val="bg1">
              <a:lumMod val="85000"/>
              <a:alpha val="26000"/>
            </a:schemeClr>
          </a:solidFill>
          <a:ln>
            <a:noFill/>
          </a:ln>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rtlCol="0" anchor="ctr"/>
          <a:lstStyle/>
          <a:p>
            <a:endParaRPr lang="en-US" sz="10000"/>
          </a:p>
        </p:txBody>
      </p:sp>
      <p:grpSp>
        <p:nvGrpSpPr>
          <p:cNvPr id="18" name="Group 17">
            <a:extLst>
              <a:ext uri="{FF2B5EF4-FFF2-40B4-BE49-F238E27FC236}">
                <a16:creationId xmlns:a16="http://schemas.microsoft.com/office/drawing/2014/main" xmlns="" id="{D7F34A8E-09D9-1149-9DEF-855FB77EDDBE}"/>
              </a:ext>
            </a:extLst>
          </p:cNvPr>
          <p:cNvGrpSpPr/>
          <p:nvPr/>
        </p:nvGrpSpPr>
        <p:grpSpPr>
          <a:xfrm>
            <a:off x="7675675" y="3853671"/>
            <a:ext cx="9786058" cy="1534130"/>
            <a:chOff x="1658705" y="3089592"/>
            <a:chExt cx="4893029" cy="767065"/>
          </a:xfrm>
        </p:grpSpPr>
        <p:sp>
          <p:nvSpPr>
            <p:cNvPr id="19" name="Can 18">
              <a:extLst>
                <a:ext uri="{FF2B5EF4-FFF2-40B4-BE49-F238E27FC236}">
                  <a16:creationId xmlns:a16="http://schemas.microsoft.com/office/drawing/2014/main" xmlns="" id="{B1F058BE-C0BE-3F45-B5A4-5FFC8AA4ABE1}"/>
                </a:ext>
              </a:extLst>
            </p:cNvPr>
            <p:cNvSpPr/>
            <p:nvPr/>
          </p:nvSpPr>
          <p:spPr>
            <a:xfrm>
              <a:off x="1658705" y="3089592"/>
              <a:ext cx="4891214" cy="767065"/>
            </a:xfrm>
            <a:prstGeom prst="can">
              <a:avLst>
                <a:gd name="adj" fmla="val 50000"/>
              </a:avLst>
            </a:prstGeom>
            <a:gradFill flip="none" rotWithShape="1">
              <a:gsLst>
                <a:gs pos="69000">
                  <a:schemeClr val="tx1">
                    <a:lumMod val="65000"/>
                    <a:lumOff val="35000"/>
                  </a:schemeClr>
                </a:gs>
                <a:gs pos="50000">
                  <a:srgbClr val="FFFFFF"/>
                </a:gs>
                <a:gs pos="34000">
                  <a:schemeClr val="tx1">
                    <a:lumMod val="65000"/>
                    <a:lumOff val="35000"/>
                  </a:schemeClr>
                </a:gs>
                <a:gs pos="58000">
                  <a:srgbClr val="FFFFFF"/>
                </a:gs>
              </a:gsLst>
              <a:path path="circle">
                <a:fillToRect l="100000" b="100000"/>
              </a:path>
              <a:tileRect t="-100000" r="-100000"/>
            </a:gra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0" name="Oval 19">
              <a:extLst>
                <a:ext uri="{FF2B5EF4-FFF2-40B4-BE49-F238E27FC236}">
                  <a16:creationId xmlns:a16="http://schemas.microsoft.com/office/drawing/2014/main" xmlns="" id="{C1BD4F1E-AC3F-474F-AC08-D276EA95E33C}"/>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21" name="Rectangle 20">
              <a:extLst>
                <a:ext uri="{FF2B5EF4-FFF2-40B4-BE49-F238E27FC236}">
                  <a16:creationId xmlns:a16="http://schemas.microsoft.com/office/drawing/2014/main" xmlns="" id="{91BD0A4C-46D5-134D-9720-4A5EA2853DDE}"/>
                </a:ext>
              </a:extLst>
            </p:cNvPr>
            <p:cNvSpPr/>
            <p:nvPr/>
          </p:nvSpPr>
          <p:spPr>
            <a:xfrm>
              <a:off x="1731158" y="3373912"/>
              <a:ext cx="4759533" cy="474420"/>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Copernicus DIAS interfaces</a:t>
              </a:r>
            </a:p>
          </p:txBody>
        </p:sp>
      </p:grpSp>
      <p:sp>
        <p:nvSpPr>
          <p:cNvPr id="22" name="Oval 21">
            <a:extLst>
              <a:ext uri="{FF2B5EF4-FFF2-40B4-BE49-F238E27FC236}">
                <a16:creationId xmlns:a16="http://schemas.microsoft.com/office/drawing/2014/main" xmlns="" id="{B958AD80-287E-BB4E-AFC4-9D49F0CF8331}"/>
              </a:ext>
            </a:extLst>
          </p:cNvPr>
          <p:cNvSpPr/>
          <p:nvPr/>
        </p:nvSpPr>
        <p:spPr>
          <a:xfrm>
            <a:off x="7684372" y="1720735"/>
            <a:ext cx="9788244" cy="837274"/>
          </a:xfrm>
          <a:prstGeom prst="ellipse">
            <a:avLst/>
          </a:prstGeom>
          <a:gradFill flip="none" rotWithShape="1">
            <a:gsLst>
              <a:gs pos="12000">
                <a:schemeClr val="bg1">
                  <a:lumMod val="95000"/>
                  <a:alpha val="82000"/>
                </a:schemeClr>
              </a:gs>
              <a:gs pos="79000">
                <a:schemeClr val="tx1">
                  <a:lumMod val="50000"/>
                  <a:lumOff val="50000"/>
                  <a:alpha val="82000"/>
                </a:schemeClr>
              </a:gs>
              <a:gs pos="43000">
                <a:schemeClr val="bg1">
                  <a:lumMod val="75000"/>
                  <a:alpha val="82000"/>
                </a:schemeClr>
              </a:gs>
            </a:gsLst>
            <a:path path="circle">
              <a:fillToRect l="50000" t="50000" r="50000" b="50000"/>
            </a:path>
            <a:tileRect/>
          </a:gradFill>
          <a:ln>
            <a:noFill/>
          </a:ln>
          <a:scene3d>
            <a:camera prst="orthographicFront"/>
            <a:lightRig rig="soft" dir="t">
              <a:rot lat="0" lon="0" rev="6480000"/>
            </a:lightRig>
          </a:scene3d>
          <a:sp3d extrusionH="241300" contourW="6350" prstMaterial="matte">
            <a:bevelT w="158750" h="133350"/>
            <a:extrusionClr>
              <a:schemeClr val="tx1">
                <a:lumMod val="50000"/>
                <a:lumOff val="50000"/>
              </a:schemeClr>
            </a:extrusionClr>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pic>
        <p:nvPicPr>
          <p:cNvPr id="23" name="Picture 22">
            <a:extLst>
              <a:ext uri="{FF2B5EF4-FFF2-40B4-BE49-F238E27FC236}">
                <a16:creationId xmlns:a16="http://schemas.microsoft.com/office/drawing/2014/main" xmlns="" id="{6BD63D02-727B-A94B-A390-B74932136A0F}"/>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6000"/>
                    </a14:imgEffect>
                    <a14:imgEffect>
                      <a14:colorTemperature colorTemp="5739"/>
                    </a14:imgEffect>
                    <a14:imgEffect>
                      <a14:saturation sat="187000"/>
                    </a14:imgEffect>
                  </a14:imgLayer>
                </a14:imgProps>
              </a:ext>
            </a:extLst>
          </a:blip>
          <a:stretch>
            <a:fillRect/>
          </a:stretch>
        </p:blipFill>
        <p:spPr>
          <a:xfrm rot="280115">
            <a:off x="8246308" y="1052358"/>
            <a:ext cx="7264188" cy="1870632"/>
          </a:xfrm>
          <a:prstGeom prst="rect">
            <a:avLst/>
          </a:prstGeom>
          <a:scene3d>
            <a:camera prst="isometricOffAxis1Top"/>
            <a:lightRig rig="threePt" dir="t"/>
          </a:scene3d>
        </p:spPr>
      </p:pic>
      <p:sp>
        <p:nvSpPr>
          <p:cNvPr id="24" name="Up Arrow 23">
            <a:extLst>
              <a:ext uri="{FF2B5EF4-FFF2-40B4-BE49-F238E27FC236}">
                <a16:creationId xmlns:a16="http://schemas.microsoft.com/office/drawing/2014/main" xmlns="" id="{7C2600CC-6057-3847-96FA-7F1ED843A66F}"/>
              </a:ext>
            </a:extLst>
          </p:cNvPr>
          <p:cNvSpPr/>
          <p:nvPr/>
        </p:nvSpPr>
        <p:spPr>
          <a:xfrm rot="10800000" flipV="1">
            <a:off x="15303655" y="5318461"/>
            <a:ext cx="1220382" cy="564534"/>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pic>
        <p:nvPicPr>
          <p:cNvPr id="25" name="Picture 24">
            <a:extLst>
              <a:ext uri="{FF2B5EF4-FFF2-40B4-BE49-F238E27FC236}">
                <a16:creationId xmlns:a16="http://schemas.microsoft.com/office/drawing/2014/main" xmlns="" id="{A0F32C91-24FC-A84C-8236-7A4B4C71907F}"/>
              </a:ext>
            </a:extLst>
          </p:cNvPr>
          <p:cNvPicPr>
            <a:picLocks noChangeAspect="1"/>
          </p:cNvPicPr>
          <p:nvPr/>
        </p:nvPicPr>
        <p:blipFill>
          <a:blip r:embed="rId5"/>
          <a:stretch>
            <a:fillRect/>
          </a:stretch>
        </p:blipFill>
        <p:spPr>
          <a:xfrm>
            <a:off x="2850636" y="10511646"/>
            <a:ext cx="1644664" cy="1033602"/>
          </a:xfrm>
          <a:prstGeom prst="rect">
            <a:avLst/>
          </a:prstGeom>
        </p:spPr>
      </p:pic>
      <p:pic>
        <p:nvPicPr>
          <p:cNvPr id="26" name="Picture 25">
            <a:extLst>
              <a:ext uri="{FF2B5EF4-FFF2-40B4-BE49-F238E27FC236}">
                <a16:creationId xmlns:a16="http://schemas.microsoft.com/office/drawing/2014/main" xmlns="" id="{8F1E82FF-8522-3042-BCF2-431996FDEE67}"/>
              </a:ext>
            </a:extLst>
          </p:cNvPr>
          <p:cNvPicPr>
            <a:picLocks noChangeAspect="1"/>
          </p:cNvPicPr>
          <p:nvPr/>
        </p:nvPicPr>
        <p:blipFill rotWithShape="1">
          <a:blip r:embed="rId6"/>
          <a:srcRect r="75750"/>
          <a:stretch/>
        </p:blipFill>
        <p:spPr>
          <a:xfrm>
            <a:off x="4101626" y="10417578"/>
            <a:ext cx="1179616" cy="1379786"/>
          </a:xfrm>
          <a:prstGeom prst="rect">
            <a:avLst/>
          </a:prstGeom>
        </p:spPr>
      </p:pic>
      <p:pic>
        <p:nvPicPr>
          <p:cNvPr id="27" name="Picture 26">
            <a:extLst>
              <a:ext uri="{FF2B5EF4-FFF2-40B4-BE49-F238E27FC236}">
                <a16:creationId xmlns:a16="http://schemas.microsoft.com/office/drawing/2014/main" xmlns="" id="{916ADC9B-12A0-024D-A553-35113715D135}"/>
              </a:ext>
            </a:extLst>
          </p:cNvPr>
          <p:cNvPicPr>
            <a:picLocks noChangeAspect="1"/>
          </p:cNvPicPr>
          <p:nvPr/>
        </p:nvPicPr>
        <p:blipFill rotWithShape="1">
          <a:blip r:embed="rId6"/>
          <a:srcRect l="39741" r="32701"/>
          <a:stretch/>
        </p:blipFill>
        <p:spPr>
          <a:xfrm>
            <a:off x="5210687" y="10393146"/>
            <a:ext cx="1340514" cy="1379786"/>
          </a:xfrm>
          <a:prstGeom prst="rect">
            <a:avLst/>
          </a:prstGeom>
        </p:spPr>
      </p:pic>
      <p:pic>
        <p:nvPicPr>
          <p:cNvPr id="28" name="Picture 27">
            <a:extLst>
              <a:ext uri="{FF2B5EF4-FFF2-40B4-BE49-F238E27FC236}">
                <a16:creationId xmlns:a16="http://schemas.microsoft.com/office/drawing/2014/main" xmlns="" id="{DAAD3F70-DD34-DD40-8F51-6399334E218F}"/>
              </a:ext>
            </a:extLst>
          </p:cNvPr>
          <p:cNvPicPr>
            <a:picLocks noChangeAspect="1"/>
          </p:cNvPicPr>
          <p:nvPr/>
        </p:nvPicPr>
        <p:blipFill rotWithShape="1">
          <a:blip r:embed="rId6"/>
          <a:srcRect l="79405"/>
          <a:stretch/>
        </p:blipFill>
        <p:spPr>
          <a:xfrm>
            <a:off x="6353224" y="10383110"/>
            <a:ext cx="1001824" cy="1379786"/>
          </a:xfrm>
          <a:prstGeom prst="rect">
            <a:avLst/>
          </a:prstGeom>
        </p:spPr>
      </p:pic>
      <p:pic>
        <p:nvPicPr>
          <p:cNvPr id="29" name="Picture 28">
            <a:extLst>
              <a:ext uri="{FF2B5EF4-FFF2-40B4-BE49-F238E27FC236}">
                <a16:creationId xmlns:a16="http://schemas.microsoft.com/office/drawing/2014/main" xmlns="" id="{7AF363F6-91A5-F54F-BD52-855224B3F9F0}"/>
              </a:ext>
            </a:extLst>
          </p:cNvPr>
          <p:cNvPicPr>
            <a:picLocks noChangeAspect="1"/>
          </p:cNvPicPr>
          <p:nvPr/>
        </p:nvPicPr>
        <p:blipFill rotWithShape="1">
          <a:blip r:embed="rId7">
            <a:alphaModFix amt="27000"/>
          </a:blip>
          <a:srcRect l="83682"/>
          <a:stretch/>
        </p:blipFill>
        <p:spPr>
          <a:xfrm>
            <a:off x="10107655" y="10228741"/>
            <a:ext cx="847946" cy="1426816"/>
          </a:xfrm>
          <a:prstGeom prst="rect">
            <a:avLst/>
          </a:prstGeom>
        </p:spPr>
      </p:pic>
      <p:pic>
        <p:nvPicPr>
          <p:cNvPr id="30" name="Picture 29">
            <a:extLst>
              <a:ext uri="{FF2B5EF4-FFF2-40B4-BE49-F238E27FC236}">
                <a16:creationId xmlns:a16="http://schemas.microsoft.com/office/drawing/2014/main" xmlns="" id="{13B71825-ECB6-374F-9733-CDC95B6EDE81}"/>
              </a:ext>
            </a:extLst>
          </p:cNvPr>
          <p:cNvPicPr>
            <a:picLocks noChangeAspect="1"/>
          </p:cNvPicPr>
          <p:nvPr/>
        </p:nvPicPr>
        <p:blipFill rotWithShape="1">
          <a:blip r:embed="rId7"/>
          <a:srcRect l="38182" r="29612"/>
          <a:stretch/>
        </p:blipFill>
        <p:spPr>
          <a:xfrm>
            <a:off x="8399977" y="10284689"/>
            <a:ext cx="1673574" cy="1426816"/>
          </a:xfrm>
          <a:prstGeom prst="rect">
            <a:avLst/>
          </a:prstGeom>
        </p:spPr>
      </p:pic>
      <p:pic>
        <p:nvPicPr>
          <p:cNvPr id="31" name="Picture 30">
            <a:extLst>
              <a:ext uri="{FF2B5EF4-FFF2-40B4-BE49-F238E27FC236}">
                <a16:creationId xmlns:a16="http://schemas.microsoft.com/office/drawing/2014/main" xmlns="" id="{229ABB53-F1A7-2B42-A18C-A4B58EC9ADE9}"/>
              </a:ext>
            </a:extLst>
          </p:cNvPr>
          <p:cNvPicPr>
            <a:picLocks noChangeAspect="1"/>
          </p:cNvPicPr>
          <p:nvPr/>
        </p:nvPicPr>
        <p:blipFill rotWithShape="1">
          <a:blip r:embed="rId7"/>
          <a:srcRect l="4276" r="73395"/>
          <a:stretch/>
        </p:blipFill>
        <p:spPr>
          <a:xfrm>
            <a:off x="7332555" y="10264821"/>
            <a:ext cx="1160346" cy="1426816"/>
          </a:xfrm>
          <a:prstGeom prst="rect">
            <a:avLst/>
          </a:prstGeom>
        </p:spPr>
      </p:pic>
      <p:pic>
        <p:nvPicPr>
          <p:cNvPr id="32" name="Picture 2" descr="Image result for esa logo">
            <a:extLst>
              <a:ext uri="{FF2B5EF4-FFF2-40B4-BE49-F238E27FC236}">
                <a16:creationId xmlns:a16="http://schemas.microsoft.com/office/drawing/2014/main" xmlns="" id="{6B1E3BC9-47C4-FE43-9C37-C476BA6390D3}"/>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0544" y="10539255"/>
            <a:ext cx="2034100" cy="86531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xmlns="" id="{F549A4E2-604E-434D-A98A-0226CA3C094A}"/>
              </a:ext>
            </a:extLst>
          </p:cNvPr>
          <p:cNvSpPr txBox="1"/>
          <p:nvPr/>
        </p:nvSpPr>
        <p:spPr>
          <a:xfrm>
            <a:off x="1844681" y="2095587"/>
            <a:ext cx="4610456" cy="6494085"/>
          </a:xfrm>
          <a:prstGeom prst="rect">
            <a:avLst/>
          </a:prstGeom>
          <a:noFill/>
        </p:spPr>
        <p:txBody>
          <a:bodyPr wrap="square" rtlCol="0">
            <a:spAutoFit/>
          </a:bodyPr>
          <a:lstStyle/>
          <a:p>
            <a:pPr algn="l"/>
            <a:r>
              <a:rPr lang="en-US" sz="3200" b="1" dirty="0"/>
              <a:t>ALL DIAS offer access to </a:t>
            </a:r>
            <a:r>
              <a:rPr lang="en-US" sz="3200" b="1" i="1" dirty="0"/>
              <a:t>Copernicus Data and Information</a:t>
            </a:r>
            <a:r>
              <a:rPr lang="en-US" sz="3200" i="1" dirty="0"/>
              <a:t>, </a:t>
            </a:r>
            <a:r>
              <a:rPr lang="en-US" sz="3200" dirty="0"/>
              <a:t>including Sentinel data and the Copernicus services information.</a:t>
            </a:r>
          </a:p>
          <a:p>
            <a:pPr algn="l"/>
            <a:endParaRPr lang="en-US" sz="3200" dirty="0"/>
          </a:p>
          <a:p>
            <a:pPr algn="l"/>
            <a:r>
              <a:rPr lang="en-US" sz="3200" b="1" dirty="0"/>
              <a:t>Each DIAS may provide access to additional EO &amp; non-EO data</a:t>
            </a:r>
            <a:r>
              <a:rPr lang="en-US" sz="3200" dirty="0"/>
              <a:t> according to the respective DIAS business models. </a:t>
            </a:r>
          </a:p>
        </p:txBody>
      </p:sp>
      <p:grpSp>
        <p:nvGrpSpPr>
          <p:cNvPr id="34" name="Group 33">
            <a:extLst>
              <a:ext uri="{FF2B5EF4-FFF2-40B4-BE49-F238E27FC236}">
                <a16:creationId xmlns:a16="http://schemas.microsoft.com/office/drawing/2014/main" xmlns="" id="{0E525C33-2F63-EC4C-B353-22393B6DE682}"/>
              </a:ext>
            </a:extLst>
          </p:cNvPr>
          <p:cNvGrpSpPr/>
          <p:nvPr/>
        </p:nvGrpSpPr>
        <p:grpSpPr>
          <a:xfrm>
            <a:off x="11733692" y="705283"/>
            <a:ext cx="2688032" cy="1186834"/>
            <a:chOff x="3673438" y="934077"/>
            <a:chExt cx="1488683" cy="812010"/>
          </a:xfrm>
        </p:grpSpPr>
        <p:grpSp>
          <p:nvGrpSpPr>
            <p:cNvPr id="35" name="Group 34">
              <a:extLst>
                <a:ext uri="{FF2B5EF4-FFF2-40B4-BE49-F238E27FC236}">
                  <a16:creationId xmlns:a16="http://schemas.microsoft.com/office/drawing/2014/main" xmlns="" id="{ADCDB5CA-4F38-BE40-81EE-38DA6E522B15}"/>
                </a:ext>
              </a:extLst>
            </p:cNvPr>
            <p:cNvGrpSpPr/>
            <p:nvPr/>
          </p:nvGrpSpPr>
          <p:grpSpPr>
            <a:xfrm>
              <a:off x="3817604" y="934077"/>
              <a:ext cx="1344517" cy="614416"/>
              <a:chOff x="3817604" y="934077"/>
              <a:chExt cx="1344517" cy="614416"/>
            </a:xfrm>
          </p:grpSpPr>
          <p:sp>
            <p:nvSpPr>
              <p:cNvPr id="37" name="TextBox 36">
                <a:extLst>
                  <a:ext uri="{FF2B5EF4-FFF2-40B4-BE49-F238E27FC236}">
                    <a16:creationId xmlns:a16="http://schemas.microsoft.com/office/drawing/2014/main" xmlns="" id="{99A83E6B-4B35-3646-9B00-DF452E6EB7CD}"/>
                  </a:ext>
                </a:extLst>
              </p:cNvPr>
              <p:cNvSpPr txBox="1"/>
              <p:nvPr/>
            </p:nvSpPr>
            <p:spPr>
              <a:xfrm>
                <a:off x="4155078" y="934077"/>
                <a:ext cx="1007043" cy="315863"/>
              </a:xfrm>
              <a:prstGeom prst="rect">
                <a:avLst/>
              </a:prstGeom>
              <a:noFill/>
            </p:spPr>
            <p:txBody>
              <a:bodyPr wrap="square" rtlCol="0">
                <a:spAutoFit/>
              </a:bodyPr>
              <a:lstStyle/>
              <a:p>
                <a:r>
                  <a:rPr lang="en-US" sz="2400" b="1" dirty="0">
                    <a:solidFill>
                      <a:srgbClr val="821718"/>
                    </a:solidFill>
                  </a:rPr>
                  <a:t>End user</a:t>
                </a:r>
                <a:endParaRPr lang="en-US" sz="2400" dirty="0">
                  <a:solidFill>
                    <a:srgbClr val="821718"/>
                  </a:solidFill>
                </a:endParaRPr>
              </a:p>
            </p:txBody>
          </p:sp>
          <p:pic>
            <p:nvPicPr>
              <p:cNvPr id="38" name="Picture 37">
                <a:extLst>
                  <a:ext uri="{FF2B5EF4-FFF2-40B4-BE49-F238E27FC236}">
                    <a16:creationId xmlns:a16="http://schemas.microsoft.com/office/drawing/2014/main" xmlns="" id="{1951E2C4-2062-884F-BD6F-48C318A15A96}"/>
                  </a:ext>
                </a:extLst>
              </p:cNvPr>
              <p:cNvPicPr>
                <a:picLocks noChangeAspect="1"/>
              </p:cNvPicPr>
              <p:nvPr/>
            </p:nvPicPr>
            <p:blipFill>
              <a:blip r:embed="rId9">
                <a:clrChange>
                  <a:clrFrom>
                    <a:srgbClr val="FFFFFF"/>
                  </a:clrFrom>
                  <a:clrTo>
                    <a:srgbClr val="FFFFFF">
                      <a:alpha val="0"/>
                    </a:srgbClr>
                  </a:clrTo>
                </a:clrChange>
                <a:duotone>
                  <a:schemeClr val="accent2">
                    <a:shade val="45000"/>
                    <a:satMod val="135000"/>
                  </a:schemeClr>
                  <a:prstClr val="white"/>
                </a:duotone>
              </a:blip>
              <a:stretch>
                <a:fillRect/>
              </a:stretch>
            </p:blipFill>
            <p:spPr>
              <a:xfrm flipH="1">
                <a:off x="3817604" y="1074011"/>
                <a:ext cx="417398" cy="474482"/>
              </a:xfrm>
              <a:prstGeom prst="rect">
                <a:avLst/>
              </a:prstGeom>
            </p:spPr>
          </p:pic>
        </p:grpSp>
        <p:sp>
          <p:nvSpPr>
            <p:cNvPr id="36" name="Oval 35">
              <a:extLst>
                <a:ext uri="{FF2B5EF4-FFF2-40B4-BE49-F238E27FC236}">
                  <a16:creationId xmlns:a16="http://schemas.microsoft.com/office/drawing/2014/main" xmlns="" id="{2D5144F4-6EC6-D34C-8B50-32E559C127FF}"/>
                </a:ext>
              </a:extLst>
            </p:cNvPr>
            <p:cNvSpPr/>
            <p:nvPr/>
          </p:nvSpPr>
          <p:spPr>
            <a:xfrm rot="21253641">
              <a:off x="3673438" y="1193000"/>
              <a:ext cx="894065" cy="553087"/>
            </a:xfrm>
            <a:prstGeom prst="ellipse">
              <a:avLst/>
            </a:prstGeom>
            <a:noFill/>
            <a:ln>
              <a:solidFill>
                <a:srgbClr val="821718"/>
              </a:solidFill>
            </a:ln>
            <a:effectLst>
              <a:outerShdw blurRad="76200" dir="18900000" sy="23000" kx="-1200000" algn="bl" rotWithShape="0">
                <a:prstClr val="black">
                  <a:alpha val="20000"/>
                </a:prstClr>
              </a:outerShdw>
            </a:effectLst>
            <a:scene3d>
              <a:camera prst="isometricOffAxis1Top"/>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sz="10000"/>
            </a:p>
          </p:txBody>
        </p:sp>
      </p:grpSp>
      <p:pic>
        <p:nvPicPr>
          <p:cNvPr id="39" name="Picture 38">
            <a:extLst>
              <a:ext uri="{FF2B5EF4-FFF2-40B4-BE49-F238E27FC236}">
                <a16:creationId xmlns:a16="http://schemas.microsoft.com/office/drawing/2014/main" xmlns="" id="{A9928843-67EB-3D45-955B-768203235938}"/>
              </a:ext>
            </a:extLst>
          </p:cNvPr>
          <p:cNvPicPr>
            <a:picLocks noChangeAspect="1"/>
          </p:cNvPicPr>
          <p:nvPr/>
        </p:nvPicPr>
        <p:blipFill>
          <a:blip r:embed="rId9">
            <a:clrChange>
              <a:clrFrom>
                <a:srgbClr val="FFFFFF"/>
              </a:clrFrom>
              <a:clrTo>
                <a:srgbClr val="FFFFFF">
                  <a:alpha val="0"/>
                </a:srgbClr>
              </a:clrTo>
            </a:clrChange>
            <a:duotone>
              <a:schemeClr val="accent5">
                <a:shade val="45000"/>
                <a:satMod val="135000"/>
              </a:schemeClr>
              <a:prstClr val="white"/>
            </a:duotone>
          </a:blip>
          <a:stretch>
            <a:fillRect/>
          </a:stretch>
        </p:blipFill>
        <p:spPr>
          <a:xfrm>
            <a:off x="12086551" y="2898274"/>
            <a:ext cx="765638" cy="759956"/>
          </a:xfrm>
          <a:prstGeom prst="rect">
            <a:avLst/>
          </a:prstGeom>
        </p:spPr>
      </p:pic>
      <p:sp>
        <p:nvSpPr>
          <p:cNvPr id="40" name="TextBox 39">
            <a:extLst>
              <a:ext uri="{FF2B5EF4-FFF2-40B4-BE49-F238E27FC236}">
                <a16:creationId xmlns:a16="http://schemas.microsoft.com/office/drawing/2014/main" xmlns="" id="{D4E5F805-AE04-A24C-A2FD-284091FB4510}"/>
              </a:ext>
            </a:extLst>
          </p:cNvPr>
          <p:cNvSpPr txBox="1"/>
          <p:nvPr/>
        </p:nvSpPr>
        <p:spPr>
          <a:xfrm>
            <a:off x="12342001" y="3170841"/>
            <a:ext cx="1965986" cy="461665"/>
          </a:xfrm>
          <a:prstGeom prst="rect">
            <a:avLst/>
          </a:prstGeom>
          <a:noFill/>
        </p:spPr>
        <p:txBody>
          <a:bodyPr wrap="square" rtlCol="0">
            <a:spAutoFit/>
          </a:bodyPr>
          <a:lstStyle/>
          <a:p>
            <a:r>
              <a:rPr lang="en-US" sz="2400" b="1" dirty="0">
                <a:solidFill>
                  <a:srgbClr val="31859C"/>
                </a:solidFill>
              </a:rPr>
              <a:t>Third-Party</a:t>
            </a:r>
            <a:endParaRPr lang="en-US" sz="2400" dirty="0">
              <a:solidFill>
                <a:srgbClr val="31859C"/>
              </a:solidFill>
            </a:endParaRPr>
          </a:p>
        </p:txBody>
      </p:sp>
      <p:pic>
        <p:nvPicPr>
          <p:cNvPr id="41" name="Picture 40">
            <a:extLst>
              <a:ext uri="{FF2B5EF4-FFF2-40B4-BE49-F238E27FC236}">
                <a16:creationId xmlns:a16="http://schemas.microsoft.com/office/drawing/2014/main" xmlns="" id="{2C6AA0E8-CF4A-014E-9A68-5AB75C9F114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6000"/>
                    </a14:imgEffect>
                    <a14:imgEffect>
                      <a14:colorTemperature colorTemp="5739"/>
                    </a14:imgEffect>
                    <a14:imgEffect>
                      <a14:saturation sat="187000"/>
                    </a14:imgEffect>
                  </a14:imgLayer>
                </a14:imgProps>
              </a:ext>
            </a:extLst>
          </a:blip>
          <a:srcRect l="-3287" t="9671" r="5288" b="13287"/>
          <a:stretch/>
        </p:blipFill>
        <p:spPr>
          <a:xfrm rot="280115">
            <a:off x="9284542" y="5090453"/>
            <a:ext cx="5951776" cy="1293890"/>
          </a:xfrm>
          <a:prstGeom prst="rect">
            <a:avLst/>
          </a:prstGeom>
          <a:scene3d>
            <a:camera prst="isometricOffAxis1Top"/>
            <a:lightRig rig="threePt" dir="t"/>
          </a:scene3d>
        </p:spPr>
      </p:pic>
      <p:sp>
        <p:nvSpPr>
          <p:cNvPr id="42" name="Up Arrow 41">
            <a:extLst>
              <a:ext uri="{FF2B5EF4-FFF2-40B4-BE49-F238E27FC236}">
                <a16:creationId xmlns:a16="http://schemas.microsoft.com/office/drawing/2014/main" xmlns="" id="{C26F838D-47B8-224A-8242-47126F2A0CD4}"/>
              </a:ext>
            </a:extLst>
          </p:cNvPr>
          <p:cNvSpPr/>
          <p:nvPr/>
        </p:nvSpPr>
        <p:spPr>
          <a:xfrm rot="10800000" flipV="1">
            <a:off x="11990417" y="5388990"/>
            <a:ext cx="1220382" cy="682364"/>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43" name="Up Arrow 42">
            <a:extLst>
              <a:ext uri="{FF2B5EF4-FFF2-40B4-BE49-F238E27FC236}">
                <a16:creationId xmlns:a16="http://schemas.microsoft.com/office/drawing/2014/main" xmlns="" id="{B113117B-E7A5-B34B-93BE-9BC78D4C0949}"/>
              </a:ext>
            </a:extLst>
          </p:cNvPr>
          <p:cNvSpPr/>
          <p:nvPr/>
        </p:nvSpPr>
        <p:spPr>
          <a:xfrm rot="10800000" flipV="1">
            <a:off x="8990861" y="5367774"/>
            <a:ext cx="1220382" cy="515220"/>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44" name="TextBox 43">
            <a:extLst>
              <a:ext uri="{FF2B5EF4-FFF2-40B4-BE49-F238E27FC236}">
                <a16:creationId xmlns:a16="http://schemas.microsoft.com/office/drawing/2014/main" xmlns="" id="{2BBC7926-74CF-D748-B68F-1FD1774D6D58}"/>
              </a:ext>
            </a:extLst>
          </p:cNvPr>
          <p:cNvSpPr txBox="1"/>
          <p:nvPr/>
        </p:nvSpPr>
        <p:spPr>
          <a:xfrm>
            <a:off x="1095963" y="9618687"/>
            <a:ext cx="12518170" cy="769441"/>
          </a:xfrm>
          <a:prstGeom prst="rect">
            <a:avLst/>
          </a:prstGeom>
          <a:noFill/>
        </p:spPr>
        <p:txBody>
          <a:bodyPr wrap="none" rtlCol="0">
            <a:spAutoFit/>
          </a:bodyPr>
          <a:lstStyle/>
          <a:p>
            <a:r>
              <a:rPr lang="en-US" sz="4400" dirty="0">
                <a:solidFill>
                  <a:srgbClr val="657892"/>
                </a:solidFill>
              </a:rPr>
              <a:t>Data Sources for Copernicus Data &amp; </a:t>
            </a:r>
            <a:r>
              <a:rPr lang="en-US" sz="4400" dirty="0">
                <a:solidFill>
                  <a:schemeClr val="accent1">
                    <a:lumMod val="75000"/>
                  </a:schemeClr>
                </a:solidFill>
              </a:rPr>
              <a:t>Information</a:t>
            </a:r>
            <a:r>
              <a:rPr lang="en-US" sz="4400" dirty="0">
                <a:solidFill>
                  <a:srgbClr val="657892"/>
                </a:solidFill>
              </a:rPr>
              <a:t> </a:t>
            </a:r>
          </a:p>
        </p:txBody>
      </p:sp>
      <p:sp>
        <p:nvSpPr>
          <p:cNvPr id="45" name="TextBox 44">
            <a:extLst>
              <a:ext uri="{FF2B5EF4-FFF2-40B4-BE49-F238E27FC236}">
                <a16:creationId xmlns:a16="http://schemas.microsoft.com/office/drawing/2014/main" xmlns="" id="{ABC6C430-268F-0940-896A-A8A87341DE96}"/>
              </a:ext>
            </a:extLst>
          </p:cNvPr>
          <p:cNvSpPr txBox="1"/>
          <p:nvPr/>
        </p:nvSpPr>
        <p:spPr>
          <a:xfrm>
            <a:off x="16695954" y="9686221"/>
            <a:ext cx="2008558" cy="369332"/>
          </a:xfrm>
          <a:prstGeom prst="rect">
            <a:avLst/>
          </a:prstGeom>
          <a:noFill/>
        </p:spPr>
        <p:txBody>
          <a:bodyPr wrap="none" rtlCol="0">
            <a:spAutoFit/>
          </a:bodyPr>
          <a:lstStyle/>
          <a:p>
            <a:r>
              <a:rPr lang="en-US" dirty="0">
                <a:solidFill>
                  <a:schemeClr val="accent3">
                    <a:lumMod val="75000"/>
                  </a:schemeClr>
                </a:solidFill>
              </a:rPr>
              <a:t>Other Data Sources</a:t>
            </a:r>
          </a:p>
        </p:txBody>
      </p:sp>
    </p:spTree>
    <p:extLst>
      <p:ext uri="{BB962C8B-B14F-4D97-AF65-F5344CB8AC3E}">
        <p14:creationId xmlns:p14="http://schemas.microsoft.com/office/powerpoint/2010/main" val="318498839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922524" y="1060628"/>
            <a:ext cx="5729132"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Free DIAS Services</a:t>
            </a:r>
            <a:endParaRPr dirty="0">
              <a:solidFill>
                <a:schemeClr val="accent1"/>
              </a:solidFill>
            </a:endParaRPr>
          </a:p>
        </p:txBody>
      </p:sp>
      <p:grpSp>
        <p:nvGrpSpPr>
          <p:cNvPr id="41" name="Group 40">
            <a:extLst>
              <a:ext uri="{FF2B5EF4-FFF2-40B4-BE49-F238E27FC236}">
                <a16:creationId xmlns:a16="http://schemas.microsoft.com/office/drawing/2014/main" xmlns="" id="{8E11979E-1621-2646-8857-611D91DA3E4F}"/>
              </a:ext>
            </a:extLst>
          </p:cNvPr>
          <p:cNvGrpSpPr/>
          <p:nvPr/>
        </p:nvGrpSpPr>
        <p:grpSpPr>
          <a:xfrm>
            <a:off x="7718089" y="7042615"/>
            <a:ext cx="9786058" cy="1534130"/>
            <a:chOff x="1658705" y="3089592"/>
            <a:chExt cx="4893029" cy="767065"/>
          </a:xfrm>
        </p:grpSpPr>
        <p:sp>
          <p:nvSpPr>
            <p:cNvPr id="42" name="Can 41">
              <a:extLst>
                <a:ext uri="{FF2B5EF4-FFF2-40B4-BE49-F238E27FC236}">
                  <a16:creationId xmlns:a16="http://schemas.microsoft.com/office/drawing/2014/main" xmlns="" id="{AFA50C61-5D40-8A43-8D0E-DB8C6F744342}"/>
                </a:ext>
              </a:extLst>
            </p:cNvPr>
            <p:cNvSpPr/>
            <p:nvPr/>
          </p:nvSpPr>
          <p:spPr>
            <a:xfrm>
              <a:off x="1658705" y="3089592"/>
              <a:ext cx="4891214" cy="767065"/>
            </a:xfrm>
            <a:prstGeom prst="can">
              <a:avLst>
                <a:gd name="adj" fmla="val 50000"/>
              </a:avLst>
            </a:prstGeom>
            <a:solidFill>
              <a:srgbClr val="B0C18E"/>
            </a:soli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43" name="Oval 42">
              <a:extLst>
                <a:ext uri="{FF2B5EF4-FFF2-40B4-BE49-F238E27FC236}">
                  <a16:creationId xmlns:a16="http://schemas.microsoft.com/office/drawing/2014/main" xmlns="" id="{9794F0FC-5110-9249-933A-6795EFE4321F}"/>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44" name="Rectangle 43">
              <a:extLst>
                <a:ext uri="{FF2B5EF4-FFF2-40B4-BE49-F238E27FC236}">
                  <a16:creationId xmlns:a16="http://schemas.microsoft.com/office/drawing/2014/main" xmlns="" id="{4065EB48-9B4D-7C4B-87E7-9E6320A9F042}"/>
                </a:ext>
              </a:extLst>
            </p:cNvPr>
            <p:cNvSpPr/>
            <p:nvPr/>
          </p:nvSpPr>
          <p:spPr>
            <a:xfrm>
              <a:off x="1731158" y="3387633"/>
              <a:ext cx="4759533" cy="426477"/>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Other EO and non-EO data      </a:t>
              </a:r>
            </a:p>
          </p:txBody>
        </p:sp>
      </p:grpSp>
      <p:grpSp>
        <p:nvGrpSpPr>
          <p:cNvPr id="45" name="Group 44">
            <a:extLst>
              <a:ext uri="{FF2B5EF4-FFF2-40B4-BE49-F238E27FC236}">
                <a16:creationId xmlns:a16="http://schemas.microsoft.com/office/drawing/2014/main" xmlns="" id="{50E2F7A1-26D2-C441-8B57-AA4877C91501}"/>
              </a:ext>
            </a:extLst>
          </p:cNvPr>
          <p:cNvGrpSpPr/>
          <p:nvPr/>
        </p:nvGrpSpPr>
        <p:grpSpPr>
          <a:xfrm>
            <a:off x="7716589" y="6244997"/>
            <a:ext cx="9786058" cy="1534130"/>
            <a:chOff x="1658705" y="3089592"/>
            <a:chExt cx="4893029" cy="767065"/>
          </a:xfrm>
        </p:grpSpPr>
        <p:sp>
          <p:nvSpPr>
            <p:cNvPr id="46" name="Can 45">
              <a:extLst>
                <a:ext uri="{FF2B5EF4-FFF2-40B4-BE49-F238E27FC236}">
                  <a16:creationId xmlns:a16="http://schemas.microsoft.com/office/drawing/2014/main" xmlns="" id="{D086DF20-E9D1-F24D-87A0-510E03922017}"/>
                </a:ext>
              </a:extLst>
            </p:cNvPr>
            <p:cNvSpPr/>
            <p:nvPr/>
          </p:nvSpPr>
          <p:spPr>
            <a:xfrm>
              <a:off x="1658705" y="3089592"/>
              <a:ext cx="4891214" cy="767065"/>
            </a:xfrm>
            <a:prstGeom prst="can">
              <a:avLst>
                <a:gd name="adj" fmla="val 50000"/>
              </a:avLst>
            </a:prstGeom>
            <a:solidFill>
              <a:srgbClr val="657892"/>
            </a:soli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47" name="Oval 46">
              <a:extLst>
                <a:ext uri="{FF2B5EF4-FFF2-40B4-BE49-F238E27FC236}">
                  <a16:creationId xmlns:a16="http://schemas.microsoft.com/office/drawing/2014/main" xmlns="" id="{2112623B-7C1C-4346-9256-764E3E0409D1}"/>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48" name="Rectangle 47">
              <a:extLst>
                <a:ext uri="{FF2B5EF4-FFF2-40B4-BE49-F238E27FC236}">
                  <a16:creationId xmlns:a16="http://schemas.microsoft.com/office/drawing/2014/main" xmlns="" id="{99D2A2EA-2F07-2D4A-B7B4-11C43ED5F01E}"/>
                </a:ext>
              </a:extLst>
            </p:cNvPr>
            <p:cNvSpPr/>
            <p:nvPr/>
          </p:nvSpPr>
          <p:spPr>
            <a:xfrm>
              <a:off x="1731158" y="3373912"/>
              <a:ext cx="4759533" cy="474420"/>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Copernicus Data &amp; Information</a:t>
              </a:r>
            </a:p>
          </p:txBody>
        </p:sp>
      </p:grpSp>
      <p:grpSp>
        <p:nvGrpSpPr>
          <p:cNvPr id="49" name="Group 48">
            <a:extLst>
              <a:ext uri="{FF2B5EF4-FFF2-40B4-BE49-F238E27FC236}">
                <a16:creationId xmlns:a16="http://schemas.microsoft.com/office/drawing/2014/main" xmlns="" id="{C1D3CA92-271C-F944-9511-06F38BE464C1}"/>
              </a:ext>
            </a:extLst>
          </p:cNvPr>
          <p:cNvGrpSpPr/>
          <p:nvPr/>
        </p:nvGrpSpPr>
        <p:grpSpPr>
          <a:xfrm>
            <a:off x="7715089" y="5447383"/>
            <a:ext cx="9786058" cy="1534130"/>
            <a:chOff x="1658705" y="3089592"/>
            <a:chExt cx="4893029" cy="767065"/>
          </a:xfrm>
        </p:grpSpPr>
        <p:sp>
          <p:nvSpPr>
            <p:cNvPr id="50" name="Can 49">
              <a:extLst>
                <a:ext uri="{FF2B5EF4-FFF2-40B4-BE49-F238E27FC236}">
                  <a16:creationId xmlns:a16="http://schemas.microsoft.com/office/drawing/2014/main" xmlns="" id="{BE33D95A-3885-594D-9415-76E78AC30599}"/>
                </a:ext>
              </a:extLst>
            </p:cNvPr>
            <p:cNvSpPr/>
            <p:nvPr/>
          </p:nvSpPr>
          <p:spPr>
            <a:xfrm>
              <a:off x="1658705" y="3089592"/>
              <a:ext cx="4891214" cy="767065"/>
            </a:xfrm>
            <a:prstGeom prst="can">
              <a:avLst>
                <a:gd name="adj" fmla="val 50000"/>
              </a:avLst>
            </a:prstGeom>
            <a:gradFill flip="none" rotWithShape="1">
              <a:gsLst>
                <a:gs pos="85000">
                  <a:schemeClr val="bg1">
                    <a:lumMod val="65000"/>
                  </a:schemeClr>
                </a:gs>
                <a:gs pos="50000">
                  <a:srgbClr val="FFFFFF"/>
                </a:gs>
                <a:gs pos="27000">
                  <a:schemeClr val="bg1">
                    <a:lumMod val="65000"/>
                  </a:schemeClr>
                </a:gs>
                <a:gs pos="58000">
                  <a:srgbClr val="FFFFFF"/>
                </a:gs>
              </a:gsLst>
              <a:path path="circle">
                <a:fillToRect l="100000" b="100000"/>
              </a:path>
              <a:tileRect t="-100000" r="-100000"/>
            </a:gra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51" name="Oval 50">
              <a:extLst>
                <a:ext uri="{FF2B5EF4-FFF2-40B4-BE49-F238E27FC236}">
                  <a16:creationId xmlns:a16="http://schemas.microsoft.com/office/drawing/2014/main" xmlns="" id="{EE7525D0-9A02-8A47-8269-601A75F328B2}"/>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sp>
        <p:nvSpPr>
          <p:cNvPr id="52" name="Can 51">
            <a:extLst>
              <a:ext uri="{FF2B5EF4-FFF2-40B4-BE49-F238E27FC236}">
                <a16:creationId xmlns:a16="http://schemas.microsoft.com/office/drawing/2014/main" xmlns="" id="{BD4B23CA-18E1-7944-85FF-9747E8AC1508}"/>
              </a:ext>
            </a:extLst>
          </p:cNvPr>
          <p:cNvSpPr/>
          <p:nvPr/>
        </p:nvSpPr>
        <p:spPr>
          <a:xfrm>
            <a:off x="7675470" y="1895456"/>
            <a:ext cx="9774700" cy="2757292"/>
          </a:xfrm>
          <a:prstGeom prst="can">
            <a:avLst>
              <a:gd name="adj" fmla="val 25735"/>
            </a:avLst>
          </a:prstGeom>
          <a:solidFill>
            <a:srgbClr val="C6D9F1">
              <a:alpha val="15000"/>
            </a:srgbClr>
          </a:solidFill>
          <a:ln>
            <a:noFill/>
          </a:ln>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rtlCol="0" anchor="ctr"/>
          <a:lstStyle/>
          <a:p>
            <a:endParaRPr lang="en-US" sz="10000"/>
          </a:p>
        </p:txBody>
      </p:sp>
      <p:sp>
        <p:nvSpPr>
          <p:cNvPr id="53" name="Can 52">
            <a:extLst>
              <a:ext uri="{FF2B5EF4-FFF2-40B4-BE49-F238E27FC236}">
                <a16:creationId xmlns:a16="http://schemas.microsoft.com/office/drawing/2014/main" xmlns="" id="{F18B637D-E670-7041-84EE-9184B6FC8468}"/>
              </a:ext>
            </a:extLst>
          </p:cNvPr>
          <p:cNvSpPr/>
          <p:nvPr/>
        </p:nvSpPr>
        <p:spPr>
          <a:xfrm>
            <a:off x="7694426" y="4801403"/>
            <a:ext cx="9774700" cy="1440546"/>
          </a:xfrm>
          <a:prstGeom prst="can">
            <a:avLst>
              <a:gd name="adj" fmla="val 50000"/>
            </a:avLst>
          </a:prstGeom>
          <a:solidFill>
            <a:schemeClr val="bg1">
              <a:lumMod val="85000"/>
              <a:alpha val="26000"/>
            </a:schemeClr>
          </a:solidFill>
          <a:ln>
            <a:noFill/>
          </a:ln>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rtlCol="0" anchor="ctr"/>
          <a:lstStyle/>
          <a:p>
            <a:endParaRPr lang="en-US" sz="10000"/>
          </a:p>
        </p:txBody>
      </p:sp>
      <p:grpSp>
        <p:nvGrpSpPr>
          <p:cNvPr id="54" name="Group 53">
            <a:extLst>
              <a:ext uri="{FF2B5EF4-FFF2-40B4-BE49-F238E27FC236}">
                <a16:creationId xmlns:a16="http://schemas.microsoft.com/office/drawing/2014/main" xmlns="" id="{89E369AE-CE0D-B646-8727-B9F324AAB4CE}"/>
              </a:ext>
            </a:extLst>
          </p:cNvPr>
          <p:cNvGrpSpPr/>
          <p:nvPr/>
        </p:nvGrpSpPr>
        <p:grpSpPr>
          <a:xfrm>
            <a:off x="7675675" y="3853671"/>
            <a:ext cx="9786058" cy="1534130"/>
            <a:chOff x="1658705" y="3089592"/>
            <a:chExt cx="4893029" cy="767065"/>
          </a:xfrm>
        </p:grpSpPr>
        <p:sp>
          <p:nvSpPr>
            <p:cNvPr id="55" name="Can 54">
              <a:extLst>
                <a:ext uri="{FF2B5EF4-FFF2-40B4-BE49-F238E27FC236}">
                  <a16:creationId xmlns:a16="http://schemas.microsoft.com/office/drawing/2014/main" xmlns="" id="{1C0B5241-CD8A-F240-94C3-95B1115B5BA0}"/>
                </a:ext>
              </a:extLst>
            </p:cNvPr>
            <p:cNvSpPr/>
            <p:nvPr/>
          </p:nvSpPr>
          <p:spPr>
            <a:xfrm>
              <a:off x="1658705" y="3089592"/>
              <a:ext cx="4891214" cy="767065"/>
            </a:xfrm>
            <a:prstGeom prst="can">
              <a:avLst>
                <a:gd name="adj" fmla="val 50000"/>
              </a:avLst>
            </a:prstGeom>
            <a:gradFill flip="none" rotWithShape="1">
              <a:gsLst>
                <a:gs pos="69000">
                  <a:schemeClr val="tx1">
                    <a:lumMod val="65000"/>
                    <a:lumOff val="35000"/>
                  </a:schemeClr>
                </a:gs>
                <a:gs pos="50000">
                  <a:srgbClr val="FFFFFF"/>
                </a:gs>
                <a:gs pos="34000">
                  <a:schemeClr val="tx1">
                    <a:lumMod val="65000"/>
                    <a:lumOff val="35000"/>
                  </a:schemeClr>
                </a:gs>
                <a:gs pos="58000">
                  <a:srgbClr val="FFFFFF"/>
                </a:gs>
              </a:gsLst>
              <a:path path="circle">
                <a:fillToRect l="100000" b="100000"/>
              </a:path>
              <a:tileRect t="-100000" r="-100000"/>
            </a:gra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56" name="Oval 55">
              <a:extLst>
                <a:ext uri="{FF2B5EF4-FFF2-40B4-BE49-F238E27FC236}">
                  <a16:creationId xmlns:a16="http://schemas.microsoft.com/office/drawing/2014/main" xmlns="" id="{2CCEF6DF-95B1-0649-B5D5-881C91FAC3E9}"/>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57" name="Rectangle 56">
              <a:extLst>
                <a:ext uri="{FF2B5EF4-FFF2-40B4-BE49-F238E27FC236}">
                  <a16:creationId xmlns:a16="http://schemas.microsoft.com/office/drawing/2014/main" xmlns="" id="{186B04A8-5324-B246-828E-3C5A02F96684}"/>
                </a:ext>
              </a:extLst>
            </p:cNvPr>
            <p:cNvSpPr/>
            <p:nvPr/>
          </p:nvSpPr>
          <p:spPr>
            <a:xfrm>
              <a:off x="1731158" y="3373912"/>
              <a:ext cx="4759533" cy="474420"/>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Copernicus DIAS interfaces</a:t>
              </a:r>
            </a:p>
          </p:txBody>
        </p:sp>
      </p:grpSp>
      <p:sp>
        <p:nvSpPr>
          <p:cNvPr id="58" name="Oval 57">
            <a:extLst>
              <a:ext uri="{FF2B5EF4-FFF2-40B4-BE49-F238E27FC236}">
                <a16:creationId xmlns:a16="http://schemas.microsoft.com/office/drawing/2014/main" xmlns="" id="{481CC869-239C-9541-BEC5-7993880C5162}"/>
              </a:ext>
            </a:extLst>
          </p:cNvPr>
          <p:cNvSpPr/>
          <p:nvPr/>
        </p:nvSpPr>
        <p:spPr>
          <a:xfrm>
            <a:off x="7684372" y="1720735"/>
            <a:ext cx="9788244" cy="837274"/>
          </a:xfrm>
          <a:prstGeom prst="ellipse">
            <a:avLst/>
          </a:prstGeom>
          <a:gradFill flip="none" rotWithShape="1">
            <a:gsLst>
              <a:gs pos="12000">
                <a:schemeClr val="bg1">
                  <a:lumMod val="95000"/>
                  <a:alpha val="82000"/>
                </a:schemeClr>
              </a:gs>
              <a:gs pos="79000">
                <a:schemeClr val="tx1">
                  <a:lumMod val="50000"/>
                  <a:lumOff val="50000"/>
                  <a:alpha val="82000"/>
                </a:schemeClr>
              </a:gs>
              <a:gs pos="43000">
                <a:schemeClr val="bg1">
                  <a:lumMod val="75000"/>
                  <a:alpha val="82000"/>
                </a:schemeClr>
              </a:gs>
            </a:gsLst>
            <a:path path="circle">
              <a:fillToRect l="50000" t="50000" r="50000" b="50000"/>
            </a:path>
            <a:tileRect/>
          </a:gradFill>
          <a:ln>
            <a:noFill/>
          </a:ln>
          <a:scene3d>
            <a:camera prst="orthographicFront"/>
            <a:lightRig rig="soft" dir="t">
              <a:rot lat="0" lon="0" rev="6480000"/>
            </a:lightRig>
          </a:scene3d>
          <a:sp3d extrusionH="241300" contourW="6350" prstMaterial="matte">
            <a:bevelT w="158750" h="133350"/>
            <a:extrusionClr>
              <a:schemeClr val="tx1">
                <a:lumMod val="50000"/>
                <a:lumOff val="50000"/>
              </a:schemeClr>
            </a:extrusionClr>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pic>
        <p:nvPicPr>
          <p:cNvPr id="59" name="Picture 58">
            <a:extLst>
              <a:ext uri="{FF2B5EF4-FFF2-40B4-BE49-F238E27FC236}">
                <a16:creationId xmlns:a16="http://schemas.microsoft.com/office/drawing/2014/main" xmlns="" id="{7FBB962C-B61E-AC49-B3EE-04A34C45BF8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6000"/>
                    </a14:imgEffect>
                    <a14:imgEffect>
                      <a14:colorTemperature colorTemp="5739"/>
                    </a14:imgEffect>
                    <a14:imgEffect>
                      <a14:saturation sat="187000"/>
                    </a14:imgEffect>
                  </a14:imgLayer>
                </a14:imgProps>
              </a:ext>
            </a:extLst>
          </a:blip>
          <a:stretch>
            <a:fillRect/>
          </a:stretch>
        </p:blipFill>
        <p:spPr>
          <a:xfrm rot="280115">
            <a:off x="8246308" y="1052358"/>
            <a:ext cx="7264188" cy="1870632"/>
          </a:xfrm>
          <a:prstGeom prst="rect">
            <a:avLst/>
          </a:prstGeom>
          <a:scene3d>
            <a:camera prst="isometricOffAxis1Top"/>
            <a:lightRig rig="threePt" dir="t"/>
          </a:scene3d>
        </p:spPr>
      </p:pic>
      <p:sp>
        <p:nvSpPr>
          <p:cNvPr id="60" name="Up Arrow 59">
            <a:extLst>
              <a:ext uri="{FF2B5EF4-FFF2-40B4-BE49-F238E27FC236}">
                <a16:creationId xmlns:a16="http://schemas.microsoft.com/office/drawing/2014/main" xmlns="" id="{2760479D-E6C6-AC4E-BC60-57A0F3407BF7}"/>
              </a:ext>
            </a:extLst>
          </p:cNvPr>
          <p:cNvSpPr/>
          <p:nvPr/>
        </p:nvSpPr>
        <p:spPr>
          <a:xfrm rot="10800000" flipV="1">
            <a:off x="15303655" y="5318461"/>
            <a:ext cx="1220382" cy="564534"/>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nvGrpSpPr>
          <p:cNvPr id="61" name="Group 60">
            <a:extLst>
              <a:ext uri="{FF2B5EF4-FFF2-40B4-BE49-F238E27FC236}">
                <a16:creationId xmlns:a16="http://schemas.microsoft.com/office/drawing/2014/main" xmlns="" id="{EB2B4C27-8235-7944-B1B2-F1709E234106}"/>
              </a:ext>
            </a:extLst>
          </p:cNvPr>
          <p:cNvGrpSpPr/>
          <p:nvPr/>
        </p:nvGrpSpPr>
        <p:grpSpPr>
          <a:xfrm>
            <a:off x="11733692" y="705283"/>
            <a:ext cx="2688032" cy="1186834"/>
            <a:chOff x="3673438" y="934077"/>
            <a:chExt cx="1488683" cy="812010"/>
          </a:xfrm>
        </p:grpSpPr>
        <p:grpSp>
          <p:nvGrpSpPr>
            <p:cNvPr id="62" name="Group 61">
              <a:extLst>
                <a:ext uri="{FF2B5EF4-FFF2-40B4-BE49-F238E27FC236}">
                  <a16:creationId xmlns:a16="http://schemas.microsoft.com/office/drawing/2014/main" xmlns="" id="{EB323481-D311-8541-9B69-E43DBAE9AE77}"/>
                </a:ext>
              </a:extLst>
            </p:cNvPr>
            <p:cNvGrpSpPr/>
            <p:nvPr/>
          </p:nvGrpSpPr>
          <p:grpSpPr>
            <a:xfrm>
              <a:off x="3817604" y="934077"/>
              <a:ext cx="1344517" cy="614416"/>
              <a:chOff x="3817604" y="934077"/>
              <a:chExt cx="1344517" cy="614416"/>
            </a:xfrm>
          </p:grpSpPr>
          <p:sp>
            <p:nvSpPr>
              <p:cNvPr id="64" name="TextBox 63">
                <a:extLst>
                  <a:ext uri="{FF2B5EF4-FFF2-40B4-BE49-F238E27FC236}">
                    <a16:creationId xmlns:a16="http://schemas.microsoft.com/office/drawing/2014/main" xmlns="" id="{B8FFC262-6D2F-4A48-8C8B-A426BC8EBD15}"/>
                  </a:ext>
                </a:extLst>
              </p:cNvPr>
              <p:cNvSpPr txBox="1"/>
              <p:nvPr/>
            </p:nvSpPr>
            <p:spPr>
              <a:xfrm>
                <a:off x="4155078" y="934077"/>
                <a:ext cx="1007043" cy="315863"/>
              </a:xfrm>
              <a:prstGeom prst="rect">
                <a:avLst/>
              </a:prstGeom>
              <a:noFill/>
            </p:spPr>
            <p:txBody>
              <a:bodyPr wrap="square" rtlCol="0">
                <a:spAutoFit/>
              </a:bodyPr>
              <a:lstStyle/>
              <a:p>
                <a:r>
                  <a:rPr lang="en-US" sz="2400" b="1" dirty="0">
                    <a:solidFill>
                      <a:srgbClr val="821718"/>
                    </a:solidFill>
                  </a:rPr>
                  <a:t>End user</a:t>
                </a:r>
                <a:endParaRPr lang="en-US" sz="2400" dirty="0">
                  <a:solidFill>
                    <a:srgbClr val="821718"/>
                  </a:solidFill>
                </a:endParaRPr>
              </a:p>
            </p:txBody>
          </p:sp>
          <p:pic>
            <p:nvPicPr>
              <p:cNvPr id="65" name="Picture 64">
                <a:extLst>
                  <a:ext uri="{FF2B5EF4-FFF2-40B4-BE49-F238E27FC236}">
                    <a16:creationId xmlns:a16="http://schemas.microsoft.com/office/drawing/2014/main" xmlns="" id="{46953F4B-00EB-B240-B554-D4144CA32F94}"/>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flipH="1">
                <a:off x="3817604" y="1074011"/>
                <a:ext cx="417398" cy="474482"/>
              </a:xfrm>
              <a:prstGeom prst="rect">
                <a:avLst/>
              </a:prstGeom>
            </p:spPr>
          </p:pic>
        </p:grpSp>
        <p:sp>
          <p:nvSpPr>
            <p:cNvPr id="63" name="Oval 62">
              <a:extLst>
                <a:ext uri="{FF2B5EF4-FFF2-40B4-BE49-F238E27FC236}">
                  <a16:creationId xmlns:a16="http://schemas.microsoft.com/office/drawing/2014/main" xmlns="" id="{0F0A0B13-37E6-D649-9CD1-F8BC2FDB6FEA}"/>
                </a:ext>
              </a:extLst>
            </p:cNvPr>
            <p:cNvSpPr/>
            <p:nvPr/>
          </p:nvSpPr>
          <p:spPr>
            <a:xfrm rot="21253641">
              <a:off x="3673438" y="1193000"/>
              <a:ext cx="894065" cy="553087"/>
            </a:xfrm>
            <a:prstGeom prst="ellipse">
              <a:avLst/>
            </a:prstGeom>
            <a:noFill/>
            <a:ln>
              <a:solidFill>
                <a:srgbClr val="821718"/>
              </a:solidFill>
            </a:ln>
            <a:effectLst>
              <a:outerShdw blurRad="76200" dir="18900000" sy="23000" kx="-1200000" algn="bl" rotWithShape="0">
                <a:prstClr val="black">
                  <a:alpha val="20000"/>
                </a:prstClr>
              </a:outerShdw>
            </a:effectLst>
            <a:scene3d>
              <a:camera prst="isometricOffAxis1Top"/>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sz="10000"/>
            </a:p>
          </p:txBody>
        </p:sp>
      </p:grpSp>
      <p:sp>
        <p:nvSpPr>
          <p:cNvPr id="66" name="Up Arrow 65">
            <a:extLst>
              <a:ext uri="{FF2B5EF4-FFF2-40B4-BE49-F238E27FC236}">
                <a16:creationId xmlns:a16="http://schemas.microsoft.com/office/drawing/2014/main" xmlns="" id="{42872BFA-08C2-9B48-8EE1-7656549902DB}"/>
              </a:ext>
            </a:extLst>
          </p:cNvPr>
          <p:cNvSpPr/>
          <p:nvPr/>
        </p:nvSpPr>
        <p:spPr>
          <a:xfrm rot="10800000" flipV="1">
            <a:off x="11990417" y="5388990"/>
            <a:ext cx="1220382" cy="682364"/>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67" name="Up Arrow 66">
            <a:extLst>
              <a:ext uri="{FF2B5EF4-FFF2-40B4-BE49-F238E27FC236}">
                <a16:creationId xmlns:a16="http://schemas.microsoft.com/office/drawing/2014/main" xmlns="" id="{E022A426-2BDC-354C-8A8E-830AAF740BF6}"/>
              </a:ext>
            </a:extLst>
          </p:cNvPr>
          <p:cNvSpPr/>
          <p:nvPr/>
        </p:nvSpPr>
        <p:spPr>
          <a:xfrm rot="10800000" flipV="1">
            <a:off x="8990861" y="5367774"/>
            <a:ext cx="1220382" cy="515220"/>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68" name="TextBox 67">
            <a:extLst>
              <a:ext uri="{FF2B5EF4-FFF2-40B4-BE49-F238E27FC236}">
                <a16:creationId xmlns:a16="http://schemas.microsoft.com/office/drawing/2014/main" xmlns="" id="{E28F1FB4-E352-FF49-9818-26749A91BE8E}"/>
              </a:ext>
            </a:extLst>
          </p:cNvPr>
          <p:cNvSpPr txBox="1"/>
          <p:nvPr/>
        </p:nvSpPr>
        <p:spPr>
          <a:xfrm>
            <a:off x="2157142" y="2602547"/>
            <a:ext cx="4610456" cy="5509200"/>
          </a:xfrm>
          <a:prstGeom prst="rect">
            <a:avLst/>
          </a:prstGeom>
          <a:noFill/>
        </p:spPr>
        <p:txBody>
          <a:bodyPr wrap="square" rtlCol="0">
            <a:spAutoFit/>
          </a:bodyPr>
          <a:lstStyle/>
          <a:p>
            <a:r>
              <a:rPr lang="en-US" sz="3200" dirty="0"/>
              <a:t>ALL DIAS allow users (end users and Third-parties) to freely:</a:t>
            </a:r>
          </a:p>
          <a:p>
            <a:pPr marL="571500" indent="-571500">
              <a:buFontTx/>
              <a:buChar char="-"/>
            </a:pPr>
            <a:r>
              <a:rPr lang="en-US" sz="3200" b="1" dirty="0">
                <a:solidFill>
                  <a:srgbClr val="0000FF"/>
                </a:solidFill>
              </a:rPr>
              <a:t>discover</a:t>
            </a:r>
            <a:r>
              <a:rPr lang="en-US" sz="3200" dirty="0">
                <a:solidFill>
                  <a:srgbClr val="0000FF"/>
                </a:solidFill>
              </a:rPr>
              <a:t> </a:t>
            </a:r>
            <a:r>
              <a:rPr lang="en-US" sz="3200" dirty="0"/>
              <a:t>available data &amp; information</a:t>
            </a:r>
          </a:p>
          <a:p>
            <a:pPr marL="571500" indent="-571500">
              <a:buFontTx/>
              <a:buChar char="-"/>
            </a:pPr>
            <a:r>
              <a:rPr lang="en-US" sz="3200" b="1" dirty="0">
                <a:solidFill>
                  <a:srgbClr val="0000FF"/>
                </a:solidFill>
              </a:rPr>
              <a:t>download</a:t>
            </a:r>
            <a:r>
              <a:rPr lang="en-US" sz="3200" dirty="0">
                <a:solidFill>
                  <a:srgbClr val="0000FF"/>
                </a:solidFill>
              </a:rPr>
              <a:t> </a:t>
            </a:r>
            <a:r>
              <a:rPr lang="en-US" sz="3200" dirty="0"/>
              <a:t>available data &amp; information</a:t>
            </a:r>
          </a:p>
          <a:p>
            <a:pPr marL="571500" indent="-571500">
              <a:buFontTx/>
              <a:buChar char="-"/>
            </a:pPr>
            <a:endParaRPr lang="en-US" sz="3200" dirty="0"/>
          </a:p>
          <a:p>
            <a:r>
              <a:rPr lang="en-US" sz="3200" dirty="0"/>
              <a:t>In addition, a </a:t>
            </a:r>
            <a:r>
              <a:rPr lang="en-US" sz="3200" b="1" dirty="0">
                <a:solidFill>
                  <a:srgbClr val="0000FF"/>
                </a:solidFill>
              </a:rPr>
              <a:t>View</a:t>
            </a:r>
            <a:r>
              <a:rPr lang="en-US" sz="3200" dirty="0"/>
              <a:t> service is offered to browse images.</a:t>
            </a:r>
          </a:p>
        </p:txBody>
      </p:sp>
      <p:sp>
        <p:nvSpPr>
          <p:cNvPr id="69" name="TextBox 68">
            <a:extLst>
              <a:ext uri="{FF2B5EF4-FFF2-40B4-BE49-F238E27FC236}">
                <a16:creationId xmlns:a16="http://schemas.microsoft.com/office/drawing/2014/main" xmlns="" id="{E4D7F4AF-4A49-4F4C-AF89-4E1BF1E39FC1}"/>
              </a:ext>
            </a:extLst>
          </p:cNvPr>
          <p:cNvSpPr txBox="1"/>
          <p:nvPr/>
        </p:nvSpPr>
        <p:spPr>
          <a:xfrm>
            <a:off x="4617753" y="9324089"/>
            <a:ext cx="15506176" cy="2062103"/>
          </a:xfrm>
          <a:prstGeom prst="rect">
            <a:avLst/>
          </a:prstGeom>
          <a:noFill/>
          <a:ln>
            <a:solidFill>
              <a:srgbClr val="558ED5"/>
            </a:solidFill>
          </a:ln>
        </p:spPr>
        <p:txBody>
          <a:bodyPr wrap="square" rtlCol="0">
            <a:spAutoFit/>
          </a:bodyPr>
          <a:lstStyle/>
          <a:p>
            <a:pPr algn="ctr"/>
            <a:r>
              <a:rPr lang="en-US" sz="3200" dirty="0"/>
              <a:t>Data discovery, view and download are interfaces available on each DIAS.  </a:t>
            </a:r>
          </a:p>
          <a:p>
            <a:pPr algn="ctr"/>
            <a:endParaRPr lang="en-US" sz="3200" dirty="0"/>
          </a:p>
          <a:p>
            <a:pPr algn="ctr"/>
            <a:r>
              <a:rPr lang="en-US" sz="3200" b="1" dirty="0"/>
              <a:t>Additional services may be provided by any DIAS at any point in time according to the users demand and respective DIAS business models.</a:t>
            </a:r>
          </a:p>
        </p:txBody>
      </p:sp>
      <p:sp>
        <p:nvSpPr>
          <p:cNvPr id="70" name="Oval 69">
            <a:extLst>
              <a:ext uri="{FF2B5EF4-FFF2-40B4-BE49-F238E27FC236}">
                <a16:creationId xmlns:a16="http://schemas.microsoft.com/office/drawing/2014/main" xmlns="" id="{741620CC-58AC-8C44-AC9C-CBDF1FEDFD36}"/>
              </a:ext>
            </a:extLst>
          </p:cNvPr>
          <p:cNvSpPr/>
          <p:nvPr/>
        </p:nvSpPr>
        <p:spPr>
          <a:xfrm>
            <a:off x="8733365" y="3980461"/>
            <a:ext cx="2427894" cy="560394"/>
          </a:xfrm>
          <a:prstGeom prst="ellipse">
            <a:avLst/>
          </a:prstGeom>
          <a:gradFill flip="none" rotWithShape="1">
            <a:gsLst>
              <a:gs pos="5000">
                <a:schemeClr val="bg1">
                  <a:lumMod val="65000"/>
                </a:schemeClr>
              </a:gs>
              <a:gs pos="48000">
                <a:srgbClr val="FFFFFF"/>
              </a:gs>
              <a:gs pos="91000">
                <a:schemeClr val="bg1">
                  <a:lumMod val="50000"/>
                </a:schemeClr>
              </a:gs>
            </a:gsLst>
            <a:path path="circle">
              <a:fillToRect l="100000" t="100000"/>
            </a:path>
            <a:tileRect r="-100000" b="-100000"/>
          </a:gradFill>
          <a:ln w="12700" cmpd="sng">
            <a:solidFill>
              <a:schemeClr val="tx1">
                <a:lumMod val="50000"/>
                <a:lumOff val="50000"/>
              </a:schemeClr>
            </a:solidFill>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71" name="Up Arrow 70">
            <a:extLst>
              <a:ext uri="{FF2B5EF4-FFF2-40B4-BE49-F238E27FC236}">
                <a16:creationId xmlns:a16="http://schemas.microsoft.com/office/drawing/2014/main" xmlns="" id="{86928440-65B5-624D-86FD-68582ABEDB9C}"/>
              </a:ext>
            </a:extLst>
          </p:cNvPr>
          <p:cNvSpPr/>
          <p:nvPr/>
        </p:nvSpPr>
        <p:spPr>
          <a:xfrm rot="10800000" flipV="1">
            <a:off x="10211741" y="2558865"/>
            <a:ext cx="619798" cy="1540242"/>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72" name="Oval 71">
            <a:extLst>
              <a:ext uri="{FF2B5EF4-FFF2-40B4-BE49-F238E27FC236}">
                <a16:creationId xmlns:a16="http://schemas.microsoft.com/office/drawing/2014/main" xmlns="" id="{2FCF5D28-333D-6F44-B2F6-3E60F24590E3}"/>
              </a:ext>
            </a:extLst>
          </p:cNvPr>
          <p:cNvSpPr/>
          <p:nvPr/>
        </p:nvSpPr>
        <p:spPr>
          <a:xfrm>
            <a:off x="11445603" y="3930150"/>
            <a:ext cx="2303254" cy="536412"/>
          </a:xfrm>
          <a:prstGeom prst="ellipse">
            <a:avLst/>
          </a:prstGeom>
          <a:gradFill flip="none" rotWithShape="1">
            <a:gsLst>
              <a:gs pos="5000">
                <a:schemeClr val="bg1">
                  <a:lumMod val="65000"/>
                </a:schemeClr>
              </a:gs>
              <a:gs pos="48000">
                <a:srgbClr val="FFFFFF"/>
              </a:gs>
              <a:gs pos="91000">
                <a:schemeClr val="bg1">
                  <a:lumMod val="50000"/>
                </a:schemeClr>
              </a:gs>
            </a:gsLst>
            <a:path path="circle">
              <a:fillToRect l="100000" t="100000"/>
            </a:path>
            <a:tileRect r="-100000" b="-100000"/>
          </a:gradFill>
          <a:ln w="12700" cmpd="sng">
            <a:solidFill>
              <a:schemeClr val="tx1">
                <a:lumMod val="50000"/>
                <a:lumOff val="50000"/>
              </a:schemeClr>
            </a:solidFill>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73" name="TextBox 72">
            <a:extLst>
              <a:ext uri="{FF2B5EF4-FFF2-40B4-BE49-F238E27FC236}">
                <a16:creationId xmlns:a16="http://schemas.microsoft.com/office/drawing/2014/main" xmlns="" id="{A04B96E1-A387-6247-84BA-430D5FDA3257}"/>
              </a:ext>
            </a:extLst>
          </p:cNvPr>
          <p:cNvSpPr txBox="1"/>
          <p:nvPr/>
        </p:nvSpPr>
        <p:spPr>
          <a:xfrm rot="365464">
            <a:off x="10466951" y="3624235"/>
            <a:ext cx="4172883" cy="1200329"/>
          </a:xfrm>
          <a:prstGeom prst="rect">
            <a:avLst/>
          </a:prstGeom>
          <a:noFill/>
          <a:scene3d>
            <a:camera prst="isometricOffAxis1Top"/>
            <a:lightRig rig="threePt" dir="t"/>
          </a:scene3d>
        </p:spPr>
        <p:txBody>
          <a:bodyPr wrap="square" rtlCol="0">
            <a:spAutoFit/>
            <a:scene3d>
              <a:camera prst="isometricOffAxis2Top"/>
              <a:lightRig rig="threePt" dir="t"/>
            </a:scene3d>
          </a:bodyPr>
          <a:lstStyle/>
          <a:p>
            <a:pPr algn="ctr"/>
            <a:r>
              <a:rPr lang="en-US" sz="3600" b="1" dirty="0">
                <a:solidFill>
                  <a:srgbClr val="558ED5"/>
                </a:solidFill>
              </a:rPr>
              <a:t>Data </a:t>
            </a:r>
          </a:p>
          <a:p>
            <a:pPr algn="ctr"/>
            <a:r>
              <a:rPr lang="en-US" sz="3600" b="1" dirty="0">
                <a:solidFill>
                  <a:srgbClr val="558ED5"/>
                </a:solidFill>
              </a:rPr>
              <a:t>View</a:t>
            </a:r>
          </a:p>
        </p:txBody>
      </p:sp>
      <p:sp>
        <p:nvSpPr>
          <p:cNvPr id="74" name="Up Arrow 73">
            <a:extLst>
              <a:ext uri="{FF2B5EF4-FFF2-40B4-BE49-F238E27FC236}">
                <a16:creationId xmlns:a16="http://schemas.microsoft.com/office/drawing/2014/main" xmlns="" id="{F7281CDD-34D5-084E-9457-620FE78AAE1F}"/>
              </a:ext>
            </a:extLst>
          </p:cNvPr>
          <p:cNvSpPr/>
          <p:nvPr/>
        </p:nvSpPr>
        <p:spPr>
          <a:xfrm rot="10800000" flipV="1">
            <a:off x="12923977" y="2653641"/>
            <a:ext cx="619798" cy="1371174"/>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75" name="Oval 74">
            <a:extLst>
              <a:ext uri="{FF2B5EF4-FFF2-40B4-BE49-F238E27FC236}">
                <a16:creationId xmlns:a16="http://schemas.microsoft.com/office/drawing/2014/main" xmlns="" id="{474FC004-B62C-F944-AB41-D115BE428DA4}"/>
              </a:ext>
            </a:extLst>
          </p:cNvPr>
          <p:cNvSpPr/>
          <p:nvPr/>
        </p:nvSpPr>
        <p:spPr>
          <a:xfrm>
            <a:off x="14061560" y="4005970"/>
            <a:ext cx="2454904" cy="536412"/>
          </a:xfrm>
          <a:prstGeom prst="ellipse">
            <a:avLst/>
          </a:prstGeom>
          <a:gradFill flip="none" rotWithShape="1">
            <a:gsLst>
              <a:gs pos="5000">
                <a:schemeClr val="bg1">
                  <a:lumMod val="65000"/>
                </a:schemeClr>
              </a:gs>
              <a:gs pos="48000">
                <a:srgbClr val="FFFFFF"/>
              </a:gs>
              <a:gs pos="91000">
                <a:schemeClr val="bg1">
                  <a:lumMod val="50000"/>
                </a:schemeClr>
              </a:gs>
            </a:gsLst>
            <a:path path="circle">
              <a:fillToRect l="100000" t="100000"/>
            </a:path>
            <a:tileRect r="-100000" b="-100000"/>
          </a:gradFill>
          <a:ln w="12700" cmpd="sng">
            <a:solidFill>
              <a:schemeClr val="tx1">
                <a:lumMod val="50000"/>
                <a:lumOff val="50000"/>
              </a:schemeClr>
            </a:solidFill>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76" name="Up Arrow 75">
            <a:extLst>
              <a:ext uri="{FF2B5EF4-FFF2-40B4-BE49-F238E27FC236}">
                <a16:creationId xmlns:a16="http://schemas.microsoft.com/office/drawing/2014/main" xmlns="" id="{BAADBADC-98A6-9844-BF76-A5B76DF8DFFC}"/>
              </a:ext>
            </a:extLst>
          </p:cNvPr>
          <p:cNvSpPr/>
          <p:nvPr/>
        </p:nvSpPr>
        <p:spPr>
          <a:xfrm rot="10800000" flipV="1">
            <a:off x="15691583" y="2502004"/>
            <a:ext cx="619798" cy="1598632"/>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77" name="TextBox 76">
            <a:extLst>
              <a:ext uri="{FF2B5EF4-FFF2-40B4-BE49-F238E27FC236}">
                <a16:creationId xmlns:a16="http://schemas.microsoft.com/office/drawing/2014/main" xmlns="" id="{13FCF51E-6DA8-A844-8E28-C8ABE2D6F9C9}"/>
              </a:ext>
            </a:extLst>
          </p:cNvPr>
          <p:cNvSpPr txBox="1"/>
          <p:nvPr/>
        </p:nvSpPr>
        <p:spPr>
          <a:xfrm rot="294711">
            <a:off x="8742222" y="3582796"/>
            <a:ext cx="3040553" cy="1200329"/>
          </a:xfrm>
          <a:prstGeom prst="rect">
            <a:avLst/>
          </a:prstGeom>
          <a:noFill/>
          <a:scene3d>
            <a:camera prst="isometricOffAxis1Top"/>
            <a:lightRig rig="threePt" dir="t"/>
          </a:scene3d>
        </p:spPr>
        <p:txBody>
          <a:bodyPr wrap="square" rtlCol="0">
            <a:spAutoFit/>
            <a:scene3d>
              <a:camera prst="isometricOffAxis2Top"/>
              <a:lightRig rig="threePt" dir="t"/>
            </a:scene3d>
          </a:bodyPr>
          <a:lstStyle/>
          <a:p>
            <a:pPr algn="ctr"/>
            <a:r>
              <a:rPr lang="en-US" sz="3600" b="1" dirty="0">
                <a:solidFill>
                  <a:srgbClr val="558ED5"/>
                </a:solidFill>
              </a:rPr>
              <a:t>Data </a:t>
            </a:r>
          </a:p>
          <a:p>
            <a:pPr algn="ctr"/>
            <a:r>
              <a:rPr lang="en-US" sz="3600" b="1" dirty="0">
                <a:solidFill>
                  <a:srgbClr val="558ED5"/>
                </a:solidFill>
              </a:rPr>
              <a:t>Discovery</a:t>
            </a:r>
          </a:p>
        </p:txBody>
      </p:sp>
      <p:sp>
        <p:nvSpPr>
          <p:cNvPr id="78" name="TextBox 77">
            <a:extLst>
              <a:ext uri="{FF2B5EF4-FFF2-40B4-BE49-F238E27FC236}">
                <a16:creationId xmlns:a16="http://schemas.microsoft.com/office/drawing/2014/main" xmlns="" id="{4EFE399F-DE7E-9A49-8693-374F497CD8C1}"/>
              </a:ext>
            </a:extLst>
          </p:cNvPr>
          <p:cNvSpPr txBox="1"/>
          <p:nvPr/>
        </p:nvSpPr>
        <p:spPr>
          <a:xfrm rot="305700">
            <a:off x="14108007" y="3591348"/>
            <a:ext cx="2308382" cy="1200329"/>
          </a:xfrm>
          <a:prstGeom prst="rect">
            <a:avLst/>
          </a:prstGeom>
          <a:noFill/>
          <a:scene3d>
            <a:camera prst="isometricOffAxis1Top"/>
            <a:lightRig rig="threePt" dir="t"/>
          </a:scene3d>
        </p:spPr>
        <p:txBody>
          <a:bodyPr wrap="square" rtlCol="0">
            <a:spAutoFit/>
            <a:scene3d>
              <a:camera prst="isometricOffAxis2Top"/>
              <a:lightRig rig="threePt" dir="t"/>
            </a:scene3d>
          </a:bodyPr>
          <a:lstStyle/>
          <a:p>
            <a:pPr algn="ctr"/>
            <a:r>
              <a:rPr lang="en-US" sz="3600" b="1" dirty="0">
                <a:solidFill>
                  <a:srgbClr val="558ED5"/>
                </a:solidFill>
              </a:rPr>
              <a:t>Data </a:t>
            </a:r>
          </a:p>
          <a:p>
            <a:pPr algn="ctr"/>
            <a:r>
              <a:rPr lang="en-US" sz="3600" b="1" dirty="0">
                <a:solidFill>
                  <a:srgbClr val="558ED5"/>
                </a:solidFill>
              </a:rPr>
              <a:t>Download</a:t>
            </a:r>
          </a:p>
        </p:txBody>
      </p:sp>
    </p:spTree>
    <p:extLst>
      <p:ext uri="{BB962C8B-B14F-4D97-AF65-F5344CB8AC3E}">
        <p14:creationId xmlns:p14="http://schemas.microsoft.com/office/powerpoint/2010/main" val="144924564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922524" y="1060628"/>
            <a:ext cx="5515934"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DIAS Service Offer</a:t>
            </a:r>
            <a:endParaRPr dirty="0">
              <a:solidFill>
                <a:schemeClr val="accent1"/>
              </a:solidFill>
            </a:endParaRPr>
          </a:p>
        </p:txBody>
      </p:sp>
      <p:grpSp>
        <p:nvGrpSpPr>
          <p:cNvPr id="3" name="Group 2">
            <a:extLst>
              <a:ext uri="{FF2B5EF4-FFF2-40B4-BE49-F238E27FC236}">
                <a16:creationId xmlns:a16="http://schemas.microsoft.com/office/drawing/2014/main" xmlns="" id="{CC70555B-5EB4-954E-B225-1C7E26003F9B}"/>
              </a:ext>
            </a:extLst>
          </p:cNvPr>
          <p:cNvGrpSpPr/>
          <p:nvPr/>
        </p:nvGrpSpPr>
        <p:grpSpPr>
          <a:xfrm>
            <a:off x="7697635" y="7875095"/>
            <a:ext cx="9786058" cy="1534130"/>
            <a:chOff x="1658705" y="3089592"/>
            <a:chExt cx="4893029" cy="767065"/>
          </a:xfrm>
          <a:solidFill>
            <a:srgbClr val="668FB9"/>
          </a:solidFill>
        </p:grpSpPr>
        <p:sp>
          <p:nvSpPr>
            <p:cNvPr id="4" name="Can 3">
              <a:extLst>
                <a:ext uri="{FF2B5EF4-FFF2-40B4-BE49-F238E27FC236}">
                  <a16:creationId xmlns:a16="http://schemas.microsoft.com/office/drawing/2014/main" xmlns="" id="{A7AD59B7-C780-D445-8C18-2EB6D61DB2A2}"/>
                </a:ext>
              </a:extLst>
            </p:cNvPr>
            <p:cNvSpPr/>
            <p:nvPr/>
          </p:nvSpPr>
          <p:spPr>
            <a:xfrm>
              <a:off x="1658705" y="3089592"/>
              <a:ext cx="4891214" cy="767065"/>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5" name="Oval 4">
              <a:extLst>
                <a:ext uri="{FF2B5EF4-FFF2-40B4-BE49-F238E27FC236}">
                  <a16:creationId xmlns:a16="http://schemas.microsoft.com/office/drawing/2014/main" xmlns="" id="{10B0390F-BB83-FC48-B166-4C6E0EA09B3A}"/>
                </a:ext>
              </a:extLst>
            </p:cNvPr>
            <p:cNvSpPr/>
            <p:nvPr/>
          </p:nvSpPr>
          <p:spPr>
            <a:xfrm>
              <a:off x="1660522" y="3089592"/>
              <a:ext cx="4891212" cy="395379"/>
            </a:xfrm>
            <a:prstGeom prst="ellipse">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grpSp>
      <p:grpSp>
        <p:nvGrpSpPr>
          <p:cNvPr id="6" name="Group 5">
            <a:extLst>
              <a:ext uri="{FF2B5EF4-FFF2-40B4-BE49-F238E27FC236}">
                <a16:creationId xmlns:a16="http://schemas.microsoft.com/office/drawing/2014/main" xmlns="" id="{FD154D99-75AC-3A46-AB63-4CC87C7D3CC0}"/>
              </a:ext>
            </a:extLst>
          </p:cNvPr>
          <p:cNvGrpSpPr/>
          <p:nvPr/>
        </p:nvGrpSpPr>
        <p:grpSpPr>
          <a:xfrm>
            <a:off x="7718089" y="7042615"/>
            <a:ext cx="9786058" cy="1534130"/>
            <a:chOff x="1658705" y="3089592"/>
            <a:chExt cx="4893029" cy="767065"/>
          </a:xfrm>
        </p:grpSpPr>
        <p:sp>
          <p:nvSpPr>
            <p:cNvPr id="7" name="Can 6">
              <a:extLst>
                <a:ext uri="{FF2B5EF4-FFF2-40B4-BE49-F238E27FC236}">
                  <a16:creationId xmlns:a16="http://schemas.microsoft.com/office/drawing/2014/main" xmlns="" id="{70935D1A-7016-4643-AE05-931543ECC41C}"/>
                </a:ext>
              </a:extLst>
            </p:cNvPr>
            <p:cNvSpPr/>
            <p:nvPr/>
          </p:nvSpPr>
          <p:spPr>
            <a:xfrm>
              <a:off x="1658705" y="3089592"/>
              <a:ext cx="4891214" cy="767065"/>
            </a:xfrm>
            <a:prstGeom prst="can">
              <a:avLst>
                <a:gd name="adj" fmla="val 50000"/>
              </a:avLst>
            </a:prstGeom>
            <a:solidFill>
              <a:srgbClr val="B0C18E"/>
            </a:soli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8" name="Oval 7">
              <a:extLst>
                <a:ext uri="{FF2B5EF4-FFF2-40B4-BE49-F238E27FC236}">
                  <a16:creationId xmlns:a16="http://schemas.microsoft.com/office/drawing/2014/main" xmlns="" id="{5C3C8652-66D4-F243-A77E-9C60F834989D}"/>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9" name="Rectangle 8">
              <a:extLst>
                <a:ext uri="{FF2B5EF4-FFF2-40B4-BE49-F238E27FC236}">
                  <a16:creationId xmlns:a16="http://schemas.microsoft.com/office/drawing/2014/main" xmlns="" id="{FF03A567-8490-CF4E-9752-E245B20BE044}"/>
                </a:ext>
              </a:extLst>
            </p:cNvPr>
            <p:cNvSpPr/>
            <p:nvPr/>
          </p:nvSpPr>
          <p:spPr>
            <a:xfrm>
              <a:off x="1731158" y="3387633"/>
              <a:ext cx="4759533" cy="426477"/>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Other EO and non-EO data      </a:t>
              </a:r>
            </a:p>
          </p:txBody>
        </p:sp>
      </p:grpSp>
      <p:grpSp>
        <p:nvGrpSpPr>
          <p:cNvPr id="10" name="Group 9">
            <a:extLst>
              <a:ext uri="{FF2B5EF4-FFF2-40B4-BE49-F238E27FC236}">
                <a16:creationId xmlns:a16="http://schemas.microsoft.com/office/drawing/2014/main" xmlns="" id="{AAB45AFD-D5BA-7340-BA89-A752167ADDA0}"/>
              </a:ext>
            </a:extLst>
          </p:cNvPr>
          <p:cNvGrpSpPr/>
          <p:nvPr/>
        </p:nvGrpSpPr>
        <p:grpSpPr>
          <a:xfrm>
            <a:off x="7716589" y="6244997"/>
            <a:ext cx="9786058" cy="1534130"/>
            <a:chOff x="1658705" y="3089592"/>
            <a:chExt cx="4893029" cy="767065"/>
          </a:xfrm>
        </p:grpSpPr>
        <p:sp>
          <p:nvSpPr>
            <p:cNvPr id="11" name="Can 10">
              <a:extLst>
                <a:ext uri="{FF2B5EF4-FFF2-40B4-BE49-F238E27FC236}">
                  <a16:creationId xmlns:a16="http://schemas.microsoft.com/office/drawing/2014/main" xmlns="" id="{69CE14A1-83A5-7344-89D9-C180DA3DDD0D}"/>
                </a:ext>
              </a:extLst>
            </p:cNvPr>
            <p:cNvSpPr/>
            <p:nvPr/>
          </p:nvSpPr>
          <p:spPr>
            <a:xfrm>
              <a:off x="1658705" y="3089592"/>
              <a:ext cx="4891214" cy="767065"/>
            </a:xfrm>
            <a:prstGeom prst="can">
              <a:avLst>
                <a:gd name="adj" fmla="val 50000"/>
              </a:avLst>
            </a:prstGeom>
            <a:solidFill>
              <a:srgbClr val="657892"/>
            </a:soli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12" name="Oval 11">
              <a:extLst>
                <a:ext uri="{FF2B5EF4-FFF2-40B4-BE49-F238E27FC236}">
                  <a16:creationId xmlns:a16="http://schemas.microsoft.com/office/drawing/2014/main" xmlns="" id="{90F84345-E6B3-174A-AE49-9CA25B04645A}"/>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3" name="Rectangle 12">
              <a:extLst>
                <a:ext uri="{FF2B5EF4-FFF2-40B4-BE49-F238E27FC236}">
                  <a16:creationId xmlns:a16="http://schemas.microsoft.com/office/drawing/2014/main" xmlns="" id="{E184661D-70DE-9944-A86A-59E256CC7D4E}"/>
                </a:ext>
              </a:extLst>
            </p:cNvPr>
            <p:cNvSpPr/>
            <p:nvPr/>
          </p:nvSpPr>
          <p:spPr>
            <a:xfrm>
              <a:off x="1731158" y="3373912"/>
              <a:ext cx="4759533" cy="474420"/>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Copernicus Data &amp; Information</a:t>
              </a:r>
            </a:p>
          </p:txBody>
        </p:sp>
      </p:grpSp>
      <p:grpSp>
        <p:nvGrpSpPr>
          <p:cNvPr id="14" name="Group 13">
            <a:extLst>
              <a:ext uri="{FF2B5EF4-FFF2-40B4-BE49-F238E27FC236}">
                <a16:creationId xmlns:a16="http://schemas.microsoft.com/office/drawing/2014/main" xmlns="" id="{8992F0A6-255D-4047-8BEF-055CFEE951A3}"/>
              </a:ext>
            </a:extLst>
          </p:cNvPr>
          <p:cNvGrpSpPr/>
          <p:nvPr/>
        </p:nvGrpSpPr>
        <p:grpSpPr>
          <a:xfrm>
            <a:off x="7715089" y="5447383"/>
            <a:ext cx="9786058" cy="1534130"/>
            <a:chOff x="1658705" y="3089592"/>
            <a:chExt cx="4893029" cy="767065"/>
          </a:xfrm>
        </p:grpSpPr>
        <p:sp>
          <p:nvSpPr>
            <p:cNvPr id="15" name="Can 14">
              <a:extLst>
                <a:ext uri="{FF2B5EF4-FFF2-40B4-BE49-F238E27FC236}">
                  <a16:creationId xmlns:a16="http://schemas.microsoft.com/office/drawing/2014/main" xmlns="" id="{998BA38C-FB70-6E43-B712-503EEFA0FDDE}"/>
                </a:ext>
              </a:extLst>
            </p:cNvPr>
            <p:cNvSpPr/>
            <p:nvPr/>
          </p:nvSpPr>
          <p:spPr>
            <a:xfrm>
              <a:off x="1658705" y="3089592"/>
              <a:ext cx="4891214" cy="767065"/>
            </a:xfrm>
            <a:prstGeom prst="can">
              <a:avLst>
                <a:gd name="adj" fmla="val 50000"/>
              </a:avLst>
            </a:prstGeom>
            <a:gradFill flip="none" rotWithShape="1">
              <a:gsLst>
                <a:gs pos="90000">
                  <a:schemeClr val="bg1">
                    <a:lumMod val="65000"/>
                  </a:schemeClr>
                </a:gs>
                <a:gs pos="47000">
                  <a:srgbClr val="FFFFFF"/>
                </a:gs>
                <a:gs pos="17000">
                  <a:schemeClr val="bg1">
                    <a:lumMod val="50000"/>
                  </a:schemeClr>
                </a:gs>
                <a:gs pos="62000">
                  <a:srgbClr val="FFFFFF"/>
                </a:gs>
              </a:gsLst>
              <a:path path="circle">
                <a:fillToRect l="100000" b="100000"/>
              </a:path>
              <a:tileRect t="-100000" r="-100000"/>
            </a:gra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16" name="Oval 15">
              <a:extLst>
                <a:ext uri="{FF2B5EF4-FFF2-40B4-BE49-F238E27FC236}">
                  <a16:creationId xmlns:a16="http://schemas.microsoft.com/office/drawing/2014/main" xmlns="" id="{86B98BDB-20E3-5543-B62D-084EDFF470F3}"/>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sp>
        <p:nvSpPr>
          <p:cNvPr id="17" name="Can 16">
            <a:extLst>
              <a:ext uri="{FF2B5EF4-FFF2-40B4-BE49-F238E27FC236}">
                <a16:creationId xmlns:a16="http://schemas.microsoft.com/office/drawing/2014/main" xmlns="" id="{8F3912DE-D2A0-054E-A7D7-3A7526381943}"/>
              </a:ext>
            </a:extLst>
          </p:cNvPr>
          <p:cNvSpPr/>
          <p:nvPr/>
        </p:nvSpPr>
        <p:spPr>
          <a:xfrm>
            <a:off x="7675470" y="1895456"/>
            <a:ext cx="9774700" cy="2757292"/>
          </a:xfrm>
          <a:prstGeom prst="can">
            <a:avLst>
              <a:gd name="adj" fmla="val 25735"/>
            </a:avLst>
          </a:prstGeom>
          <a:solidFill>
            <a:srgbClr val="C6D9F1">
              <a:alpha val="15000"/>
            </a:srgbClr>
          </a:solidFill>
          <a:ln>
            <a:noFill/>
          </a:ln>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rtlCol="0" anchor="ctr"/>
          <a:lstStyle/>
          <a:p>
            <a:endParaRPr lang="en-US" sz="10000"/>
          </a:p>
        </p:txBody>
      </p:sp>
      <p:sp>
        <p:nvSpPr>
          <p:cNvPr id="18" name="Can 17">
            <a:extLst>
              <a:ext uri="{FF2B5EF4-FFF2-40B4-BE49-F238E27FC236}">
                <a16:creationId xmlns:a16="http://schemas.microsoft.com/office/drawing/2014/main" xmlns="" id="{AF691EF0-EA18-4441-B1E1-46B3926E6637}"/>
              </a:ext>
            </a:extLst>
          </p:cNvPr>
          <p:cNvSpPr/>
          <p:nvPr/>
        </p:nvSpPr>
        <p:spPr>
          <a:xfrm>
            <a:off x="7694426" y="4801403"/>
            <a:ext cx="9774700" cy="1440546"/>
          </a:xfrm>
          <a:prstGeom prst="can">
            <a:avLst>
              <a:gd name="adj" fmla="val 50000"/>
            </a:avLst>
          </a:prstGeom>
          <a:solidFill>
            <a:schemeClr val="bg1">
              <a:lumMod val="85000"/>
              <a:alpha val="26000"/>
            </a:schemeClr>
          </a:solidFill>
          <a:ln>
            <a:noFill/>
          </a:ln>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rtlCol="0" anchor="ctr"/>
          <a:lstStyle/>
          <a:p>
            <a:endParaRPr lang="en-US" sz="10000"/>
          </a:p>
        </p:txBody>
      </p:sp>
      <p:grpSp>
        <p:nvGrpSpPr>
          <p:cNvPr id="19" name="Group 18">
            <a:extLst>
              <a:ext uri="{FF2B5EF4-FFF2-40B4-BE49-F238E27FC236}">
                <a16:creationId xmlns:a16="http://schemas.microsoft.com/office/drawing/2014/main" xmlns="" id="{8D47AFFC-0976-C242-9884-EFD5E35900D3}"/>
              </a:ext>
            </a:extLst>
          </p:cNvPr>
          <p:cNvGrpSpPr/>
          <p:nvPr/>
        </p:nvGrpSpPr>
        <p:grpSpPr>
          <a:xfrm>
            <a:off x="7675675" y="3853671"/>
            <a:ext cx="9786058" cy="1534130"/>
            <a:chOff x="1658705" y="3089592"/>
            <a:chExt cx="4893029" cy="767065"/>
          </a:xfrm>
        </p:grpSpPr>
        <p:sp>
          <p:nvSpPr>
            <p:cNvPr id="20" name="Can 19">
              <a:extLst>
                <a:ext uri="{FF2B5EF4-FFF2-40B4-BE49-F238E27FC236}">
                  <a16:creationId xmlns:a16="http://schemas.microsoft.com/office/drawing/2014/main" xmlns="" id="{107C305F-1E7C-B141-BE32-120DFBBDD6D5}"/>
                </a:ext>
              </a:extLst>
            </p:cNvPr>
            <p:cNvSpPr/>
            <p:nvPr/>
          </p:nvSpPr>
          <p:spPr>
            <a:xfrm>
              <a:off x="1658705" y="3089592"/>
              <a:ext cx="4891214" cy="767065"/>
            </a:xfrm>
            <a:prstGeom prst="can">
              <a:avLst>
                <a:gd name="adj" fmla="val 50000"/>
              </a:avLst>
            </a:prstGeom>
            <a:gradFill flip="none" rotWithShape="1">
              <a:gsLst>
                <a:gs pos="69000">
                  <a:schemeClr val="tx1">
                    <a:lumMod val="65000"/>
                    <a:lumOff val="35000"/>
                  </a:schemeClr>
                </a:gs>
                <a:gs pos="50000">
                  <a:srgbClr val="FFFFFF"/>
                </a:gs>
                <a:gs pos="34000">
                  <a:schemeClr val="tx1">
                    <a:lumMod val="65000"/>
                    <a:lumOff val="35000"/>
                  </a:schemeClr>
                </a:gs>
                <a:gs pos="58000">
                  <a:srgbClr val="FFFFFF"/>
                </a:gs>
              </a:gsLst>
              <a:path path="circle">
                <a:fillToRect l="100000" b="100000"/>
              </a:path>
              <a:tileRect t="-100000" r="-100000"/>
            </a:gra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1" name="Oval 20">
              <a:extLst>
                <a:ext uri="{FF2B5EF4-FFF2-40B4-BE49-F238E27FC236}">
                  <a16:creationId xmlns:a16="http://schemas.microsoft.com/office/drawing/2014/main" xmlns="" id="{3810643D-E474-3B44-A942-4A21FD6A6495}"/>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22" name="Rectangle 21">
              <a:extLst>
                <a:ext uri="{FF2B5EF4-FFF2-40B4-BE49-F238E27FC236}">
                  <a16:creationId xmlns:a16="http://schemas.microsoft.com/office/drawing/2014/main" xmlns="" id="{B76572B5-ED73-6C47-B448-7C77BBA7B784}"/>
                </a:ext>
              </a:extLst>
            </p:cNvPr>
            <p:cNvSpPr/>
            <p:nvPr/>
          </p:nvSpPr>
          <p:spPr>
            <a:xfrm>
              <a:off x="1731158" y="3373912"/>
              <a:ext cx="4759533" cy="474420"/>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Copernicus DIAS interfaces</a:t>
              </a:r>
            </a:p>
          </p:txBody>
        </p:sp>
      </p:grpSp>
      <p:sp>
        <p:nvSpPr>
          <p:cNvPr id="23" name="Oval 22">
            <a:extLst>
              <a:ext uri="{FF2B5EF4-FFF2-40B4-BE49-F238E27FC236}">
                <a16:creationId xmlns:a16="http://schemas.microsoft.com/office/drawing/2014/main" xmlns="" id="{5E44C150-0B99-C04B-832E-53CF14BBF270}"/>
              </a:ext>
            </a:extLst>
          </p:cNvPr>
          <p:cNvSpPr/>
          <p:nvPr/>
        </p:nvSpPr>
        <p:spPr>
          <a:xfrm>
            <a:off x="7684372" y="1720735"/>
            <a:ext cx="9788244" cy="837274"/>
          </a:xfrm>
          <a:prstGeom prst="ellipse">
            <a:avLst/>
          </a:prstGeom>
          <a:gradFill flip="none" rotWithShape="1">
            <a:gsLst>
              <a:gs pos="12000">
                <a:schemeClr val="bg1">
                  <a:lumMod val="95000"/>
                  <a:alpha val="82000"/>
                </a:schemeClr>
              </a:gs>
              <a:gs pos="79000">
                <a:schemeClr val="tx1">
                  <a:lumMod val="50000"/>
                  <a:lumOff val="50000"/>
                  <a:alpha val="82000"/>
                </a:schemeClr>
              </a:gs>
              <a:gs pos="43000">
                <a:schemeClr val="bg1">
                  <a:lumMod val="75000"/>
                  <a:alpha val="82000"/>
                </a:schemeClr>
              </a:gs>
            </a:gsLst>
            <a:path path="circle">
              <a:fillToRect l="50000" t="50000" r="50000" b="50000"/>
            </a:path>
            <a:tileRect/>
          </a:gradFill>
          <a:ln>
            <a:noFill/>
          </a:ln>
          <a:scene3d>
            <a:camera prst="orthographicFront"/>
            <a:lightRig rig="soft" dir="t">
              <a:rot lat="0" lon="0" rev="6480000"/>
            </a:lightRig>
          </a:scene3d>
          <a:sp3d extrusionH="241300" contourW="6350" prstMaterial="matte">
            <a:bevelT w="158750" h="133350"/>
            <a:extrusionClr>
              <a:schemeClr val="tx1">
                <a:lumMod val="50000"/>
                <a:lumOff val="50000"/>
              </a:schemeClr>
            </a:extrusionClr>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24" name="Up Arrow 23">
            <a:extLst>
              <a:ext uri="{FF2B5EF4-FFF2-40B4-BE49-F238E27FC236}">
                <a16:creationId xmlns:a16="http://schemas.microsoft.com/office/drawing/2014/main" xmlns="" id="{CB78C0FD-363C-4744-A7CE-C3CF97873964}"/>
              </a:ext>
            </a:extLst>
          </p:cNvPr>
          <p:cNvSpPr/>
          <p:nvPr/>
        </p:nvSpPr>
        <p:spPr>
          <a:xfrm rot="10800000" flipV="1">
            <a:off x="15303655" y="5318461"/>
            <a:ext cx="1220382" cy="564534"/>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25" name="Up Arrow 24">
            <a:extLst>
              <a:ext uri="{FF2B5EF4-FFF2-40B4-BE49-F238E27FC236}">
                <a16:creationId xmlns:a16="http://schemas.microsoft.com/office/drawing/2014/main" xmlns="" id="{FC1A8BA8-B298-4145-995F-A958412B1FF4}"/>
              </a:ext>
            </a:extLst>
          </p:cNvPr>
          <p:cNvSpPr/>
          <p:nvPr/>
        </p:nvSpPr>
        <p:spPr>
          <a:xfrm rot="10800000" flipV="1">
            <a:off x="11990417" y="5388990"/>
            <a:ext cx="1220382" cy="682364"/>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26" name="Up Arrow 25">
            <a:extLst>
              <a:ext uri="{FF2B5EF4-FFF2-40B4-BE49-F238E27FC236}">
                <a16:creationId xmlns:a16="http://schemas.microsoft.com/office/drawing/2014/main" xmlns="" id="{E749C982-8435-3E4C-BEE6-329B20019A92}"/>
              </a:ext>
            </a:extLst>
          </p:cNvPr>
          <p:cNvSpPr/>
          <p:nvPr/>
        </p:nvSpPr>
        <p:spPr>
          <a:xfrm rot="10800000" flipV="1">
            <a:off x="8990861" y="5367774"/>
            <a:ext cx="1220382" cy="515220"/>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27" name="TextBox 26">
            <a:extLst>
              <a:ext uri="{FF2B5EF4-FFF2-40B4-BE49-F238E27FC236}">
                <a16:creationId xmlns:a16="http://schemas.microsoft.com/office/drawing/2014/main" xmlns="" id="{D01B254D-8F10-C742-AD67-C87F1938D6BD}"/>
              </a:ext>
            </a:extLst>
          </p:cNvPr>
          <p:cNvSpPr txBox="1"/>
          <p:nvPr/>
        </p:nvSpPr>
        <p:spPr>
          <a:xfrm>
            <a:off x="2424622" y="2373967"/>
            <a:ext cx="4246190" cy="3108543"/>
          </a:xfrm>
          <a:prstGeom prst="rect">
            <a:avLst/>
          </a:prstGeom>
          <a:noFill/>
        </p:spPr>
        <p:txBody>
          <a:bodyPr wrap="square" rtlCol="0">
            <a:spAutoFit/>
          </a:bodyPr>
          <a:lstStyle/>
          <a:p>
            <a:pPr algn="l"/>
            <a:r>
              <a:rPr lang="en-US" sz="3200" b="1" dirty="0"/>
              <a:t>ALL DIAS offer cloud </a:t>
            </a:r>
            <a:r>
              <a:rPr lang="en-US" sz="3600" b="1" dirty="0"/>
              <a:t>computing</a:t>
            </a:r>
            <a:r>
              <a:rPr lang="en-US" sz="3200" b="1" dirty="0"/>
              <a:t> &amp; storage resources to be procured by Third-parties </a:t>
            </a:r>
            <a:r>
              <a:rPr lang="en-US" sz="3200" dirty="0"/>
              <a:t>for further data processing.</a:t>
            </a:r>
          </a:p>
        </p:txBody>
      </p:sp>
      <p:grpSp>
        <p:nvGrpSpPr>
          <p:cNvPr id="28" name="Group 27">
            <a:extLst>
              <a:ext uri="{FF2B5EF4-FFF2-40B4-BE49-F238E27FC236}">
                <a16:creationId xmlns:a16="http://schemas.microsoft.com/office/drawing/2014/main" xmlns="" id="{7A85777A-018C-0A4E-87E1-63AEC545D74D}"/>
              </a:ext>
            </a:extLst>
          </p:cNvPr>
          <p:cNvGrpSpPr/>
          <p:nvPr/>
        </p:nvGrpSpPr>
        <p:grpSpPr>
          <a:xfrm>
            <a:off x="8733034" y="2760945"/>
            <a:ext cx="1559664" cy="991274"/>
            <a:chOff x="4641470" y="2862830"/>
            <a:chExt cx="621779" cy="495637"/>
          </a:xfrm>
        </p:grpSpPr>
        <p:pic>
          <p:nvPicPr>
            <p:cNvPr id="29" name="Picture 28">
              <a:extLst>
                <a:ext uri="{FF2B5EF4-FFF2-40B4-BE49-F238E27FC236}">
                  <a16:creationId xmlns:a16="http://schemas.microsoft.com/office/drawing/2014/main" xmlns="" id="{07CD096B-F4A2-4045-84DC-4F0E8D191016}"/>
                </a:ext>
              </a:extLst>
            </p:cNvPr>
            <p:cNvPicPr>
              <a:picLocks noChangeAspect="1"/>
            </p:cNvPicPr>
            <p:nvPr/>
          </p:nvPicPr>
          <p:blipFill>
            <a:blip r:embed="rId3">
              <a:duotone>
                <a:schemeClr val="accent5">
                  <a:shade val="45000"/>
                  <a:satMod val="135000"/>
                </a:schemeClr>
                <a:prstClr val="white"/>
              </a:duotone>
            </a:blip>
            <a:stretch>
              <a:fillRect/>
            </a:stretch>
          </p:blipFill>
          <p:spPr>
            <a:xfrm>
              <a:off x="4641470" y="3004687"/>
              <a:ext cx="205439" cy="353780"/>
            </a:xfrm>
            <a:prstGeom prst="rect">
              <a:avLst/>
            </a:prstGeom>
          </p:spPr>
        </p:pic>
        <p:grpSp>
          <p:nvGrpSpPr>
            <p:cNvPr id="30" name="Group 29">
              <a:extLst>
                <a:ext uri="{FF2B5EF4-FFF2-40B4-BE49-F238E27FC236}">
                  <a16:creationId xmlns:a16="http://schemas.microsoft.com/office/drawing/2014/main" xmlns="" id="{952CCFF9-4961-C446-B14C-083688AFA832}"/>
                </a:ext>
              </a:extLst>
            </p:cNvPr>
            <p:cNvGrpSpPr/>
            <p:nvPr/>
          </p:nvGrpSpPr>
          <p:grpSpPr>
            <a:xfrm>
              <a:off x="4911977" y="3064772"/>
              <a:ext cx="347038" cy="291272"/>
              <a:chOff x="5619184" y="1184853"/>
              <a:chExt cx="924635" cy="501582"/>
            </a:xfrm>
          </p:grpSpPr>
          <p:sp>
            <p:nvSpPr>
              <p:cNvPr id="34" name="Can 33">
                <a:extLst>
                  <a:ext uri="{FF2B5EF4-FFF2-40B4-BE49-F238E27FC236}">
                    <a16:creationId xmlns:a16="http://schemas.microsoft.com/office/drawing/2014/main" xmlns="" id="{458DCE54-8B11-2F45-9356-03F397E00356}"/>
                  </a:ext>
                </a:extLst>
              </p:cNvPr>
              <p:cNvSpPr/>
              <p:nvPr/>
            </p:nvSpPr>
            <p:spPr>
              <a:xfrm>
                <a:off x="5619184" y="1362334"/>
                <a:ext cx="923701" cy="324101"/>
              </a:xfrm>
              <a:prstGeom prst="can">
                <a:avLst>
                  <a:gd name="adj" fmla="val 50000"/>
                </a:avLst>
              </a:prstGeom>
              <a:solidFill>
                <a:srgbClr val="31859C"/>
              </a:soli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35" name="Can 34">
                <a:extLst>
                  <a:ext uri="{FF2B5EF4-FFF2-40B4-BE49-F238E27FC236}">
                    <a16:creationId xmlns:a16="http://schemas.microsoft.com/office/drawing/2014/main" xmlns="" id="{ECF62BA4-A250-284F-AF17-AA584C0171B7}"/>
                  </a:ext>
                </a:extLst>
              </p:cNvPr>
              <p:cNvSpPr/>
              <p:nvPr/>
            </p:nvSpPr>
            <p:spPr>
              <a:xfrm>
                <a:off x="5620117" y="1184853"/>
                <a:ext cx="923702" cy="324103"/>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grpSp>
        <p:sp>
          <p:nvSpPr>
            <p:cNvPr id="31" name="Can 30">
              <a:extLst>
                <a:ext uri="{FF2B5EF4-FFF2-40B4-BE49-F238E27FC236}">
                  <a16:creationId xmlns:a16="http://schemas.microsoft.com/office/drawing/2014/main" xmlns="" id="{F8FEEAD1-F4F7-FC42-9444-A4D1EF337AA9}"/>
                </a:ext>
              </a:extLst>
            </p:cNvPr>
            <p:cNvSpPr/>
            <p:nvPr/>
          </p:nvSpPr>
          <p:spPr>
            <a:xfrm>
              <a:off x="4912329" y="2967402"/>
              <a:ext cx="346687" cy="188208"/>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32" name="Can 31">
              <a:extLst>
                <a:ext uri="{FF2B5EF4-FFF2-40B4-BE49-F238E27FC236}">
                  <a16:creationId xmlns:a16="http://schemas.microsoft.com/office/drawing/2014/main" xmlns="" id="{E3D30794-7BE5-0E40-9CF8-211B03A9B1FA}"/>
                </a:ext>
              </a:extLst>
            </p:cNvPr>
            <p:cNvSpPr/>
            <p:nvPr/>
          </p:nvSpPr>
          <p:spPr>
            <a:xfrm>
              <a:off x="4916562" y="2874273"/>
              <a:ext cx="346687" cy="188208"/>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33" name="Oval 32">
              <a:extLst>
                <a:ext uri="{FF2B5EF4-FFF2-40B4-BE49-F238E27FC236}">
                  <a16:creationId xmlns:a16="http://schemas.microsoft.com/office/drawing/2014/main" xmlns="" id="{3CB26A8D-215D-F641-A2B4-C3F562DD6A34}"/>
                </a:ext>
              </a:extLst>
            </p:cNvPr>
            <p:cNvSpPr/>
            <p:nvPr/>
          </p:nvSpPr>
          <p:spPr>
            <a:xfrm flipV="1">
              <a:off x="4918680" y="2862830"/>
              <a:ext cx="337680" cy="95290"/>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pic>
        <p:nvPicPr>
          <p:cNvPr id="36" name="Picture 35">
            <a:extLst>
              <a:ext uri="{FF2B5EF4-FFF2-40B4-BE49-F238E27FC236}">
                <a16:creationId xmlns:a16="http://schemas.microsoft.com/office/drawing/2014/main" xmlns="" id="{0D5339CE-D75F-184B-B451-67EF042C8D7F}"/>
              </a:ext>
            </a:extLst>
          </p:cNvPr>
          <p:cNvPicPr>
            <a:picLocks noChangeAspect="1"/>
          </p:cNvPicPr>
          <p:nvPr/>
        </p:nvPicPr>
        <p:blipFill>
          <a:blip r:embed="rId3">
            <a:duotone>
              <a:schemeClr val="accent5">
                <a:shade val="45000"/>
                <a:satMod val="135000"/>
              </a:schemeClr>
              <a:prstClr val="white"/>
            </a:duotone>
          </a:blip>
          <a:stretch>
            <a:fillRect/>
          </a:stretch>
        </p:blipFill>
        <p:spPr>
          <a:xfrm>
            <a:off x="10705981" y="3520048"/>
            <a:ext cx="515322" cy="707560"/>
          </a:xfrm>
          <a:prstGeom prst="rect">
            <a:avLst/>
          </a:prstGeom>
        </p:spPr>
      </p:pic>
      <p:pic>
        <p:nvPicPr>
          <p:cNvPr id="37" name="Picture 36">
            <a:extLst>
              <a:ext uri="{FF2B5EF4-FFF2-40B4-BE49-F238E27FC236}">
                <a16:creationId xmlns:a16="http://schemas.microsoft.com/office/drawing/2014/main" xmlns="" id="{88969C56-18D8-284F-AD20-1C3CDFF7D803}"/>
              </a:ext>
            </a:extLst>
          </p:cNvPr>
          <p:cNvPicPr>
            <a:picLocks noChangeAspect="1"/>
          </p:cNvPicPr>
          <p:nvPr/>
        </p:nvPicPr>
        <p:blipFill>
          <a:blip r:embed="rId3">
            <a:duotone>
              <a:schemeClr val="accent5">
                <a:shade val="45000"/>
                <a:satMod val="135000"/>
              </a:schemeClr>
              <a:prstClr val="white"/>
            </a:duotone>
          </a:blip>
          <a:stretch>
            <a:fillRect/>
          </a:stretch>
        </p:blipFill>
        <p:spPr>
          <a:xfrm>
            <a:off x="11104061" y="2875594"/>
            <a:ext cx="515322" cy="707560"/>
          </a:xfrm>
          <a:prstGeom prst="rect">
            <a:avLst/>
          </a:prstGeom>
        </p:spPr>
      </p:pic>
      <p:pic>
        <p:nvPicPr>
          <p:cNvPr id="38" name="Picture 37">
            <a:extLst>
              <a:ext uri="{FF2B5EF4-FFF2-40B4-BE49-F238E27FC236}">
                <a16:creationId xmlns:a16="http://schemas.microsoft.com/office/drawing/2014/main" xmlns="" id="{DE856606-4055-9944-B3F1-8A7E7017BC7A}"/>
              </a:ext>
            </a:extLst>
          </p:cNvPr>
          <p:cNvPicPr>
            <a:picLocks noChangeAspect="1"/>
          </p:cNvPicPr>
          <p:nvPr/>
        </p:nvPicPr>
        <p:blipFill>
          <a:blip r:embed="rId3">
            <a:duotone>
              <a:schemeClr val="accent5">
                <a:shade val="45000"/>
                <a:satMod val="135000"/>
              </a:schemeClr>
              <a:prstClr val="white"/>
            </a:duotone>
          </a:blip>
          <a:stretch>
            <a:fillRect/>
          </a:stretch>
        </p:blipFill>
        <p:spPr>
          <a:xfrm>
            <a:off x="14629915" y="3576912"/>
            <a:ext cx="515322" cy="707560"/>
          </a:xfrm>
          <a:prstGeom prst="rect">
            <a:avLst/>
          </a:prstGeom>
        </p:spPr>
      </p:pic>
      <p:pic>
        <p:nvPicPr>
          <p:cNvPr id="39" name="Picture 38">
            <a:extLst>
              <a:ext uri="{FF2B5EF4-FFF2-40B4-BE49-F238E27FC236}">
                <a16:creationId xmlns:a16="http://schemas.microsoft.com/office/drawing/2014/main" xmlns="" id="{33B35B14-5ED6-CE46-BF39-93DE42923B2D}"/>
              </a:ext>
            </a:extLst>
          </p:cNvPr>
          <p:cNvPicPr>
            <a:picLocks noChangeAspect="1"/>
          </p:cNvPicPr>
          <p:nvPr/>
        </p:nvPicPr>
        <p:blipFill>
          <a:blip r:embed="rId3">
            <a:duotone>
              <a:schemeClr val="accent5">
                <a:shade val="45000"/>
                <a:satMod val="135000"/>
              </a:schemeClr>
              <a:prstClr val="white"/>
            </a:duotone>
          </a:blip>
          <a:stretch>
            <a:fillRect/>
          </a:stretch>
        </p:blipFill>
        <p:spPr>
          <a:xfrm>
            <a:off x="15843113" y="3178866"/>
            <a:ext cx="515322" cy="707560"/>
          </a:xfrm>
          <a:prstGeom prst="rect">
            <a:avLst/>
          </a:prstGeom>
        </p:spPr>
      </p:pic>
      <p:pic>
        <p:nvPicPr>
          <p:cNvPr id="40" name="Picture 39">
            <a:extLst>
              <a:ext uri="{FF2B5EF4-FFF2-40B4-BE49-F238E27FC236}">
                <a16:creationId xmlns:a16="http://schemas.microsoft.com/office/drawing/2014/main" xmlns="" id="{734627C1-1264-D046-9BC3-38E485DC07EB}"/>
              </a:ext>
            </a:extLst>
          </p:cNvPr>
          <p:cNvPicPr>
            <a:picLocks noChangeAspect="1"/>
          </p:cNvPicPr>
          <p:nvPr/>
        </p:nvPicPr>
        <p:blipFill>
          <a:blip r:embed="rId3">
            <a:duotone>
              <a:schemeClr val="accent5">
                <a:shade val="45000"/>
                <a:satMod val="135000"/>
              </a:schemeClr>
              <a:prstClr val="white"/>
            </a:duotone>
          </a:blip>
          <a:stretch>
            <a:fillRect/>
          </a:stretch>
        </p:blipFill>
        <p:spPr>
          <a:xfrm>
            <a:off x="15520857" y="3027230"/>
            <a:ext cx="515322" cy="707560"/>
          </a:xfrm>
          <a:prstGeom prst="rect">
            <a:avLst/>
          </a:prstGeom>
        </p:spPr>
      </p:pic>
      <p:pic>
        <p:nvPicPr>
          <p:cNvPr id="41" name="Picture 40">
            <a:extLst>
              <a:ext uri="{FF2B5EF4-FFF2-40B4-BE49-F238E27FC236}">
                <a16:creationId xmlns:a16="http://schemas.microsoft.com/office/drawing/2014/main" xmlns="" id="{D43CDE00-AFD6-6D4B-9D12-C8361B80B979}"/>
              </a:ext>
            </a:extLst>
          </p:cNvPr>
          <p:cNvPicPr>
            <a:picLocks noChangeAspect="1"/>
          </p:cNvPicPr>
          <p:nvPr/>
        </p:nvPicPr>
        <p:blipFill>
          <a:blip r:embed="rId3">
            <a:duotone>
              <a:schemeClr val="accent5">
                <a:shade val="45000"/>
                <a:satMod val="135000"/>
              </a:schemeClr>
              <a:prstClr val="white"/>
            </a:duotone>
          </a:blip>
          <a:stretch>
            <a:fillRect/>
          </a:stretch>
        </p:blipFill>
        <p:spPr>
          <a:xfrm>
            <a:off x="15539813" y="3614822"/>
            <a:ext cx="515322" cy="707560"/>
          </a:xfrm>
          <a:prstGeom prst="rect">
            <a:avLst/>
          </a:prstGeom>
        </p:spPr>
      </p:pic>
      <p:pic>
        <p:nvPicPr>
          <p:cNvPr id="42" name="Picture 41">
            <a:extLst>
              <a:ext uri="{FF2B5EF4-FFF2-40B4-BE49-F238E27FC236}">
                <a16:creationId xmlns:a16="http://schemas.microsoft.com/office/drawing/2014/main" xmlns="" id="{712D3030-1591-5A4B-A653-24CE3F7616A6}"/>
              </a:ext>
            </a:extLst>
          </p:cNvPr>
          <p:cNvPicPr>
            <a:picLocks noChangeAspect="1"/>
          </p:cNvPicPr>
          <p:nvPr/>
        </p:nvPicPr>
        <p:blipFill>
          <a:blip r:embed="rId3">
            <a:duotone>
              <a:schemeClr val="accent5">
                <a:shade val="45000"/>
                <a:satMod val="135000"/>
              </a:schemeClr>
              <a:prstClr val="white"/>
            </a:duotone>
          </a:blip>
          <a:stretch>
            <a:fillRect/>
          </a:stretch>
        </p:blipFill>
        <p:spPr>
          <a:xfrm>
            <a:off x="14307661" y="3444232"/>
            <a:ext cx="515322" cy="707560"/>
          </a:xfrm>
          <a:prstGeom prst="rect">
            <a:avLst/>
          </a:prstGeom>
        </p:spPr>
      </p:pic>
      <p:pic>
        <p:nvPicPr>
          <p:cNvPr id="43" name="Picture 42">
            <a:extLst>
              <a:ext uri="{FF2B5EF4-FFF2-40B4-BE49-F238E27FC236}">
                <a16:creationId xmlns:a16="http://schemas.microsoft.com/office/drawing/2014/main" xmlns="" id="{C1EFE2FD-B570-A243-AFC0-8CC18A79F88D}"/>
              </a:ext>
            </a:extLst>
          </p:cNvPr>
          <p:cNvPicPr>
            <a:picLocks noChangeAspect="1"/>
          </p:cNvPicPr>
          <p:nvPr/>
        </p:nvPicPr>
        <p:blipFill>
          <a:blip r:embed="rId3">
            <a:duotone>
              <a:schemeClr val="accent5">
                <a:shade val="45000"/>
                <a:satMod val="135000"/>
              </a:schemeClr>
              <a:prstClr val="white"/>
            </a:duotone>
          </a:blip>
          <a:stretch>
            <a:fillRect/>
          </a:stretch>
        </p:blipFill>
        <p:spPr>
          <a:xfrm>
            <a:off x="7919419" y="2572322"/>
            <a:ext cx="515322" cy="707560"/>
          </a:xfrm>
          <a:prstGeom prst="rect">
            <a:avLst/>
          </a:prstGeom>
        </p:spPr>
      </p:pic>
      <p:sp>
        <p:nvSpPr>
          <p:cNvPr id="44" name="Can 43">
            <a:extLst>
              <a:ext uri="{FF2B5EF4-FFF2-40B4-BE49-F238E27FC236}">
                <a16:creationId xmlns:a16="http://schemas.microsoft.com/office/drawing/2014/main" xmlns="" id="{645D227D-0453-1F4E-8454-86CF5E8003F2}"/>
              </a:ext>
            </a:extLst>
          </p:cNvPr>
          <p:cNvSpPr/>
          <p:nvPr/>
        </p:nvSpPr>
        <p:spPr>
          <a:xfrm>
            <a:off x="12958767" y="3900388"/>
            <a:ext cx="869626" cy="376416"/>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45" name="Can 44">
            <a:extLst>
              <a:ext uri="{FF2B5EF4-FFF2-40B4-BE49-F238E27FC236}">
                <a16:creationId xmlns:a16="http://schemas.microsoft.com/office/drawing/2014/main" xmlns="" id="{D27AF932-0D8D-6A44-B6B2-F3E374FD2928}"/>
              </a:ext>
            </a:extLst>
          </p:cNvPr>
          <p:cNvSpPr/>
          <p:nvPr/>
        </p:nvSpPr>
        <p:spPr>
          <a:xfrm>
            <a:off x="14609457" y="2973142"/>
            <a:ext cx="869626" cy="376416"/>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46" name="Can 45">
            <a:extLst>
              <a:ext uri="{FF2B5EF4-FFF2-40B4-BE49-F238E27FC236}">
                <a16:creationId xmlns:a16="http://schemas.microsoft.com/office/drawing/2014/main" xmlns="" id="{7A17B438-81A6-6F4F-8EA8-FED01E9D2C9C}"/>
              </a:ext>
            </a:extLst>
          </p:cNvPr>
          <p:cNvSpPr/>
          <p:nvPr/>
        </p:nvSpPr>
        <p:spPr>
          <a:xfrm>
            <a:off x="12941311" y="3750280"/>
            <a:ext cx="869626" cy="376416"/>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pic>
        <p:nvPicPr>
          <p:cNvPr id="47" name="Picture 46">
            <a:extLst>
              <a:ext uri="{FF2B5EF4-FFF2-40B4-BE49-F238E27FC236}">
                <a16:creationId xmlns:a16="http://schemas.microsoft.com/office/drawing/2014/main" xmlns="" id="{E9ECDD7B-2798-7540-A42C-8CDDA45E2CE9}"/>
              </a:ext>
            </a:extLst>
          </p:cNvPr>
          <p:cNvPicPr>
            <a:picLocks noChangeAspect="1"/>
          </p:cNvPicPr>
          <p:nvPr/>
        </p:nvPicPr>
        <p:blipFill>
          <a:blip r:embed="rId3">
            <a:duotone>
              <a:schemeClr val="accent5">
                <a:shade val="45000"/>
                <a:satMod val="135000"/>
              </a:schemeClr>
              <a:prstClr val="white"/>
            </a:duotone>
          </a:blip>
          <a:stretch>
            <a:fillRect/>
          </a:stretch>
        </p:blipFill>
        <p:spPr>
          <a:xfrm>
            <a:off x="12280847" y="3218304"/>
            <a:ext cx="515322" cy="707560"/>
          </a:xfrm>
          <a:prstGeom prst="rect">
            <a:avLst/>
          </a:prstGeom>
        </p:spPr>
      </p:pic>
      <p:pic>
        <p:nvPicPr>
          <p:cNvPr id="48" name="Picture 47">
            <a:extLst>
              <a:ext uri="{FF2B5EF4-FFF2-40B4-BE49-F238E27FC236}">
                <a16:creationId xmlns:a16="http://schemas.microsoft.com/office/drawing/2014/main" xmlns="" id="{CC55EAC9-E860-F94D-8C45-EEF38589EFC1}"/>
              </a:ext>
            </a:extLst>
          </p:cNvPr>
          <p:cNvPicPr>
            <a:picLocks noChangeAspect="1"/>
          </p:cNvPicPr>
          <p:nvPr/>
        </p:nvPicPr>
        <p:blipFill>
          <a:blip r:embed="rId3">
            <a:duotone>
              <a:schemeClr val="accent5">
                <a:shade val="45000"/>
                <a:satMod val="135000"/>
              </a:schemeClr>
              <a:prstClr val="white"/>
            </a:duotone>
          </a:blip>
          <a:stretch>
            <a:fillRect/>
          </a:stretch>
        </p:blipFill>
        <p:spPr>
          <a:xfrm>
            <a:off x="11939635" y="3047710"/>
            <a:ext cx="515322" cy="707560"/>
          </a:xfrm>
          <a:prstGeom prst="rect">
            <a:avLst/>
          </a:prstGeom>
        </p:spPr>
      </p:pic>
      <p:sp>
        <p:nvSpPr>
          <p:cNvPr id="49" name="Folded Corner 48">
            <a:extLst>
              <a:ext uri="{FF2B5EF4-FFF2-40B4-BE49-F238E27FC236}">
                <a16:creationId xmlns:a16="http://schemas.microsoft.com/office/drawing/2014/main" xmlns="" id="{52B5AD22-4C4A-4948-9F70-744D7F6A7452}"/>
              </a:ext>
            </a:extLst>
          </p:cNvPr>
          <p:cNvSpPr/>
          <p:nvPr/>
        </p:nvSpPr>
        <p:spPr>
          <a:xfrm>
            <a:off x="17966536" y="2558865"/>
            <a:ext cx="2938212" cy="1232050"/>
          </a:xfrm>
          <a:prstGeom prst="foldedCorner">
            <a:avLst>
              <a:gd name="adj" fmla="val 26895"/>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50" name="TextBox 49">
            <a:extLst>
              <a:ext uri="{FF2B5EF4-FFF2-40B4-BE49-F238E27FC236}">
                <a16:creationId xmlns:a16="http://schemas.microsoft.com/office/drawing/2014/main" xmlns="" id="{5D288A74-D3BC-AB4E-9EAC-96008A74FD8E}"/>
              </a:ext>
            </a:extLst>
          </p:cNvPr>
          <p:cNvSpPr txBox="1"/>
          <p:nvPr/>
        </p:nvSpPr>
        <p:spPr>
          <a:xfrm>
            <a:off x="18031560" y="2558865"/>
            <a:ext cx="2759452" cy="954107"/>
          </a:xfrm>
          <a:prstGeom prst="rect">
            <a:avLst/>
          </a:prstGeom>
          <a:noFill/>
        </p:spPr>
        <p:txBody>
          <a:bodyPr wrap="square" rtlCol="0">
            <a:spAutoFit/>
          </a:bodyPr>
          <a:lstStyle/>
          <a:p>
            <a:r>
              <a:rPr lang="en-US" sz="2800" dirty="0">
                <a:solidFill>
                  <a:schemeClr val="bg1"/>
                </a:solidFill>
              </a:rPr>
              <a:t>Part of the DIAS Service Offer</a:t>
            </a:r>
          </a:p>
        </p:txBody>
      </p:sp>
      <p:sp>
        <p:nvSpPr>
          <p:cNvPr id="51" name="Right Brace 50">
            <a:extLst>
              <a:ext uri="{FF2B5EF4-FFF2-40B4-BE49-F238E27FC236}">
                <a16:creationId xmlns:a16="http://schemas.microsoft.com/office/drawing/2014/main" xmlns="" id="{5AE115AF-40DC-D14F-AC9C-9753601DC82E}"/>
              </a:ext>
            </a:extLst>
          </p:cNvPr>
          <p:cNvSpPr/>
          <p:nvPr/>
        </p:nvSpPr>
        <p:spPr>
          <a:xfrm>
            <a:off x="17473672" y="2198731"/>
            <a:ext cx="454948" cy="1952322"/>
          </a:xfrm>
          <a:prstGeom prst="rightBrace">
            <a:avLst>
              <a:gd name="adj1" fmla="val 26280"/>
              <a:gd name="adj2" fmla="val 49029"/>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000"/>
          </a:p>
        </p:txBody>
      </p:sp>
      <p:sp>
        <p:nvSpPr>
          <p:cNvPr id="52" name="TextBox 51">
            <a:extLst>
              <a:ext uri="{FF2B5EF4-FFF2-40B4-BE49-F238E27FC236}">
                <a16:creationId xmlns:a16="http://schemas.microsoft.com/office/drawing/2014/main" xmlns="" id="{50A843B9-6F13-244B-B7C3-6DB25567C601}"/>
              </a:ext>
            </a:extLst>
          </p:cNvPr>
          <p:cNvSpPr txBox="1"/>
          <p:nvPr/>
        </p:nvSpPr>
        <p:spPr>
          <a:xfrm>
            <a:off x="2551586" y="9700255"/>
            <a:ext cx="17630280" cy="2518253"/>
          </a:xfrm>
          <a:prstGeom prst="rect">
            <a:avLst/>
          </a:prstGeom>
          <a:noFill/>
          <a:ln>
            <a:solidFill>
              <a:schemeClr val="tx2">
                <a:lumMod val="60000"/>
                <a:lumOff val="40000"/>
              </a:schemeClr>
            </a:solidFill>
          </a:ln>
        </p:spPr>
        <p:txBody>
          <a:bodyPr wrap="square" rtlCol="0">
            <a:spAutoFit/>
          </a:bodyPr>
          <a:lstStyle/>
          <a:p>
            <a:pPr algn="ctr">
              <a:lnSpc>
                <a:spcPct val="80000"/>
              </a:lnSpc>
            </a:pPr>
            <a:r>
              <a:rPr lang="en-US" sz="2800" dirty="0"/>
              <a:t>All DIAS offer </a:t>
            </a:r>
            <a:r>
              <a:rPr lang="en-US" sz="2800" dirty="0" err="1"/>
              <a:t>IaaS</a:t>
            </a:r>
            <a:r>
              <a:rPr lang="en-US" sz="2800" dirty="0"/>
              <a:t> resources and additional services to Third-parties under a publically available service offer.</a:t>
            </a:r>
          </a:p>
          <a:p>
            <a:pPr algn="ctr">
              <a:lnSpc>
                <a:spcPct val="80000"/>
              </a:lnSpc>
            </a:pPr>
            <a:endParaRPr lang="en-US" sz="2800" dirty="0"/>
          </a:p>
          <a:p>
            <a:pPr algn="ctr">
              <a:lnSpc>
                <a:spcPct val="80000"/>
              </a:lnSpc>
            </a:pPr>
            <a:r>
              <a:rPr lang="en-US" sz="2800" dirty="0"/>
              <a:t>Each DIAS publishes its own commercial offer for Third-parties.</a:t>
            </a:r>
          </a:p>
          <a:p>
            <a:pPr algn="ctr">
              <a:lnSpc>
                <a:spcPct val="80000"/>
              </a:lnSpc>
            </a:pPr>
            <a:endParaRPr lang="en-US" sz="2800" dirty="0"/>
          </a:p>
          <a:p>
            <a:pPr algn="ctr">
              <a:lnSpc>
                <a:spcPct val="80000"/>
              </a:lnSpc>
            </a:pPr>
            <a:r>
              <a:rPr lang="en-US" sz="2800" b="1" dirty="0"/>
              <a:t>Each DIAS may offer additional services at any point in time depending on the respective business model and user needs. </a:t>
            </a:r>
          </a:p>
        </p:txBody>
      </p:sp>
      <p:sp>
        <p:nvSpPr>
          <p:cNvPr id="53" name="Rectangle 52">
            <a:extLst>
              <a:ext uri="{FF2B5EF4-FFF2-40B4-BE49-F238E27FC236}">
                <a16:creationId xmlns:a16="http://schemas.microsoft.com/office/drawing/2014/main" xmlns="" id="{925E84A5-76B3-0448-BC60-51CF966EA75F}"/>
              </a:ext>
            </a:extLst>
          </p:cNvPr>
          <p:cNvSpPr/>
          <p:nvPr/>
        </p:nvSpPr>
        <p:spPr>
          <a:xfrm>
            <a:off x="7862995" y="8388392"/>
            <a:ext cx="9519066" cy="948840"/>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User data integrated into DIAS</a:t>
            </a:r>
          </a:p>
        </p:txBody>
      </p:sp>
      <p:sp>
        <p:nvSpPr>
          <p:cNvPr id="54" name="TextBox 53">
            <a:extLst>
              <a:ext uri="{FF2B5EF4-FFF2-40B4-BE49-F238E27FC236}">
                <a16:creationId xmlns:a16="http://schemas.microsoft.com/office/drawing/2014/main" xmlns="" id="{A5D89BA7-DB2C-B64C-ACF2-C6DE5DB87293}"/>
              </a:ext>
            </a:extLst>
          </p:cNvPr>
          <p:cNvSpPr txBox="1"/>
          <p:nvPr/>
        </p:nvSpPr>
        <p:spPr>
          <a:xfrm>
            <a:off x="18052014" y="7829763"/>
            <a:ext cx="2759452" cy="954107"/>
          </a:xfrm>
          <a:prstGeom prst="rect">
            <a:avLst/>
          </a:prstGeom>
          <a:noFill/>
        </p:spPr>
        <p:txBody>
          <a:bodyPr wrap="square" rtlCol="0">
            <a:spAutoFit/>
          </a:bodyPr>
          <a:lstStyle/>
          <a:p>
            <a:r>
              <a:rPr lang="en-US" sz="2800" dirty="0">
                <a:solidFill>
                  <a:schemeClr val="bg1"/>
                </a:solidFill>
              </a:rPr>
              <a:t>Part of the DIAS Service Offer</a:t>
            </a:r>
          </a:p>
        </p:txBody>
      </p:sp>
      <p:sp>
        <p:nvSpPr>
          <p:cNvPr id="55" name="Rectangle 54">
            <a:extLst>
              <a:ext uri="{FF2B5EF4-FFF2-40B4-BE49-F238E27FC236}">
                <a16:creationId xmlns:a16="http://schemas.microsoft.com/office/drawing/2014/main" xmlns="" id="{0B010783-840D-0449-B30C-54B22A30C119}"/>
              </a:ext>
            </a:extLst>
          </p:cNvPr>
          <p:cNvSpPr/>
          <p:nvPr/>
        </p:nvSpPr>
        <p:spPr>
          <a:xfrm>
            <a:off x="2551586" y="6039965"/>
            <a:ext cx="4280550" cy="3539430"/>
          </a:xfrm>
          <a:prstGeom prst="rect">
            <a:avLst/>
          </a:prstGeom>
        </p:spPr>
        <p:txBody>
          <a:bodyPr wrap="square">
            <a:spAutoFit/>
          </a:bodyPr>
          <a:lstStyle/>
          <a:p>
            <a:pPr algn="l"/>
            <a:endParaRPr lang="en-US" sz="3200" b="1" dirty="0"/>
          </a:p>
          <a:p>
            <a:pPr algn="l"/>
            <a:r>
              <a:rPr lang="en-US" sz="3200" b="1" dirty="0"/>
              <a:t>Additional interfaces and services available to store and integrate “user data” into the DIAS “data offer”.</a:t>
            </a:r>
          </a:p>
          <a:p>
            <a:pPr algn="l"/>
            <a:endParaRPr lang="en-US" sz="3200" b="1" dirty="0"/>
          </a:p>
        </p:txBody>
      </p:sp>
      <p:sp>
        <p:nvSpPr>
          <p:cNvPr id="56" name="Right Brace 55">
            <a:extLst>
              <a:ext uri="{FF2B5EF4-FFF2-40B4-BE49-F238E27FC236}">
                <a16:creationId xmlns:a16="http://schemas.microsoft.com/office/drawing/2014/main" xmlns="" id="{95E014DD-70A1-A84E-AAAD-39E51465BCA0}"/>
              </a:ext>
            </a:extLst>
          </p:cNvPr>
          <p:cNvSpPr/>
          <p:nvPr/>
        </p:nvSpPr>
        <p:spPr>
          <a:xfrm flipH="1">
            <a:off x="7142540" y="2200259"/>
            <a:ext cx="456448" cy="1952322"/>
          </a:xfrm>
          <a:prstGeom prst="rightBrace">
            <a:avLst>
              <a:gd name="adj1" fmla="val 26280"/>
              <a:gd name="adj2" fmla="val 49029"/>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000"/>
          </a:p>
        </p:txBody>
      </p:sp>
      <p:sp>
        <p:nvSpPr>
          <p:cNvPr id="57" name="Right Brace 56">
            <a:extLst>
              <a:ext uri="{FF2B5EF4-FFF2-40B4-BE49-F238E27FC236}">
                <a16:creationId xmlns:a16="http://schemas.microsoft.com/office/drawing/2014/main" xmlns="" id="{F5A425B7-162B-C641-9A8D-18E653C0C3A9}"/>
              </a:ext>
            </a:extLst>
          </p:cNvPr>
          <p:cNvSpPr/>
          <p:nvPr/>
        </p:nvSpPr>
        <p:spPr>
          <a:xfrm flipH="1">
            <a:off x="7256277" y="8245238"/>
            <a:ext cx="360166" cy="799148"/>
          </a:xfrm>
          <a:prstGeom prst="rightBrace">
            <a:avLst>
              <a:gd name="adj1" fmla="val 26280"/>
              <a:gd name="adj2" fmla="val 49029"/>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000"/>
          </a:p>
        </p:txBody>
      </p:sp>
      <p:pic>
        <p:nvPicPr>
          <p:cNvPr id="58" name="Picture 57">
            <a:extLst>
              <a:ext uri="{FF2B5EF4-FFF2-40B4-BE49-F238E27FC236}">
                <a16:creationId xmlns:a16="http://schemas.microsoft.com/office/drawing/2014/main" xmlns="" id="{E83EE9D1-DC36-6145-BBD5-9A3BE4FAF51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46000"/>
                    </a14:imgEffect>
                    <a14:imgEffect>
                      <a14:colorTemperature colorTemp="5739"/>
                    </a14:imgEffect>
                    <a14:imgEffect>
                      <a14:saturation sat="187000"/>
                    </a14:imgEffect>
                  </a14:imgLayer>
                </a14:imgProps>
              </a:ext>
            </a:extLst>
          </a:blip>
          <a:stretch>
            <a:fillRect/>
          </a:stretch>
        </p:blipFill>
        <p:spPr>
          <a:xfrm rot="280115">
            <a:off x="8720214" y="1128176"/>
            <a:ext cx="7264188" cy="1870632"/>
          </a:xfrm>
          <a:prstGeom prst="rect">
            <a:avLst/>
          </a:prstGeom>
          <a:scene3d>
            <a:camera prst="isometricOffAxis1Top"/>
            <a:lightRig rig="threePt" dir="t"/>
          </a:scene3d>
        </p:spPr>
      </p:pic>
    </p:spTree>
    <p:extLst>
      <p:ext uri="{BB962C8B-B14F-4D97-AF65-F5344CB8AC3E}">
        <p14:creationId xmlns:p14="http://schemas.microsoft.com/office/powerpoint/2010/main" val="384056867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922524" y="675908"/>
            <a:ext cx="7187865" cy="16414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DIAS Interfaces for local </a:t>
            </a:r>
          </a:p>
          <a:p>
            <a:pPr algn="l">
              <a:defRPr>
                <a:latin typeface="Arial"/>
                <a:ea typeface="Arial"/>
                <a:cs typeface="Arial"/>
                <a:sym typeface="Arial"/>
              </a:defRPr>
            </a:pPr>
            <a:r>
              <a:rPr lang="en-US" dirty="0">
                <a:solidFill>
                  <a:schemeClr val="accent6">
                    <a:lumOff val="-21524"/>
                  </a:schemeClr>
                </a:solidFill>
              </a:rPr>
              <a:t>processing</a:t>
            </a:r>
            <a:endParaRPr dirty="0">
              <a:solidFill>
                <a:schemeClr val="accent1"/>
              </a:solidFill>
            </a:endParaRPr>
          </a:p>
        </p:txBody>
      </p:sp>
      <p:grpSp>
        <p:nvGrpSpPr>
          <p:cNvPr id="3" name="Group 2">
            <a:extLst>
              <a:ext uri="{FF2B5EF4-FFF2-40B4-BE49-F238E27FC236}">
                <a16:creationId xmlns:a16="http://schemas.microsoft.com/office/drawing/2014/main" xmlns="" id="{CDCFFCEC-C95E-6244-B3E7-EAD53EC5D75D}"/>
              </a:ext>
            </a:extLst>
          </p:cNvPr>
          <p:cNvGrpSpPr/>
          <p:nvPr/>
        </p:nvGrpSpPr>
        <p:grpSpPr>
          <a:xfrm>
            <a:off x="7718089" y="7042615"/>
            <a:ext cx="9786058" cy="1534130"/>
            <a:chOff x="1658705" y="3089592"/>
            <a:chExt cx="4893029" cy="767065"/>
          </a:xfrm>
        </p:grpSpPr>
        <p:sp>
          <p:nvSpPr>
            <p:cNvPr id="4" name="Can 3">
              <a:extLst>
                <a:ext uri="{FF2B5EF4-FFF2-40B4-BE49-F238E27FC236}">
                  <a16:creationId xmlns:a16="http://schemas.microsoft.com/office/drawing/2014/main" xmlns="" id="{26DA251D-6791-404C-B58B-EDB3679D0864}"/>
                </a:ext>
              </a:extLst>
            </p:cNvPr>
            <p:cNvSpPr/>
            <p:nvPr/>
          </p:nvSpPr>
          <p:spPr>
            <a:xfrm>
              <a:off x="1658705" y="3089592"/>
              <a:ext cx="4891214" cy="767065"/>
            </a:xfrm>
            <a:prstGeom prst="can">
              <a:avLst>
                <a:gd name="adj" fmla="val 50000"/>
              </a:avLst>
            </a:prstGeom>
            <a:solidFill>
              <a:srgbClr val="B0C18E"/>
            </a:soli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5" name="Oval 4">
              <a:extLst>
                <a:ext uri="{FF2B5EF4-FFF2-40B4-BE49-F238E27FC236}">
                  <a16:creationId xmlns:a16="http://schemas.microsoft.com/office/drawing/2014/main" xmlns="" id="{ACA60A0D-A153-C847-8957-B9CF809C3DEC}"/>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6" name="Rectangle 5">
              <a:extLst>
                <a:ext uri="{FF2B5EF4-FFF2-40B4-BE49-F238E27FC236}">
                  <a16:creationId xmlns:a16="http://schemas.microsoft.com/office/drawing/2014/main" xmlns="" id="{C3D1C31F-778C-1241-9ADC-C42CB1BB3DDE}"/>
                </a:ext>
              </a:extLst>
            </p:cNvPr>
            <p:cNvSpPr/>
            <p:nvPr/>
          </p:nvSpPr>
          <p:spPr>
            <a:xfrm>
              <a:off x="1731158" y="3387633"/>
              <a:ext cx="4759533" cy="426477"/>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Other EO and non-EO data      </a:t>
              </a:r>
            </a:p>
          </p:txBody>
        </p:sp>
      </p:grpSp>
      <p:grpSp>
        <p:nvGrpSpPr>
          <p:cNvPr id="7" name="Group 6">
            <a:extLst>
              <a:ext uri="{FF2B5EF4-FFF2-40B4-BE49-F238E27FC236}">
                <a16:creationId xmlns:a16="http://schemas.microsoft.com/office/drawing/2014/main" xmlns="" id="{8E9FD5DA-1CBD-234C-A41D-4EA1C7A008DA}"/>
              </a:ext>
            </a:extLst>
          </p:cNvPr>
          <p:cNvGrpSpPr/>
          <p:nvPr/>
        </p:nvGrpSpPr>
        <p:grpSpPr>
          <a:xfrm>
            <a:off x="7716589" y="6244997"/>
            <a:ext cx="9786058" cy="1534130"/>
            <a:chOff x="1658705" y="3089592"/>
            <a:chExt cx="4893029" cy="767065"/>
          </a:xfrm>
        </p:grpSpPr>
        <p:sp>
          <p:nvSpPr>
            <p:cNvPr id="8" name="Can 7">
              <a:extLst>
                <a:ext uri="{FF2B5EF4-FFF2-40B4-BE49-F238E27FC236}">
                  <a16:creationId xmlns:a16="http://schemas.microsoft.com/office/drawing/2014/main" xmlns="" id="{CDC304BD-E66E-3242-94BA-2D865A148A29}"/>
                </a:ext>
              </a:extLst>
            </p:cNvPr>
            <p:cNvSpPr/>
            <p:nvPr/>
          </p:nvSpPr>
          <p:spPr>
            <a:xfrm>
              <a:off x="1658705" y="3089592"/>
              <a:ext cx="4891214" cy="767065"/>
            </a:xfrm>
            <a:prstGeom prst="can">
              <a:avLst>
                <a:gd name="adj" fmla="val 50000"/>
              </a:avLst>
            </a:prstGeom>
            <a:solidFill>
              <a:srgbClr val="657892"/>
            </a:soli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9" name="Oval 8">
              <a:extLst>
                <a:ext uri="{FF2B5EF4-FFF2-40B4-BE49-F238E27FC236}">
                  <a16:creationId xmlns:a16="http://schemas.microsoft.com/office/drawing/2014/main" xmlns="" id="{13214AA8-80C0-9543-918E-6198E9670F59}"/>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0" name="Rectangle 9">
              <a:extLst>
                <a:ext uri="{FF2B5EF4-FFF2-40B4-BE49-F238E27FC236}">
                  <a16:creationId xmlns:a16="http://schemas.microsoft.com/office/drawing/2014/main" xmlns="" id="{38271135-0B1E-D343-91B3-036F835A0659}"/>
                </a:ext>
              </a:extLst>
            </p:cNvPr>
            <p:cNvSpPr/>
            <p:nvPr/>
          </p:nvSpPr>
          <p:spPr>
            <a:xfrm>
              <a:off x="1731158" y="3373912"/>
              <a:ext cx="4759533" cy="474420"/>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Copernicus Data &amp; Information</a:t>
              </a:r>
            </a:p>
          </p:txBody>
        </p:sp>
      </p:grpSp>
      <p:grpSp>
        <p:nvGrpSpPr>
          <p:cNvPr id="11" name="Group 10">
            <a:extLst>
              <a:ext uri="{FF2B5EF4-FFF2-40B4-BE49-F238E27FC236}">
                <a16:creationId xmlns:a16="http://schemas.microsoft.com/office/drawing/2014/main" xmlns="" id="{B63DFA41-5196-A544-87D2-1CDF119313E2}"/>
              </a:ext>
            </a:extLst>
          </p:cNvPr>
          <p:cNvGrpSpPr/>
          <p:nvPr/>
        </p:nvGrpSpPr>
        <p:grpSpPr>
          <a:xfrm>
            <a:off x="7715089" y="5447383"/>
            <a:ext cx="9786058" cy="1534130"/>
            <a:chOff x="1658705" y="3089592"/>
            <a:chExt cx="4893029" cy="767065"/>
          </a:xfrm>
        </p:grpSpPr>
        <p:sp>
          <p:nvSpPr>
            <p:cNvPr id="12" name="Can 11">
              <a:extLst>
                <a:ext uri="{FF2B5EF4-FFF2-40B4-BE49-F238E27FC236}">
                  <a16:creationId xmlns:a16="http://schemas.microsoft.com/office/drawing/2014/main" xmlns="" id="{F94FC848-21D2-044C-986D-D6CC8B910551}"/>
                </a:ext>
              </a:extLst>
            </p:cNvPr>
            <p:cNvSpPr/>
            <p:nvPr/>
          </p:nvSpPr>
          <p:spPr>
            <a:xfrm>
              <a:off x="1658705" y="3089592"/>
              <a:ext cx="4891214" cy="767065"/>
            </a:xfrm>
            <a:prstGeom prst="can">
              <a:avLst>
                <a:gd name="adj" fmla="val 50000"/>
              </a:avLst>
            </a:prstGeom>
            <a:gradFill flip="none" rotWithShape="1">
              <a:gsLst>
                <a:gs pos="90000">
                  <a:schemeClr val="bg1">
                    <a:lumMod val="65000"/>
                  </a:schemeClr>
                </a:gs>
                <a:gs pos="47000">
                  <a:srgbClr val="FFFFFF"/>
                </a:gs>
                <a:gs pos="17000">
                  <a:schemeClr val="bg1">
                    <a:lumMod val="50000"/>
                  </a:schemeClr>
                </a:gs>
                <a:gs pos="62000">
                  <a:srgbClr val="FFFFFF"/>
                </a:gs>
              </a:gsLst>
              <a:path path="circle">
                <a:fillToRect l="100000" b="100000"/>
              </a:path>
              <a:tileRect t="-100000" r="-100000"/>
            </a:gra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13" name="Oval 12">
              <a:extLst>
                <a:ext uri="{FF2B5EF4-FFF2-40B4-BE49-F238E27FC236}">
                  <a16:creationId xmlns:a16="http://schemas.microsoft.com/office/drawing/2014/main" xmlns="" id="{4728D801-43D7-9640-A185-2CBB866E75C2}"/>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sp>
        <p:nvSpPr>
          <p:cNvPr id="14" name="Can 13">
            <a:extLst>
              <a:ext uri="{FF2B5EF4-FFF2-40B4-BE49-F238E27FC236}">
                <a16:creationId xmlns:a16="http://schemas.microsoft.com/office/drawing/2014/main" xmlns="" id="{8E39BAD3-1D1F-F448-946B-E1F522D48082}"/>
              </a:ext>
            </a:extLst>
          </p:cNvPr>
          <p:cNvSpPr/>
          <p:nvPr/>
        </p:nvSpPr>
        <p:spPr>
          <a:xfrm>
            <a:off x="7675470" y="1895456"/>
            <a:ext cx="9774700" cy="2757292"/>
          </a:xfrm>
          <a:prstGeom prst="can">
            <a:avLst>
              <a:gd name="adj" fmla="val 25735"/>
            </a:avLst>
          </a:prstGeom>
          <a:solidFill>
            <a:srgbClr val="C6D9F1">
              <a:alpha val="15000"/>
            </a:srgbClr>
          </a:solidFill>
          <a:ln>
            <a:noFill/>
          </a:ln>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rtlCol="0" anchor="ctr"/>
          <a:lstStyle/>
          <a:p>
            <a:endParaRPr lang="en-US" sz="10000"/>
          </a:p>
        </p:txBody>
      </p:sp>
      <p:sp>
        <p:nvSpPr>
          <p:cNvPr id="15" name="Can 14">
            <a:extLst>
              <a:ext uri="{FF2B5EF4-FFF2-40B4-BE49-F238E27FC236}">
                <a16:creationId xmlns:a16="http://schemas.microsoft.com/office/drawing/2014/main" xmlns="" id="{755CF0F6-9B5D-C942-983B-9E9FAC79AA83}"/>
              </a:ext>
            </a:extLst>
          </p:cNvPr>
          <p:cNvSpPr/>
          <p:nvPr/>
        </p:nvSpPr>
        <p:spPr>
          <a:xfrm>
            <a:off x="7694426" y="4801403"/>
            <a:ext cx="9774700" cy="1440546"/>
          </a:xfrm>
          <a:prstGeom prst="can">
            <a:avLst>
              <a:gd name="adj" fmla="val 50000"/>
            </a:avLst>
          </a:prstGeom>
          <a:solidFill>
            <a:schemeClr val="bg1">
              <a:lumMod val="85000"/>
              <a:alpha val="26000"/>
            </a:schemeClr>
          </a:solidFill>
          <a:ln>
            <a:noFill/>
          </a:ln>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rtlCol="0" anchor="ctr"/>
          <a:lstStyle/>
          <a:p>
            <a:endParaRPr lang="en-US" sz="10000"/>
          </a:p>
        </p:txBody>
      </p:sp>
      <p:grpSp>
        <p:nvGrpSpPr>
          <p:cNvPr id="16" name="Group 15">
            <a:extLst>
              <a:ext uri="{FF2B5EF4-FFF2-40B4-BE49-F238E27FC236}">
                <a16:creationId xmlns:a16="http://schemas.microsoft.com/office/drawing/2014/main" xmlns="" id="{5D4A5116-D026-904F-B66D-EFE11FC04190}"/>
              </a:ext>
            </a:extLst>
          </p:cNvPr>
          <p:cNvGrpSpPr/>
          <p:nvPr/>
        </p:nvGrpSpPr>
        <p:grpSpPr>
          <a:xfrm>
            <a:off x="7675675" y="3853671"/>
            <a:ext cx="9786058" cy="1534130"/>
            <a:chOff x="1658705" y="3089592"/>
            <a:chExt cx="4893029" cy="767065"/>
          </a:xfrm>
        </p:grpSpPr>
        <p:sp>
          <p:nvSpPr>
            <p:cNvPr id="17" name="Can 16">
              <a:extLst>
                <a:ext uri="{FF2B5EF4-FFF2-40B4-BE49-F238E27FC236}">
                  <a16:creationId xmlns:a16="http://schemas.microsoft.com/office/drawing/2014/main" xmlns="" id="{217D8BEF-9895-6E49-B25A-3C1F5F643134}"/>
                </a:ext>
              </a:extLst>
            </p:cNvPr>
            <p:cNvSpPr/>
            <p:nvPr/>
          </p:nvSpPr>
          <p:spPr>
            <a:xfrm>
              <a:off x="1658705" y="3089592"/>
              <a:ext cx="4891214" cy="767065"/>
            </a:xfrm>
            <a:prstGeom prst="can">
              <a:avLst>
                <a:gd name="adj" fmla="val 50000"/>
              </a:avLst>
            </a:prstGeom>
            <a:gradFill flip="none" rotWithShape="1">
              <a:gsLst>
                <a:gs pos="69000">
                  <a:schemeClr val="tx1">
                    <a:lumMod val="65000"/>
                    <a:lumOff val="35000"/>
                  </a:schemeClr>
                </a:gs>
                <a:gs pos="50000">
                  <a:srgbClr val="FFFFFF"/>
                </a:gs>
                <a:gs pos="34000">
                  <a:schemeClr val="tx1">
                    <a:lumMod val="65000"/>
                    <a:lumOff val="35000"/>
                  </a:schemeClr>
                </a:gs>
                <a:gs pos="58000">
                  <a:srgbClr val="FFFFFF"/>
                </a:gs>
              </a:gsLst>
              <a:path path="circle">
                <a:fillToRect l="100000" b="100000"/>
              </a:path>
              <a:tileRect t="-100000" r="-100000"/>
            </a:gra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18" name="Oval 17">
              <a:extLst>
                <a:ext uri="{FF2B5EF4-FFF2-40B4-BE49-F238E27FC236}">
                  <a16:creationId xmlns:a16="http://schemas.microsoft.com/office/drawing/2014/main" xmlns="" id="{BB3E6A74-1711-5E4A-A4F8-0B4AC770D778}"/>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9" name="Rectangle 18">
              <a:extLst>
                <a:ext uri="{FF2B5EF4-FFF2-40B4-BE49-F238E27FC236}">
                  <a16:creationId xmlns:a16="http://schemas.microsoft.com/office/drawing/2014/main" xmlns="" id="{96C95F8D-DCF4-8044-BF8B-60E2C9C9584C}"/>
                </a:ext>
              </a:extLst>
            </p:cNvPr>
            <p:cNvSpPr/>
            <p:nvPr/>
          </p:nvSpPr>
          <p:spPr>
            <a:xfrm>
              <a:off x="1731158" y="3373912"/>
              <a:ext cx="4759533" cy="474420"/>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Copernicus DIAS interfaces</a:t>
              </a:r>
            </a:p>
          </p:txBody>
        </p:sp>
      </p:grpSp>
      <p:sp>
        <p:nvSpPr>
          <p:cNvPr id="20" name="Oval 19">
            <a:extLst>
              <a:ext uri="{FF2B5EF4-FFF2-40B4-BE49-F238E27FC236}">
                <a16:creationId xmlns:a16="http://schemas.microsoft.com/office/drawing/2014/main" xmlns="" id="{5639F26D-DA5D-2F44-B21E-F7109093DE89}"/>
              </a:ext>
            </a:extLst>
          </p:cNvPr>
          <p:cNvSpPr/>
          <p:nvPr/>
        </p:nvSpPr>
        <p:spPr>
          <a:xfrm>
            <a:off x="7684372" y="1720735"/>
            <a:ext cx="9788244" cy="837274"/>
          </a:xfrm>
          <a:prstGeom prst="ellipse">
            <a:avLst/>
          </a:prstGeom>
          <a:gradFill flip="none" rotWithShape="1">
            <a:gsLst>
              <a:gs pos="12000">
                <a:schemeClr val="bg1">
                  <a:lumMod val="95000"/>
                  <a:alpha val="82000"/>
                </a:schemeClr>
              </a:gs>
              <a:gs pos="79000">
                <a:schemeClr val="tx1">
                  <a:lumMod val="50000"/>
                  <a:lumOff val="50000"/>
                  <a:alpha val="82000"/>
                </a:schemeClr>
              </a:gs>
              <a:gs pos="43000">
                <a:schemeClr val="bg1">
                  <a:lumMod val="75000"/>
                  <a:alpha val="82000"/>
                </a:schemeClr>
              </a:gs>
            </a:gsLst>
            <a:path path="circle">
              <a:fillToRect l="50000" t="50000" r="50000" b="50000"/>
            </a:path>
            <a:tileRect/>
          </a:gradFill>
          <a:ln>
            <a:noFill/>
          </a:ln>
          <a:scene3d>
            <a:camera prst="orthographicFront"/>
            <a:lightRig rig="soft" dir="t">
              <a:rot lat="0" lon="0" rev="6480000"/>
            </a:lightRig>
          </a:scene3d>
          <a:sp3d extrusionH="241300" contourW="6350" prstMaterial="matte">
            <a:bevelT w="158750" h="133350"/>
            <a:extrusionClr>
              <a:schemeClr val="tx1">
                <a:lumMod val="50000"/>
                <a:lumOff val="50000"/>
              </a:schemeClr>
            </a:extrusionClr>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pic>
        <p:nvPicPr>
          <p:cNvPr id="21" name="Picture 20">
            <a:extLst>
              <a:ext uri="{FF2B5EF4-FFF2-40B4-BE49-F238E27FC236}">
                <a16:creationId xmlns:a16="http://schemas.microsoft.com/office/drawing/2014/main" xmlns="" id="{2D67F392-3ECF-1342-B8B4-D7AF23F9DFD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6000"/>
                    </a14:imgEffect>
                    <a14:imgEffect>
                      <a14:colorTemperature colorTemp="5739"/>
                    </a14:imgEffect>
                    <a14:imgEffect>
                      <a14:saturation sat="187000"/>
                    </a14:imgEffect>
                  </a14:imgLayer>
                </a14:imgProps>
              </a:ext>
            </a:extLst>
          </a:blip>
          <a:stretch>
            <a:fillRect/>
          </a:stretch>
        </p:blipFill>
        <p:spPr>
          <a:xfrm rot="280115">
            <a:off x="8720214" y="1128176"/>
            <a:ext cx="7264188" cy="1870632"/>
          </a:xfrm>
          <a:prstGeom prst="rect">
            <a:avLst/>
          </a:prstGeom>
          <a:scene3d>
            <a:camera prst="isometricOffAxis1Top"/>
            <a:lightRig rig="threePt" dir="t"/>
          </a:scene3d>
        </p:spPr>
      </p:pic>
      <p:sp>
        <p:nvSpPr>
          <p:cNvPr id="22" name="Up Arrow 21">
            <a:extLst>
              <a:ext uri="{FF2B5EF4-FFF2-40B4-BE49-F238E27FC236}">
                <a16:creationId xmlns:a16="http://schemas.microsoft.com/office/drawing/2014/main" xmlns="" id="{DA355BF7-1AE3-6847-8CE9-01CB377E4E1D}"/>
              </a:ext>
            </a:extLst>
          </p:cNvPr>
          <p:cNvSpPr/>
          <p:nvPr/>
        </p:nvSpPr>
        <p:spPr>
          <a:xfrm rot="10800000" flipV="1">
            <a:off x="15303655" y="5318461"/>
            <a:ext cx="1220382" cy="564534"/>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23" name="Up Arrow 22">
            <a:extLst>
              <a:ext uri="{FF2B5EF4-FFF2-40B4-BE49-F238E27FC236}">
                <a16:creationId xmlns:a16="http://schemas.microsoft.com/office/drawing/2014/main" xmlns="" id="{24AC52C9-6D7B-914F-B78A-A620AE0CE274}"/>
              </a:ext>
            </a:extLst>
          </p:cNvPr>
          <p:cNvSpPr/>
          <p:nvPr/>
        </p:nvSpPr>
        <p:spPr>
          <a:xfrm rot="10800000" flipV="1">
            <a:off x="11990417" y="5388990"/>
            <a:ext cx="1220382" cy="682364"/>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24" name="Up Arrow 23">
            <a:extLst>
              <a:ext uri="{FF2B5EF4-FFF2-40B4-BE49-F238E27FC236}">
                <a16:creationId xmlns:a16="http://schemas.microsoft.com/office/drawing/2014/main" xmlns="" id="{EA0EED70-B63E-7446-9533-FE8B8D600D3C}"/>
              </a:ext>
            </a:extLst>
          </p:cNvPr>
          <p:cNvSpPr/>
          <p:nvPr/>
        </p:nvSpPr>
        <p:spPr>
          <a:xfrm rot="10800000" flipV="1">
            <a:off x="8990861" y="5367774"/>
            <a:ext cx="1220382" cy="515220"/>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nvGrpSpPr>
          <p:cNvPr id="25" name="Group 24">
            <a:extLst>
              <a:ext uri="{FF2B5EF4-FFF2-40B4-BE49-F238E27FC236}">
                <a16:creationId xmlns:a16="http://schemas.microsoft.com/office/drawing/2014/main" xmlns="" id="{B979D7E3-DEB1-1C45-A9D0-E9EC28B27B5E}"/>
              </a:ext>
            </a:extLst>
          </p:cNvPr>
          <p:cNvGrpSpPr/>
          <p:nvPr/>
        </p:nvGrpSpPr>
        <p:grpSpPr>
          <a:xfrm>
            <a:off x="8733034" y="2760945"/>
            <a:ext cx="1559664" cy="991274"/>
            <a:chOff x="4641470" y="2862830"/>
            <a:chExt cx="621779" cy="495637"/>
          </a:xfrm>
        </p:grpSpPr>
        <p:pic>
          <p:nvPicPr>
            <p:cNvPr id="26" name="Picture 25">
              <a:extLst>
                <a:ext uri="{FF2B5EF4-FFF2-40B4-BE49-F238E27FC236}">
                  <a16:creationId xmlns:a16="http://schemas.microsoft.com/office/drawing/2014/main" xmlns="" id="{B016489D-69FE-BA4B-B2CA-6B92FD0AF854}"/>
                </a:ext>
              </a:extLst>
            </p:cNvPr>
            <p:cNvPicPr>
              <a:picLocks noChangeAspect="1"/>
            </p:cNvPicPr>
            <p:nvPr/>
          </p:nvPicPr>
          <p:blipFill>
            <a:blip r:embed="rId5">
              <a:duotone>
                <a:schemeClr val="accent5">
                  <a:shade val="45000"/>
                  <a:satMod val="135000"/>
                </a:schemeClr>
                <a:prstClr val="white"/>
              </a:duotone>
            </a:blip>
            <a:stretch>
              <a:fillRect/>
            </a:stretch>
          </p:blipFill>
          <p:spPr>
            <a:xfrm>
              <a:off x="4641470" y="3004687"/>
              <a:ext cx="205439" cy="353780"/>
            </a:xfrm>
            <a:prstGeom prst="rect">
              <a:avLst/>
            </a:prstGeom>
          </p:spPr>
        </p:pic>
        <p:grpSp>
          <p:nvGrpSpPr>
            <p:cNvPr id="27" name="Group 26">
              <a:extLst>
                <a:ext uri="{FF2B5EF4-FFF2-40B4-BE49-F238E27FC236}">
                  <a16:creationId xmlns:a16="http://schemas.microsoft.com/office/drawing/2014/main" xmlns="" id="{96D37542-1147-8246-A48D-EB6C12871458}"/>
                </a:ext>
              </a:extLst>
            </p:cNvPr>
            <p:cNvGrpSpPr/>
            <p:nvPr/>
          </p:nvGrpSpPr>
          <p:grpSpPr>
            <a:xfrm>
              <a:off x="4911977" y="3064772"/>
              <a:ext cx="347038" cy="291272"/>
              <a:chOff x="5619184" y="1184853"/>
              <a:chExt cx="924635" cy="501582"/>
            </a:xfrm>
          </p:grpSpPr>
          <p:sp>
            <p:nvSpPr>
              <p:cNvPr id="31" name="Can 30">
                <a:extLst>
                  <a:ext uri="{FF2B5EF4-FFF2-40B4-BE49-F238E27FC236}">
                    <a16:creationId xmlns:a16="http://schemas.microsoft.com/office/drawing/2014/main" xmlns="" id="{B46E65E8-20D5-6346-9ADF-778054395613}"/>
                  </a:ext>
                </a:extLst>
              </p:cNvPr>
              <p:cNvSpPr/>
              <p:nvPr/>
            </p:nvSpPr>
            <p:spPr>
              <a:xfrm>
                <a:off x="5619184" y="1362334"/>
                <a:ext cx="923701" cy="324101"/>
              </a:xfrm>
              <a:prstGeom prst="can">
                <a:avLst>
                  <a:gd name="adj" fmla="val 50000"/>
                </a:avLst>
              </a:prstGeom>
              <a:solidFill>
                <a:srgbClr val="31859C"/>
              </a:soli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32" name="Can 31">
                <a:extLst>
                  <a:ext uri="{FF2B5EF4-FFF2-40B4-BE49-F238E27FC236}">
                    <a16:creationId xmlns:a16="http://schemas.microsoft.com/office/drawing/2014/main" xmlns="" id="{2FF13F11-917F-1B47-8C68-05DBA194ACEE}"/>
                  </a:ext>
                </a:extLst>
              </p:cNvPr>
              <p:cNvSpPr/>
              <p:nvPr/>
            </p:nvSpPr>
            <p:spPr>
              <a:xfrm>
                <a:off x="5620117" y="1184853"/>
                <a:ext cx="923702" cy="324103"/>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grpSp>
        <p:sp>
          <p:nvSpPr>
            <p:cNvPr id="28" name="Can 27">
              <a:extLst>
                <a:ext uri="{FF2B5EF4-FFF2-40B4-BE49-F238E27FC236}">
                  <a16:creationId xmlns:a16="http://schemas.microsoft.com/office/drawing/2014/main" xmlns="" id="{C0942D72-B387-114E-8AC8-72C50287F7B6}"/>
                </a:ext>
              </a:extLst>
            </p:cNvPr>
            <p:cNvSpPr/>
            <p:nvPr/>
          </p:nvSpPr>
          <p:spPr>
            <a:xfrm>
              <a:off x="4912329" y="2967402"/>
              <a:ext cx="346687" cy="188208"/>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9" name="Can 28">
              <a:extLst>
                <a:ext uri="{FF2B5EF4-FFF2-40B4-BE49-F238E27FC236}">
                  <a16:creationId xmlns:a16="http://schemas.microsoft.com/office/drawing/2014/main" xmlns="" id="{90E5FCB3-20DB-2D48-99C1-429BE5736861}"/>
                </a:ext>
              </a:extLst>
            </p:cNvPr>
            <p:cNvSpPr/>
            <p:nvPr/>
          </p:nvSpPr>
          <p:spPr>
            <a:xfrm>
              <a:off x="4916562" y="2874273"/>
              <a:ext cx="346687" cy="188208"/>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30" name="Oval 29">
              <a:extLst>
                <a:ext uri="{FF2B5EF4-FFF2-40B4-BE49-F238E27FC236}">
                  <a16:creationId xmlns:a16="http://schemas.microsoft.com/office/drawing/2014/main" xmlns="" id="{ED5A065B-F8B3-8545-AA9E-EC07506B58C6}"/>
                </a:ext>
              </a:extLst>
            </p:cNvPr>
            <p:cNvSpPr/>
            <p:nvPr/>
          </p:nvSpPr>
          <p:spPr>
            <a:xfrm flipV="1">
              <a:off x="4918680" y="2862830"/>
              <a:ext cx="337680" cy="95290"/>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pic>
        <p:nvPicPr>
          <p:cNvPr id="33" name="Picture 32">
            <a:extLst>
              <a:ext uri="{FF2B5EF4-FFF2-40B4-BE49-F238E27FC236}">
                <a16:creationId xmlns:a16="http://schemas.microsoft.com/office/drawing/2014/main" xmlns="" id="{5C1A2199-01F2-194C-ABF5-BF15877D047D}"/>
              </a:ext>
            </a:extLst>
          </p:cNvPr>
          <p:cNvPicPr>
            <a:picLocks noChangeAspect="1"/>
          </p:cNvPicPr>
          <p:nvPr/>
        </p:nvPicPr>
        <p:blipFill>
          <a:blip r:embed="rId5">
            <a:duotone>
              <a:schemeClr val="accent5">
                <a:shade val="45000"/>
                <a:satMod val="135000"/>
              </a:schemeClr>
              <a:prstClr val="white"/>
            </a:duotone>
          </a:blip>
          <a:stretch>
            <a:fillRect/>
          </a:stretch>
        </p:blipFill>
        <p:spPr>
          <a:xfrm>
            <a:off x="10705981" y="3520048"/>
            <a:ext cx="515322" cy="707560"/>
          </a:xfrm>
          <a:prstGeom prst="rect">
            <a:avLst/>
          </a:prstGeom>
        </p:spPr>
      </p:pic>
      <p:pic>
        <p:nvPicPr>
          <p:cNvPr id="34" name="Picture 33">
            <a:extLst>
              <a:ext uri="{FF2B5EF4-FFF2-40B4-BE49-F238E27FC236}">
                <a16:creationId xmlns:a16="http://schemas.microsoft.com/office/drawing/2014/main" xmlns="" id="{D4B9299E-E71A-C24D-9408-FCC1A85635AA}"/>
              </a:ext>
            </a:extLst>
          </p:cNvPr>
          <p:cNvPicPr>
            <a:picLocks noChangeAspect="1"/>
          </p:cNvPicPr>
          <p:nvPr/>
        </p:nvPicPr>
        <p:blipFill>
          <a:blip r:embed="rId5">
            <a:duotone>
              <a:schemeClr val="accent5">
                <a:shade val="45000"/>
                <a:satMod val="135000"/>
              </a:schemeClr>
              <a:prstClr val="white"/>
            </a:duotone>
          </a:blip>
          <a:stretch>
            <a:fillRect/>
          </a:stretch>
        </p:blipFill>
        <p:spPr>
          <a:xfrm>
            <a:off x="11104061" y="2875594"/>
            <a:ext cx="515322" cy="707560"/>
          </a:xfrm>
          <a:prstGeom prst="rect">
            <a:avLst/>
          </a:prstGeom>
        </p:spPr>
      </p:pic>
      <p:pic>
        <p:nvPicPr>
          <p:cNvPr id="35" name="Picture 34">
            <a:extLst>
              <a:ext uri="{FF2B5EF4-FFF2-40B4-BE49-F238E27FC236}">
                <a16:creationId xmlns:a16="http://schemas.microsoft.com/office/drawing/2014/main" xmlns="" id="{832AFE89-9FB5-4445-A284-AB49845ABAAE}"/>
              </a:ext>
            </a:extLst>
          </p:cNvPr>
          <p:cNvPicPr>
            <a:picLocks noChangeAspect="1"/>
          </p:cNvPicPr>
          <p:nvPr/>
        </p:nvPicPr>
        <p:blipFill>
          <a:blip r:embed="rId5">
            <a:duotone>
              <a:schemeClr val="accent5">
                <a:shade val="45000"/>
                <a:satMod val="135000"/>
              </a:schemeClr>
              <a:prstClr val="white"/>
            </a:duotone>
          </a:blip>
          <a:stretch>
            <a:fillRect/>
          </a:stretch>
        </p:blipFill>
        <p:spPr>
          <a:xfrm>
            <a:off x="14629915" y="3576912"/>
            <a:ext cx="515322" cy="707560"/>
          </a:xfrm>
          <a:prstGeom prst="rect">
            <a:avLst/>
          </a:prstGeom>
        </p:spPr>
      </p:pic>
      <p:pic>
        <p:nvPicPr>
          <p:cNvPr id="36" name="Picture 35">
            <a:extLst>
              <a:ext uri="{FF2B5EF4-FFF2-40B4-BE49-F238E27FC236}">
                <a16:creationId xmlns:a16="http://schemas.microsoft.com/office/drawing/2014/main" xmlns="" id="{5C097C72-BF13-F742-B200-1A148D828F4C}"/>
              </a:ext>
            </a:extLst>
          </p:cNvPr>
          <p:cNvPicPr>
            <a:picLocks noChangeAspect="1"/>
          </p:cNvPicPr>
          <p:nvPr/>
        </p:nvPicPr>
        <p:blipFill>
          <a:blip r:embed="rId5">
            <a:duotone>
              <a:schemeClr val="accent5">
                <a:shade val="45000"/>
                <a:satMod val="135000"/>
              </a:schemeClr>
              <a:prstClr val="white"/>
            </a:duotone>
          </a:blip>
          <a:stretch>
            <a:fillRect/>
          </a:stretch>
        </p:blipFill>
        <p:spPr>
          <a:xfrm>
            <a:off x="15843113" y="3178866"/>
            <a:ext cx="515322" cy="707560"/>
          </a:xfrm>
          <a:prstGeom prst="rect">
            <a:avLst/>
          </a:prstGeom>
        </p:spPr>
      </p:pic>
      <p:pic>
        <p:nvPicPr>
          <p:cNvPr id="37" name="Picture 36">
            <a:extLst>
              <a:ext uri="{FF2B5EF4-FFF2-40B4-BE49-F238E27FC236}">
                <a16:creationId xmlns:a16="http://schemas.microsoft.com/office/drawing/2014/main" xmlns="" id="{7AF880A6-6D4E-0C41-BD9D-C6F3D679D401}"/>
              </a:ext>
            </a:extLst>
          </p:cNvPr>
          <p:cNvPicPr>
            <a:picLocks noChangeAspect="1"/>
          </p:cNvPicPr>
          <p:nvPr/>
        </p:nvPicPr>
        <p:blipFill>
          <a:blip r:embed="rId5">
            <a:duotone>
              <a:schemeClr val="accent5">
                <a:shade val="45000"/>
                <a:satMod val="135000"/>
              </a:schemeClr>
              <a:prstClr val="white"/>
            </a:duotone>
          </a:blip>
          <a:stretch>
            <a:fillRect/>
          </a:stretch>
        </p:blipFill>
        <p:spPr>
          <a:xfrm>
            <a:off x="15520857" y="3027230"/>
            <a:ext cx="515322" cy="707560"/>
          </a:xfrm>
          <a:prstGeom prst="rect">
            <a:avLst/>
          </a:prstGeom>
        </p:spPr>
      </p:pic>
      <p:pic>
        <p:nvPicPr>
          <p:cNvPr id="38" name="Picture 37">
            <a:extLst>
              <a:ext uri="{FF2B5EF4-FFF2-40B4-BE49-F238E27FC236}">
                <a16:creationId xmlns:a16="http://schemas.microsoft.com/office/drawing/2014/main" xmlns="" id="{42EF311D-9313-E043-A117-2BD4A3BA806D}"/>
              </a:ext>
            </a:extLst>
          </p:cNvPr>
          <p:cNvPicPr>
            <a:picLocks noChangeAspect="1"/>
          </p:cNvPicPr>
          <p:nvPr/>
        </p:nvPicPr>
        <p:blipFill>
          <a:blip r:embed="rId5">
            <a:duotone>
              <a:schemeClr val="accent5">
                <a:shade val="45000"/>
                <a:satMod val="135000"/>
              </a:schemeClr>
              <a:prstClr val="white"/>
            </a:duotone>
          </a:blip>
          <a:stretch>
            <a:fillRect/>
          </a:stretch>
        </p:blipFill>
        <p:spPr>
          <a:xfrm>
            <a:off x="15539813" y="3614822"/>
            <a:ext cx="515322" cy="707560"/>
          </a:xfrm>
          <a:prstGeom prst="rect">
            <a:avLst/>
          </a:prstGeom>
        </p:spPr>
      </p:pic>
      <p:pic>
        <p:nvPicPr>
          <p:cNvPr id="39" name="Picture 38">
            <a:extLst>
              <a:ext uri="{FF2B5EF4-FFF2-40B4-BE49-F238E27FC236}">
                <a16:creationId xmlns:a16="http://schemas.microsoft.com/office/drawing/2014/main" xmlns="" id="{741C7B26-DCD6-5A4B-A758-F3C52EE69906}"/>
              </a:ext>
            </a:extLst>
          </p:cNvPr>
          <p:cNvPicPr>
            <a:picLocks noChangeAspect="1"/>
          </p:cNvPicPr>
          <p:nvPr/>
        </p:nvPicPr>
        <p:blipFill>
          <a:blip r:embed="rId5">
            <a:duotone>
              <a:schemeClr val="accent5">
                <a:shade val="45000"/>
                <a:satMod val="135000"/>
              </a:schemeClr>
              <a:prstClr val="white"/>
            </a:duotone>
          </a:blip>
          <a:stretch>
            <a:fillRect/>
          </a:stretch>
        </p:blipFill>
        <p:spPr>
          <a:xfrm>
            <a:off x="14307661" y="3444232"/>
            <a:ext cx="515322" cy="707560"/>
          </a:xfrm>
          <a:prstGeom prst="rect">
            <a:avLst/>
          </a:prstGeom>
        </p:spPr>
      </p:pic>
      <p:pic>
        <p:nvPicPr>
          <p:cNvPr id="40" name="Picture 39">
            <a:extLst>
              <a:ext uri="{FF2B5EF4-FFF2-40B4-BE49-F238E27FC236}">
                <a16:creationId xmlns:a16="http://schemas.microsoft.com/office/drawing/2014/main" xmlns="" id="{C9EA090E-EFDC-EB4D-B9D7-7BB36BA7CC51}"/>
              </a:ext>
            </a:extLst>
          </p:cNvPr>
          <p:cNvPicPr>
            <a:picLocks noChangeAspect="1"/>
          </p:cNvPicPr>
          <p:nvPr/>
        </p:nvPicPr>
        <p:blipFill>
          <a:blip r:embed="rId5">
            <a:duotone>
              <a:schemeClr val="accent5">
                <a:shade val="45000"/>
                <a:satMod val="135000"/>
              </a:schemeClr>
              <a:prstClr val="white"/>
            </a:duotone>
          </a:blip>
          <a:stretch>
            <a:fillRect/>
          </a:stretch>
        </p:blipFill>
        <p:spPr>
          <a:xfrm>
            <a:off x="7919419" y="2572322"/>
            <a:ext cx="515322" cy="707560"/>
          </a:xfrm>
          <a:prstGeom prst="rect">
            <a:avLst/>
          </a:prstGeom>
        </p:spPr>
      </p:pic>
      <p:sp>
        <p:nvSpPr>
          <p:cNvPr id="41" name="Can 40">
            <a:extLst>
              <a:ext uri="{FF2B5EF4-FFF2-40B4-BE49-F238E27FC236}">
                <a16:creationId xmlns:a16="http://schemas.microsoft.com/office/drawing/2014/main" xmlns="" id="{7E19259F-D673-8446-A32C-1B1FC4A93954}"/>
              </a:ext>
            </a:extLst>
          </p:cNvPr>
          <p:cNvSpPr/>
          <p:nvPr/>
        </p:nvSpPr>
        <p:spPr>
          <a:xfrm>
            <a:off x="12958767" y="3900388"/>
            <a:ext cx="869626" cy="376416"/>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42" name="Can 41">
            <a:extLst>
              <a:ext uri="{FF2B5EF4-FFF2-40B4-BE49-F238E27FC236}">
                <a16:creationId xmlns:a16="http://schemas.microsoft.com/office/drawing/2014/main" xmlns="" id="{77989730-D570-C849-9B19-4091EF53C8B6}"/>
              </a:ext>
            </a:extLst>
          </p:cNvPr>
          <p:cNvSpPr/>
          <p:nvPr/>
        </p:nvSpPr>
        <p:spPr>
          <a:xfrm>
            <a:off x="14609457" y="2973142"/>
            <a:ext cx="869626" cy="376416"/>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43" name="Can 42">
            <a:extLst>
              <a:ext uri="{FF2B5EF4-FFF2-40B4-BE49-F238E27FC236}">
                <a16:creationId xmlns:a16="http://schemas.microsoft.com/office/drawing/2014/main" xmlns="" id="{F5CB4A0B-9FC9-1348-9274-08689E76E085}"/>
              </a:ext>
            </a:extLst>
          </p:cNvPr>
          <p:cNvSpPr/>
          <p:nvPr/>
        </p:nvSpPr>
        <p:spPr>
          <a:xfrm>
            <a:off x="12941311" y="3750280"/>
            <a:ext cx="869626" cy="376416"/>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pic>
        <p:nvPicPr>
          <p:cNvPr id="44" name="Picture 43">
            <a:extLst>
              <a:ext uri="{FF2B5EF4-FFF2-40B4-BE49-F238E27FC236}">
                <a16:creationId xmlns:a16="http://schemas.microsoft.com/office/drawing/2014/main" xmlns="" id="{3F3D47B6-059D-E648-9DA9-00FB96882A57}"/>
              </a:ext>
            </a:extLst>
          </p:cNvPr>
          <p:cNvPicPr>
            <a:picLocks noChangeAspect="1"/>
          </p:cNvPicPr>
          <p:nvPr/>
        </p:nvPicPr>
        <p:blipFill>
          <a:blip r:embed="rId5">
            <a:duotone>
              <a:schemeClr val="accent5">
                <a:shade val="45000"/>
                <a:satMod val="135000"/>
              </a:schemeClr>
              <a:prstClr val="white"/>
            </a:duotone>
          </a:blip>
          <a:stretch>
            <a:fillRect/>
          </a:stretch>
        </p:blipFill>
        <p:spPr>
          <a:xfrm>
            <a:off x="12280847" y="3218304"/>
            <a:ext cx="515322" cy="707560"/>
          </a:xfrm>
          <a:prstGeom prst="rect">
            <a:avLst/>
          </a:prstGeom>
        </p:spPr>
      </p:pic>
      <p:pic>
        <p:nvPicPr>
          <p:cNvPr id="45" name="Picture 44">
            <a:extLst>
              <a:ext uri="{FF2B5EF4-FFF2-40B4-BE49-F238E27FC236}">
                <a16:creationId xmlns:a16="http://schemas.microsoft.com/office/drawing/2014/main" xmlns="" id="{A7566C7B-E622-A849-B4D4-77435B08836F}"/>
              </a:ext>
            </a:extLst>
          </p:cNvPr>
          <p:cNvPicPr>
            <a:picLocks noChangeAspect="1"/>
          </p:cNvPicPr>
          <p:nvPr/>
        </p:nvPicPr>
        <p:blipFill>
          <a:blip r:embed="rId5">
            <a:duotone>
              <a:schemeClr val="accent5">
                <a:shade val="45000"/>
                <a:satMod val="135000"/>
              </a:schemeClr>
              <a:prstClr val="white"/>
            </a:duotone>
          </a:blip>
          <a:stretch>
            <a:fillRect/>
          </a:stretch>
        </p:blipFill>
        <p:spPr>
          <a:xfrm>
            <a:off x="11939635" y="3047710"/>
            <a:ext cx="515322" cy="707560"/>
          </a:xfrm>
          <a:prstGeom prst="rect">
            <a:avLst/>
          </a:prstGeom>
        </p:spPr>
      </p:pic>
      <p:sp>
        <p:nvSpPr>
          <p:cNvPr id="46" name="TextBox 45">
            <a:extLst>
              <a:ext uri="{FF2B5EF4-FFF2-40B4-BE49-F238E27FC236}">
                <a16:creationId xmlns:a16="http://schemas.microsoft.com/office/drawing/2014/main" xmlns="" id="{CC053210-CB41-EB45-B87F-C1C21393EF65}"/>
              </a:ext>
            </a:extLst>
          </p:cNvPr>
          <p:cNvSpPr txBox="1"/>
          <p:nvPr/>
        </p:nvSpPr>
        <p:spPr>
          <a:xfrm>
            <a:off x="4412847" y="9666827"/>
            <a:ext cx="16340250" cy="1828834"/>
          </a:xfrm>
          <a:prstGeom prst="rect">
            <a:avLst/>
          </a:prstGeom>
          <a:noFill/>
          <a:ln>
            <a:solidFill>
              <a:schemeClr val="tx2">
                <a:lumMod val="60000"/>
                <a:lumOff val="40000"/>
              </a:schemeClr>
            </a:solidFill>
          </a:ln>
        </p:spPr>
        <p:txBody>
          <a:bodyPr wrap="square" rtlCol="0">
            <a:spAutoFit/>
          </a:bodyPr>
          <a:lstStyle/>
          <a:p>
            <a:pPr algn="ctr">
              <a:lnSpc>
                <a:spcPct val="80000"/>
              </a:lnSpc>
            </a:pPr>
            <a:endParaRPr lang="en-US" sz="2800" dirty="0"/>
          </a:p>
          <a:p>
            <a:pPr algn="ctr">
              <a:lnSpc>
                <a:spcPct val="80000"/>
              </a:lnSpc>
            </a:pPr>
            <a:r>
              <a:rPr lang="en-US" sz="2800" dirty="0"/>
              <a:t>Each DIAS publishes a documented interface service offer for Third-parties.</a:t>
            </a:r>
          </a:p>
          <a:p>
            <a:pPr algn="ctr">
              <a:lnSpc>
                <a:spcPct val="80000"/>
              </a:lnSpc>
            </a:pPr>
            <a:endParaRPr lang="en-US" sz="2800" dirty="0"/>
          </a:p>
          <a:p>
            <a:pPr algn="ctr">
              <a:lnSpc>
                <a:spcPct val="80000"/>
              </a:lnSpc>
            </a:pPr>
            <a:r>
              <a:rPr lang="en-US" sz="2800" dirty="0"/>
              <a:t>Each DIAS may offer additional interfaces at any point in time depending on the respective DIAS business models and user needs. </a:t>
            </a:r>
          </a:p>
        </p:txBody>
      </p:sp>
      <p:sp>
        <p:nvSpPr>
          <p:cNvPr id="47" name="Right Brace 46">
            <a:extLst>
              <a:ext uri="{FF2B5EF4-FFF2-40B4-BE49-F238E27FC236}">
                <a16:creationId xmlns:a16="http://schemas.microsoft.com/office/drawing/2014/main" xmlns="" id="{85647D17-3FCD-E645-BC80-CD2C2D74FBE4}"/>
              </a:ext>
            </a:extLst>
          </p:cNvPr>
          <p:cNvSpPr/>
          <p:nvPr/>
        </p:nvSpPr>
        <p:spPr>
          <a:xfrm flipH="1">
            <a:off x="7237321" y="4207914"/>
            <a:ext cx="303298" cy="759712"/>
          </a:xfrm>
          <a:prstGeom prst="rightBrace">
            <a:avLst>
              <a:gd name="adj1" fmla="val 26280"/>
              <a:gd name="adj2" fmla="val 49029"/>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000"/>
          </a:p>
        </p:txBody>
      </p:sp>
      <p:sp>
        <p:nvSpPr>
          <p:cNvPr id="48" name="TextBox 47">
            <a:extLst>
              <a:ext uri="{FF2B5EF4-FFF2-40B4-BE49-F238E27FC236}">
                <a16:creationId xmlns:a16="http://schemas.microsoft.com/office/drawing/2014/main" xmlns="" id="{C3205AFF-80F2-DF49-B043-654A07F6A95B}"/>
              </a:ext>
            </a:extLst>
          </p:cNvPr>
          <p:cNvSpPr txBox="1"/>
          <p:nvPr/>
        </p:nvSpPr>
        <p:spPr>
          <a:xfrm>
            <a:off x="3180695" y="3923596"/>
            <a:ext cx="4246190" cy="3539430"/>
          </a:xfrm>
          <a:prstGeom prst="rect">
            <a:avLst/>
          </a:prstGeom>
          <a:noFill/>
        </p:spPr>
        <p:txBody>
          <a:bodyPr wrap="square" rtlCol="0">
            <a:spAutoFit/>
          </a:bodyPr>
          <a:lstStyle/>
          <a:p>
            <a:pPr algn="l"/>
            <a:r>
              <a:rPr lang="en-US" sz="2800" dirty="0"/>
              <a:t>Each DIAS offers standard OGC interfaces, popular cloud APIs (e.g. swift), and/or new innovative solutions (e.g. ENS, data cube, etc.) to access the Data Offer. </a:t>
            </a:r>
          </a:p>
        </p:txBody>
      </p:sp>
    </p:spTree>
    <p:extLst>
      <p:ext uri="{BB962C8B-B14F-4D97-AF65-F5344CB8AC3E}">
        <p14:creationId xmlns:p14="http://schemas.microsoft.com/office/powerpoint/2010/main" val="395038377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922524" y="1060628"/>
            <a:ext cx="4911601"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DIAS Ecosystem</a:t>
            </a:r>
            <a:endParaRPr dirty="0">
              <a:solidFill>
                <a:schemeClr val="accent1"/>
              </a:solidFill>
            </a:endParaRPr>
          </a:p>
        </p:txBody>
      </p:sp>
      <p:grpSp>
        <p:nvGrpSpPr>
          <p:cNvPr id="155" name="Group 154">
            <a:extLst>
              <a:ext uri="{FF2B5EF4-FFF2-40B4-BE49-F238E27FC236}">
                <a16:creationId xmlns:a16="http://schemas.microsoft.com/office/drawing/2014/main" xmlns="" id="{6AB8FDF7-D36E-FE46-848D-71ED3E713CF7}"/>
              </a:ext>
            </a:extLst>
          </p:cNvPr>
          <p:cNvGrpSpPr/>
          <p:nvPr/>
        </p:nvGrpSpPr>
        <p:grpSpPr>
          <a:xfrm>
            <a:off x="7697635" y="7875095"/>
            <a:ext cx="9786058" cy="1534130"/>
            <a:chOff x="1658705" y="3089592"/>
            <a:chExt cx="4893029" cy="767065"/>
          </a:xfrm>
          <a:solidFill>
            <a:srgbClr val="668FB9"/>
          </a:solidFill>
        </p:grpSpPr>
        <p:sp>
          <p:nvSpPr>
            <p:cNvPr id="156" name="Can 155">
              <a:extLst>
                <a:ext uri="{FF2B5EF4-FFF2-40B4-BE49-F238E27FC236}">
                  <a16:creationId xmlns:a16="http://schemas.microsoft.com/office/drawing/2014/main" xmlns="" id="{84A06615-813C-3A4F-8B91-1E0BF089F484}"/>
                </a:ext>
              </a:extLst>
            </p:cNvPr>
            <p:cNvSpPr/>
            <p:nvPr/>
          </p:nvSpPr>
          <p:spPr>
            <a:xfrm>
              <a:off x="1658705" y="3089592"/>
              <a:ext cx="4891214" cy="767065"/>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157" name="Oval 156">
              <a:extLst>
                <a:ext uri="{FF2B5EF4-FFF2-40B4-BE49-F238E27FC236}">
                  <a16:creationId xmlns:a16="http://schemas.microsoft.com/office/drawing/2014/main" xmlns="" id="{7DF7CECC-30AD-834D-A170-BE24396E800C}"/>
                </a:ext>
              </a:extLst>
            </p:cNvPr>
            <p:cNvSpPr/>
            <p:nvPr/>
          </p:nvSpPr>
          <p:spPr>
            <a:xfrm>
              <a:off x="1660522" y="3089592"/>
              <a:ext cx="4891212" cy="395379"/>
            </a:xfrm>
            <a:prstGeom prst="ellipse">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grpSp>
      <p:sp>
        <p:nvSpPr>
          <p:cNvPr id="158" name="Rectangle 157">
            <a:extLst>
              <a:ext uri="{FF2B5EF4-FFF2-40B4-BE49-F238E27FC236}">
                <a16:creationId xmlns:a16="http://schemas.microsoft.com/office/drawing/2014/main" xmlns="" id="{4205C3A8-10E0-1A47-945A-0E6C252D7DB2}"/>
              </a:ext>
            </a:extLst>
          </p:cNvPr>
          <p:cNvSpPr/>
          <p:nvPr/>
        </p:nvSpPr>
        <p:spPr>
          <a:xfrm>
            <a:off x="7862995" y="8388392"/>
            <a:ext cx="9519066" cy="948840"/>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User data integrated into DIAS</a:t>
            </a:r>
          </a:p>
        </p:txBody>
      </p:sp>
      <p:grpSp>
        <p:nvGrpSpPr>
          <p:cNvPr id="159" name="Group 158">
            <a:extLst>
              <a:ext uri="{FF2B5EF4-FFF2-40B4-BE49-F238E27FC236}">
                <a16:creationId xmlns:a16="http://schemas.microsoft.com/office/drawing/2014/main" xmlns="" id="{774B6BD9-0BCA-E744-8E3C-9ABCF1DC5DE6}"/>
              </a:ext>
            </a:extLst>
          </p:cNvPr>
          <p:cNvGrpSpPr/>
          <p:nvPr/>
        </p:nvGrpSpPr>
        <p:grpSpPr>
          <a:xfrm>
            <a:off x="7718089" y="7042615"/>
            <a:ext cx="9786058" cy="1534130"/>
            <a:chOff x="1658705" y="3089592"/>
            <a:chExt cx="4893029" cy="767065"/>
          </a:xfrm>
        </p:grpSpPr>
        <p:sp>
          <p:nvSpPr>
            <p:cNvPr id="160" name="Can 159">
              <a:extLst>
                <a:ext uri="{FF2B5EF4-FFF2-40B4-BE49-F238E27FC236}">
                  <a16:creationId xmlns:a16="http://schemas.microsoft.com/office/drawing/2014/main" xmlns="" id="{8B3052A2-1880-804C-BA70-8020667B02CC}"/>
                </a:ext>
              </a:extLst>
            </p:cNvPr>
            <p:cNvSpPr/>
            <p:nvPr/>
          </p:nvSpPr>
          <p:spPr>
            <a:xfrm>
              <a:off x="1658705" y="3089592"/>
              <a:ext cx="4891214" cy="767065"/>
            </a:xfrm>
            <a:prstGeom prst="can">
              <a:avLst>
                <a:gd name="adj" fmla="val 50000"/>
              </a:avLst>
            </a:prstGeom>
            <a:solidFill>
              <a:srgbClr val="B0C18E"/>
            </a:soli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161" name="Oval 160">
              <a:extLst>
                <a:ext uri="{FF2B5EF4-FFF2-40B4-BE49-F238E27FC236}">
                  <a16:creationId xmlns:a16="http://schemas.microsoft.com/office/drawing/2014/main" xmlns="" id="{FD9710C6-1452-3148-8E23-279633402183}"/>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62" name="Rectangle 161">
              <a:extLst>
                <a:ext uri="{FF2B5EF4-FFF2-40B4-BE49-F238E27FC236}">
                  <a16:creationId xmlns:a16="http://schemas.microsoft.com/office/drawing/2014/main" xmlns="" id="{687BB4CB-4385-9649-BF4E-8E2786543948}"/>
                </a:ext>
              </a:extLst>
            </p:cNvPr>
            <p:cNvSpPr/>
            <p:nvPr/>
          </p:nvSpPr>
          <p:spPr>
            <a:xfrm>
              <a:off x="1731158" y="3387633"/>
              <a:ext cx="4759533" cy="426477"/>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Other EO and non-EO data      </a:t>
              </a:r>
            </a:p>
          </p:txBody>
        </p:sp>
      </p:grpSp>
      <p:grpSp>
        <p:nvGrpSpPr>
          <p:cNvPr id="163" name="Group 162">
            <a:extLst>
              <a:ext uri="{FF2B5EF4-FFF2-40B4-BE49-F238E27FC236}">
                <a16:creationId xmlns:a16="http://schemas.microsoft.com/office/drawing/2014/main" xmlns="" id="{047C12CA-564B-C140-8EA6-B1CA737C4DC7}"/>
              </a:ext>
            </a:extLst>
          </p:cNvPr>
          <p:cNvGrpSpPr/>
          <p:nvPr/>
        </p:nvGrpSpPr>
        <p:grpSpPr>
          <a:xfrm>
            <a:off x="7716589" y="6244997"/>
            <a:ext cx="9786058" cy="1534130"/>
            <a:chOff x="1658705" y="3089592"/>
            <a:chExt cx="4893029" cy="767065"/>
          </a:xfrm>
        </p:grpSpPr>
        <p:sp>
          <p:nvSpPr>
            <p:cNvPr id="164" name="Can 163">
              <a:extLst>
                <a:ext uri="{FF2B5EF4-FFF2-40B4-BE49-F238E27FC236}">
                  <a16:creationId xmlns:a16="http://schemas.microsoft.com/office/drawing/2014/main" xmlns="" id="{FCAB6C18-07BB-9E42-ABAB-F0D8BB942DAE}"/>
                </a:ext>
              </a:extLst>
            </p:cNvPr>
            <p:cNvSpPr/>
            <p:nvPr/>
          </p:nvSpPr>
          <p:spPr>
            <a:xfrm>
              <a:off x="1658705" y="3089592"/>
              <a:ext cx="4891214" cy="767065"/>
            </a:xfrm>
            <a:prstGeom prst="can">
              <a:avLst>
                <a:gd name="adj" fmla="val 50000"/>
              </a:avLst>
            </a:prstGeom>
            <a:solidFill>
              <a:srgbClr val="657892"/>
            </a:soli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165" name="Oval 164">
              <a:extLst>
                <a:ext uri="{FF2B5EF4-FFF2-40B4-BE49-F238E27FC236}">
                  <a16:creationId xmlns:a16="http://schemas.microsoft.com/office/drawing/2014/main" xmlns="" id="{E5FE82D5-EE7E-C745-8D0A-2B89CA089D00}"/>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66" name="Rectangle 165">
              <a:extLst>
                <a:ext uri="{FF2B5EF4-FFF2-40B4-BE49-F238E27FC236}">
                  <a16:creationId xmlns:a16="http://schemas.microsoft.com/office/drawing/2014/main" xmlns="" id="{CFB92F62-D853-AB4F-ABB6-C84F9D39A9B5}"/>
                </a:ext>
              </a:extLst>
            </p:cNvPr>
            <p:cNvSpPr/>
            <p:nvPr/>
          </p:nvSpPr>
          <p:spPr>
            <a:xfrm>
              <a:off x="1731158" y="3373912"/>
              <a:ext cx="4759533" cy="474420"/>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Copernicus Data &amp; Information</a:t>
              </a:r>
            </a:p>
          </p:txBody>
        </p:sp>
      </p:grpSp>
      <p:grpSp>
        <p:nvGrpSpPr>
          <p:cNvPr id="167" name="Group 166">
            <a:extLst>
              <a:ext uri="{FF2B5EF4-FFF2-40B4-BE49-F238E27FC236}">
                <a16:creationId xmlns:a16="http://schemas.microsoft.com/office/drawing/2014/main" xmlns="" id="{4CED737C-921B-474B-86CB-D93AC97720FE}"/>
              </a:ext>
            </a:extLst>
          </p:cNvPr>
          <p:cNvGrpSpPr/>
          <p:nvPr/>
        </p:nvGrpSpPr>
        <p:grpSpPr>
          <a:xfrm>
            <a:off x="7715089" y="5447383"/>
            <a:ext cx="9786058" cy="1534130"/>
            <a:chOff x="1658705" y="3089592"/>
            <a:chExt cx="4893029" cy="767065"/>
          </a:xfrm>
        </p:grpSpPr>
        <p:sp>
          <p:nvSpPr>
            <p:cNvPr id="168" name="Can 167">
              <a:extLst>
                <a:ext uri="{FF2B5EF4-FFF2-40B4-BE49-F238E27FC236}">
                  <a16:creationId xmlns:a16="http://schemas.microsoft.com/office/drawing/2014/main" xmlns="" id="{D2829E49-C699-1E4A-A376-CB5D842B318C}"/>
                </a:ext>
              </a:extLst>
            </p:cNvPr>
            <p:cNvSpPr/>
            <p:nvPr/>
          </p:nvSpPr>
          <p:spPr>
            <a:xfrm>
              <a:off x="1658705" y="3089592"/>
              <a:ext cx="4891214" cy="767065"/>
            </a:xfrm>
            <a:prstGeom prst="can">
              <a:avLst>
                <a:gd name="adj" fmla="val 50000"/>
              </a:avLst>
            </a:prstGeom>
            <a:gradFill flip="none" rotWithShape="1">
              <a:gsLst>
                <a:gs pos="90000">
                  <a:schemeClr val="bg1">
                    <a:lumMod val="65000"/>
                  </a:schemeClr>
                </a:gs>
                <a:gs pos="47000">
                  <a:srgbClr val="FFFFFF"/>
                </a:gs>
                <a:gs pos="17000">
                  <a:schemeClr val="bg1">
                    <a:lumMod val="50000"/>
                  </a:schemeClr>
                </a:gs>
                <a:gs pos="62000">
                  <a:srgbClr val="FFFFFF"/>
                </a:gs>
              </a:gsLst>
              <a:path path="circle">
                <a:fillToRect l="100000" b="100000"/>
              </a:path>
              <a:tileRect t="-100000" r="-100000"/>
            </a:gra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169" name="Oval 168">
              <a:extLst>
                <a:ext uri="{FF2B5EF4-FFF2-40B4-BE49-F238E27FC236}">
                  <a16:creationId xmlns:a16="http://schemas.microsoft.com/office/drawing/2014/main" xmlns="" id="{5E0F6154-66AF-DE4C-AAC1-A07770404053}"/>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sp>
        <p:nvSpPr>
          <p:cNvPr id="170" name="Can 169">
            <a:extLst>
              <a:ext uri="{FF2B5EF4-FFF2-40B4-BE49-F238E27FC236}">
                <a16:creationId xmlns:a16="http://schemas.microsoft.com/office/drawing/2014/main" xmlns="" id="{C6959C7E-4519-0C4F-9F31-120997AC3A26}"/>
              </a:ext>
            </a:extLst>
          </p:cNvPr>
          <p:cNvSpPr/>
          <p:nvPr/>
        </p:nvSpPr>
        <p:spPr>
          <a:xfrm>
            <a:off x="7694426" y="4782449"/>
            <a:ext cx="9774700" cy="1440546"/>
          </a:xfrm>
          <a:prstGeom prst="can">
            <a:avLst>
              <a:gd name="adj" fmla="val 50000"/>
            </a:avLst>
          </a:prstGeom>
          <a:solidFill>
            <a:schemeClr val="bg1">
              <a:lumMod val="85000"/>
              <a:alpha val="26000"/>
            </a:schemeClr>
          </a:solidFill>
          <a:ln>
            <a:noFill/>
          </a:ln>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rtlCol="0" anchor="ctr"/>
          <a:lstStyle/>
          <a:p>
            <a:endParaRPr lang="en-US" sz="10000"/>
          </a:p>
        </p:txBody>
      </p:sp>
      <p:grpSp>
        <p:nvGrpSpPr>
          <p:cNvPr id="171" name="Group 170">
            <a:extLst>
              <a:ext uri="{FF2B5EF4-FFF2-40B4-BE49-F238E27FC236}">
                <a16:creationId xmlns:a16="http://schemas.microsoft.com/office/drawing/2014/main" xmlns="" id="{E24870FA-7167-5244-82DA-7182E5126E6B}"/>
              </a:ext>
            </a:extLst>
          </p:cNvPr>
          <p:cNvGrpSpPr/>
          <p:nvPr/>
        </p:nvGrpSpPr>
        <p:grpSpPr>
          <a:xfrm>
            <a:off x="7675675" y="3853671"/>
            <a:ext cx="9786058" cy="1534130"/>
            <a:chOff x="1658705" y="3089592"/>
            <a:chExt cx="4893029" cy="767065"/>
          </a:xfrm>
        </p:grpSpPr>
        <p:sp>
          <p:nvSpPr>
            <p:cNvPr id="172" name="Can 171">
              <a:extLst>
                <a:ext uri="{FF2B5EF4-FFF2-40B4-BE49-F238E27FC236}">
                  <a16:creationId xmlns:a16="http://schemas.microsoft.com/office/drawing/2014/main" xmlns="" id="{5CA2C6AD-BACF-9E4E-ADA1-16971F368E2E}"/>
                </a:ext>
              </a:extLst>
            </p:cNvPr>
            <p:cNvSpPr/>
            <p:nvPr/>
          </p:nvSpPr>
          <p:spPr>
            <a:xfrm>
              <a:off x="1658705" y="3089592"/>
              <a:ext cx="4891214" cy="767065"/>
            </a:xfrm>
            <a:prstGeom prst="can">
              <a:avLst>
                <a:gd name="adj" fmla="val 50000"/>
              </a:avLst>
            </a:prstGeom>
            <a:gradFill flip="none" rotWithShape="1">
              <a:gsLst>
                <a:gs pos="69000">
                  <a:schemeClr val="tx1">
                    <a:lumMod val="65000"/>
                    <a:lumOff val="35000"/>
                  </a:schemeClr>
                </a:gs>
                <a:gs pos="50000">
                  <a:srgbClr val="FFFFFF"/>
                </a:gs>
                <a:gs pos="34000">
                  <a:schemeClr val="tx1">
                    <a:lumMod val="65000"/>
                    <a:lumOff val="35000"/>
                  </a:schemeClr>
                </a:gs>
                <a:gs pos="58000">
                  <a:srgbClr val="FFFFFF"/>
                </a:gs>
              </a:gsLst>
              <a:path path="circle">
                <a:fillToRect l="100000" b="100000"/>
              </a:path>
              <a:tileRect t="-100000" r="-100000"/>
            </a:gra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173" name="Oval 172">
              <a:extLst>
                <a:ext uri="{FF2B5EF4-FFF2-40B4-BE49-F238E27FC236}">
                  <a16:creationId xmlns:a16="http://schemas.microsoft.com/office/drawing/2014/main" xmlns="" id="{8326C068-D6A7-8040-BFAE-BA21FA360CBA}"/>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74" name="Rectangle 173">
              <a:extLst>
                <a:ext uri="{FF2B5EF4-FFF2-40B4-BE49-F238E27FC236}">
                  <a16:creationId xmlns:a16="http://schemas.microsoft.com/office/drawing/2014/main" xmlns="" id="{DD2041EA-F53D-5348-9924-D75979C628A6}"/>
                </a:ext>
              </a:extLst>
            </p:cNvPr>
            <p:cNvSpPr/>
            <p:nvPr/>
          </p:nvSpPr>
          <p:spPr>
            <a:xfrm>
              <a:off x="1731158" y="3373912"/>
              <a:ext cx="4759533" cy="474420"/>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Copernicus DIAS interfaces</a:t>
              </a:r>
            </a:p>
          </p:txBody>
        </p:sp>
      </p:grpSp>
      <p:sp>
        <p:nvSpPr>
          <p:cNvPr id="175" name="Up Arrow 174">
            <a:extLst>
              <a:ext uri="{FF2B5EF4-FFF2-40B4-BE49-F238E27FC236}">
                <a16:creationId xmlns:a16="http://schemas.microsoft.com/office/drawing/2014/main" xmlns="" id="{7B9C332A-DF53-4440-BE35-DFA21030E24B}"/>
              </a:ext>
            </a:extLst>
          </p:cNvPr>
          <p:cNvSpPr/>
          <p:nvPr/>
        </p:nvSpPr>
        <p:spPr>
          <a:xfrm rot="10800000" flipV="1">
            <a:off x="15303655" y="5318461"/>
            <a:ext cx="1220382" cy="564534"/>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76" name="Up Arrow 175">
            <a:extLst>
              <a:ext uri="{FF2B5EF4-FFF2-40B4-BE49-F238E27FC236}">
                <a16:creationId xmlns:a16="http://schemas.microsoft.com/office/drawing/2014/main" xmlns="" id="{DBB9C37C-50D3-2042-B245-4C9E505027FA}"/>
              </a:ext>
            </a:extLst>
          </p:cNvPr>
          <p:cNvSpPr/>
          <p:nvPr/>
        </p:nvSpPr>
        <p:spPr>
          <a:xfrm rot="10800000" flipV="1">
            <a:off x="11990417" y="5388990"/>
            <a:ext cx="1220382" cy="682364"/>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77" name="Up Arrow 176">
            <a:extLst>
              <a:ext uri="{FF2B5EF4-FFF2-40B4-BE49-F238E27FC236}">
                <a16:creationId xmlns:a16="http://schemas.microsoft.com/office/drawing/2014/main" xmlns="" id="{25BA0E47-35E9-BC49-B2F7-97DCF2A4BD08}"/>
              </a:ext>
            </a:extLst>
          </p:cNvPr>
          <p:cNvSpPr/>
          <p:nvPr/>
        </p:nvSpPr>
        <p:spPr>
          <a:xfrm rot="10800000" flipV="1">
            <a:off x="8990861" y="5367774"/>
            <a:ext cx="1220382" cy="515220"/>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78" name="TextBox 177">
            <a:extLst>
              <a:ext uri="{FF2B5EF4-FFF2-40B4-BE49-F238E27FC236}">
                <a16:creationId xmlns:a16="http://schemas.microsoft.com/office/drawing/2014/main" xmlns="" id="{76980927-1D3A-6548-966F-BCD9A3F883FB}"/>
              </a:ext>
            </a:extLst>
          </p:cNvPr>
          <p:cNvSpPr txBox="1"/>
          <p:nvPr/>
        </p:nvSpPr>
        <p:spPr>
          <a:xfrm>
            <a:off x="6687590" y="10008008"/>
            <a:ext cx="12207800" cy="1020921"/>
          </a:xfrm>
          <a:prstGeom prst="rect">
            <a:avLst/>
          </a:prstGeom>
          <a:noFill/>
          <a:ln>
            <a:solidFill>
              <a:schemeClr val="tx2">
                <a:lumMod val="60000"/>
                <a:lumOff val="40000"/>
              </a:schemeClr>
            </a:solidFill>
          </a:ln>
        </p:spPr>
        <p:txBody>
          <a:bodyPr wrap="square" rtlCol="0">
            <a:spAutoFit/>
          </a:bodyPr>
          <a:lstStyle/>
          <a:p>
            <a:pPr algn="ctr">
              <a:lnSpc>
                <a:spcPct val="110000"/>
              </a:lnSpc>
            </a:pPr>
            <a:r>
              <a:rPr lang="en-US" sz="2800" b="1" dirty="0"/>
              <a:t>Third-party services can build up on the DIAS relying on the Data Offer, the Service Offer and the underlying DIAS/User SLA.</a:t>
            </a:r>
          </a:p>
        </p:txBody>
      </p:sp>
      <p:sp>
        <p:nvSpPr>
          <p:cNvPr id="179" name="Can 178">
            <a:extLst>
              <a:ext uri="{FF2B5EF4-FFF2-40B4-BE49-F238E27FC236}">
                <a16:creationId xmlns:a16="http://schemas.microsoft.com/office/drawing/2014/main" xmlns="" id="{C0B0F62A-E84A-0446-AD71-D6DA9BB23B76}"/>
              </a:ext>
            </a:extLst>
          </p:cNvPr>
          <p:cNvSpPr/>
          <p:nvPr/>
        </p:nvSpPr>
        <p:spPr>
          <a:xfrm>
            <a:off x="7675470" y="430524"/>
            <a:ext cx="9774700" cy="4222224"/>
          </a:xfrm>
          <a:prstGeom prst="can">
            <a:avLst>
              <a:gd name="adj" fmla="val 20455"/>
            </a:avLst>
          </a:prstGeom>
          <a:solidFill>
            <a:srgbClr val="C6D9F1">
              <a:alpha val="15000"/>
            </a:srgbClr>
          </a:solidFill>
          <a:ln>
            <a:noFill/>
          </a:ln>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rtlCol="0" anchor="ctr"/>
          <a:lstStyle/>
          <a:p>
            <a:endParaRPr lang="en-US" sz="10000"/>
          </a:p>
        </p:txBody>
      </p:sp>
      <p:sp>
        <p:nvSpPr>
          <p:cNvPr id="180" name="Oval 179">
            <a:extLst>
              <a:ext uri="{FF2B5EF4-FFF2-40B4-BE49-F238E27FC236}">
                <a16:creationId xmlns:a16="http://schemas.microsoft.com/office/drawing/2014/main" xmlns="" id="{63DC1C83-0287-7748-B81A-DE3AF81333C7}"/>
              </a:ext>
            </a:extLst>
          </p:cNvPr>
          <p:cNvSpPr/>
          <p:nvPr/>
        </p:nvSpPr>
        <p:spPr>
          <a:xfrm>
            <a:off x="7703330" y="450779"/>
            <a:ext cx="9788244" cy="837274"/>
          </a:xfrm>
          <a:prstGeom prst="ellipse">
            <a:avLst/>
          </a:prstGeom>
          <a:gradFill flip="none" rotWithShape="1">
            <a:gsLst>
              <a:gs pos="12000">
                <a:schemeClr val="bg1">
                  <a:lumMod val="95000"/>
                  <a:alpha val="82000"/>
                </a:schemeClr>
              </a:gs>
              <a:gs pos="79000">
                <a:schemeClr val="tx1">
                  <a:lumMod val="50000"/>
                  <a:lumOff val="50000"/>
                  <a:alpha val="82000"/>
                </a:schemeClr>
              </a:gs>
              <a:gs pos="43000">
                <a:schemeClr val="bg1">
                  <a:lumMod val="75000"/>
                  <a:alpha val="82000"/>
                </a:schemeClr>
              </a:gs>
            </a:gsLst>
            <a:path path="circle">
              <a:fillToRect l="50000" t="50000" r="50000" b="50000"/>
            </a:path>
            <a:tileRect/>
          </a:gradFill>
          <a:ln>
            <a:noFill/>
          </a:ln>
          <a:scene3d>
            <a:camera prst="orthographicFront"/>
            <a:lightRig rig="soft" dir="t">
              <a:rot lat="0" lon="0" rev="6480000"/>
            </a:lightRig>
          </a:scene3d>
          <a:sp3d extrusionH="241300" contourW="6350" prstMaterial="matte">
            <a:bevelT w="158750" h="133350"/>
            <a:extrusionClr>
              <a:schemeClr val="tx1">
                <a:lumMod val="50000"/>
                <a:lumOff val="50000"/>
              </a:schemeClr>
            </a:extrusionClr>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pic>
        <p:nvPicPr>
          <p:cNvPr id="181" name="Picture 180">
            <a:extLst>
              <a:ext uri="{FF2B5EF4-FFF2-40B4-BE49-F238E27FC236}">
                <a16:creationId xmlns:a16="http://schemas.microsoft.com/office/drawing/2014/main" xmlns="" id="{2CBABF64-EE91-7B4C-8B5F-862ECA966DAF}"/>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6000"/>
                    </a14:imgEffect>
                    <a14:imgEffect>
                      <a14:colorTemperature colorTemp="5739"/>
                    </a14:imgEffect>
                    <a14:imgEffect>
                      <a14:saturation sat="187000"/>
                    </a14:imgEffect>
                  </a14:imgLayer>
                </a14:imgProps>
              </a:ext>
            </a:extLst>
          </a:blip>
          <a:srcRect l="3926" t="11498" r="7219" b="11666"/>
          <a:stretch/>
        </p:blipFill>
        <p:spPr>
          <a:xfrm rot="280115">
            <a:off x="8816373" y="25673"/>
            <a:ext cx="6454582" cy="1437310"/>
          </a:xfrm>
          <a:prstGeom prst="rect">
            <a:avLst/>
          </a:prstGeom>
          <a:scene3d>
            <a:camera prst="isometricOffAxis1Top"/>
            <a:lightRig rig="threePt" dir="t"/>
          </a:scene3d>
        </p:spPr>
      </p:pic>
      <p:grpSp>
        <p:nvGrpSpPr>
          <p:cNvPr id="182" name="Group 181">
            <a:extLst>
              <a:ext uri="{FF2B5EF4-FFF2-40B4-BE49-F238E27FC236}">
                <a16:creationId xmlns:a16="http://schemas.microsoft.com/office/drawing/2014/main" xmlns="" id="{4A9F5C7A-1F9D-2B48-B7BA-4184FF7CDA04}"/>
              </a:ext>
            </a:extLst>
          </p:cNvPr>
          <p:cNvGrpSpPr/>
          <p:nvPr/>
        </p:nvGrpSpPr>
        <p:grpSpPr>
          <a:xfrm>
            <a:off x="7870051" y="1374120"/>
            <a:ext cx="1948090" cy="2989038"/>
            <a:chOff x="2057778" y="2015742"/>
            <a:chExt cx="767562" cy="1494519"/>
          </a:xfrm>
        </p:grpSpPr>
        <p:sp>
          <p:nvSpPr>
            <p:cNvPr id="183" name="Can 182">
              <a:extLst>
                <a:ext uri="{FF2B5EF4-FFF2-40B4-BE49-F238E27FC236}">
                  <a16:creationId xmlns:a16="http://schemas.microsoft.com/office/drawing/2014/main" xmlns="" id="{17C0EA0E-080D-3640-8DAA-FE9EB654F99D}"/>
                </a:ext>
              </a:extLst>
            </p:cNvPr>
            <p:cNvSpPr/>
            <p:nvPr/>
          </p:nvSpPr>
          <p:spPr>
            <a:xfrm>
              <a:off x="2057778" y="2290450"/>
              <a:ext cx="767562" cy="1219811"/>
            </a:xfrm>
            <a:prstGeom prst="can">
              <a:avLst>
                <a:gd name="adj" fmla="val 20211"/>
              </a:avLst>
            </a:prstGeom>
            <a:pattFill prst="ltUpDiag">
              <a:fgClr>
                <a:srgbClr val="31859C"/>
              </a:fgClr>
              <a:bgClr>
                <a:prstClr val="white"/>
              </a:bgClr>
            </a:patt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grpSp>
          <p:nvGrpSpPr>
            <p:cNvPr id="184" name="Group 183">
              <a:extLst>
                <a:ext uri="{FF2B5EF4-FFF2-40B4-BE49-F238E27FC236}">
                  <a16:creationId xmlns:a16="http://schemas.microsoft.com/office/drawing/2014/main" xmlns="" id="{23DB075E-66D2-3C42-96BA-4A3BED55215A}"/>
                </a:ext>
              </a:extLst>
            </p:cNvPr>
            <p:cNvGrpSpPr/>
            <p:nvPr/>
          </p:nvGrpSpPr>
          <p:grpSpPr>
            <a:xfrm>
              <a:off x="2391350" y="3137914"/>
              <a:ext cx="372838" cy="291271"/>
              <a:chOff x="5619182" y="1184853"/>
              <a:chExt cx="1173462" cy="446268"/>
            </a:xfrm>
          </p:grpSpPr>
          <p:grpSp>
            <p:nvGrpSpPr>
              <p:cNvPr id="189" name="Group 188">
                <a:extLst>
                  <a:ext uri="{FF2B5EF4-FFF2-40B4-BE49-F238E27FC236}">
                    <a16:creationId xmlns:a16="http://schemas.microsoft.com/office/drawing/2014/main" xmlns="" id="{824E0F7A-9162-A841-A63B-E1A01ED4BE18}"/>
                  </a:ext>
                </a:extLst>
              </p:cNvPr>
              <p:cNvGrpSpPr/>
              <p:nvPr/>
            </p:nvGrpSpPr>
            <p:grpSpPr>
              <a:xfrm>
                <a:off x="5619182" y="1184853"/>
                <a:ext cx="1173462" cy="446268"/>
                <a:chOff x="5619184" y="1184853"/>
                <a:chExt cx="924635" cy="501582"/>
              </a:xfrm>
            </p:grpSpPr>
            <p:sp>
              <p:nvSpPr>
                <p:cNvPr id="191" name="Can 190">
                  <a:extLst>
                    <a:ext uri="{FF2B5EF4-FFF2-40B4-BE49-F238E27FC236}">
                      <a16:creationId xmlns:a16="http://schemas.microsoft.com/office/drawing/2014/main" xmlns="" id="{590A38F5-9E31-1F48-A9AD-4A6203D5CAE9}"/>
                    </a:ext>
                  </a:extLst>
                </p:cNvPr>
                <p:cNvSpPr/>
                <p:nvPr/>
              </p:nvSpPr>
              <p:spPr>
                <a:xfrm>
                  <a:off x="5619184" y="1362334"/>
                  <a:ext cx="923701" cy="324101"/>
                </a:xfrm>
                <a:prstGeom prst="can">
                  <a:avLst>
                    <a:gd name="adj" fmla="val 50000"/>
                  </a:avLst>
                </a:prstGeom>
                <a:solidFill>
                  <a:srgbClr val="31859C"/>
                </a:soli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192" name="Can 191">
                  <a:extLst>
                    <a:ext uri="{FF2B5EF4-FFF2-40B4-BE49-F238E27FC236}">
                      <a16:creationId xmlns:a16="http://schemas.microsoft.com/office/drawing/2014/main" xmlns="" id="{B4A86248-3172-6A41-8207-F34CB2637E75}"/>
                    </a:ext>
                  </a:extLst>
                </p:cNvPr>
                <p:cNvSpPr/>
                <p:nvPr/>
              </p:nvSpPr>
              <p:spPr>
                <a:xfrm>
                  <a:off x="5620117" y="1184853"/>
                  <a:ext cx="923702" cy="324103"/>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grpSp>
          <p:sp>
            <p:nvSpPr>
              <p:cNvPr id="190" name="Oval 189">
                <a:extLst>
                  <a:ext uri="{FF2B5EF4-FFF2-40B4-BE49-F238E27FC236}">
                    <a16:creationId xmlns:a16="http://schemas.microsoft.com/office/drawing/2014/main" xmlns="" id="{D54E39D6-63C4-BD4B-894C-7F9CF446990E}"/>
                  </a:ext>
                </a:extLst>
              </p:cNvPr>
              <p:cNvSpPr/>
              <p:nvPr/>
            </p:nvSpPr>
            <p:spPr>
              <a:xfrm>
                <a:off x="5627524" y="1194218"/>
                <a:ext cx="1141818" cy="145636"/>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pic>
          <p:nvPicPr>
            <p:cNvPr id="185" name="Picture 184">
              <a:extLst>
                <a:ext uri="{FF2B5EF4-FFF2-40B4-BE49-F238E27FC236}">
                  <a16:creationId xmlns:a16="http://schemas.microsoft.com/office/drawing/2014/main" xmlns="" id="{03738BAB-729B-6546-9EC8-DE3F3B14E17C}"/>
                </a:ext>
              </a:extLst>
            </p:cNvPr>
            <p:cNvPicPr>
              <a:picLocks noChangeAspect="1"/>
            </p:cNvPicPr>
            <p:nvPr/>
          </p:nvPicPr>
          <p:blipFill>
            <a:blip r:embed="rId5">
              <a:duotone>
                <a:schemeClr val="accent5">
                  <a:shade val="45000"/>
                  <a:satMod val="135000"/>
                </a:schemeClr>
                <a:prstClr val="white"/>
              </a:duotone>
            </a:blip>
            <a:stretch>
              <a:fillRect/>
            </a:stretch>
          </p:blipFill>
          <p:spPr>
            <a:xfrm>
              <a:off x="2100731" y="3050532"/>
              <a:ext cx="220712" cy="381079"/>
            </a:xfrm>
            <a:prstGeom prst="rect">
              <a:avLst/>
            </a:prstGeom>
          </p:spPr>
        </p:pic>
        <p:grpSp>
          <p:nvGrpSpPr>
            <p:cNvPr id="186" name="Group 185">
              <a:extLst>
                <a:ext uri="{FF2B5EF4-FFF2-40B4-BE49-F238E27FC236}">
                  <a16:creationId xmlns:a16="http://schemas.microsoft.com/office/drawing/2014/main" xmlns="" id="{D2F0D8EE-E049-BC40-8B10-CB4BBB31379E}"/>
                </a:ext>
              </a:extLst>
            </p:cNvPr>
            <p:cNvGrpSpPr/>
            <p:nvPr/>
          </p:nvGrpSpPr>
          <p:grpSpPr>
            <a:xfrm>
              <a:off x="2060567" y="2015742"/>
              <a:ext cx="763067" cy="637787"/>
              <a:chOff x="285478" y="1093412"/>
              <a:chExt cx="763067" cy="637787"/>
            </a:xfrm>
          </p:grpSpPr>
          <p:sp>
            <p:nvSpPr>
              <p:cNvPr id="187" name="Can 186">
                <a:extLst>
                  <a:ext uri="{FF2B5EF4-FFF2-40B4-BE49-F238E27FC236}">
                    <a16:creationId xmlns:a16="http://schemas.microsoft.com/office/drawing/2014/main" xmlns="" id="{6DACB9CF-D5E3-8647-8F61-9A4B35F2E99F}"/>
                  </a:ext>
                </a:extLst>
              </p:cNvPr>
              <p:cNvSpPr/>
              <p:nvPr/>
            </p:nvSpPr>
            <p:spPr>
              <a:xfrm>
                <a:off x="285478" y="1333788"/>
                <a:ext cx="763067" cy="397411"/>
              </a:xfrm>
              <a:prstGeom prst="can">
                <a:avLst>
                  <a:gd name="adj" fmla="val 50000"/>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0"/>
              </a:p>
            </p:txBody>
          </p:sp>
          <p:sp>
            <p:nvSpPr>
              <p:cNvPr id="188" name="TextBox 187">
                <a:extLst>
                  <a:ext uri="{FF2B5EF4-FFF2-40B4-BE49-F238E27FC236}">
                    <a16:creationId xmlns:a16="http://schemas.microsoft.com/office/drawing/2014/main" xmlns="" id="{B91A9106-B9E4-884E-B729-DE2DF7CD9B52}"/>
                  </a:ext>
                </a:extLst>
              </p:cNvPr>
              <p:cNvSpPr txBox="1"/>
              <p:nvPr/>
            </p:nvSpPr>
            <p:spPr>
              <a:xfrm>
                <a:off x="351019" y="1093412"/>
                <a:ext cx="687420" cy="600165"/>
              </a:xfrm>
              <a:prstGeom prst="rect">
                <a:avLst/>
              </a:prstGeom>
              <a:noFill/>
              <a:scene3d>
                <a:camera prst="isometricOffAxis1Top"/>
                <a:lightRig rig="threePt" dir="t"/>
              </a:scene3d>
            </p:spPr>
            <p:txBody>
              <a:bodyPr wrap="square" rtlCol="0">
                <a:spAutoFit/>
              </a:bodyPr>
              <a:lstStyle/>
              <a:p>
                <a:r>
                  <a:rPr lang="en-US" sz="2400" b="1" dirty="0">
                    <a:solidFill>
                      <a:srgbClr val="F2F2F2"/>
                    </a:solidFill>
                  </a:rPr>
                  <a:t>Front</a:t>
                </a:r>
              </a:p>
              <a:p>
                <a:r>
                  <a:rPr lang="en-US" sz="2400" b="1" dirty="0">
                    <a:solidFill>
                      <a:srgbClr val="F2F2F2"/>
                    </a:solidFill>
                  </a:rPr>
                  <a:t>office service</a:t>
                </a:r>
              </a:p>
            </p:txBody>
          </p:sp>
        </p:grpSp>
      </p:grpSp>
      <p:grpSp>
        <p:nvGrpSpPr>
          <p:cNvPr id="193" name="Group 192">
            <a:extLst>
              <a:ext uri="{FF2B5EF4-FFF2-40B4-BE49-F238E27FC236}">
                <a16:creationId xmlns:a16="http://schemas.microsoft.com/office/drawing/2014/main" xmlns="" id="{9201DDFC-F4F7-DC4C-94F4-F2D0384DD3FD}"/>
              </a:ext>
            </a:extLst>
          </p:cNvPr>
          <p:cNvGrpSpPr/>
          <p:nvPr/>
        </p:nvGrpSpPr>
        <p:grpSpPr>
          <a:xfrm>
            <a:off x="14715421" y="2001002"/>
            <a:ext cx="1564482" cy="2069622"/>
            <a:chOff x="5210489" y="2329183"/>
            <a:chExt cx="782241" cy="1034811"/>
          </a:xfrm>
        </p:grpSpPr>
        <p:grpSp>
          <p:nvGrpSpPr>
            <p:cNvPr id="194" name="Group 193">
              <a:extLst>
                <a:ext uri="{FF2B5EF4-FFF2-40B4-BE49-F238E27FC236}">
                  <a16:creationId xmlns:a16="http://schemas.microsoft.com/office/drawing/2014/main" xmlns="" id="{5282E152-9CEE-8945-A006-2291B978DF6D}"/>
                </a:ext>
              </a:extLst>
            </p:cNvPr>
            <p:cNvGrpSpPr/>
            <p:nvPr/>
          </p:nvGrpSpPr>
          <p:grpSpPr>
            <a:xfrm>
              <a:off x="5221439" y="2807524"/>
              <a:ext cx="714446" cy="556470"/>
              <a:chOff x="3441699" y="2902793"/>
              <a:chExt cx="714446" cy="556470"/>
            </a:xfrm>
          </p:grpSpPr>
          <p:sp>
            <p:nvSpPr>
              <p:cNvPr id="198" name="Can 197">
                <a:extLst>
                  <a:ext uri="{FF2B5EF4-FFF2-40B4-BE49-F238E27FC236}">
                    <a16:creationId xmlns:a16="http://schemas.microsoft.com/office/drawing/2014/main" xmlns="" id="{2614DEB9-45D8-3A4F-B47F-0C79F5767850}"/>
                  </a:ext>
                </a:extLst>
              </p:cNvPr>
              <p:cNvSpPr/>
              <p:nvPr/>
            </p:nvSpPr>
            <p:spPr>
              <a:xfrm>
                <a:off x="3441699" y="2902793"/>
                <a:ext cx="714446" cy="556470"/>
              </a:xfrm>
              <a:prstGeom prst="can">
                <a:avLst>
                  <a:gd name="adj" fmla="val 20211"/>
                </a:avLst>
              </a:prstGeom>
              <a:pattFill prst="ltUpDiag">
                <a:fgClr>
                  <a:srgbClr val="31859C"/>
                </a:fgClr>
                <a:bgClr>
                  <a:prstClr val="white"/>
                </a:bgClr>
              </a:patt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pic>
            <p:nvPicPr>
              <p:cNvPr id="199" name="Picture 198">
                <a:extLst>
                  <a:ext uri="{FF2B5EF4-FFF2-40B4-BE49-F238E27FC236}">
                    <a16:creationId xmlns:a16="http://schemas.microsoft.com/office/drawing/2014/main" xmlns="" id="{867C0287-6583-F94C-AB7E-69A618A1FDBF}"/>
                  </a:ext>
                </a:extLst>
              </p:cNvPr>
              <p:cNvPicPr>
                <a:picLocks noChangeAspect="1"/>
              </p:cNvPicPr>
              <p:nvPr/>
            </p:nvPicPr>
            <p:blipFill>
              <a:blip r:embed="rId5">
                <a:duotone>
                  <a:schemeClr val="accent5">
                    <a:shade val="45000"/>
                    <a:satMod val="135000"/>
                  </a:schemeClr>
                  <a:prstClr val="white"/>
                </a:duotone>
              </a:blip>
              <a:stretch>
                <a:fillRect/>
              </a:stretch>
            </p:blipFill>
            <p:spPr>
              <a:xfrm>
                <a:off x="3481680" y="3026833"/>
                <a:ext cx="205439" cy="353780"/>
              </a:xfrm>
              <a:prstGeom prst="rect">
                <a:avLst/>
              </a:prstGeom>
            </p:spPr>
          </p:pic>
          <p:grpSp>
            <p:nvGrpSpPr>
              <p:cNvPr id="200" name="Group 199">
                <a:extLst>
                  <a:ext uri="{FF2B5EF4-FFF2-40B4-BE49-F238E27FC236}">
                    <a16:creationId xmlns:a16="http://schemas.microsoft.com/office/drawing/2014/main" xmlns="" id="{4843F2C5-D9A8-B747-8C1B-C7F1FF284BA6}"/>
                  </a:ext>
                </a:extLst>
              </p:cNvPr>
              <p:cNvGrpSpPr/>
              <p:nvPr/>
            </p:nvGrpSpPr>
            <p:grpSpPr>
              <a:xfrm>
                <a:off x="3752184" y="3185542"/>
                <a:ext cx="346687" cy="192650"/>
                <a:chOff x="3752184" y="3185542"/>
                <a:chExt cx="346687" cy="192650"/>
              </a:xfrm>
            </p:grpSpPr>
            <p:sp>
              <p:nvSpPr>
                <p:cNvPr id="201" name="Can 200">
                  <a:extLst>
                    <a:ext uri="{FF2B5EF4-FFF2-40B4-BE49-F238E27FC236}">
                      <a16:creationId xmlns:a16="http://schemas.microsoft.com/office/drawing/2014/main" xmlns="" id="{7C46C560-4454-8441-8FDE-8EA65935513F}"/>
                    </a:ext>
                  </a:extLst>
                </p:cNvPr>
                <p:cNvSpPr/>
                <p:nvPr/>
              </p:nvSpPr>
              <p:spPr>
                <a:xfrm>
                  <a:off x="3752184" y="3189984"/>
                  <a:ext cx="346687" cy="188208"/>
                </a:xfrm>
                <a:prstGeom prst="can">
                  <a:avLst>
                    <a:gd name="adj" fmla="val 50000"/>
                  </a:avLst>
                </a:prstGeom>
                <a:solidFill>
                  <a:srgbClr val="31859C"/>
                </a:soli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02" name="Oval 201">
                  <a:extLst>
                    <a:ext uri="{FF2B5EF4-FFF2-40B4-BE49-F238E27FC236}">
                      <a16:creationId xmlns:a16="http://schemas.microsoft.com/office/drawing/2014/main" xmlns="" id="{0074736D-7992-E147-990C-314D5D29915E}"/>
                    </a:ext>
                  </a:extLst>
                </p:cNvPr>
                <p:cNvSpPr/>
                <p:nvPr/>
              </p:nvSpPr>
              <p:spPr>
                <a:xfrm flipV="1">
                  <a:off x="3754658" y="3185542"/>
                  <a:ext cx="337680" cy="95290"/>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grpSp>
        <p:grpSp>
          <p:nvGrpSpPr>
            <p:cNvPr id="195" name="Group 194">
              <a:extLst>
                <a:ext uri="{FF2B5EF4-FFF2-40B4-BE49-F238E27FC236}">
                  <a16:creationId xmlns:a16="http://schemas.microsoft.com/office/drawing/2014/main" xmlns="" id="{E224C556-D569-8B41-A8A7-B1E6E8CAA756}"/>
                </a:ext>
              </a:extLst>
            </p:cNvPr>
            <p:cNvGrpSpPr/>
            <p:nvPr/>
          </p:nvGrpSpPr>
          <p:grpSpPr>
            <a:xfrm>
              <a:off x="5210489" y="2329183"/>
              <a:ext cx="782241" cy="555011"/>
              <a:chOff x="285478" y="1076132"/>
              <a:chExt cx="782241" cy="655067"/>
            </a:xfrm>
          </p:grpSpPr>
          <p:sp>
            <p:nvSpPr>
              <p:cNvPr id="196" name="Can 195">
                <a:extLst>
                  <a:ext uri="{FF2B5EF4-FFF2-40B4-BE49-F238E27FC236}">
                    <a16:creationId xmlns:a16="http://schemas.microsoft.com/office/drawing/2014/main" xmlns="" id="{65B3A0C2-8613-7E42-92DA-B68981DAE206}"/>
                  </a:ext>
                </a:extLst>
              </p:cNvPr>
              <p:cNvSpPr/>
              <p:nvPr/>
            </p:nvSpPr>
            <p:spPr>
              <a:xfrm>
                <a:off x="285478" y="1333788"/>
                <a:ext cx="763067" cy="397411"/>
              </a:xfrm>
              <a:prstGeom prst="can">
                <a:avLst>
                  <a:gd name="adj" fmla="val 50000"/>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0"/>
              </a:p>
            </p:txBody>
          </p:sp>
          <p:sp>
            <p:nvSpPr>
              <p:cNvPr id="197" name="TextBox 196">
                <a:extLst>
                  <a:ext uri="{FF2B5EF4-FFF2-40B4-BE49-F238E27FC236}">
                    <a16:creationId xmlns:a16="http://schemas.microsoft.com/office/drawing/2014/main" xmlns="" id="{53D4BE01-29E4-EC41-B816-7EAE45DB887C}"/>
                  </a:ext>
                </a:extLst>
              </p:cNvPr>
              <p:cNvSpPr txBox="1"/>
              <p:nvPr/>
            </p:nvSpPr>
            <p:spPr>
              <a:xfrm>
                <a:off x="380299" y="1076132"/>
                <a:ext cx="687420" cy="608464"/>
              </a:xfrm>
              <a:prstGeom prst="rect">
                <a:avLst/>
              </a:prstGeom>
              <a:noFill/>
              <a:scene3d>
                <a:camera prst="isometricOffAxis1Top"/>
                <a:lightRig rig="threePt" dir="t"/>
              </a:scene3d>
            </p:spPr>
            <p:txBody>
              <a:bodyPr wrap="square" rtlCol="0">
                <a:spAutoFit/>
              </a:bodyPr>
              <a:lstStyle/>
              <a:p>
                <a:r>
                  <a:rPr lang="en-US" sz="2100" b="1" dirty="0">
                    <a:solidFill>
                      <a:srgbClr val="F2F2F2"/>
                    </a:solidFill>
                  </a:rPr>
                  <a:t>Front</a:t>
                </a:r>
              </a:p>
              <a:p>
                <a:r>
                  <a:rPr lang="en-US" sz="2000" b="1" dirty="0">
                    <a:solidFill>
                      <a:srgbClr val="F2F2F2"/>
                    </a:solidFill>
                  </a:rPr>
                  <a:t>office service</a:t>
                </a:r>
              </a:p>
            </p:txBody>
          </p:sp>
        </p:grpSp>
      </p:grpSp>
      <p:grpSp>
        <p:nvGrpSpPr>
          <p:cNvPr id="203" name="Group 202">
            <a:extLst>
              <a:ext uri="{FF2B5EF4-FFF2-40B4-BE49-F238E27FC236}">
                <a16:creationId xmlns:a16="http://schemas.microsoft.com/office/drawing/2014/main" xmlns="" id="{43B58526-C8A1-8F41-BFD2-99171843B1C0}"/>
              </a:ext>
            </a:extLst>
          </p:cNvPr>
          <p:cNvGrpSpPr/>
          <p:nvPr/>
        </p:nvGrpSpPr>
        <p:grpSpPr>
          <a:xfrm>
            <a:off x="9994051" y="966231"/>
            <a:ext cx="7371198" cy="3575982"/>
            <a:chOff x="2849804" y="1811797"/>
            <a:chExt cx="3685599" cy="1787991"/>
          </a:xfrm>
        </p:grpSpPr>
        <p:grpSp>
          <p:nvGrpSpPr>
            <p:cNvPr id="204" name="Group 203">
              <a:extLst>
                <a:ext uri="{FF2B5EF4-FFF2-40B4-BE49-F238E27FC236}">
                  <a16:creationId xmlns:a16="http://schemas.microsoft.com/office/drawing/2014/main" xmlns="" id="{20EB90EA-D37C-7D41-AC13-B1C2CF14717B}"/>
                </a:ext>
              </a:extLst>
            </p:cNvPr>
            <p:cNvGrpSpPr/>
            <p:nvPr/>
          </p:nvGrpSpPr>
          <p:grpSpPr>
            <a:xfrm>
              <a:off x="4031977" y="2201082"/>
              <a:ext cx="763067" cy="1337585"/>
              <a:chOff x="4031977" y="2201082"/>
              <a:chExt cx="763067" cy="1337585"/>
            </a:xfrm>
          </p:grpSpPr>
          <p:grpSp>
            <p:nvGrpSpPr>
              <p:cNvPr id="233" name="Group 232">
                <a:extLst>
                  <a:ext uri="{FF2B5EF4-FFF2-40B4-BE49-F238E27FC236}">
                    <a16:creationId xmlns:a16="http://schemas.microsoft.com/office/drawing/2014/main" xmlns="" id="{DC4814C4-7EDC-4A48-BB92-E1C425E376BE}"/>
                  </a:ext>
                </a:extLst>
              </p:cNvPr>
              <p:cNvGrpSpPr/>
              <p:nvPr/>
            </p:nvGrpSpPr>
            <p:grpSpPr>
              <a:xfrm>
                <a:off x="4053505" y="2479868"/>
                <a:ext cx="715431" cy="1058799"/>
                <a:chOff x="3441699" y="2400465"/>
                <a:chExt cx="715431" cy="1058799"/>
              </a:xfrm>
            </p:grpSpPr>
            <p:sp>
              <p:nvSpPr>
                <p:cNvPr id="237" name="Can 236">
                  <a:extLst>
                    <a:ext uri="{FF2B5EF4-FFF2-40B4-BE49-F238E27FC236}">
                      <a16:creationId xmlns:a16="http://schemas.microsoft.com/office/drawing/2014/main" xmlns="" id="{CE72B18B-8E58-214F-B1DF-0C2DB5892D4A}"/>
                    </a:ext>
                  </a:extLst>
                </p:cNvPr>
                <p:cNvSpPr/>
                <p:nvPr/>
              </p:nvSpPr>
              <p:spPr>
                <a:xfrm>
                  <a:off x="3441699" y="2455334"/>
                  <a:ext cx="714446" cy="1003930"/>
                </a:xfrm>
                <a:prstGeom prst="can">
                  <a:avLst>
                    <a:gd name="adj" fmla="val 20211"/>
                  </a:avLst>
                </a:prstGeom>
                <a:pattFill prst="ltUpDiag">
                  <a:fgClr>
                    <a:srgbClr val="31859C"/>
                  </a:fgClr>
                  <a:bgClr>
                    <a:prstClr val="white"/>
                  </a:bgClr>
                </a:patt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pic>
              <p:nvPicPr>
                <p:cNvPr id="238" name="Picture 237">
                  <a:extLst>
                    <a:ext uri="{FF2B5EF4-FFF2-40B4-BE49-F238E27FC236}">
                      <a16:creationId xmlns:a16="http://schemas.microsoft.com/office/drawing/2014/main" xmlns="" id="{B5DF1F9D-8FFA-7544-970D-23374E475545}"/>
                    </a:ext>
                  </a:extLst>
                </p:cNvPr>
                <p:cNvPicPr>
                  <a:picLocks noChangeAspect="1"/>
                </p:cNvPicPr>
                <p:nvPr/>
              </p:nvPicPr>
              <p:blipFill>
                <a:blip r:embed="rId5">
                  <a:duotone>
                    <a:schemeClr val="accent5">
                      <a:shade val="45000"/>
                      <a:satMod val="135000"/>
                    </a:schemeClr>
                    <a:prstClr val="white"/>
                  </a:duotone>
                </a:blip>
                <a:stretch>
                  <a:fillRect/>
                </a:stretch>
              </p:blipFill>
              <p:spPr>
                <a:xfrm>
                  <a:off x="3481680" y="3026833"/>
                  <a:ext cx="205439" cy="353780"/>
                </a:xfrm>
                <a:prstGeom prst="rect">
                  <a:avLst/>
                </a:prstGeom>
              </p:spPr>
            </p:pic>
            <p:sp>
              <p:nvSpPr>
                <p:cNvPr id="239" name="Oval 238">
                  <a:extLst>
                    <a:ext uri="{FF2B5EF4-FFF2-40B4-BE49-F238E27FC236}">
                      <a16:creationId xmlns:a16="http://schemas.microsoft.com/office/drawing/2014/main" xmlns="" id="{07D6435D-897B-004D-8EDB-47B70E11ECF0}"/>
                    </a:ext>
                  </a:extLst>
                </p:cNvPr>
                <p:cNvSpPr/>
                <p:nvPr/>
              </p:nvSpPr>
              <p:spPr>
                <a:xfrm>
                  <a:off x="3445566" y="2400465"/>
                  <a:ext cx="711564" cy="203676"/>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nvGrpSpPr>
                <p:cNvPr id="240" name="Group 239">
                  <a:extLst>
                    <a:ext uri="{FF2B5EF4-FFF2-40B4-BE49-F238E27FC236}">
                      <a16:creationId xmlns:a16="http://schemas.microsoft.com/office/drawing/2014/main" xmlns="" id="{CD50B285-4D3F-A34D-8186-077FA42D17A9}"/>
                    </a:ext>
                  </a:extLst>
                </p:cNvPr>
                <p:cNvGrpSpPr/>
                <p:nvPr/>
              </p:nvGrpSpPr>
              <p:grpSpPr>
                <a:xfrm>
                  <a:off x="3752187" y="2982342"/>
                  <a:ext cx="347039" cy="395848"/>
                  <a:chOff x="3752187" y="2982342"/>
                  <a:chExt cx="347039" cy="395848"/>
                </a:xfrm>
              </p:grpSpPr>
              <p:grpSp>
                <p:nvGrpSpPr>
                  <p:cNvPr id="241" name="Group 240">
                    <a:extLst>
                      <a:ext uri="{FF2B5EF4-FFF2-40B4-BE49-F238E27FC236}">
                        <a16:creationId xmlns:a16="http://schemas.microsoft.com/office/drawing/2014/main" xmlns="" id="{46F6526F-D968-D641-B796-FFAECB0DEBCB}"/>
                      </a:ext>
                    </a:extLst>
                  </p:cNvPr>
                  <p:cNvGrpSpPr/>
                  <p:nvPr/>
                </p:nvGrpSpPr>
                <p:grpSpPr>
                  <a:xfrm>
                    <a:off x="3752187" y="3086918"/>
                    <a:ext cx="347038" cy="291272"/>
                    <a:chOff x="5619184" y="1184853"/>
                    <a:chExt cx="924635" cy="501582"/>
                  </a:xfrm>
                </p:grpSpPr>
                <p:sp>
                  <p:nvSpPr>
                    <p:cNvPr id="244" name="Can 243">
                      <a:extLst>
                        <a:ext uri="{FF2B5EF4-FFF2-40B4-BE49-F238E27FC236}">
                          <a16:creationId xmlns:a16="http://schemas.microsoft.com/office/drawing/2014/main" xmlns="" id="{BB7DA8A6-0045-194C-872E-727D016198E8}"/>
                        </a:ext>
                      </a:extLst>
                    </p:cNvPr>
                    <p:cNvSpPr/>
                    <p:nvPr/>
                  </p:nvSpPr>
                  <p:spPr>
                    <a:xfrm>
                      <a:off x="5619184" y="1362334"/>
                      <a:ext cx="923701" cy="324101"/>
                    </a:xfrm>
                    <a:prstGeom prst="can">
                      <a:avLst>
                        <a:gd name="adj" fmla="val 50000"/>
                      </a:avLst>
                    </a:prstGeom>
                    <a:solidFill>
                      <a:srgbClr val="31859C"/>
                    </a:soli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45" name="Can 244">
                      <a:extLst>
                        <a:ext uri="{FF2B5EF4-FFF2-40B4-BE49-F238E27FC236}">
                          <a16:creationId xmlns:a16="http://schemas.microsoft.com/office/drawing/2014/main" xmlns="" id="{042F568C-9FFA-A848-BF7F-1A74B24E5F89}"/>
                        </a:ext>
                      </a:extLst>
                    </p:cNvPr>
                    <p:cNvSpPr/>
                    <p:nvPr/>
                  </p:nvSpPr>
                  <p:spPr>
                    <a:xfrm>
                      <a:off x="5620117" y="1184853"/>
                      <a:ext cx="923702" cy="324103"/>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grpSp>
              <p:sp>
                <p:nvSpPr>
                  <p:cNvPr id="242" name="Can 241">
                    <a:extLst>
                      <a:ext uri="{FF2B5EF4-FFF2-40B4-BE49-F238E27FC236}">
                        <a16:creationId xmlns:a16="http://schemas.microsoft.com/office/drawing/2014/main" xmlns="" id="{6516BBC9-4487-EF46-A48B-3C6948EBB598}"/>
                      </a:ext>
                    </a:extLst>
                  </p:cNvPr>
                  <p:cNvSpPr/>
                  <p:nvPr/>
                </p:nvSpPr>
                <p:spPr>
                  <a:xfrm>
                    <a:off x="3752539" y="2989548"/>
                    <a:ext cx="346687" cy="188208"/>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43" name="Oval 242">
                    <a:extLst>
                      <a:ext uri="{FF2B5EF4-FFF2-40B4-BE49-F238E27FC236}">
                        <a16:creationId xmlns:a16="http://schemas.microsoft.com/office/drawing/2014/main" xmlns="" id="{9F5CC6C1-BC47-E046-BCA2-A935C19B66E2}"/>
                      </a:ext>
                    </a:extLst>
                  </p:cNvPr>
                  <p:cNvSpPr/>
                  <p:nvPr/>
                </p:nvSpPr>
                <p:spPr>
                  <a:xfrm flipV="1">
                    <a:off x="3754658" y="2982342"/>
                    <a:ext cx="337680" cy="95290"/>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grpSp>
          <p:grpSp>
            <p:nvGrpSpPr>
              <p:cNvPr id="234" name="Group 233">
                <a:extLst>
                  <a:ext uri="{FF2B5EF4-FFF2-40B4-BE49-F238E27FC236}">
                    <a16:creationId xmlns:a16="http://schemas.microsoft.com/office/drawing/2014/main" xmlns="" id="{278A2917-A129-FD43-AF38-A199864A82A4}"/>
                  </a:ext>
                </a:extLst>
              </p:cNvPr>
              <p:cNvGrpSpPr/>
              <p:nvPr/>
            </p:nvGrpSpPr>
            <p:grpSpPr>
              <a:xfrm>
                <a:off x="4031977" y="2201082"/>
                <a:ext cx="763067" cy="637787"/>
                <a:chOff x="285478" y="1093412"/>
                <a:chExt cx="763067" cy="637787"/>
              </a:xfrm>
            </p:grpSpPr>
            <p:sp>
              <p:nvSpPr>
                <p:cNvPr id="235" name="Can 234">
                  <a:extLst>
                    <a:ext uri="{FF2B5EF4-FFF2-40B4-BE49-F238E27FC236}">
                      <a16:creationId xmlns:a16="http://schemas.microsoft.com/office/drawing/2014/main" xmlns="" id="{35C698F4-304C-5E43-A5E5-F698EF00F772}"/>
                    </a:ext>
                  </a:extLst>
                </p:cNvPr>
                <p:cNvSpPr/>
                <p:nvPr/>
              </p:nvSpPr>
              <p:spPr>
                <a:xfrm>
                  <a:off x="285478" y="1333788"/>
                  <a:ext cx="763067" cy="397411"/>
                </a:xfrm>
                <a:prstGeom prst="can">
                  <a:avLst>
                    <a:gd name="adj" fmla="val 50000"/>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0"/>
                </a:p>
              </p:txBody>
            </p:sp>
            <p:sp>
              <p:nvSpPr>
                <p:cNvPr id="236" name="TextBox 235">
                  <a:extLst>
                    <a:ext uri="{FF2B5EF4-FFF2-40B4-BE49-F238E27FC236}">
                      <a16:creationId xmlns:a16="http://schemas.microsoft.com/office/drawing/2014/main" xmlns="" id="{79E8D86D-8DEB-5F47-829C-71C8E85B5281}"/>
                    </a:ext>
                  </a:extLst>
                </p:cNvPr>
                <p:cNvSpPr txBox="1"/>
                <p:nvPr/>
              </p:nvSpPr>
              <p:spPr>
                <a:xfrm>
                  <a:off x="351019" y="1093412"/>
                  <a:ext cx="687420" cy="600165"/>
                </a:xfrm>
                <a:prstGeom prst="rect">
                  <a:avLst/>
                </a:prstGeom>
                <a:noFill/>
                <a:scene3d>
                  <a:camera prst="isometricOffAxis1Top"/>
                  <a:lightRig rig="threePt" dir="t"/>
                </a:scene3d>
              </p:spPr>
              <p:txBody>
                <a:bodyPr wrap="square" rtlCol="0">
                  <a:spAutoFit/>
                </a:bodyPr>
                <a:lstStyle/>
                <a:p>
                  <a:r>
                    <a:rPr lang="en-US" sz="2400" b="1" dirty="0">
                      <a:solidFill>
                        <a:srgbClr val="F2F2F2"/>
                      </a:solidFill>
                    </a:rPr>
                    <a:t>Front</a:t>
                  </a:r>
                </a:p>
                <a:p>
                  <a:r>
                    <a:rPr lang="en-US" sz="2400" b="1" dirty="0">
                      <a:solidFill>
                        <a:srgbClr val="F2F2F2"/>
                      </a:solidFill>
                    </a:rPr>
                    <a:t>office service</a:t>
                  </a:r>
                </a:p>
              </p:txBody>
            </p:sp>
          </p:grpSp>
        </p:grpSp>
        <p:grpSp>
          <p:nvGrpSpPr>
            <p:cNvPr id="205" name="Group 204">
              <a:extLst>
                <a:ext uri="{FF2B5EF4-FFF2-40B4-BE49-F238E27FC236}">
                  <a16:creationId xmlns:a16="http://schemas.microsoft.com/office/drawing/2014/main" xmlns="" id="{E4A98E4C-A97F-D045-A7AB-BA06B66685C6}"/>
                </a:ext>
              </a:extLst>
            </p:cNvPr>
            <p:cNvGrpSpPr/>
            <p:nvPr/>
          </p:nvGrpSpPr>
          <p:grpSpPr>
            <a:xfrm>
              <a:off x="2849804" y="2380424"/>
              <a:ext cx="776208" cy="1219364"/>
              <a:chOff x="2849804" y="2380424"/>
              <a:chExt cx="776208" cy="1219364"/>
            </a:xfrm>
          </p:grpSpPr>
          <p:grpSp>
            <p:nvGrpSpPr>
              <p:cNvPr id="220" name="Group 219">
                <a:extLst>
                  <a:ext uri="{FF2B5EF4-FFF2-40B4-BE49-F238E27FC236}">
                    <a16:creationId xmlns:a16="http://schemas.microsoft.com/office/drawing/2014/main" xmlns="" id="{5F383202-84F6-4840-A856-B3206945E6B2}"/>
                  </a:ext>
                </a:extLst>
              </p:cNvPr>
              <p:cNvGrpSpPr/>
              <p:nvPr/>
            </p:nvGrpSpPr>
            <p:grpSpPr>
              <a:xfrm>
                <a:off x="2857391" y="2659514"/>
                <a:ext cx="768621" cy="940274"/>
                <a:chOff x="2825480" y="2493589"/>
                <a:chExt cx="768621" cy="940274"/>
              </a:xfrm>
            </p:grpSpPr>
            <p:sp>
              <p:nvSpPr>
                <p:cNvPr id="224" name="Can 223">
                  <a:extLst>
                    <a:ext uri="{FF2B5EF4-FFF2-40B4-BE49-F238E27FC236}">
                      <a16:creationId xmlns:a16="http://schemas.microsoft.com/office/drawing/2014/main" xmlns="" id="{47CB5984-5CFE-EE42-8633-503F3EE09B1C}"/>
                    </a:ext>
                  </a:extLst>
                </p:cNvPr>
                <p:cNvSpPr/>
                <p:nvPr/>
              </p:nvSpPr>
              <p:spPr>
                <a:xfrm>
                  <a:off x="2825480" y="2514600"/>
                  <a:ext cx="767562" cy="919263"/>
                </a:xfrm>
                <a:prstGeom prst="can">
                  <a:avLst>
                    <a:gd name="adj" fmla="val 20211"/>
                  </a:avLst>
                </a:prstGeom>
                <a:pattFill prst="ltUpDiag">
                  <a:fgClr>
                    <a:srgbClr val="31859C"/>
                  </a:fgClr>
                  <a:bgClr>
                    <a:prstClr val="white"/>
                  </a:bgClr>
                </a:patt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grpSp>
              <p:nvGrpSpPr>
                <p:cNvPr id="225" name="Group 224">
                  <a:extLst>
                    <a:ext uri="{FF2B5EF4-FFF2-40B4-BE49-F238E27FC236}">
                      <a16:creationId xmlns:a16="http://schemas.microsoft.com/office/drawing/2014/main" xmlns="" id="{57751636-F7DD-2B48-95A5-640F67000F92}"/>
                    </a:ext>
                  </a:extLst>
                </p:cNvPr>
                <p:cNvGrpSpPr/>
                <p:nvPr/>
              </p:nvGrpSpPr>
              <p:grpSpPr>
                <a:xfrm>
                  <a:off x="2829635" y="2493589"/>
                  <a:ext cx="764466" cy="861624"/>
                  <a:chOff x="2829635" y="2493589"/>
                  <a:chExt cx="764466" cy="861624"/>
                </a:xfrm>
              </p:grpSpPr>
              <p:grpSp>
                <p:nvGrpSpPr>
                  <p:cNvPr id="226" name="Group 225">
                    <a:extLst>
                      <a:ext uri="{FF2B5EF4-FFF2-40B4-BE49-F238E27FC236}">
                        <a16:creationId xmlns:a16="http://schemas.microsoft.com/office/drawing/2014/main" xmlns="" id="{8E499273-90CF-4246-BA59-35F17831CFD1}"/>
                      </a:ext>
                    </a:extLst>
                  </p:cNvPr>
                  <p:cNvGrpSpPr/>
                  <p:nvPr/>
                </p:nvGrpSpPr>
                <p:grpSpPr>
                  <a:xfrm>
                    <a:off x="3159052" y="3061516"/>
                    <a:ext cx="372838" cy="291271"/>
                    <a:chOff x="5619182" y="1184853"/>
                    <a:chExt cx="1173462" cy="446268"/>
                  </a:xfrm>
                </p:grpSpPr>
                <p:grpSp>
                  <p:nvGrpSpPr>
                    <p:cNvPr id="229" name="Group 228">
                      <a:extLst>
                        <a:ext uri="{FF2B5EF4-FFF2-40B4-BE49-F238E27FC236}">
                          <a16:creationId xmlns:a16="http://schemas.microsoft.com/office/drawing/2014/main" xmlns="" id="{E47F8391-6BDC-C647-BE33-EF566C49B160}"/>
                        </a:ext>
                      </a:extLst>
                    </p:cNvPr>
                    <p:cNvGrpSpPr/>
                    <p:nvPr/>
                  </p:nvGrpSpPr>
                  <p:grpSpPr>
                    <a:xfrm>
                      <a:off x="5619182" y="1184853"/>
                      <a:ext cx="1173462" cy="446268"/>
                      <a:chOff x="5619184" y="1184853"/>
                      <a:chExt cx="924635" cy="501582"/>
                    </a:xfrm>
                  </p:grpSpPr>
                  <p:sp>
                    <p:nvSpPr>
                      <p:cNvPr id="231" name="Can 230">
                        <a:extLst>
                          <a:ext uri="{FF2B5EF4-FFF2-40B4-BE49-F238E27FC236}">
                            <a16:creationId xmlns:a16="http://schemas.microsoft.com/office/drawing/2014/main" xmlns="" id="{0DFA0465-AC25-C849-93A1-F671D8EE0A56}"/>
                          </a:ext>
                        </a:extLst>
                      </p:cNvPr>
                      <p:cNvSpPr/>
                      <p:nvPr/>
                    </p:nvSpPr>
                    <p:spPr>
                      <a:xfrm>
                        <a:off x="5619184" y="1362334"/>
                        <a:ext cx="923701" cy="324101"/>
                      </a:xfrm>
                      <a:prstGeom prst="can">
                        <a:avLst>
                          <a:gd name="adj" fmla="val 50000"/>
                        </a:avLst>
                      </a:prstGeom>
                      <a:solidFill>
                        <a:srgbClr val="31859C"/>
                      </a:soli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32" name="Can 231">
                        <a:extLst>
                          <a:ext uri="{FF2B5EF4-FFF2-40B4-BE49-F238E27FC236}">
                            <a16:creationId xmlns:a16="http://schemas.microsoft.com/office/drawing/2014/main" xmlns="" id="{97E1D282-E88B-7B4A-9E98-AE375D7E7673}"/>
                          </a:ext>
                        </a:extLst>
                      </p:cNvPr>
                      <p:cNvSpPr/>
                      <p:nvPr/>
                    </p:nvSpPr>
                    <p:spPr>
                      <a:xfrm>
                        <a:off x="5620117" y="1184853"/>
                        <a:ext cx="923702" cy="324103"/>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grpSp>
                <p:sp>
                  <p:nvSpPr>
                    <p:cNvPr id="230" name="Oval 229">
                      <a:extLst>
                        <a:ext uri="{FF2B5EF4-FFF2-40B4-BE49-F238E27FC236}">
                          <a16:creationId xmlns:a16="http://schemas.microsoft.com/office/drawing/2014/main" xmlns="" id="{D61D6C3F-797F-C34D-8D0E-44363260CE79}"/>
                        </a:ext>
                      </a:extLst>
                    </p:cNvPr>
                    <p:cNvSpPr/>
                    <p:nvPr/>
                  </p:nvSpPr>
                  <p:spPr>
                    <a:xfrm>
                      <a:off x="5627524" y="1194218"/>
                      <a:ext cx="1141818" cy="145636"/>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pic>
                <p:nvPicPr>
                  <p:cNvPr id="227" name="Picture 226">
                    <a:extLst>
                      <a:ext uri="{FF2B5EF4-FFF2-40B4-BE49-F238E27FC236}">
                        <a16:creationId xmlns:a16="http://schemas.microsoft.com/office/drawing/2014/main" xmlns="" id="{134B7569-0B03-2146-84D2-18A3827D4B57}"/>
                      </a:ext>
                    </a:extLst>
                  </p:cNvPr>
                  <p:cNvPicPr>
                    <a:picLocks noChangeAspect="1"/>
                  </p:cNvPicPr>
                  <p:nvPr/>
                </p:nvPicPr>
                <p:blipFill>
                  <a:blip r:embed="rId5">
                    <a:duotone>
                      <a:schemeClr val="accent5">
                        <a:shade val="45000"/>
                        <a:satMod val="135000"/>
                      </a:schemeClr>
                      <a:prstClr val="white"/>
                    </a:duotone>
                  </a:blip>
                  <a:stretch>
                    <a:fillRect/>
                  </a:stretch>
                </p:blipFill>
                <p:spPr>
                  <a:xfrm>
                    <a:off x="2868433" y="2974134"/>
                    <a:ext cx="220712" cy="381079"/>
                  </a:xfrm>
                  <a:prstGeom prst="rect">
                    <a:avLst/>
                  </a:prstGeom>
                </p:spPr>
              </p:pic>
              <p:sp>
                <p:nvSpPr>
                  <p:cNvPr id="228" name="Oval 227">
                    <a:extLst>
                      <a:ext uri="{FF2B5EF4-FFF2-40B4-BE49-F238E27FC236}">
                        <a16:creationId xmlns:a16="http://schemas.microsoft.com/office/drawing/2014/main" xmlns="" id="{0B0F7F1A-F5F6-1740-9D0C-F32B36748EB3}"/>
                      </a:ext>
                    </a:extLst>
                  </p:cNvPr>
                  <p:cNvSpPr/>
                  <p:nvPr/>
                </p:nvSpPr>
                <p:spPr>
                  <a:xfrm>
                    <a:off x="2829635" y="2493589"/>
                    <a:ext cx="764466" cy="203676"/>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grpSp>
          <p:grpSp>
            <p:nvGrpSpPr>
              <p:cNvPr id="221" name="Group 220">
                <a:extLst>
                  <a:ext uri="{FF2B5EF4-FFF2-40B4-BE49-F238E27FC236}">
                    <a16:creationId xmlns:a16="http://schemas.microsoft.com/office/drawing/2014/main" xmlns="" id="{E88EED3E-181D-4141-90B0-0094EFF3FF29}"/>
                  </a:ext>
                </a:extLst>
              </p:cNvPr>
              <p:cNvGrpSpPr/>
              <p:nvPr/>
            </p:nvGrpSpPr>
            <p:grpSpPr>
              <a:xfrm>
                <a:off x="2849804" y="2380424"/>
                <a:ext cx="763067" cy="591529"/>
                <a:chOff x="285478" y="1133672"/>
                <a:chExt cx="763067" cy="591529"/>
              </a:xfrm>
            </p:grpSpPr>
            <p:sp>
              <p:nvSpPr>
                <p:cNvPr id="222" name="Can 221">
                  <a:extLst>
                    <a:ext uri="{FF2B5EF4-FFF2-40B4-BE49-F238E27FC236}">
                      <a16:creationId xmlns:a16="http://schemas.microsoft.com/office/drawing/2014/main" xmlns="" id="{BC4B2D46-866F-4342-85EE-22F079A18B8F}"/>
                    </a:ext>
                  </a:extLst>
                </p:cNvPr>
                <p:cNvSpPr/>
                <p:nvPr/>
              </p:nvSpPr>
              <p:spPr>
                <a:xfrm>
                  <a:off x="285478" y="1333788"/>
                  <a:ext cx="763067" cy="391413"/>
                </a:xfrm>
                <a:prstGeom prst="can">
                  <a:avLst>
                    <a:gd name="adj" fmla="val 50000"/>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0"/>
                </a:p>
              </p:txBody>
            </p:sp>
            <p:sp>
              <p:nvSpPr>
                <p:cNvPr id="223" name="TextBox 222">
                  <a:extLst>
                    <a:ext uri="{FF2B5EF4-FFF2-40B4-BE49-F238E27FC236}">
                      <a16:creationId xmlns:a16="http://schemas.microsoft.com/office/drawing/2014/main" xmlns="" id="{C889036E-CBA1-EB49-84DD-0CD20D93809C}"/>
                    </a:ext>
                  </a:extLst>
                </p:cNvPr>
                <p:cNvSpPr txBox="1"/>
                <p:nvPr/>
              </p:nvSpPr>
              <p:spPr>
                <a:xfrm>
                  <a:off x="351019" y="1133672"/>
                  <a:ext cx="687420" cy="530915"/>
                </a:xfrm>
                <a:prstGeom prst="rect">
                  <a:avLst/>
                </a:prstGeom>
                <a:noFill/>
                <a:scene3d>
                  <a:camera prst="isometricOffAxis1Top"/>
                  <a:lightRig rig="threePt" dir="t"/>
                </a:scene3d>
              </p:spPr>
              <p:txBody>
                <a:bodyPr wrap="square" rtlCol="0">
                  <a:spAutoFit/>
                </a:bodyPr>
                <a:lstStyle/>
                <a:p>
                  <a:r>
                    <a:rPr lang="en-US" sz="2100" b="1" dirty="0">
                      <a:solidFill>
                        <a:srgbClr val="F2F2F2"/>
                      </a:solidFill>
                    </a:rPr>
                    <a:t>Front</a:t>
                  </a:r>
                </a:p>
                <a:p>
                  <a:r>
                    <a:rPr lang="en-US" sz="2100" b="1" dirty="0">
                      <a:solidFill>
                        <a:srgbClr val="F2F2F2"/>
                      </a:solidFill>
                    </a:rPr>
                    <a:t>office service</a:t>
                  </a:r>
                </a:p>
              </p:txBody>
            </p:sp>
          </p:grpSp>
        </p:grpSp>
        <p:grpSp>
          <p:nvGrpSpPr>
            <p:cNvPr id="206" name="Group 205">
              <a:extLst>
                <a:ext uri="{FF2B5EF4-FFF2-40B4-BE49-F238E27FC236}">
                  <a16:creationId xmlns:a16="http://schemas.microsoft.com/office/drawing/2014/main" xmlns="" id="{A3CFB125-5571-1145-A1AB-DAA48AC13A53}"/>
                </a:ext>
              </a:extLst>
            </p:cNvPr>
            <p:cNvGrpSpPr/>
            <p:nvPr/>
          </p:nvGrpSpPr>
          <p:grpSpPr>
            <a:xfrm>
              <a:off x="5808387" y="1811797"/>
              <a:ext cx="727016" cy="1723514"/>
              <a:chOff x="5808387" y="1811797"/>
              <a:chExt cx="727016" cy="1723514"/>
            </a:xfrm>
          </p:grpSpPr>
          <p:grpSp>
            <p:nvGrpSpPr>
              <p:cNvPr id="207" name="Group 206">
                <a:extLst>
                  <a:ext uri="{FF2B5EF4-FFF2-40B4-BE49-F238E27FC236}">
                    <a16:creationId xmlns:a16="http://schemas.microsoft.com/office/drawing/2014/main" xmlns="" id="{AFC44FDB-F48D-7E48-A8A0-09B925A5999F}"/>
                  </a:ext>
                </a:extLst>
              </p:cNvPr>
              <p:cNvGrpSpPr/>
              <p:nvPr/>
            </p:nvGrpSpPr>
            <p:grpSpPr>
              <a:xfrm>
                <a:off x="5818733" y="2078597"/>
                <a:ext cx="715429" cy="1456714"/>
                <a:chOff x="4601489" y="1980405"/>
                <a:chExt cx="715429" cy="1456714"/>
              </a:xfrm>
            </p:grpSpPr>
            <p:sp>
              <p:nvSpPr>
                <p:cNvPr id="211" name="Can 210">
                  <a:extLst>
                    <a:ext uri="{FF2B5EF4-FFF2-40B4-BE49-F238E27FC236}">
                      <a16:creationId xmlns:a16="http://schemas.microsoft.com/office/drawing/2014/main" xmlns="" id="{101D34F4-33B3-C848-93C6-AA9754F49AB4}"/>
                    </a:ext>
                  </a:extLst>
                </p:cNvPr>
                <p:cNvSpPr/>
                <p:nvPr/>
              </p:nvSpPr>
              <p:spPr>
                <a:xfrm>
                  <a:off x="4601489" y="2015067"/>
                  <a:ext cx="714446" cy="1422052"/>
                </a:xfrm>
                <a:prstGeom prst="can">
                  <a:avLst>
                    <a:gd name="adj" fmla="val 20211"/>
                  </a:avLst>
                </a:prstGeom>
                <a:pattFill prst="ltUpDiag">
                  <a:fgClr>
                    <a:srgbClr val="31859C"/>
                  </a:fgClr>
                  <a:bgClr>
                    <a:prstClr val="white"/>
                  </a:bgClr>
                </a:patt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pic>
              <p:nvPicPr>
                <p:cNvPr id="212" name="Picture 211">
                  <a:extLst>
                    <a:ext uri="{FF2B5EF4-FFF2-40B4-BE49-F238E27FC236}">
                      <a16:creationId xmlns:a16="http://schemas.microsoft.com/office/drawing/2014/main" xmlns="" id="{15E7A7E7-D30D-584B-BC29-018E96BAE30F}"/>
                    </a:ext>
                  </a:extLst>
                </p:cNvPr>
                <p:cNvPicPr>
                  <a:picLocks noChangeAspect="1"/>
                </p:cNvPicPr>
                <p:nvPr/>
              </p:nvPicPr>
              <p:blipFill>
                <a:blip r:embed="rId5">
                  <a:duotone>
                    <a:schemeClr val="accent5">
                      <a:shade val="45000"/>
                      <a:satMod val="135000"/>
                    </a:schemeClr>
                    <a:prstClr val="white"/>
                  </a:duotone>
                </a:blip>
                <a:stretch>
                  <a:fillRect/>
                </a:stretch>
              </p:blipFill>
              <p:spPr>
                <a:xfrm>
                  <a:off x="4641470" y="3004687"/>
                  <a:ext cx="205439" cy="353780"/>
                </a:xfrm>
                <a:prstGeom prst="rect">
                  <a:avLst/>
                </a:prstGeom>
              </p:spPr>
            </p:pic>
            <p:sp>
              <p:nvSpPr>
                <p:cNvPr id="213" name="Oval 212">
                  <a:extLst>
                    <a:ext uri="{FF2B5EF4-FFF2-40B4-BE49-F238E27FC236}">
                      <a16:creationId xmlns:a16="http://schemas.microsoft.com/office/drawing/2014/main" xmlns="" id="{0EF78D06-DD0D-9949-AED4-918FD46429E2}"/>
                    </a:ext>
                  </a:extLst>
                </p:cNvPr>
                <p:cNvSpPr/>
                <p:nvPr/>
              </p:nvSpPr>
              <p:spPr>
                <a:xfrm>
                  <a:off x="4605354" y="1980405"/>
                  <a:ext cx="711564" cy="203676"/>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nvGrpSpPr>
                <p:cNvPr id="214" name="Group 213">
                  <a:extLst>
                    <a:ext uri="{FF2B5EF4-FFF2-40B4-BE49-F238E27FC236}">
                      <a16:creationId xmlns:a16="http://schemas.microsoft.com/office/drawing/2014/main" xmlns="" id="{DE97EF13-EA26-D94C-B1EC-526DB53E76D4}"/>
                    </a:ext>
                  </a:extLst>
                </p:cNvPr>
                <p:cNvGrpSpPr/>
                <p:nvPr/>
              </p:nvGrpSpPr>
              <p:grpSpPr>
                <a:xfrm>
                  <a:off x="4911977" y="3064772"/>
                  <a:ext cx="347038" cy="291272"/>
                  <a:chOff x="5619184" y="1184853"/>
                  <a:chExt cx="924635" cy="501582"/>
                </a:xfrm>
              </p:grpSpPr>
              <p:sp>
                <p:nvSpPr>
                  <p:cNvPr id="218" name="Can 217">
                    <a:extLst>
                      <a:ext uri="{FF2B5EF4-FFF2-40B4-BE49-F238E27FC236}">
                        <a16:creationId xmlns:a16="http://schemas.microsoft.com/office/drawing/2014/main" xmlns="" id="{05E4CEFA-05FA-574C-A326-A3AA45E41DEE}"/>
                      </a:ext>
                    </a:extLst>
                  </p:cNvPr>
                  <p:cNvSpPr/>
                  <p:nvPr/>
                </p:nvSpPr>
                <p:spPr>
                  <a:xfrm>
                    <a:off x="5619184" y="1362334"/>
                    <a:ext cx="923701" cy="324101"/>
                  </a:xfrm>
                  <a:prstGeom prst="can">
                    <a:avLst>
                      <a:gd name="adj" fmla="val 50000"/>
                    </a:avLst>
                  </a:prstGeom>
                  <a:solidFill>
                    <a:srgbClr val="31859C"/>
                  </a:soli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19" name="Can 218">
                    <a:extLst>
                      <a:ext uri="{FF2B5EF4-FFF2-40B4-BE49-F238E27FC236}">
                        <a16:creationId xmlns:a16="http://schemas.microsoft.com/office/drawing/2014/main" xmlns="" id="{7032C279-DCE8-6F4F-AE3F-84852E7214F0}"/>
                      </a:ext>
                    </a:extLst>
                  </p:cNvPr>
                  <p:cNvSpPr/>
                  <p:nvPr/>
                </p:nvSpPr>
                <p:spPr>
                  <a:xfrm>
                    <a:off x="5620117" y="1184853"/>
                    <a:ext cx="923702" cy="324103"/>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grpSp>
            <p:sp>
              <p:nvSpPr>
                <p:cNvPr id="215" name="Can 214">
                  <a:extLst>
                    <a:ext uri="{FF2B5EF4-FFF2-40B4-BE49-F238E27FC236}">
                      <a16:creationId xmlns:a16="http://schemas.microsoft.com/office/drawing/2014/main" xmlns="" id="{EA7E7CF1-2241-EF48-A4D7-386C51D342F1}"/>
                    </a:ext>
                  </a:extLst>
                </p:cNvPr>
                <p:cNvSpPr/>
                <p:nvPr/>
              </p:nvSpPr>
              <p:spPr>
                <a:xfrm>
                  <a:off x="4912329" y="2967402"/>
                  <a:ext cx="346687" cy="188208"/>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16" name="Can 215">
                  <a:extLst>
                    <a:ext uri="{FF2B5EF4-FFF2-40B4-BE49-F238E27FC236}">
                      <a16:creationId xmlns:a16="http://schemas.microsoft.com/office/drawing/2014/main" xmlns="" id="{116A49A0-5F13-AC45-9CE1-1036DC1E8D08}"/>
                    </a:ext>
                  </a:extLst>
                </p:cNvPr>
                <p:cNvSpPr/>
                <p:nvPr/>
              </p:nvSpPr>
              <p:spPr>
                <a:xfrm>
                  <a:off x="4916562" y="2874273"/>
                  <a:ext cx="346687" cy="188208"/>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17" name="Oval 216">
                  <a:extLst>
                    <a:ext uri="{FF2B5EF4-FFF2-40B4-BE49-F238E27FC236}">
                      <a16:creationId xmlns:a16="http://schemas.microsoft.com/office/drawing/2014/main" xmlns="" id="{7CBEA881-0E2A-9F44-91F8-7EAE54BF860B}"/>
                    </a:ext>
                  </a:extLst>
                </p:cNvPr>
                <p:cNvSpPr/>
                <p:nvPr/>
              </p:nvSpPr>
              <p:spPr>
                <a:xfrm flipV="1">
                  <a:off x="4918680" y="2862830"/>
                  <a:ext cx="337680" cy="95290"/>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grpSp>
            <p:nvGrpSpPr>
              <p:cNvPr id="208" name="Group 207">
                <a:extLst>
                  <a:ext uri="{FF2B5EF4-FFF2-40B4-BE49-F238E27FC236}">
                    <a16:creationId xmlns:a16="http://schemas.microsoft.com/office/drawing/2014/main" xmlns="" id="{725F0D27-BA20-4A40-B6C3-E4C01EEB8AAB}"/>
                  </a:ext>
                </a:extLst>
              </p:cNvPr>
              <p:cNvGrpSpPr/>
              <p:nvPr/>
            </p:nvGrpSpPr>
            <p:grpSpPr>
              <a:xfrm>
                <a:off x="5808387" y="1811797"/>
                <a:ext cx="727016" cy="637787"/>
                <a:chOff x="285478" y="1093412"/>
                <a:chExt cx="763067" cy="637787"/>
              </a:xfrm>
            </p:grpSpPr>
            <p:sp>
              <p:nvSpPr>
                <p:cNvPr id="209" name="Can 208">
                  <a:extLst>
                    <a:ext uri="{FF2B5EF4-FFF2-40B4-BE49-F238E27FC236}">
                      <a16:creationId xmlns:a16="http://schemas.microsoft.com/office/drawing/2014/main" xmlns="" id="{2896A92C-3573-114F-9788-205DB54127BA}"/>
                    </a:ext>
                  </a:extLst>
                </p:cNvPr>
                <p:cNvSpPr/>
                <p:nvPr/>
              </p:nvSpPr>
              <p:spPr>
                <a:xfrm>
                  <a:off x="285478" y="1333788"/>
                  <a:ext cx="763067" cy="397411"/>
                </a:xfrm>
                <a:prstGeom prst="can">
                  <a:avLst>
                    <a:gd name="adj" fmla="val 50000"/>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0"/>
                </a:p>
              </p:txBody>
            </p:sp>
            <p:sp>
              <p:nvSpPr>
                <p:cNvPr id="210" name="TextBox 209">
                  <a:extLst>
                    <a:ext uri="{FF2B5EF4-FFF2-40B4-BE49-F238E27FC236}">
                      <a16:creationId xmlns:a16="http://schemas.microsoft.com/office/drawing/2014/main" xmlns="" id="{AD66024F-C99E-4747-AC9C-614CA053FC0D}"/>
                    </a:ext>
                  </a:extLst>
                </p:cNvPr>
                <p:cNvSpPr txBox="1"/>
                <p:nvPr/>
              </p:nvSpPr>
              <p:spPr>
                <a:xfrm>
                  <a:off x="351019" y="1093412"/>
                  <a:ext cx="687420" cy="600165"/>
                </a:xfrm>
                <a:prstGeom prst="rect">
                  <a:avLst/>
                </a:prstGeom>
                <a:noFill/>
                <a:scene3d>
                  <a:camera prst="isometricOffAxis1Top"/>
                  <a:lightRig rig="threePt" dir="t"/>
                </a:scene3d>
              </p:spPr>
              <p:txBody>
                <a:bodyPr wrap="square" rtlCol="0">
                  <a:spAutoFit/>
                </a:bodyPr>
                <a:lstStyle/>
                <a:p>
                  <a:r>
                    <a:rPr lang="en-US" sz="2400" b="1" dirty="0">
                      <a:solidFill>
                        <a:srgbClr val="F2F2F2"/>
                      </a:solidFill>
                    </a:rPr>
                    <a:t>Front</a:t>
                  </a:r>
                </a:p>
                <a:p>
                  <a:r>
                    <a:rPr lang="en-US" sz="2400" b="1" dirty="0">
                      <a:solidFill>
                        <a:srgbClr val="F2F2F2"/>
                      </a:solidFill>
                    </a:rPr>
                    <a:t>office service</a:t>
                  </a:r>
                </a:p>
              </p:txBody>
            </p:sp>
          </p:grpSp>
        </p:grpSp>
      </p:grpSp>
      <p:grpSp>
        <p:nvGrpSpPr>
          <p:cNvPr id="246" name="Group 245">
            <a:extLst>
              <a:ext uri="{FF2B5EF4-FFF2-40B4-BE49-F238E27FC236}">
                <a16:creationId xmlns:a16="http://schemas.microsoft.com/office/drawing/2014/main" xmlns="" id="{95004EE2-C5CB-0B41-9792-83413A4CB25C}"/>
              </a:ext>
            </a:extLst>
          </p:cNvPr>
          <p:cNvGrpSpPr/>
          <p:nvPr/>
        </p:nvGrpSpPr>
        <p:grpSpPr>
          <a:xfrm>
            <a:off x="13221132" y="1122596"/>
            <a:ext cx="1835796" cy="3426126"/>
            <a:chOff x="4628554" y="1889980"/>
            <a:chExt cx="752689" cy="1713063"/>
          </a:xfrm>
        </p:grpSpPr>
        <p:grpSp>
          <p:nvGrpSpPr>
            <p:cNvPr id="247" name="Group 246">
              <a:extLst>
                <a:ext uri="{FF2B5EF4-FFF2-40B4-BE49-F238E27FC236}">
                  <a16:creationId xmlns:a16="http://schemas.microsoft.com/office/drawing/2014/main" xmlns="" id="{F2221A2D-9B13-6641-B446-F9052E57173A}"/>
                </a:ext>
              </a:extLst>
            </p:cNvPr>
            <p:cNvGrpSpPr/>
            <p:nvPr/>
          </p:nvGrpSpPr>
          <p:grpSpPr>
            <a:xfrm>
              <a:off x="4633400" y="2277553"/>
              <a:ext cx="735789" cy="1325490"/>
              <a:chOff x="4601489" y="2111628"/>
              <a:chExt cx="715429" cy="1325490"/>
            </a:xfrm>
          </p:grpSpPr>
          <p:sp>
            <p:nvSpPr>
              <p:cNvPr id="251" name="Can 250">
                <a:extLst>
                  <a:ext uri="{FF2B5EF4-FFF2-40B4-BE49-F238E27FC236}">
                    <a16:creationId xmlns:a16="http://schemas.microsoft.com/office/drawing/2014/main" xmlns="" id="{B7164D60-AEB4-4142-BCB9-05E889B92485}"/>
                  </a:ext>
                </a:extLst>
              </p:cNvPr>
              <p:cNvSpPr/>
              <p:nvPr/>
            </p:nvSpPr>
            <p:spPr>
              <a:xfrm>
                <a:off x="4601489" y="2142067"/>
                <a:ext cx="714446" cy="1295051"/>
              </a:xfrm>
              <a:prstGeom prst="can">
                <a:avLst>
                  <a:gd name="adj" fmla="val 20211"/>
                </a:avLst>
              </a:prstGeom>
              <a:pattFill prst="ltUpDiag">
                <a:fgClr>
                  <a:srgbClr val="31859C"/>
                </a:fgClr>
                <a:bgClr>
                  <a:prstClr val="white"/>
                </a:bgClr>
              </a:patt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pic>
            <p:nvPicPr>
              <p:cNvPr id="252" name="Picture 251">
                <a:extLst>
                  <a:ext uri="{FF2B5EF4-FFF2-40B4-BE49-F238E27FC236}">
                    <a16:creationId xmlns:a16="http://schemas.microsoft.com/office/drawing/2014/main" xmlns="" id="{694036CF-5FF1-E048-89B6-83A2EAE0207F}"/>
                  </a:ext>
                </a:extLst>
              </p:cNvPr>
              <p:cNvPicPr>
                <a:picLocks noChangeAspect="1"/>
              </p:cNvPicPr>
              <p:nvPr/>
            </p:nvPicPr>
            <p:blipFill>
              <a:blip r:embed="rId5">
                <a:duotone>
                  <a:schemeClr val="accent5">
                    <a:shade val="45000"/>
                    <a:satMod val="135000"/>
                  </a:schemeClr>
                  <a:prstClr val="white"/>
                </a:duotone>
              </a:blip>
              <a:stretch>
                <a:fillRect/>
              </a:stretch>
            </p:blipFill>
            <p:spPr>
              <a:xfrm>
                <a:off x="4641470" y="3004687"/>
                <a:ext cx="205439" cy="353780"/>
              </a:xfrm>
              <a:prstGeom prst="rect">
                <a:avLst/>
              </a:prstGeom>
            </p:spPr>
          </p:pic>
          <p:sp>
            <p:nvSpPr>
              <p:cNvPr id="253" name="Oval 252">
                <a:extLst>
                  <a:ext uri="{FF2B5EF4-FFF2-40B4-BE49-F238E27FC236}">
                    <a16:creationId xmlns:a16="http://schemas.microsoft.com/office/drawing/2014/main" xmlns="" id="{8F4CA6C2-7A6D-634E-B410-2E755901273E}"/>
                  </a:ext>
                </a:extLst>
              </p:cNvPr>
              <p:cNvSpPr/>
              <p:nvPr/>
            </p:nvSpPr>
            <p:spPr>
              <a:xfrm>
                <a:off x="4605354" y="2111628"/>
                <a:ext cx="711564" cy="203676"/>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nvGrpSpPr>
              <p:cNvPr id="254" name="Group 253">
                <a:extLst>
                  <a:ext uri="{FF2B5EF4-FFF2-40B4-BE49-F238E27FC236}">
                    <a16:creationId xmlns:a16="http://schemas.microsoft.com/office/drawing/2014/main" xmlns="" id="{F4F0978E-8019-9F4F-B820-DE62F0A37398}"/>
                  </a:ext>
                </a:extLst>
              </p:cNvPr>
              <p:cNvGrpSpPr/>
              <p:nvPr/>
            </p:nvGrpSpPr>
            <p:grpSpPr>
              <a:xfrm>
                <a:off x="4911977" y="3064772"/>
                <a:ext cx="347038" cy="291272"/>
                <a:chOff x="5619184" y="1184853"/>
                <a:chExt cx="924635" cy="501582"/>
              </a:xfrm>
            </p:grpSpPr>
            <p:sp>
              <p:nvSpPr>
                <p:cNvPr id="258" name="Can 257">
                  <a:extLst>
                    <a:ext uri="{FF2B5EF4-FFF2-40B4-BE49-F238E27FC236}">
                      <a16:creationId xmlns:a16="http://schemas.microsoft.com/office/drawing/2014/main" xmlns="" id="{9941D9D8-1195-DA48-A5CD-C579ABFD224F}"/>
                    </a:ext>
                  </a:extLst>
                </p:cNvPr>
                <p:cNvSpPr/>
                <p:nvPr/>
              </p:nvSpPr>
              <p:spPr>
                <a:xfrm>
                  <a:off x="5619184" y="1362334"/>
                  <a:ext cx="923701" cy="324101"/>
                </a:xfrm>
                <a:prstGeom prst="can">
                  <a:avLst>
                    <a:gd name="adj" fmla="val 50000"/>
                  </a:avLst>
                </a:prstGeom>
                <a:solidFill>
                  <a:srgbClr val="31859C"/>
                </a:soli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59" name="Can 258">
                  <a:extLst>
                    <a:ext uri="{FF2B5EF4-FFF2-40B4-BE49-F238E27FC236}">
                      <a16:creationId xmlns:a16="http://schemas.microsoft.com/office/drawing/2014/main" xmlns="" id="{1E3224E8-9DD4-7446-A284-945ACD2B7E3D}"/>
                    </a:ext>
                  </a:extLst>
                </p:cNvPr>
                <p:cNvSpPr/>
                <p:nvPr/>
              </p:nvSpPr>
              <p:spPr>
                <a:xfrm>
                  <a:off x="5620117" y="1184853"/>
                  <a:ext cx="923702" cy="324103"/>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grpSp>
          <p:sp>
            <p:nvSpPr>
              <p:cNvPr id="255" name="Can 254">
                <a:extLst>
                  <a:ext uri="{FF2B5EF4-FFF2-40B4-BE49-F238E27FC236}">
                    <a16:creationId xmlns:a16="http://schemas.microsoft.com/office/drawing/2014/main" xmlns="" id="{490BDD50-4BAA-014A-9567-7E6D18A72E2C}"/>
                  </a:ext>
                </a:extLst>
              </p:cNvPr>
              <p:cNvSpPr/>
              <p:nvPr/>
            </p:nvSpPr>
            <p:spPr>
              <a:xfrm>
                <a:off x="4912329" y="2967402"/>
                <a:ext cx="346687" cy="188208"/>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56" name="Can 255">
                <a:extLst>
                  <a:ext uri="{FF2B5EF4-FFF2-40B4-BE49-F238E27FC236}">
                    <a16:creationId xmlns:a16="http://schemas.microsoft.com/office/drawing/2014/main" xmlns="" id="{8DEEB2BA-B331-EF45-BB82-DE84EA589605}"/>
                  </a:ext>
                </a:extLst>
              </p:cNvPr>
              <p:cNvSpPr/>
              <p:nvPr/>
            </p:nvSpPr>
            <p:spPr>
              <a:xfrm>
                <a:off x="4916562" y="2874273"/>
                <a:ext cx="346687" cy="188208"/>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57" name="Oval 256">
                <a:extLst>
                  <a:ext uri="{FF2B5EF4-FFF2-40B4-BE49-F238E27FC236}">
                    <a16:creationId xmlns:a16="http://schemas.microsoft.com/office/drawing/2014/main" xmlns="" id="{BDB946CB-B33F-DC49-A010-0D4EF316A85F}"/>
                  </a:ext>
                </a:extLst>
              </p:cNvPr>
              <p:cNvSpPr/>
              <p:nvPr/>
            </p:nvSpPr>
            <p:spPr>
              <a:xfrm flipV="1">
                <a:off x="4918680" y="2862830"/>
                <a:ext cx="337680" cy="95290"/>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grpSp>
          <p:nvGrpSpPr>
            <p:cNvPr id="248" name="Group 247">
              <a:extLst>
                <a:ext uri="{FF2B5EF4-FFF2-40B4-BE49-F238E27FC236}">
                  <a16:creationId xmlns:a16="http://schemas.microsoft.com/office/drawing/2014/main" xmlns="" id="{C81DE0C4-8E6A-BD46-B396-01AC051FF343}"/>
                </a:ext>
              </a:extLst>
            </p:cNvPr>
            <p:cNvGrpSpPr/>
            <p:nvPr/>
          </p:nvGrpSpPr>
          <p:grpSpPr>
            <a:xfrm>
              <a:off x="4628554" y="1889980"/>
              <a:ext cx="752689" cy="600164"/>
              <a:chOff x="285478" y="1085314"/>
              <a:chExt cx="767897" cy="663984"/>
            </a:xfrm>
          </p:grpSpPr>
          <p:sp>
            <p:nvSpPr>
              <p:cNvPr id="249" name="Can 248">
                <a:extLst>
                  <a:ext uri="{FF2B5EF4-FFF2-40B4-BE49-F238E27FC236}">
                    <a16:creationId xmlns:a16="http://schemas.microsoft.com/office/drawing/2014/main" xmlns="" id="{B3C39D69-3326-3142-A8B9-06D46928F09C}"/>
                  </a:ext>
                </a:extLst>
              </p:cNvPr>
              <p:cNvSpPr/>
              <p:nvPr/>
            </p:nvSpPr>
            <p:spPr>
              <a:xfrm>
                <a:off x="285478" y="1333788"/>
                <a:ext cx="763067" cy="397411"/>
              </a:xfrm>
              <a:prstGeom prst="can">
                <a:avLst>
                  <a:gd name="adj" fmla="val 50000"/>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0"/>
              </a:p>
            </p:txBody>
          </p:sp>
          <p:sp>
            <p:nvSpPr>
              <p:cNvPr id="250" name="TextBox 249">
                <a:extLst>
                  <a:ext uri="{FF2B5EF4-FFF2-40B4-BE49-F238E27FC236}">
                    <a16:creationId xmlns:a16="http://schemas.microsoft.com/office/drawing/2014/main" xmlns="" id="{724CF195-A4BE-EF4D-B2BB-8EC63A8CE675}"/>
                  </a:ext>
                </a:extLst>
              </p:cNvPr>
              <p:cNvSpPr txBox="1"/>
              <p:nvPr/>
            </p:nvSpPr>
            <p:spPr>
              <a:xfrm>
                <a:off x="365955" y="1085314"/>
                <a:ext cx="687420" cy="663984"/>
              </a:xfrm>
              <a:prstGeom prst="rect">
                <a:avLst/>
              </a:prstGeom>
              <a:noFill/>
              <a:scene3d>
                <a:camera prst="isometricOffAxis1Top"/>
                <a:lightRig rig="threePt" dir="t"/>
              </a:scene3d>
            </p:spPr>
            <p:txBody>
              <a:bodyPr wrap="square" rtlCol="0">
                <a:spAutoFit/>
              </a:bodyPr>
              <a:lstStyle/>
              <a:p>
                <a:r>
                  <a:rPr lang="en-US" sz="2400" b="1" dirty="0">
                    <a:solidFill>
                      <a:srgbClr val="F2F2F2"/>
                    </a:solidFill>
                  </a:rPr>
                  <a:t>Front</a:t>
                </a:r>
              </a:p>
              <a:p>
                <a:r>
                  <a:rPr lang="en-US" sz="2400" b="1" dirty="0">
                    <a:solidFill>
                      <a:srgbClr val="F2F2F2"/>
                    </a:solidFill>
                  </a:rPr>
                  <a:t>office service</a:t>
                </a:r>
              </a:p>
            </p:txBody>
          </p:sp>
        </p:grpSp>
      </p:grpSp>
      <p:grpSp>
        <p:nvGrpSpPr>
          <p:cNvPr id="260" name="Group 259">
            <a:extLst>
              <a:ext uri="{FF2B5EF4-FFF2-40B4-BE49-F238E27FC236}">
                <a16:creationId xmlns:a16="http://schemas.microsoft.com/office/drawing/2014/main" xmlns="" id="{468D9CA9-823F-F344-A4C4-BFF24F589069}"/>
              </a:ext>
            </a:extLst>
          </p:cNvPr>
          <p:cNvGrpSpPr/>
          <p:nvPr/>
        </p:nvGrpSpPr>
        <p:grpSpPr>
          <a:xfrm>
            <a:off x="10607240" y="1654316"/>
            <a:ext cx="1997408" cy="2946018"/>
            <a:chOff x="3459701" y="2155840"/>
            <a:chExt cx="750574" cy="1473009"/>
          </a:xfrm>
        </p:grpSpPr>
        <p:grpSp>
          <p:nvGrpSpPr>
            <p:cNvPr id="261" name="Group 260">
              <a:extLst>
                <a:ext uri="{FF2B5EF4-FFF2-40B4-BE49-F238E27FC236}">
                  <a16:creationId xmlns:a16="http://schemas.microsoft.com/office/drawing/2014/main" xmlns="" id="{149581F5-4994-FF4A-8760-71DE88790DCD}"/>
                </a:ext>
              </a:extLst>
            </p:cNvPr>
            <p:cNvGrpSpPr/>
            <p:nvPr/>
          </p:nvGrpSpPr>
          <p:grpSpPr>
            <a:xfrm>
              <a:off x="3473610" y="2447293"/>
              <a:ext cx="715431" cy="1181556"/>
              <a:chOff x="3441699" y="2277708"/>
              <a:chExt cx="715431" cy="1181556"/>
            </a:xfrm>
          </p:grpSpPr>
          <p:sp>
            <p:nvSpPr>
              <p:cNvPr id="265" name="Can 264">
                <a:extLst>
                  <a:ext uri="{FF2B5EF4-FFF2-40B4-BE49-F238E27FC236}">
                    <a16:creationId xmlns:a16="http://schemas.microsoft.com/office/drawing/2014/main" xmlns="" id="{848C4AC9-CC41-8B41-9518-0DBF12779CF7}"/>
                  </a:ext>
                </a:extLst>
              </p:cNvPr>
              <p:cNvSpPr/>
              <p:nvPr/>
            </p:nvSpPr>
            <p:spPr>
              <a:xfrm>
                <a:off x="3441699" y="2332567"/>
                <a:ext cx="714446" cy="1126697"/>
              </a:xfrm>
              <a:prstGeom prst="can">
                <a:avLst>
                  <a:gd name="adj" fmla="val 20211"/>
                </a:avLst>
              </a:prstGeom>
              <a:pattFill prst="ltUpDiag">
                <a:fgClr>
                  <a:srgbClr val="31859C"/>
                </a:fgClr>
                <a:bgClr>
                  <a:prstClr val="white"/>
                </a:bgClr>
              </a:patt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pic>
            <p:nvPicPr>
              <p:cNvPr id="266" name="Picture 265">
                <a:extLst>
                  <a:ext uri="{FF2B5EF4-FFF2-40B4-BE49-F238E27FC236}">
                    <a16:creationId xmlns:a16="http://schemas.microsoft.com/office/drawing/2014/main" xmlns="" id="{EFB1C531-7056-E543-9193-8B4EB07A794A}"/>
                  </a:ext>
                </a:extLst>
              </p:cNvPr>
              <p:cNvPicPr>
                <a:picLocks noChangeAspect="1"/>
              </p:cNvPicPr>
              <p:nvPr/>
            </p:nvPicPr>
            <p:blipFill>
              <a:blip r:embed="rId5">
                <a:duotone>
                  <a:schemeClr val="accent5">
                    <a:shade val="45000"/>
                    <a:satMod val="135000"/>
                  </a:schemeClr>
                  <a:prstClr val="white"/>
                </a:duotone>
              </a:blip>
              <a:stretch>
                <a:fillRect/>
              </a:stretch>
            </p:blipFill>
            <p:spPr>
              <a:xfrm>
                <a:off x="3481680" y="3026833"/>
                <a:ext cx="205439" cy="353780"/>
              </a:xfrm>
              <a:prstGeom prst="rect">
                <a:avLst/>
              </a:prstGeom>
            </p:spPr>
          </p:pic>
          <p:sp>
            <p:nvSpPr>
              <p:cNvPr id="267" name="Oval 266">
                <a:extLst>
                  <a:ext uri="{FF2B5EF4-FFF2-40B4-BE49-F238E27FC236}">
                    <a16:creationId xmlns:a16="http://schemas.microsoft.com/office/drawing/2014/main" xmlns="" id="{68528080-1B80-6648-A670-AE30F77BF326}"/>
                  </a:ext>
                </a:extLst>
              </p:cNvPr>
              <p:cNvSpPr/>
              <p:nvPr/>
            </p:nvSpPr>
            <p:spPr>
              <a:xfrm>
                <a:off x="3445566" y="2277708"/>
                <a:ext cx="711564" cy="203676"/>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nvGrpSpPr>
              <p:cNvPr id="268" name="Group 267">
                <a:extLst>
                  <a:ext uri="{FF2B5EF4-FFF2-40B4-BE49-F238E27FC236}">
                    <a16:creationId xmlns:a16="http://schemas.microsoft.com/office/drawing/2014/main" xmlns="" id="{9DE716EC-32D6-E946-81DD-A86F5EC5B710}"/>
                  </a:ext>
                </a:extLst>
              </p:cNvPr>
              <p:cNvGrpSpPr/>
              <p:nvPr/>
            </p:nvGrpSpPr>
            <p:grpSpPr>
              <a:xfrm>
                <a:off x="3752187" y="2982342"/>
                <a:ext cx="347039" cy="395848"/>
                <a:chOff x="3752187" y="2982342"/>
                <a:chExt cx="347039" cy="395848"/>
              </a:xfrm>
            </p:grpSpPr>
            <p:grpSp>
              <p:nvGrpSpPr>
                <p:cNvPr id="269" name="Group 268">
                  <a:extLst>
                    <a:ext uri="{FF2B5EF4-FFF2-40B4-BE49-F238E27FC236}">
                      <a16:creationId xmlns:a16="http://schemas.microsoft.com/office/drawing/2014/main" xmlns="" id="{AAA14E53-3853-534D-A073-03BDFB234B6E}"/>
                    </a:ext>
                  </a:extLst>
                </p:cNvPr>
                <p:cNvGrpSpPr/>
                <p:nvPr/>
              </p:nvGrpSpPr>
              <p:grpSpPr>
                <a:xfrm>
                  <a:off x="3752187" y="3086918"/>
                  <a:ext cx="347038" cy="291272"/>
                  <a:chOff x="5619184" y="1184853"/>
                  <a:chExt cx="924635" cy="501582"/>
                </a:xfrm>
              </p:grpSpPr>
              <p:sp>
                <p:nvSpPr>
                  <p:cNvPr id="272" name="Can 271">
                    <a:extLst>
                      <a:ext uri="{FF2B5EF4-FFF2-40B4-BE49-F238E27FC236}">
                        <a16:creationId xmlns:a16="http://schemas.microsoft.com/office/drawing/2014/main" xmlns="" id="{37D87EC1-847C-F44A-AE85-B710B3B7755C}"/>
                      </a:ext>
                    </a:extLst>
                  </p:cNvPr>
                  <p:cNvSpPr/>
                  <p:nvPr/>
                </p:nvSpPr>
                <p:spPr>
                  <a:xfrm>
                    <a:off x="5619184" y="1362334"/>
                    <a:ext cx="923701" cy="324101"/>
                  </a:xfrm>
                  <a:prstGeom prst="can">
                    <a:avLst>
                      <a:gd name="adj" fmla="val 50000"/>
                    </a:avLst>
                  </a:prstGeom>
                  <a:solidFill>
                    <a:srgbClr val="31859C"/>
                  </a:soli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73" name="Can 272">
                    <a:extLst>
                      <a:ext uri="{FF2B5EF4-FFF2-40B4-BE49-F238E27FC236}">
                        <a16:creationId xmlns:a16="http://schemas.microsoft.com/office/drawing/2014/main" xmlns="" id="{C4CEB4D7-8F6C-BD48-9396-7E583CB90531}"/>
                      </a:ext>
                    </a:extLst>
                  </p:cNvPr>
                  <p:cNvSpPr/>
                  <p:nvPr/>
                </p:nvSpPr>
                <p:spPr>
                  <a:xfrm>
                    <a:off x="5620117" y="1184853"/>
                    <a:ext cx="923702" cy="324103"/>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grpSp>
            <p:sp>
              <p:nvSpPr>
                <p:cNvPr id="270" name="Can 269">
                  <a:extLst>
                    <a:ext uri="{FF2B5EF4-FFF2-40B4-BE49-F238E27FC236}">
                      <a16:creationId xmlns:a16="http://schemas.microsoft.com/office/drawing/2014/main" xmlns="" id="{F117A9D6-E351-564C-A87E-801073290E08}"/>
                    </a:ext>
                  </a:extLst>
                </p:cNvPr>
                <p:cNvSpPr/>
                <p:nvPr/>
              </p:nvSpPr>
              <p:spPr>
                <a:xfrm>
                  <a:off x="3752539" y="2989548"/>
                  <a:ext cx="346687" cy="188208"/>
                </a:xfrm>
                <a:prstGeom prst="can">
                  <a:avLst>
                    <a:gd name="adj" fmla="val 50000"/>
                  </a:avLst>
                </a:prstGeom>
                <a:gradFill flip="none" rotWithShape="1">
                  <a:gsLst>
                    <a:gs pos="73000">
                      <a:srgbClr val="31859C"/>
                    </a:gs>
                    <a:gs pos="49000">
                      <a:srgbClr val="CFFFF7"/>
                    </a:gs>
                    <a:gs pos="27000">
                      <a:srgbClr val="31859C"/>
                    </a:gs>
                  </a:gsLst>
                  <a:lin ang="0" scaled="1"/>
                  <a:tileRect/>
                </a:grad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71" name="Oval 270">
                  <a:extLst>
                    <a:ext uri="{FF2B5EF4-FFF2-40B4-BE49-F238E27FC236}">
                      <a16:creationId xmlns:a16="http://schemas.microsoft.com/office/drawing/2014/main" xmlns="" id="{998AAC4C-D6CF-484A-BF7B-0E4762C84286}"/>
                    </a:ext>
                  </a:extLst>
                </p:cNvPr>
                <p:cNvSpPr/>
                <p:nvPr/>
              </p:nvSpPr>
              <p:spPr>
                <a:xfrm flipV="1">
                  <a:off x="3754658" y="2982342"/>
                  <a:ext cx="337680" cy="95290"/>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grpSp>
        <p:grpSp>
          <p:nvGrpSpPr>
            <p:cNvPr id="262" name="Group 261">
              <a:extLst>
                <a:ext uri="{FF2B5EF4-FFF2-40B4-BE49-F238E27FC236}">
                  <a16:creationId xmlns:a16="http://schemas.microsoft.com/office/drawing/2014/main" xmlns="" id="{EB69D5E1-BACC-1D43-8F77-6FD67E71A366}"/>
                </a:ext>
              </a:extLst>
            </p:cNvPr>
            <p:cNvGrpSpPr/>
            <p:nvPr/>
          </p:nvGrpSpPr>
          <p:grpSpPr>
            <a:xfrm>
              <a:off x="3459701" y="2155840"/>
              <a:ext cx="750574" cy="559912"/>
              <a:chOff x="285478" y="1038920"/>
              <a:chExt cx="783526" cy="745916"/>
            </a:xfrm>
          </p:grpSpPr>
          <p:sp>
            <p:nvSpPr>
              <p:cNvPr id="263" name="Can 262">
                <a:extLst>
                  <a:ext uri="{FF2B5EF4-FFF2-40B4-BE49-F238E27FC236}">
                    <a16:creationId xmlns:a16="http://schemas.microsoft.com/office/drawing/2014/main" xmlns="" id="{EE2E034A-C5AA-874B-BF2D-A01D58FC24D0}"/>
                  </a:ext>
                </a:extLst>
              </p:cNvPr>
              <p:cNvSpPr/>
              <p:nvPr/>
            </p:nvSpPr>
            <p:spPr>
              <a:xfrm>
                <a:off x="285478" y="1333789"/>
                <a:ext cx="763067" cy="451047"/>
              </a:xfrm>
              <a:prstGeom prst="can">
                <a:avLst>
                  <a:gd name="adj" fmla="val 50000"/>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0"/>
              </a:p>
            </p:txBody>
          </p:sp>
          <p:sp>
            <p:nvSpPr>
              <p:cNvPr id="264" name="TextBox 263">
                <a:extLst>
                  <a:ext uri="{FF2B5EF4-FFF2-40B4-BE49-F238E27FC236}">
                    <a16:creationId xmlns:a16="http://schemas.microsoft.com/office/drawing/2014/main" xmlns="" id="{D87431F9-BCB4-2C49-9A11-336C19EF7B6B}"/>
                  </a:ext>
                </a:extLst>
              </p:cNvPr>
              <p:cNvSpPr txBox="1"/>
              <p:nvPr/>
            </p:nvSpPr>
            <p:spPr>
              <a:xfrm>
                <a:off x="381584" y="1038920"/>
                <a:ext cx="687420" cy="481775"/>
              </a:xfrm>
              <a:prstGeom prst="rect">
                <a:avLst/>
              </a:prstGeom>
              <a:noFill/>
              <a:scene3d>
                <a:camera prst="isometricOffAxis1Top"/>
                <a:lightRig rig="threePt" dir="t"/>
              </a:scene3d>
            </p:spPr>
            <p:txBody>
              <a:bodyPr wrap="square" rtlCol="0">
                <a:spAutoFit/>
              </a:bodyPr>
              <a:lstStyle/>
              <a:p>
                <a:r>
                  <a:rPr lang="en-US" sz="2100" b="1" dirty="0">
                    <a:solidFill>
                      <a:srgbClr val="F2F2F2"/>
                    </a:solidFill>
                  </a:rPr>
                  <a:t>Front</a:t>
                </a:r>
              </a:p>
              <a:p>
                <a:r>
                  <a:rPr lang="en-US" sz="2000" b="1" dirty="0">
                    <a:solidFill>
                      <a:srgbClr val="F2F2F2"/>
                    </a:solidFill>
                  </a:rPr>
                  <a:t>office service</a:t>
                </a:r>
              </a:p>
            </p:txBody>
          </p:sp>
        </p:grpSp>
      </p:grpSp>
      <p:grpSp>
        <p:nvGrpSpPr>
          <p:cNvPr id="274" name="Group 273">
            <a:extLst>
              <a:ext uri="{FF2B5EF4-FFF2-40B4-BE49-F238E27FC236}">
                <a16:creationId xmlns:a16="http://schemas.microsoft.com/office/drawing/2014/main" xmlns="" id="{2C3C3979-6553-F14C-9A7A-35B3B292B912}"/>
              </a:ext>
            </a:extLst>
          </p:cNvPr>
          <p:cNvGrpSpPr/>
          <p:nvPr/>
        </p:nvGrpSpPr>
        <p:grpSpPr>
          <a:xfrm>
            <a:off x="7854278" y="950476"/>
            <a:ext cx="9619856" cy="3634104"/>
            <a:chOff x="1940204" y="1964197"/>
            <a:chExt cx="4809928" cy="1817052"/>
          </a:xfrm>
        </p:grpSpPr>
        <p:grpSp>
          <p:nvGrpSpPr>
            <p:cNvPr id="275" name="Group 274">
              <a:extLst>
                <a:ext uri="{FF2B5EF4-FFF2-40B4-BE49-F238E27FC236}">
                  <a16:creationId xmlns:a16="http://schemas.microsoft.com/office/drawing/2014/main" xmlns="" id="{6677FD8B-5349-2045-BBE2-88FD844BEA15}"/>
                </a:ext>
              </a:extLst>
            </p:cNvPr>
            <p:cNvGrpSpPr/>
            <p:nvPr/>
          </p:nvGrpSpPr>
          <p:grpSpPr>
            <a:xfrm>
              <a:off x="5960787" y="1964197"/>
              <a:ext cx="789345" cy="1723514"/>
              <a:chOff x="5960787" y="1964197"/>
              <a:chExt cx="789345" cy="1723514"/>
            </a:xfrm>
          </p:grpSpPr>
          <p:grpSp>
            <p:nvGrpSpPr>
              <p:cNvPr id="301" name="Group 300">
                <a:extLst>
                  <a:ext uri="{FF2B5EF4-FFF2-40B4-BE49-F238E27FC236}">
                    <a16:creationId xmlns:a16="http://schemas.microsoft.com/office/drawing/2014/main" xmlns="" id="{6311B4F5-54B0-1A4C-BDF7-8AA5F31D6541}"/>
                  </a:ext>
                </a:extLst>
              </p:cNvPr>
              <p:cNvGrpSpPr/>
              <p:nvPr/>
            </p:nvGrpSpPr>
            <p:grpSpPr>
              <a:xfrm>
                <a:off x="5960787" y="1964197"/>
                <a:ext cx="727016" cy="1723514"/>
                <a:chOff x="5960787" y="1964197"/>
                <a:chExt cx="727016" cy="1723514"/>
              </a:xfrm>
            </p:grpSpPr>
            <p:sp>
              <p:nvSpPr>
                <p:cNvPr id="303" name="Can 302">
                  <a:extLst>
                    <a:ext uri="{FF2B5EF4-FFF2-40B4-BE49-F238E27FC236}">
                      <a16:creationId xmlns:a16="http://schemas.microsoft.com/office/drawing/2014/main" xmlns="" id="{F8E94224-6C12-EB47-898B-7B21D1B71064}"/>
                    </a:ext>
                  </a:extLst>
                </p:cNvPr>
                <p:cNvSpPr/>
                <p:nvPr/>
              </p:nvSpPr>
              <p:spPr>
                <a:xfrm>
                  <a:off x="5971133" y="2265659"/>
                  <a:ext cx="714446" cy="1422052"/>
                </a:xfrm>
                <a:prstGeom prst="can">
                  <a:avLst>
                    <a:gd name="adj" fmla="val 20211"/>
                  </a:avLst>
                </a:prstGeom>
                <a:pattFill prst="ltUpDiag">
                  <a:fgClr>
                    <a:srgbClr val="31859C"/>
                  </a:fgClr>
                  <a:bgClr>
                    <a:prstClr val="white"/>
                  </a:bgClr>
                </a:patt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304" name="Can 303">
                  <a:extLst>
                    <a:ext uri="{FF2B5EF4-FFF2-40B4-BE49-F238E27FC236}">
                      <a16:creationId xmlns:a16="http://schemas.microsoft.com/office/drawing/2014/main" xmlns="" id="{CBEA323B-22FF-F042-85D4-7A94FD064751}"/>
                    </a:ext>
                  </a:extLst>
                </p:cNvPr>
                <p:cNvSpPr/>
                <p:nvPr/>
              </p:nvSpPr>
              <p:spPr>
                <a:xfrm>
                  <a:off x="5960787" y="2204573"/>
                  <a:ext cx="727016" cy="397411"/>
                </a:xfrm>
                <a:prstGeom prst="can">
                  <a:avLst>
                    <a:gd name="adj" fmla="val 50000"/>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0"/>
                </a:p>
              </p:txBody>
            </p:sp>
            <p:sp>
              <p:nvSpPr>
                <p:cNvPr id="305" name="TextBox 304">
                  <a:extLst>
                    <a:ext uri="{FF2B5EF4-FFF2-40B4-BE49-F238E27FC236}">
                      <a16:creationId xmlns:a16="http://schemas.microsoft.com/office/drawing/2014/main" xmlns="" id="{0BDE8E79-632A-CC44-AE30-BB910802D059}"/>
                    </a:ext>
                  </a:extLst>
                </p:cNvPr>
                <p:cNvSpPr txBox="1"/>
                <p:nvPr/>
              </p:nvSpPr>
              <p:spPr>
                <a:xfrm>
                  <a:off x="6023232" y="1964197"/>
                  <a:ext cx="654943" cy="600165"/>
                </a:xfrm>
                <a:prstGeom prst="rect">
                  <a:avLst/>
                </a:prstGeom>
                <a:noFill/>
                <a:scene3d>
                  <a:camera prst="isometricOffAxis1Top"/>
                  <a:lightRig rig="threePt" dir="t"/>
                </a:scene3d>
              </p:spPr>
              <p:txBody>
                <a:bodyPr wrap="square" rtlCol="0">
                  <a:spAutoFit/>
                </a:bodyPr>
                <a:lstStyle/>
                <a:p>
                  <a:r>
                    <a:rPr lang="en-US" sz="2400" b="1" dirty="0">
                      <a:solidFill>
                        <a:srgbClr val="F2F2F2"/>
                      </a:solidFill>
                    </a:rPr>
                    <a:t>Front</a:t>
                  </a:r>
                </a:p>
                <a:p>
                  <a:r>
                    <a:rPr lang="en-US" sz="2400" b="1" dirty="0">
                      <a:solidFill>
                        <a:srgbClr val="F2F2F2"/>
                      </a:solidFill>
                    </a:rPr>
                    <a:t>office service</a:t>
                  </a:r>
                </a:p>
              </p:txBody>
            </p:sp>
          </p:grpSp>
          <p:pic>
            <p:nvPicPr>
              <p:cNvPr id="302" name="Picture 3">
                <a:extLst>
                  <a:ext uri="{FF2B5EF4-FFF2-40B4-BE49-F238E27FC236}">
                    <a16:creationId xmlns:a16="http://schemas.microsoft.com/office/drawing/2014/main" xmlns="" id="{E539ACA1-CAB9-3044-ADA1-9B7F0068CB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3800" y="2743913"/>
                <a:ext cx="776332" cy="79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grpSp>
          <p:nvGrpSpPr>
            <p:cNvPr id="276" name="Group 275">
              <a:extLst>
                <a:ext uri="{FF2B5EF4-FFF2-40B4-BE49-F238E27FC236}">
                  <a16:creationId xmlns:a16="http://schemas.microsoft.com/office/drawing/2014/main" xmlns="" id="{591AC206-D665-E04C-A015-43833AE1E629}"/>
                </a:ext>
              </a:extLst>
            </p:cNvPr>
            <p:cNvGrpSpPr/>
            <p:nvPr/>
          </p:nvGrpSpPr>
          <p:grpSpPr>
            <a:xfrm>
              <a:off x="4615745" y="2042380"/>
              <a:ext cx="917898" cy="1713063"/>
              <a:chOff x="4615745" y="2042380"/>
              <a:chExt cx="917898" cy="1713063"/>
            </a:xfrm>
          </p:grpSpPr>
          <p:grpSp>
            <p:nvGrpSpPr>
              <p:cNvPr id="293" name="Group 292">
                <a:extLst>
                  <a:ext uri="{FF2B5EF4-FFF2-40B4-BE49-F238E27FC236}">
                    <a16:creationId xmlns:a16="http://schemas.microsoft.com/office/drawing/2014/main" xmlns="" id="{B7D1E28B-7693-E648-BFCD-C65519A5523D}"/>
                  </a:ext>
                </a:extLst>
              </p:cNvPr>
              <p:cNvGrpSpPr/>
              <p:nvPr/>
            </p:nvGrpSpPr>
            <p:grpSpPr>
              <a:xfrm>
                <a:off x="4615745" y="2042380"/>
                <a:ext cx="917898" cy="1713063"/>
                <a:chOff x="4628554" y="1889980"/>
                <a:chExt cx="752689" cy="1713063"/>
              </a:xfrm>
            </p:grpSpPr>
            <p:grpSp>
              <p:nvGrpSpPr>
                <p:cNvPr id="295" name="Group 294">
                  <a:extLst>
                    <a:ext uri="{FF2B5EF4-FFF2-40B4-BE49-F238E27FC236}">
                      <a16:creationId xmlns:a16="http://schemas.microsoft.com/office/drawing/2014/main" xmlns="" id="{3DAFAA3D-54A5-594F-A27A-942C2447A060}"/>
                    </a:ext>
                  </a:extLst>
                </p:cNvPr>
                <p:cNvGrpSpPr/>
                <p:nvPr/>
              </p:nvGrpSpPr>
              <p:grpSpPr>
                <a:xfrm>
                  <a:off x="4633400" y="2277553"/>
                  <a:ext cx="735789" cy="1325490"/>
                  <a:chOff x="4601489" y="2111628"/>
                  <a:chExt cx="715429" cy="1325490"/>
                </a:xfrm>
              </p:grpSpPr>
              <p:sp>
                <p:nvSpPr>
                  <p:cNvPr id="299" name="Can 298">
                    <a:extLst>
                      <a:ext uri="{FF2B5EF4-FFF2-40B4-BE49-F238E27FC236}">
                        <a16:creationId xmlns:a16="http://schemas.microsoft.com/office/drawing/2014/main" xmlns="" id="{8360703E-6972-D24A-80C7-8E8AA2B23CCE}"/>
                      </a:ext>
                    </a:extLst>
                  </p:cNvPr>
                  <p:cNvSpPr/>
                  <p:nvPr/>
                </p:nvSpPr>
                <p:spPr>
                  <a:xfrm>
                    <a:off x="4601489" y="2142067"/>
                    <a:ext cx="714446" cy="1295051"/>
                  </a:xfrm>
                  <a:prstGeom prst="can">
                    <a:avLst>
                      <a:gd name="adj" fmla="val 20211"/>
                    </a:avLst>
                  </a:prstGeom>
                  <a:pattFill prst="ltUpDiag">
                    <a:fgClr>
                      <a:srgbClr val="31859C"/>
                    </a:fgClr>
                    <a:bgClr>
                      <a:prstClr val="white"/>
                    </a:bgClr>
                  </a:patt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300" name="Oval 299">
                    <a:extLst>
                      <a:ext uri="{FF2B5EF4-FFF2-40B4-BE49-F238E27FC236}">
                        <a16:creationId xmlns:a16="http://schemas.microsoft.com/office/drawing/2014/main" xmlns="" id="{0DDAE4EC-8BB3-9942-871C-F49090CE276E}"/>
                      </a:ext>
                    </a:extLst>
                  </p:cNvPr>
                  <p:cNvSpPr/>
                  <p:nvPr/>
                </p:nvSpPr>
                <p:spPr>
                  <a:xfrm>
                    <a:off x="4605354" y="2111628"/>
                    <a:ext cx="711564" cy="203676"/>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grpSp>
              <p:nvGrpSpPr>
                <p:cNvPr id="296" name="Group 295">
                  <a:extLst>
                    <a:ext uri="{FF2B5EF4-FFF2-40B4-BE49-F238E27FC236}">
                      <a16:creationId xmlns:a16="http://schemas.microsoft.com/office/drawing/2014/main" xmlns="" id="{6A866A47-D57D-2149-AE73-80239E3EF07A}"/>
                    </a:ext>
                  </a:extLst>
                </p:cNvPr>
                <p:cNvGrpSpPr/>
                <p:nvPr/>
              </p:nvGrpSpPr>
              <p:grpSpPr>
                <a:xfrm>
                  <a:off x="4628554" y="1889980"/>
                  <a:ext cx="752689" cy="600164"/>
                  <a:chOff x="285478" y="1085314"/>
                  <a:chExt cx="767897" cy="663984"/>
                </a:xfrm>
              </p:grpSpPr>
              <p:sp>
                <p:nvSpPr>
                  <p:cNvPr id="297" name="Can 296">
                    <a:extLst>
                      <a:ext uri="{FF2B5EF4-FFF2-40B4-BE49-F238E27FC236}">
                        <a16:creationId xmlns:a16="http://schemas.microsoft.com/office/drawing/2014/main" xmlns="" id="{1C807716-EDB1-E247-A653-0B77BFEB44F6}"/>
                      </a:ext>
                    </a:extLst>
                  </p:cNvPr>
                  <p:cNvSpPr/>
                  <p:nvPr/>
                </p:nvSpPr>
                <p:spPr>
                  <a:xfrm>
                    <a:off x="285478" y="1333788"/>
                    <a:ext cx="763067" cy="397411"/>
                  </a:xfrm>
                  <a:prstGeom prst="can">
                    <a:avLst>
                      <a:gd name="adj" fmla="val 50000"/>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0"/>
                  </a:p>
                </p:txBody>
              </p:sp>
              <p:sp>
                <p:nvSpPr>
                  <p:cNvPr id="298" name="TextBox 297">
                    <a:extLst>
                      <a:ext uri="{FF2B5EF4-FFF2-40B4-BE49-F238E27FC236}">
                        <a16:creationId xmlns:a16="http://schemas.microsoft.com/office/drawing/2014/main" xmlns="" id="{77B951CA-A71B-E94B-A19E-0B96DCB8E2D4}"/>
                      </a:ext>
                    </a:extLst>
                  </p:cNvPr>
                  <p:cNvSpPr txBox="1"/>
                  <p:nvPr/>
                </p:nvSpPr>
                <p:spPr>
                  <a:xfrm>
                    <a:off x="365955" y="1085314"/>
                    <a:ext cx="687420" cy="663984"/>
                  </a:xfrm>
                  <a:prstGeom prst="rect">
                    <a:avLst/>
                  </a:prstGeom>
                  <a:noFill/>
                  <a:scene3d>
                    <a:camera prst="isometricOffAxis1Top"/>
                    <a:lightRig rig="threePt" dir="t"/>
                  </a:scene3d>
                </p:spPr>
                <p:txBody>
                  <a:bodyPr wrap="square" rtlCol="0">
                    <a:spAutoFit/>
                  </a:bodyPr>
                  <a:lstStyle/>
                  <a:p>
                    <a:r>
                      <a:rPr lang="en-US" sz="2400" b="1" dirty="0">
                        <a:solidFill>
                          <a:srgbClr val="F2F2F2"/>
                        </a:solidFill>
                      </a:rPr>
                      <a:t>Front</a:t>
                    </a:r>
                  </a:p>
                  <a:p>
                    <a:r>
                      <a:rPr lang="en-US" sz="2400" b="1" dirty="0">
                        <a:solidFill>
                          <a:srgbClr val="F2F2F2"/>
                        </a:solidFill>
                      </a:rPr>
                      <a:t>office service</a:t>
                    </a:r>
                  </a:p>
                </p:txBody>
              </p:sp>
            </p:grpSp>
          </p:grpSp>
          <p:pic>
            <p:nvPicPr>
              <p:cNvPr id="294" name="Picture 2" descr="Image result for esa logo">
                <a:extLst>
                  <a:ext uri="{FF2B5EF4-FFF2-40B4-BE49-F238E27FC236}">
                    <a16:creationId xmlns:a16="http://schemas.microsoft.com/office/drawing/2014/main" xmlns="" id="{414E53BC-7922-8A43-8AAA-D026426F4E9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0376" y="3008278"/>
                <a:ext cx="730024" cy="3105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7" name="Group 276">
              <a:extLst>
                <a:ext uri="{FF2B5EF4-FFF2-40B4-BE49-F238E27FC236}">
                  <a16:creationId xmlns:a16="http://schemas.microsoft.com/office/drawing/2014/main" xmlns="" id="{12848A4B-514E-E743-A474-6380FF5EB92F}"/>
                </a:ext>
              </a:extLst>
            </p:cNvPr>
            <p:cNvGrpSpPr/>
            <p:nvPr/>
          </p:nvGrpSpPr>
          <p:grpSpPr>
            <a:xfrm>
              <a:off x="3308799" y="2308240"/>
              <a:ext cx="998704" cy="1473009"/>
              <a:chOff x="3308799" y="2308240"/>
              <a:chExt cx="998704" cy="1473009"/>
            </a:xfrm>
          </p:grpSpPr>
          <p:grpSp>
            <p:nvGrpSpPr>
              <p:cNvPr id="285" name="Group 284">
                <a:extLst>
                  <a:ext uri="{FF2B5EF4-FFF2-40B4-BE49-F238E27FC236}">
                    <a16:creationId xmlns:a16="http://schemas.microsoft.com/office/drawing/2014/main" xmlns="" id="{9DBD03A5-2D20-FE4C-AE55-FEB3D9AEA783}"/>
                  </a:ext>
                </a:extLst>
              </p:cNvPr>
              <p:cNvGrpSpPr/>
              <p:nvPr/>
            </p:nvGrpSpPr>
            <p:grpSpPr>
              <a:xfrm>
                <a:off x="3308799" y="2308240"/>
                <a:ext cx="998704" cy="1473009"/>
                <a:chOff x="3459701" y="2155840"/>
                <a:chExt cx="750574" cy="1473009"/>
              </a:xfrm>
            </p:grpSpPr>
            <p:grpSp>
              <p:nvGrpSpPr>
                <p:cNvPr id="287" name="Group 286">
                  <a:extLst>
                    <a:ext uri="{FF2B5EF4-FFF2-40B4-BE49-F238E27FC236}">
                      <a16:creationId xmlns:a16="http://schemas.microsoft.com/office/drawing/2014/main" xmlns="" id="{305DD325-674D-7642-A4C3-55DDA8AE4E77}"/>
                    </a:ext>
                  </a:extLst>
                </p:cNvPr>
                <p:cNvGrpSpPr/>
                <p:nvPr/>
              </p:nvGrpSpPr>
              <p:grpSpPr>
                <a:xfrm>
                  <a:off x="3473610" y="2447293"/>
                  <a:ext cx="715431" cy="1181556"/>
                  <a:chOff x="3441699" y="2277708"/>
                  <a:chExt cx="715431" cy="1181556"/>
                </a:xfrm>
              </p:grpSpPr>
              <p:sp>
                <p:nvSpPr>
                  <p:cNvPr id="291" name="Can 290">
                    <a:extLst>
                      <a:ext uri="{FF2B5EF4-FFF2-40B4-BE49-F238E27FC236}">
                        <a16:creationId xmlns:a16="http://schemas.microsoft.com/office/drawing/2014/main" xmlns="" id="{0FDD8A06-5409-3D4D-B1DB-5EC91F33FEEE}"/>
                      </a:ext>
                    </a:extLst>
                  </p:cNvPr>
                  <p:cNvSpPr/>
                  <p:nvPr/>
                </p:nvSpPr>
                <p:spPr>
                  <a:xfrm>
                    <a:off x="3441699" y="2332567"/>
                    <a:ext cx="714446" cy="1126697"/>
                  </a:xfrm>
                  <a:prstGeom prst="can">
                    <a:avLst>
                      <a:gd name="adj" fmla="val 20211"/>
                    </a:avLst>
                  </a:prstGeom>
                  <a:pattFill prst="ltUpDiag">
                    <a:fgClr>
                      <a:srgbClr val="31859C"/>
                    </a:fgClr>
                    <a:bgClr>
                      <a:prstClr val="white"/>
                    </a:bgClr>
                  </a:patt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92" name="Oval 291">
                    <a:extLst>
                      <a:ext uri="{FF2B5EF4-FFF2-40B4-BE49-F238E27FC236}">
                        <a16:creationId xmlns:a16="http://schemas.microsoft.com/office/drawing/2014/main" xmlns="" id="{588117FF-675C-6B4B-8330-CC45B1875069}"/>
                      </a:ext>
                    </a:extLst>
                  </p:cNvPr>
                  <p:cNvSpPr/>
                  <p:nvPr/>
                </p:nvSpPr>
                <p:spPr>
                  <a:xfrm>
                    <a:off x="3445566" y="2277708"/>
                    <a:ext cx="711564" cy="203676"/>
                  </a:xfrm>
                  <a:prstGeom prst="ellipse">
                    <a:avLst/>
                  </a:prstGeom>
                  <a:gradFill>
                    <a:gsLst>
                      <a:gs pos="0">
                        <a:srgbClr val="41B3D3"/>
                      </a:gs>
                      <a:gs pos="64000">
                        <a:srgbClr val="31859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grpSp>
            <p:grpSp>
              <p:nvGrpSpPr>
                <p:cNvPr id="288" name="Group 287">
                  <a:extLst>
                    <a:ext uri="{FF2B5EF4-FFF2-40B4-BE49-F238E27FC236}">
                      <a16:creationId xmlns:a16="http://schemas.microsoft.com/office/drawing/2014/main" xmlns="" id="{E2236FCA-06EE-EB4B-8E58-E38D3673449E}"/>
                    </a:ext>
                  </a:extLst>
                </p:cNvPr>
                <p:cNvGrpSpPr/>
                <p:nvPr/>
              </p:nvGrpSpPr>
              <p:grpSpPr>
                <a:xfrm>
                  <a:off x="3459701" y="2155840"/>
                  <a:ext cx="750574" cy="559912"/>
                  <a:chOff x="285478" y="1038920"/>
                  <a:chExt cx="783526" cy="745916"/>
                </a:xfrm>
              </p:grpSpPr>
              <p:sp>
                <p:nvSpPr>
                  <p:cNvPr id="289" name="Can 288">
                    <a:extLst>
                      <a:ext uri="{FF2B5EF4-FFF2-40B4-BE49-F238E27FC236}">
                        <a16:creationId xmlns:a16="http://schemas.microsoft.com/office/drawing/2014/main" xmlns="" id="{D83B374A-65DA-EF44-B73A-BA2FA445AA72}"/>
                      </a:ext>
                    </a:extLst>
                  </p:cNvPr>
                  <p:cNvSpPr/>
                  <p:nvPr/>
                </p:nvSpPr>
                <p:spPr>
                  <a:xfrm>
                    <a:off x="285478" y="1333789"/>
                    <a:ext cx="763067" cy="451047"/>
                  </a:xfrm>
                  <a:prstGeom prst="can">
                    <a:avLst>
                      <a:gd name="adj" fmla="val 50000"/>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0"/>
                  </a:p>
                </p:txBody>
              </p:sp>
              <p:sp>
                <p:nvSpPr>
                  <p:cNvPr id="290" name="TextBox 289">
                    <a:extLst>
                      <a:ext uri="{FF2B5EF4-FFF2-40B4-BE49-F238E27FC236}">
                        <a16:creationId xmlns:a16="http://schemas.microsoft.com/office/drawing/2014/main" xmlns="" id="{17C5B89F-9DEE-1047-9538-F5D697462C26}"/>
                      </a:ext>
                    </a:extLst>
                  </p:cNvPr>
                  <p:cNvSpPr txBox="1"/>
                  <p:nvPr/>
                </p:nvSpPr>
                <p:spPr>
                  <a:xfrm>
                    <a:off x="381584" y="1038920"/>
                    <a:ext cx="687420" cy="481775"/>
                  </a:xfrm>
                  <a:prstGeom prst="rect">
                    <a:avLst/>
                  </a:prstGeom>
                  <a:noFill/>
                  <a:scene3d>
                    <a:camera prst="isometricOffAxis1Top"/>
                    <a:lightRig rig="threePt" dir="t"/>
                  </a:scene3d>
                </p:spPr>
                <p:txBody>
                  <a:bodyPr wrap="square" rtlCol="0">
                    <a:spAutoFit/>
                  </a:bodyPr>
                  <a:lstStyle/>
                  <a:p>
                    <a:r>
                      <a:rPr lang="en-US" sz="2100" b="1" dirty="0">
                        <a:solidFill>
                          <a:srgbClr val="F2F2F2"/>
                        </a:solidFill>
                      </a:rPr>
                      <a:t>Front</a:t>
                    </a:r>
                  </a:p>
                  <a:p>
                    <a:r>
                      <a:rPr lang="en-US" sz="2000" b="1" dirty="0">
                        <a:solidFill>
                          <a:srgbClr val="F2F2F2"/>
                        </a:solidFill>
                      </a:rPr>
                      <a:t>office service</a:t>
                    </a:r>
                  </a:p>
                </p:txBody>
              </p:sp>
            </p:grpSp>
          </p:grpSp>
          <p:pic>
            <p:nvPicPr>
              <p:cNvPr id="286" name="Picture 2" descr="Earsc_logo-small">
                <a:extLst>
                  <a:ext uri="{FF2B5EF4-FFF2-40B4-BE49-F238E27FC236}">
                    <a16:creationId xmlns:a16="http://schemas.microsoft.com/office/drawing/2014/main" xmlns="" id="{59C66552-F514-A544-883B-BBAB8706B83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95796" y="3096435"/>
                <a:ext cx="619603" cy="3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8" name="Group 277">
              <a:extLst>
                <a:ext uri="{FF2B5EF4-FFF2-40B4-BE49-F238E27FC236}">
                  <a16:creationId xmlns:a16="http://schemas.microsoft.com/office/drawing/2014/main" xmlns="" id="{F0FBF7E0-EB5A-E648-BE0A-D638DDEEB3D8}"/>
                </a:ext>
              </a:extLst>
            </p:cNvPr>
            <p:cNvGrpSpPr/>
            <p:nvPr/>
          </p:nvGrpSpPr>
          <p:grpSpPr>
            <a:xfrm>
              <a:off x="1940204" y="2168142"/>
              <a:ext cx="974045" cy="1494519"/>
              <a:chOff x="1940204" y="2168142"/>
              <a:chExt cx="974045" cy="1494519"/>
            </a:xfrm>
          </p:grpSpPr>
          <p:grpSp>
            <p:nvGrpSpPr>
              <p:cNvPr id="279" name="Group 278">
                <a:extLst>
                  <a:ext uri="{FF2B5EF4-FFF2-40B4-BE49-F238E27FC236}">
                    <a16:creationId xmlns:a16="http://schemas.microsoft.com/office/drawing/2014/main" xmlns="" id="{1F160811-5D80-3543-9240-B5C5AE480362}"/>
                  </a:ext>
                </a:extLst>
              </p:cNvPr>
              <p:cNvGrpSpPr/>
              <p:nvPr/>
            </p:nvGrpSpPr>
            <p:grpSpPr>
              <a:xfrm>
                <a:off x="1940204" y="2168142"/>
                <a:ext cx="974045" cy="1494519"/>
                <a:chOff x="2057778" y="2015742"/>
                <a:chExt cx="767562" cy="1494519"/>
              </a:xfrm>
            </p:grpSpPr>
            <p:sp>
              <p:nvSpPr>
                <p:cNvPr id="281" name="Can 280">
                  <a:extLst>
                    <a:ext uri="{FF2B5EF4-FFF2-40B4-BE49-F238E27FC236}">
                      <a16:creationId xmlns:a16="http://schemas.microsoft.com/office/drawing/2014/main" xmlns="" id="{5AAA13EC-2B89-1148-AE72-778E9B565CC3}"/>
                    </a:ext>
                  </a:extLst>
                </p:cNvPr>
                <p:cNvSpPr/>
                <p:nvPr/>
              </p:nvSpPr>
              <p:spPr>
                <a:xfrm>
                  <a:off x="2057778" y="2290450"/>
                  <a:ext cx="767562" cy="1219811"/>
                </a:xfrm>
                <a:prstGeom prst="can">
                  <a:avLst>
                    <a:gd name="adj" fmla="val 20211"/>
                  </a:avLst>
                </a:prstGeom>
                <a:pattFill prst="ltUpDiag">
                  <a:fgClr>
                    <a:srgbClr val="31859C"/>
                  </a:fgClr>
                  <a:bgClr>
                    <a:prstClr val="white"/>
                  </a:bgClr>
                </a:pattFill>
                <a:ln>
                  <a:noFill/>
                </a:ln>
                <a:effectLst>
                  <a:innerShdw blurRad="63500" dist="50800" dir="27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grpSp>
              <p:nvGrpSpPr>
                <p:cNvPr id="282" name="Group 281">
                  <a:extLst>
                    <a:ext uri="{FF2B5EF4-FFF2-40B4-BE49-F238E27FC236}">
                      <a16:creationId xmlns:a16="http://schemas.microsoft.com/office/drawing/2014/main" xmlns="" id="{C2AACC17-60B1-F54B-A59F-60F545FBBCAB}"/>
                    </a:ext>
                  </a:extLst>
                </p:cNvPr>
                <p:cNvGrpSpPr/>
                <p:nvPr/>
              </p:nvGrpSpPr>
              <p:grpSpPr>
                <a:xfrm>
                  <a:off x="2060567" y="2015742"/>
                  <a:ext cx="763067" cy="637787"/>
                  <a:chOff x="285478" y="1093412"/>
                  <a:chExt cx="763067" cy="637787"/>
                </a:xfrm>
              </p:grpSpPr>
              <p:sp>
                <p:nvSpPr>
                  <p:cNvPr id="283" name="Can 282">
                    <a:extLst>
                      <a:ext uri="{FF2B5EF4-FFF2-40B4-BE49-F238E27FC236}">
                        <a16:creationId xmlns:a16="http://schemas.microsoft.com/office/drawing/2014/main" xmlns="" id="{13098E2C-A665-DA49-BA7D-0E55086AEE29}"/>
                      </a:ext>
                    </a:extLst>
                  </p:cNvPr>
                  <p:cNvSpPr/>
                  <p:nvPr/>
                </p:nvSpPr>
                <p:spPr>
                  <a:xfrm>
                    <a:off x="285478" y="1333788"/>
                    <a:ext cx="763067" cy="397411"/>
                  </a:xfrm>
                  <a:prstGeom prst="can">
                    <a:avLst>
                      <a:gd name="adj" fmla="val 50000"/>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0"/>
                  </a:p>
                </p:txBody>
              </p:sp>
              <p:sp>
                <p:nvSpPr>
                  <p:cNvPr id="284" name="TextBox 283">
                    <a:extLst>
                      <a:ext uri="{FF2B5EF4-FFF2-40B4-BE49-F238E27FC236}">
                        <a16:creationId xmlns:a16="http://schemas.microsoft.com/office/drawing/2014/main" xmlns="" id="{131C4400-1EFB-F043-9A28-2A541B9855E6}"/>
                      </a:ext>
                    </a:extLst>
                  </p:cNvPr>
                  <p:cNvSpPr txBox="1"/>
                  <p:nvPr/>
                </p:nvSpPr>
                <p:spPr>
                  <a:xfrm>
                    <a:off x="351019" y="1093412"/>
                    <a:ext cx="687420" cy="600165"/>
                  </a:xfrm>
                  <a:prstGeom prst="rect">
                    <a:avLst/>
                  </a:prstGeom>
                  <a:noFill/>
                  <a:scene3d>
                    <a:camera prst="isometricOffAxis1Top"/>
                    <a:lightRig rig="threePt" dir="t"/>
                  </a:scene3d>
                </p:spPr>
                <p:txBody>
                  <a:bodyPr wrap="square" rtlCol="0">
                    <a:spAutoFit/>
                  </a:bodyPr>
                  <a:lstStyle/>
                  <a:p>
                    <a:r>
                      <a:rPr lang="en-US" sz="2400" b="1" dirty="0">
                        <a:solidFill>
                          <a:srgbClr val="F2F2F2"/>
                        </a:solidFill>
                      </a:rPr>
                      <a:t>Front</a:t>
                    </a:r>
                  </a:p>
                  <a:p>
                    <a:r>
                      <a:rPr lang="en-US" sz="2400" b="1" dirty="0">
                        <a:solidFill>
                          <a:srgbClr val="F2F2F2"/>
                        </a:solidFill>
                      </a:rPr>
                      <a:t>office service</a:t>
                    </a:r>
                  </a:p>
                </p:txBody>
              </p:sp>
            </p:grpSp>
          </p:grpSp>
          <p:pic>
            <p:nvPicPr>
              <p:cNvPr id="280" name="Picture 3" descr="C:\Users\hlaur\Desktop\LOGO CE_Vertical_EN_PANTONE_LR.png">
                <a:extLst>
                  <a:ext uri="{FF2B5EF4-FFF2-40B4-BE49-F238E27FC236}">
                    <a16:creationId xmlns:a16="http://schemas.microsoft.com/office/drawing/2014/main" xmlns="" id="{B8287F3B-D9FD-CD44-9697-F09560DD0B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33304" y="2936077"/>
                <a:ext cx="790194" cy="54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1248679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wipe(down)">
                                      <p:cBhvr>
                                        <p:cTn id="7" dur="2000"/>
                                        <p:tgtEl>
                                          <p:spTgt spid="18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246"/>
                                        </p:tgtEl>
                                        <p:attrNameLst>
                                          <p:attrName>style.visibility</p:attrName>
                                        </p:attrNameLst>
                                      </p:cBhvr>
                                      <p:to>
                                        <p:strVal val="visible"/>
                                      </p:to>
                                    </p:set>
                                    <p:animEffect transition="in" filter="wipe(down)">
                                      <p:cBhvr>
                                        <p:cTn id="11" dur="2000"/>
                                        <p:tgtEl>
                                          <p:spTgt spid="246"/>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203"/>
                                        </p:tgtEl>
                                        <p:attrNameLst>
                                          <p:attrName>style.visibility</p:attrName>
                                        </p:attrNameLst>
                                      </p:cBhvr>
                                      <p:to>
                                        <p:strVal val="visible"/>
                                      </p:to>
                                    </p:set>
                                    <p:animEffect transition="in" filter="wipe(down)">
                                      <p:cBhvr>
                                        <p:cTn id="15" dur="2000"/>
                                        <p:tgtEl>
                                          <p:spTgt spid="203"/>
                                        </p:tgtEl>
                                      </p:cBhvr>
                                    </p:animEffect>
                                  </p:childTnLst>
                                </p:cTn>
                              </p:par>
                              <p:par>
                                <p:cTn id="16" presetID="22" presetClass="entr" presetSubtype="4" fill="hold" nodeType="withEffect">
                                  <p:stCondLst>
                                    <p:cond delay="0"/>
                                  </p:stCondLst>
                                  <p:childTnLst>
                                    <p:set>
                                      <p:cBhvr>
                                        <p:cTn id="17" dur="1" fill="hold">
                                          <p:stCondLst>
                                            <p:cond delay="0"/>
                                          </p:stCondLst>
                                        </p:cTn>
                                        <p:tgtEl>
                                          <p:spTgt spid="260"/>
                                        </p:tgtEl>
                                        <p:attrNameLst>
                                          <p:attrName>style.visibility</p:attrName>
                                        </p:attrNameLst>
                                      </p:cBhvr>
                                      <p:to>
                                        <p:strVal val="visible"/>
                                      </p:to>
                                    </p:set>
                                    <p:animEffect transition="in" filter="wipe(down)">
                                      <p:cBhvr>
                                        <p:cTn id="18" dur="1000"/>
                                        <p:tgtEl>
                                          <p:spTgt spid="260"/>
                                        </p:tgtEl>
                                      </p:cBhvr>
                                    </p:animEffect>
                                  </p:childTnLst>
                                </p:cTn>
                              </p:par>
                              <p:par>
                                <p:cTn id="19" presetID="22" presetClass="entr" presetSubtype="4" fill="hold" nodeType="withEffect">
                                  <p:stCondLst>
                                    <p:cond delay="0"/>
                                  </p:stCondLst>
                                  <p:childTnLst>
                                    <p:set>
                                      <p:cBhvr>
                                        <p:cTn id="20" dur="1" fill="hold">
                                          <p:stCondLst>
                                            <p:cond delay="0"/>
                                          </p:stCondLst>
                                        </p:cTn>
                                        <p:tgtEl>
                                          <p:spTgt spid="193"/>
                                        </p:tgtEl>
                                        <p:attrNameLst>
                                          <p:attrName>style.visibility</p:attrName>
                                        </p:attrNameLst>
                                      </p:cBhvr>
                                      <p:to>
                                        <p:strVal val="visible"/>
                                      </p:to>
                                    </p:set>
                                    <p:animEffect transition="in" filter="wipe(down)">
                                      <p:cBhvr>
                                        <p:cTn id="21" dur="2000"/>
                                        <p:tgtEl>
                                          <p:spTgt spid="19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74"/>
                                        </p:tgtEl>
                                        <p:attrNameLst>
                                          <p:attrName>style.visibility</p:attrName>
                                        </p:attrNameLst>
                                      </p:cBhvr>
                                      <p:to>
                                        <p:strVal val="visible"/>
                                      </p:to>
                                    </p:set>
                                    <p:animEffect transition="in" filter="wipe(down)">
                                      <p:cBhvr>
                                        <p:cTn id="26"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922524" y="1060628"/>
            <a:ext cx="8435001"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Why several DIAS contracts?</a:t>
            </a:r>
            <a:endParaRPr dirty="0">
              <a:solidFill>
                <a:schemeClr val="accent1"/>
              </a:solidFill>
            </a:endParaRPr>
          </a:p>
        </p:txBody>
      </p:sp>
      <p:sp>
        <p:nvSpPr>
          <p:cNvPr id="3" name="TextBox 2">
            <a:extLst>
              <a:ext uri="{FF2B5EF4-FFF2-40B4-BE49-F238E27FC236}">
                <a16:creationId xmlns:a16="http://schemas.microsoft.com/office/drawing/2014/main" xmlns="" id="{17EE3E6D-94C9-6E49-B178-DBCD93380FC7}"/>
              </a:ext>
            </a:extLst>
          </p:cNvPr>
          <p:cNvSpPr txBox="1"/>
          <p:nvPr/>
        </p:nvSpPr>
        <p:spPr>
          <a:xfrm>
            <a:off x="2974976" y="3113584"/>
            <a:ext cx="17621104" cy="8710077"/>
          </a:xfrm>
          <a:prstGeom prst="rect">
            <a:avLst/>
          </a:prstGeom>
          <a:noFill/>
        </p:spPr>
        <p:txBody>
          <a:bodyPr wrap="square" rtlCol="0">
            <a:spAutoFit/>
          </a:bodyPr>
          <a:lstStyle/>
          <a:p>
            <a:pPr algn="l"/>
            <a:r>
              <a:rPr lang="en-US" sz="4000" dirty="0"/>
              <a:t>Multiple DIAS:</a:t>
            </a:r>
          </a:p>
          <a:p>
            <a:pPr algn="l"/>
            <a:endParaRPr lang="en-US" sz="4000" dirty="0"/>
          </a:p>
          <a:p>
            <a:pPr marL="685800" indent="-685800" algn="l">
              <a:buFont typeface="Arial"/>
              <a:buChar char="•"/>
            </a:pPr>
            <a:r>
              <a:rPr lang="en-US" sz="4000" dirty="0"/>
              <a:t> Ensure competition to increase attractiveness and fosters innovation</a:t>
            </a:r>
          </a:p>
          <a:p>
            <a:pPr marL="685800" indent="-685800" algn="l">
              <a:buFont typeface="Arial"/>
              <a:buChar char="•"/>
            </a:pPr>
            <a:endParaRPr lang="en-US" sz="4000" dirty="0"/>
          </a:p>
          <a:p>
            <a:pPr marL="685800" indent="-685800" algn="l">
              <a:buFont typeface="Arial"/>
              <a:buChar char="•"/>
            </a:pPr>
            <a:r>
              <a:rPr lang="en-US" sz="4000" dirty="0"/>
              <a:t>Increase the probability to have a sustainable model/solution(s) at the end of the contract</a:t>
            </a:r>
          </a:p>
          <a:p>
            <a:pPr algn="l"/>
            <a:endParaRPr lang="en-US" sz="4000" dirty="0"/>
          </a:p>
          <a:p>
            <a:pPr marL="685800" indent="-685800" algn="l">
              <a:buFont typeface="Arial"/>
              <a:buChar char="•"/>
            </a:pPr>
            <a:r>
              <a:rPr lang="en-US" sz="4000" dirty="0"/>
              <a:t>Provide national and technical diversity, easing the onboarding of national entities and choices for interested third parties</a:t>
            </a:r>
          </a:p>
          <a:p>
            <a:pPr marL="685800" indent="-685800" algn="l">
              <a:buFont typeface="Arial"/>
              <a:buChar char="•"/>
            </a:pPr>
            <a:endParaRPr lang="en-US" sz="4000" dirty="0"/>
          </a:p>
          <a:p>
            <a:pPr marL="685800" indent="-685800" algn="l">
              <a:buFont typeface="Arial"/>
              <a:buChar char="•"/>
            </a:pPr>
            <a:endParaRPr lang="en-US" sz="4000" dirty="0"/>
          </a:p>
          <a:p>
            <a:pPr marL="685800" indent="-685800" algn="l">
              <a:buFont typeface="Arial"/>
              <a:buChar char="•"/>
            </a:pPr>
            <a:endParaRPr lang="en-US" sz="4000" dirty="0"/>
          </a:p>
          <a:p>
            <a:pPr algn="l"/>
            <a:endParaRPr lang="en-US" sz="4000" dirty="0"/>
          </a:p>
          <a:p>
            <a:pPr algn="l"/>
            <a:endParaRPr lang="en-US" sz="4000" dirty="0"/>
          </a:p>
        </p:txBody>
      </p:sp>
    </p:spTree>
    <p:extLst>
      <p:ext uri="{BB962C8B-B14F-4D97-AF65-F5344CB8AC3E}">
        <p14:creationId xmlns:p14="http://schemas.microsoft.com/office/powerpoint/2010/main" val="12463435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922524" y="1060628"/>
            <a:ext cx="5943935"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DIAS Contact Points</a:t>
            </a:r>
            <a:endParaRPr dirty="0">
              <a:solidFill>
                <a:schemeClr val="accent1"/>
              </a:solidFill>
            </a:endParaRPr>
          </a:p>
        </p:txBody>
      </p:sp>
      <p:sp>
        <p:nvSpPr>
          <p:cNvPr id="4" name="Rectangle 3">
            <a:extLst>
              <a:ext uri="{FF2B5EF4-FFF2-40B4-BE49-F238E27FC236}">
                <a16:creationId xmlns:a16="http://schemas.microsoft.com/office/drawing/2014/main" xmlns="" id="{BB83254B-B54A-C142-9F35-A4FD1C3FD4C4}"/>
              </a:ext>
            </a:extLst>
          </p:cNvPr>
          <p:cNvSpPr/>
          <p:nvPr/>
        </p:nvSpPr>
        <p:spPr>
          <a:xfrm>
            <a:off x="4003040" y="2743200"/>
            <a:ext cx="16479520" cy="8493760"/>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000"/>
          </a:p>
        </p:txBody>
      </p:sp>
      <p:pic>
        <p:nvPicPr>
          <p:cNvPr id="5" name="Picture 4">
            <a:extLst>
              <a:ext uri="{FF2B5EF4-FFF2-40B4-BE49-F238E27FC236}">
                <a16:creationId xmlns:a16="http://schemas.microsoft.com/office/drawing/2014/main" xmlns="" id="{DBF3E9F7-B345-7E40-A66E-90CF77B66478}"/>
              </a:ext>
            </a:extLst>
          </p:cNvPr>
          <p:cNvPicPr>
            <a:picLocks noChangeAspect="1"/>
          </p:cNvPicPr>
          <p:nvPr/>
        </p:nvPicPr>
        <p:blipFill rotWithShape="1">
          <a:blip r:embed="rId3"/>
          <a:srcRect l="59433"/>
          <a:stretch/>
        </p:blipFill>
        <p:spPr>
          <a:xfrm>
            <a:off x="5141424" y="8863665"/>
            <a:ext cx="2663728" cy="1267306"/>
          </a:xfrm>
          <a:prstGeom prst="rect">
            <a:avLst/>
          </a:prstGeom>
        </p:spPr>
      </p:pic>
      <p:sp>
        <p:nvSpPr>
          <p:cNvPr id="6" name="Rectangle 5">
            <a:extLst>
              <a:ext uri="{FF2B5EF4-FFF2-40B4-BE49-F238E27FC236}">
                <a16:creationId xmlns:a16="http://schemas.microsoft.com/office/drawing/2014/main" xmlns="" id="{3AC6D6BF-54EE-8A4E-A31E-E37581D129AA}"/>
              </a:ext>
            </a:extLst>
          </p:cNvPr>
          <p:cNvSpPr/>
          <p:nvPr/>
        </p:nvSpPr>
        <p:spPr>
          <a:xfrm>
            <a:off x="13899870" y="9984185"/>
            <a:ext cx="6665024" cy="1077218"/>
          </a:xfrm>
          <a:prstGeom prst="rect">
            <a:avLst/>
          </a:prstGeom>
        </p:spPr>
        <p:txBody>
          <a:bodyPr wrap="square">
            <a:spAutoFit/>
          </a:bodyPr>
          <a:lstStyle/>
          <a:p>
            <a:pPr algn="l"/>
            <a:r>
              <a:rPr lang="en-US" sz="3200" b="1" dirty="0"/>
              <a:t>Jean-Baptiste </a:t>
            </a:r>
            <a:r>
              <a:rPr lang="en-US" sz="3200" b="1" dirty="0" err="1"/>
              <a:t>Lavedrine</a:t>
            </a:r>
            <a:endParaRPr lang="en-US" sz="3200" b="1" dirty="0"/>
          </a:p>
          <a:p>
            <a:pPr algn="l"/>
            <a:r>
              <a:rPr lang="cs-CZ" sz="3200" b="1" u="sng" dirty="0">
                <a:hlinkClick r:id="rId4"/>
              </a:rPr>
              <a:t>jean-baptiste.lavedrine@atos.net</a:t>
            </a:r>
          </a:p>
        </p:txBody>
      </p:sp>
      <p:sp>
        <p:nvSpPr>
          <p:cNvPr id="7" name="Rectangle 6">
            <a:extLst>
              <a:ext uri="{FF2B5EF4-FFF2-40B4-BE49-F238E27FC236}">
                <a16:creationId xmlns:a16="http://schemas.microsoft.com/office/drawing/2014/main" xmlns="" id="{EA9A8481-1620-4144-B043-A41A6A5B6883}"/>
              </a:ext>
            </a:extLst>
          </p:cNvPr>
          <p:cNvSpPr/>
          <p:nvPr/>
        </p:nvSpPr>
        <p:spPr>
          <a:xfrm>
            <a:off x="4805412" y="4614984"/>
            <a:ext cx="4701928" cy="1077218"/>
          </a:xfrm>
          <a:prstGeom prst="rect">
            <a:avLst/>
          </a:prstGeom>
        </p:spPr>
        <p:txBody>
          <a:bodyPr wrap="none">
            <a:spAutoFit/>
          </a:bodyPr>
          <a:lstStyle/>
          <a:p>
            <a:pPr algn="l"/>
            <a:r>
              <a:rPr lang="en-US" sz="3200" b="1" dirty="0" err="1"/>
              <a:t>Alek</a:t>
            </a:r>
            <a:r>
              <a:rPr lang="en-US" sz="3200" b="1" dirty="0"/>
              <a:t> </a:t>
            </a:r>
            <a:r>
              <a:rPr lang="en-US" sz="3200" b="1" dirty="0" err="1"/>
              <a:t>Cesarz</a:t>
            </a:r>
            <a:endParaRPr lang="en-US" sz="3200" b="1" u="sng" dirty="0">
              <a:solidFill>
                <a:srgbClr val="0000FF"/>
              </a:solidFill>
            </a:endParaRPr>
          </a:p>
          <a:p>
            <a:pPr algn="l"/>
            <a:r>
              <a:rPr lang="en-US" sz="3200" b="1" u="sng" dirty="0" err="1">
                <a:solidFill>
                  <a:srgbClr val="0000FF"/>
                </a:solidFill>
              </a:rPr>
              <a:t>alek.cesarz@creotech.pl</a:t>
            </a:r>
            <a:endParaRPr lang="en-US" sz="3200" b="1" u="sng" dirty="0">
              <a:solidFill>
                <a:srgbClr val="0000FF"/>
              </a:solidFill>
            </a:endParaRPr>
          </a:p>
        </p:txBody>
      </p:sp>
      <p:pic>
        <p:nvPicPr>
          <p:cNvPr id="8" name="Picture 7">
            <a:extLst>
              <a:ext uri="{FF2B5EF4-FFF2-40B4-BE49-F238E27FC236}">
                <a16:creationId xmlns:a16="http://schemas.microsoft.com/office/drawing/2014/main" xmlns="" id="{3FC70B2F-37EB-194B-9B0D-D9C6D6A3A31F}"/>
              </a:ext>
            </a:extLst>
          </p:cNvPr>
          <p:cNvPicPr>
            <a:picLocks noChangeAspect="1"/>
          </p:cNvPicPr>
          <p:nvPr/>
        </p:nvPicPr>
        <p:blipFill>
          <a:blip r:embed="rId5"/>
          <a:stretch>
            <a:fillRect/>
          </a:stretch>
        </p:blipFill>
        <p:spPr>
          <a:xfrm>
            <a:off x="14239466" y="8863665"/>
            <a:ext cx="1947564" cy="1003898"/>
          </a:xfrm>
          <a:prstGeom prst="rect">
            <a:avLst/>
          </a:prstGeom>
        </p:spPr>
      </p:pic>
      <p:sp>
        <p:nvSpPr>
          <p:cNvPr id="9" name="TextBox 8">
            <a:extLst>
              <a:ext uri="{FF2B5EF4-FFF2-40B4-BE49-F238E27FC236}">
                <a16:creationId xmlns:a16="http://schemas.microsoft.com/office/drawing/2014/main" xmlns="" id="{F4857D46-BDFD-D64A-A92E-9E88ED054FDE}"/>
              </a:ext>
            </a:extLst>
          </p:cNvPr>
          <p:cNvSpPr txBox="1"/>
          <p:nvPr/>
        </p:nvSpPr>
        <p:spPr>
          <a:xfrm>
            <a:off x="5053119" y="9984184"/>
            <a:ext cx="5182829" cy="1077218"/>
          </a:xfrm>
          <a:prstGeom prst="rect">
            <a:avLst/>
          </a:prstGeom>
          <a:noFill/>
        </p:spPr>
        <p:txBody>
          <a:bodyPr wrap="none" rtlCol="0">
            <a:spAutoFit/>
          </a:bodyPr>
          <a:lstStyle/>
          <a:p>
            <a:pPr algn="l"/>
            <a:r>
              <a:rPr lang="en-US" sz="3200" b="1" dirty="0"/>
              <a:t>Guido </a:t>
            </a:r>
            <a:r>
              <a:rPr lang="en-US" sz="3200" b="1" dirty="0" err="1"/>
              <a:t>Vingione</a:t>
            </a:r>
            <a:endParaRPr lang="en-US" sz="3200" b="1" dirty="0"/>
          </a:p>
          <a:p>
            <a:pPr algn="l"/>
            <a:r>
              <a:rPr lang="en-US" sz="3200" b="1" dirty="0" err="1">
                <a:solidFill>
                  <a:srgbClr val="0000FF"/>
                </a:solidFill>
              </a:rPr>
              <a:t>guido.vingione@serco.com</a:t>
            </a:r>
            <a:endParaRPr lang="en-US" sz="3200" b="1" dirty="0">
              <a:solidFill>
                <a:srgbClr val="0000FF"/>
              </a:solidFill>
            </a:endParaRPr>
          </a:p>
        </p:txBody>
      </p:sp>
      <p:pic>
        <p:nvPicPr>
          <p:cNvPr id="10" name="Picture 9">
            <a:extLst>
              <a:ext uri="{FF2B5EF4-FFF2-40B4-BE49-F238E27FC236}">
                <a16:creationId xmlns:a16="http://schemas.microsoft.com/office/drawing/2014/main" xmlns="" id="{AD0582A1-AC8D-DF43-935F-AE5E716612C2}"/>
              </a:ext>
            </a:extLst>
          </p:cNvPr>
          <p:cNvPicPr>
            <a:picLocks noChangeAspect="1"/>
          </p:cNvPicPr>
          <p:nvPr/>
        </p:nvPicPr>
        <p:blipFill>
          <a:blip r:embed="rId6"/>
          <a:stretch>
            <a:fillRect/>
          </a:stretch>
        </p:blipFill>
        <p:spPr>
          <a:xfrm>
            <a:off x="4600864" y="2834330"/>
            <a:ext cx="4437080" cy="1806120"/>
          </a:xfrm>
          <a:prstGeom prst="rect">
            <a:avLst/>
          </a:prstGeom>
        </p:spPr>
      </p:pic>
      <p:pic>
        <p:nvPicPr>
          <p:cNvPr id="12" name="Picture 11">
            <a:extLst>
              <a:ext uri="{FF2B5EF4-FFF2-40B4-BE49-F238E27FC236}">
                <a16:creationId xmlns:a16="http://schemas.microsoft.com/office/drawing/2014/main" xmlns="" id="{4D8B950F-40B0-D64F-A9EA-5C6F0432E0E9}"/>
              </a:ext>
            </a:extLst>
          </p:cNvPr>
          <p:cNvPicPr>
            <a:picLocks noChangeAspect="1"/>
          </p:cNvPicPr>
          <p:nvPr/>
        </p:nvPicPr>
        <p:blipFill>
          <a:blip r:embed="rId7"/>
          <a:stretch>
            <a:fillRect/>
          </a:stretch>
        </p:blipFill>
        <p:spPr>
          <a:xfrm>
            <a:off x="13595759" y="3312439"/>
            <a:ext cx="3323906" cy="1153590"/>
          </a:xfrm>
          <a:prstGeom prst="rect">
            <a:avLst/>
          </a:prstGeom>
        </p:spPr>
      </p:pic>
      <p:sp>
        <p:nvSpPr>
          <p:cNvPr id="13" name="Rectangle 12">
            <a:extLst>
              <a:ext uri="{FF2B5EF4-FFF2-40B4-BE49-F238E27FC236}">
                <a16:creationId xmlns:a16="http://schemas.microsoft.com/office/drawing/2014/main" xmlns="" id="{422FAF43-3F96-B446-B421-D2019AF0E9B7}"/>
              </a:ext>
            </a:extLst>
          </p:cNvPr>
          <p:cNvSpPr/>
          <p:nvPr/>
        </p:nvSpPr>
        <p:spPr>
          <a:xfrm>
            <a:off x="13846229" y="4614984"/>
            <a:ext cx="4841389" cy="1077218"/>
          </a:xfrm>
          <a:prstGeom prst="rect">
            <a:avLst/>
          </a:prstGeom>
        </p:spPr>
        <p:txBody>
          <a:bodyPr wrap="none">
            <a:spAutoFit/>
          </a:bodyPr>
          <a:lstStyle/>
          <a:p>
            <a:pPr algn="l"/>
            <a:r>
              <a:rPr lang="en-US" sz="3200" b="1" dirty="0"/>
              <a:t>Anne </a:t>
            </a:r>
            <a:r>
              <a:rPr lang="en-US" sz="3200" b="1" dirty="0" err="1"/>
              <a:t>Chanié</a:t>
            </a:r>
            <a:r>
              <a:rPr lang="en-US" sz="3200" b="1" dirty="0"/>
              <a:t> </a:t>
            </a:r>
          </a:p>
          <a:p>
            <a:pPr algn="l"/>
            <a:r>
              <a:rPr lang="en-US" sz="3200" b="1" u="sng" dirty="0" err="1">
                <a:solidFill>
                  <a:srgbClr val="0000FF"/>
                </a:solidFill>
              </a:rPr>
              <a:t>anne.chanie@airbus.com</a:t>
            </a:r>
            <a:endParaRPr lang="en-US" sz="3200" b="1" u="sng" dirty="0">
              <a:solidFill>
                <a:srgbClr val="0000FF"/>
              </a:solidFill>
            </a:endParaRPr>
          </a:p>
        </p:txBody>
      </p:sp>
    </p:spTree>
    <p:extLst>
      <p:ext uri="{BB962C8B-B14F-4D97-AF65-F5344CB8AC3E}">
        <p14:creationId xmlns:p14="http://schemas.microsoft.com/office/powerpoint/2010/main" val="235904592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3" name="Shape 123"/>
          <p:cNvSpPr/>
          <p:nvPr/>
        </p:nvSpPr>
        <p:spPr>
          <a:xfrm>
            <a:off x="1462808" y="1817440"/>
            <a:ext cx="20515231" cy="702756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5000">
                <a:solidFill>
                  <a:schemeClr val="accent6">
                    <a:lumOff val="-21524"/>
                  </a:schemeClr>
                </a:solidFill>
                <a:latin typeface="Arial"/>
                <a:ea typeface="Arial"/>
                <a:cs typeface="Arial"/>
                <a:sym typeface="Arial"/>
              </a:defRPr>
            </a:lvl1pPr>
          </a:lstStyle>
          <a:p>
            <a:r>
              <a:rPr lang="en-US" dirty="0"/>
              <a:t>Copernicus </a:t>
            </a:r>
          </a:p>
          <a:p>
            <a:r>
              <a:rPr lang="en-US" dirty="0"/>
              <a:t>Data and Information </a:t>
            </a:r>
          </a:p>
          <a:p>
            <a:r>
              <a:rPr lang="en-US" dirty="0"/>
              <a:t>Access Services (DIAS)</a:t>
            </a:r>
            <a:endParaRPr dirty="0"/>
          </a:p>
        </p:txBody>
      </p:sp>
      <p:sp>
        <p:nvSpPr>
          <p:cNvPr id="124" name="Shape 124"/>
          <p:cNvSpPr/>
          <p:nvPr/>
        </p:nvSpPr>
        <p:spPr>
          <a:xfrm>
            <a:off x="1462808" y="9450288"/>
            <a:ext cx="13247216" cy="76431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4300">
                <a:solidFill>
                  <a:schemeClr val="accent1"/>
                </a:solidFill>
                <a:latin typeface="Arial"/>
                <a:ea typeface="Arial"/>
                <a:cs typeface="Arial"/>
                <a:sym typeface="Arial"/>
              </a:defRPr>
            </a:lvl1pPr>
          </a:lstStyle>
          <a:p>
            <a:r>
              <a:rPr lang="en-US" dirty="0"/>
              <a:t>Jolyon Martin </a:t>
            </a:r>
            <a:r>
              <a:rPr dirty="0"/>
              <a:t>/ </a:t>
            </a:r>
            <a:r>
              <a:rPr lang="en-US" dirty="0"/>
              <a:t>Sentinels Data Access Manager</a:t>
            </a:r>
            <a:r>
              <a:rPr dirty="0"/>
              <a:t> / </a:t>
            </a:r>
            <a:r>
              <a:rPr lang="en-US" dirty="0"/>
              <a:t>ESA</a:t>
            </a:r>
            <a:endParaRPr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922524" y="1060628"/>
            <a:ext cx="8399735"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DIAS Context and Objectives</a:t>
            </a:r>
            <a:endParaRPr dirty="0">
              <a:solidFill>
                <a:schemeClr val="accent1"/>
              </a:solidFill>
            </a:endParaRPr>
          </a:p>
        </p:txBody>
      </p:sp>
      <p:sp>
        <p:nvSpPr>
          <p:cNvPr id="11" name="TextBox 10">
            <a:extLst>
              <a:ext uri="{FF2B5EF4-FFF2-40B4-BE49-F238E27FC236}">
                <a16:creationId xmlns:a16="http://schemas.microsoft.com/office/drawing/2014/main" xmlns="" id="{70F836B2-F729-784F-A444-82CDEE7CC4B2}"/>
              </a:ext>
            </a:extLst>
          </p:cNvPr>
          <p:cNvSpPr txBox="1"/>
          <p:nvPr/>
        </p:nvSpPr>
        <p:spPr>
          <a:xfrm>
            <a:off x="13920192" y="9941938"/>
            <a:ext cx="2868878" cy="830997"/>
          </a:xfrm>
          <a:prstGeom prst="rect">
            <a:avLst/>
          </a:prstGeom>
          <a:noFill/>
        </p:spPr>
        <p:txBody>
          <a:bodyPr wrap="square" rtlCol="0">
            <a:spAutoFit/>
          </a:bodyPr>
          <a:lstStyle/>
          <a:p>
            <a:r>
              <a:rPr lang="en-US" sz="2400" dirty="0">
                <a:solidFill>
                  <a:schemeClr val="tx2"/>
                </a:solidFill>
              </a:rPr>
              <a:t>Statistics on 2018.04.27</a:t>
            </a:r>
          </a:p>
        </p:txBody>
      </p:sp>
      <p:sp>
        <p:nvSpPr>
          <p:cNvPr id="12" name="Title 1">
            <a:extLst>
              <a:ext uri="{FF2B5EF4-FFF2-40B4-BE49-F238E27FC236}">
                <a16:creationId xmlns:a16="http://schemas.microsoft.com/office/drawing/2014/main" xmlns="" id="{48E8173B-E7B4-4941-8735-E3471F3C82F5}"/>
              </a:ext>
            </a:extLst>
          </p:cNvPr>
          <p:cNvSpPr>
            <a:spLocks noGrp="1"/>
          </p:cNvSpPr>
          <p:nvPr>
            <p:ph type="title"/>
          </p:nvPr>
        </p:nvSpPr>
        <p:spPr>
          <a:xfrm>
            <a:off x="761792" y="2143634"/>
            <a:ext cx="15822695" cy="2410110"/>
          </a:xfrm>
        </p:spPr>
        <p:txBody>
          <a:bodyPr>
            <a:normAutofit/>
          </a:bodyPr>
          <a:lstStyle/>
          <a:p>
            <a:pPr algn="l" defTabSz="457200">
              <a:spcBef>
                <a:spcPct val="20000"/>
              </a:spcBef>
            </a:pPr>
            <a:r>
              <a:rPr lang="en-US" sz="3600" kern="1200" dirty="0">
                <a:solidFill>
                  <a:schemeClr val="tx1"/>
                </a:solidFill>
              </a:rPr>
              <a:t>The new paradigm of the Sentinels operations, with more than 7 Million products available for download open &amp; free for any users and a download ratio of 10 times the input volume per mission demands bringing together the data and the user processing.</a:t>
            </a:r>
          </a:p>
        </p:txBody>
      </p:sp>
      <p:pic>
        <p:nvPicPr>
          <p:cNvPr id="4" name="Picture 3">
            <a:extLst>
              <a:ext uri="{FF2B5EF4-FFF2-40B4-BE49-F238E27FC236}">
                <a16:creationId xmlns:a16="http://schemas.microsoft.com/office/drawing/2014/main" xmlns="" id="{1502EECC-9D34-484C-8992-05E8F97481AE}"/>
              </a:ext>
            </a:extLst>
          </p:cNvPr>
          <p:cNvPicPr>
            <a:picLocks noChangeAspect="1"/>
          </p:cNvPicPr>
          <p:nvPr/>
        </p:nvPicPr>
        <p:blipFill>
          <a:blip r:embed="rId3"/>
          <a:stretch>
            <a:fillRect/>
          </a:stretch>
        </p:blipFill>
        <p:spPr>
          <a:xfrm>
            <a:off x="937969" y="4566158"/>
            <a:ext cx="7188200" cy="6096000"/>
          </a:xfrm>
          <a:prstGeom prst="rect">
            <a:avLst/>
          </a:prstGeom>
        </p:spPr>
      </p:pic>
      <p:pic>
        <p:nvPicPr>
          <p:cNvPr id="13" name="Picture 12">
            <a:extLst>
              <a:ext uri="{FF2B5EF4-FFF2-40B4-BE49-F238E27FC236}">
                <a16:creationId xmlns:a16="http://schemas.microsoft.com/office/drawing/2014/main" xmlns="" id="{CFFE530D-8246-2C48-BF12-AF2A0ED42E2D}"/>
              </a:ext>
            </a:extLst>
          </p:cNvPr>
          <p:cNvPicPr>
            <a:picLocks noChangeAspect="1"/>
          </p:cNvPicPr>
          <p:nvPr/>
        </p:nvPicPr>
        <p:blipFill>
          <a:blip r:embed="rId4"/>
          <a:stretch>
            <a:fillRect/>
          </a:stretch>
        </p:blipFill>
        <p:spPr>
          <a:xfrm>
            <a:off x="8673139" y="4886720"/>
            <a:ext cx="4486250" cy="5886215"/>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922524" y="1060628"/>
            <a:ext cx="8399735"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DIAS Context and Objectives</a:t>
            </a:r>
            <a:endParaRPr dirty="0">
              <a:solidFill>
                <a:schemeClr val="accent1"/>
              </a:solidFill>
            </a:endParaRPr>
          </a:p>
        </p:txBody>
      </p:sp>
      <p:sp>
        <p:nvSpPr>
          <p:cNvPr id="14" name="Title 1">
            <a:extLst>
              <a:ext uri="{FF2B5EF4-FFF2-40B4-BE49-F238E27FC236}">
                <a16:creationId xmlns:a16="http://schemas.microsoft.com/office/drawing/2014/main" xmlns="" id="{1D294B81-EE59-2E4E-872B-A7B61B4F9069}"/>
              </a:ext>
            </a:extLst>
          </p:cNvPr>
          <p:cNvSpPr txBox="1">
            <a:spLocks/>
          </p:cNvSpPr>
          <p:nvPr/>
        </p:nvSpPr>
        <p:spPr>
          <a:xfrm>
            <a:off x="1490844" y="4193704"/>
            <a:ext cx="15662830" cy="6641174"/>
          </a:xfrm>
          <a:prstGeom prst="rect">
            <a:avLst/>
          </a:prstGeom>
          <a:solidFill>
            <a:schemeClr val="accent1">
              <a:lumMod val="20000"/>
              <a:lumOff val="80000"/>
            </a:schemeClr>
          </a:solidFill>
          <a:ln>
            <a:solidFill>
              <a:schemeClr val="tx1"/>
            </a:solidFill>
          </a:ln>
        </p:spPr>
        <p:txBody>
          <a:bodyPr vert="horz" lIns="182880" tIns="91440" rIns="182880" bIns="9144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GB" sz="6400" b="1" dirty="0">
                <a:solidFill>
                  <a:srgbClr val="000000"/>
                </a:solidFill>
                <a:latin typeface="Calibri" panose="020F0502020204030204" pitchFamily="34" charset="0"/>
              </a:rPr>
              <a:t>DIAS: Creating and enabling </a:t>
            </a:r>
            <a:br>
              <a:rPr lang="en-GB" sz="6400" b="1" dirty="0">
                <a:solidFill>
                  <a:srgbClr val="000000"/>
                </a:solidFill>
                <a:latin typeface="Calibri" panose="020F0502020204030204" pitchFamily="34" charset="0"/>
              </a:rPr>
            </a:br>
            <a:r>
              <a:rPr lang="en-GB" sz="6400" b="1" dirty="0">
                <a:solidFill>
                  <a:srgbClr val="000000"/>
                </a:solidFill>
                <a:latin typeface="Calibri" panose="020F0502020204030204" pitchFamily="34" charset="0"/>
              </a:rPr>
              <a:t>a European EO Data ecosystem </a:t>
            </a:r>
            <a:br>
              <a:rPr lang="en-GB" sz="6400" b="1" dirty="0">
                <a:solidFill>
                  <a:srgbClr val="000000"/>
                </a:solidFill>
                <a:latin typeface="Calibri" panose="020F0502020204030204" pitchFamily="34" charset="0"/>
              </a:rPr>
            </a:br>
            <a:r>
              <a:rPr lang="en-GB" sz="6400" b="1" dirty="0">
                <a:solidFill>
                  <a:srgbClr val="000000"/>
                </a:solidFill>
                <a:latin typeface="Calibri" panose="020F0502020204030204" pitchFamily="34" charset="0"/>
              </a:rPr>
              <a:t>for research and business</a:t>
            </a:r>
            <a:r>
              <a:rPr lang="en-GB" sz="5600" dirty="0">
                <a:solidFill>
                  <a:srgbClr val="000000"/>
                </a:solidFill>
                <a:latin typeface="Calibri" panose="020F0502020204030204" pitchFamily="34" charset="0"/>
              </a:rPr>
              <a:t/>
            </a:r>
            <a:br>
              <a:rPr lang="en-GB" sz="5600" dirty="0">
                <a:solidFill>
                  <a:srgbClr val="000000"/>
                </a:solidFill>
                <a:latin typeface="Calibri" panose="020F0502020204030204" pitchFamily="34" charset="0"/>
              </a:rPr>
            </a:br>
            <a:r>
              <a:rPr lang="en-GB" sz="5600" dirty="0">
                <a:solidFill>
                  <a:srgbClr val="000000"/>
                </a:solidFill>
                <a:latin typeface="Calibri" panose="020F0502020204030204" pitchFamily="34" charset="0"/>
              </a:rPr>
              <a:t/>
            </a:r>
            <a:br>
              <a:rPr lang="en-GB" sz="5600" dirty="0">
                <a:solidFill>
                  <a:srgbClr val="000000"/>
                </a:solidFill>
                <a:latin typeface="Calibri" panose="020F0502020204030204" pitchFamily="34" charset="0"/>
              </a:rPr>
            </a:br>
            <a:r>
              <a:rPr lang="en-GB" sz="5600" b="1" i="1" dirty="0">
                <a:solidFill>
                  <a:srgbClr val="000000"/>
                </a:solidFill>
                <a:latin typeface="Calibri" panose="020F0502020204030204" pitchFamily="34" charset="0"/>
              </a:rPr>
              <a:t>A common European approach </a:t>
            </a:r>
            <a:br>
              <a:rPr lang="en-GB" sz="5600" b="1" i="1" dirty="0">
                <a:solidFill>
                  <a:srgbClr val="000000"/>
                </a:solidFill>
                <a:latin typeface="Calibri" panose="020F0502020204030204" pitchFamily="34" charset="0"/>
              </a:rPr>
            </a:br>
            <a:r>
              <a:rPr lang="en-GB" sz="5600" b="1" i="1" dirty="0">
                <a:solidFill>
                  <a:srgbClr val="000000"/>
                </a:solidFill>
                <a:latin typeface="Calibri" panose="020F0502020204030204" pitchFamily="34" charset="0"/>
              </a:rPr>
              <a:t>to EO data exploitation </a:t>
            </a:r>
            <a:br>
              <a:rPr lang="en-GB" sz="5600" b="1" i="1" dirty="0">
                <a:solidFill>
                  <a:srgbClr val="000000"/>
                </a:solidFill>
                <a:latin typeface="Calibri" panose="020F0502020204030204" pitchFamily="34" charset="0"/>
              </a:rPr>
            </a:br>
            <a:r>
              <a:rPr lang="en-GB" sz="5600" b="1" i="1" dirty="0">
                <a:solidFill>
                  <a:srgbClr val="000000"/>
                </a:solidFill>
                <a:latin typeface="Calibri" panose="020F0502020204030204" pitchFamily="34" charset="0"/>
              </a:rPr>
              <a:t>with Copernicus data at its core</a:t>
            </a:r>
          </a:p>
        </p:txBody>
      </p:sp>
      <p:sp>
        <p:nvSpPr>
          <p:cNvPr id="15" name="Title 1">
            <a:extLst>
              <a:ext uri="{FF2B5EF4-FFF2-40B4-BE49-F238E27FC236}">
                <a16:creationId xmlns:a16="http://schemas.microsoft.com/office/drawing/2014/main" xmlns="" id="{14A2BAFB-63C5-1841-BFAB-C7C90B53BBCF}"/>
              </a:ext>
            </a:extLst>
          </p:cNvPr>
          <p:cNvSpPr txBox="1">
            <a:spLocks/>
          </p:cNvSpPr>
          <p:nvPr/>
        </p:nvSpPr>
        <p:spPr bwMode="auto">
          <a:xfrm>
            <a:off x="667722" y="2489612"/>
            <a:ext cx="17716966" cy="1415772"/>
          </a:xfrm>
          <a:prstGeom prst="rect">
            <a:avLst/>
          </a:prstGeom>
          <a:noFill/>
          <a:ln>
            <a:noFill/>
          </a:ln>
          <a:extLst/>
        </p:spPr>
        <p:txBody>
          <a:bodyPr vert="horz" wrap="square" lIns="182880" tIns="91440" rIns="182880" bIns="91440" numCol="1" anchor="ctr" anchorCtr="0" compatLnSpc="1">
            <a:prstTxWarp prst="textNoShape">
              <a:avLst/>
            </a:prstTxWarp>
            <a:spAutoFit/>
          </a:bodyPr>
          <a:lstStyle>
            <a:lvl1pPr algn="l" rtl="0" eaLnBrk="1" fontAlgn="base" hangingPunct="1">
              <a:spcBef>
                <a:spcPct val="0"/>
              </a:spcBef>
              <a:spcAft>
                <a:spcPct val="0"/>
              </a:spcAft>
              <a:defRPr sz="2200" b="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algn="ctr" defTabSz="1828800"/>
            <a:r>
              <a:rPr lang="en-US" sz="4000" dirty="0">
                <a:solidFill>
                  <a:srgbClr val="000000"/>
                </a:solidFill>
                <a:latin typeface="+mn-lt"/>
                <a:cs typeface="Calibri"/>
              </a:rPr>
              <a:t>Copernicus DIAS procurement is one of the cornerstones of the partnership and aligned programming established between DG-GROW and ESA</a:t>
            </a:r>
          </a:p>
        </p:txBody>
      </p:sp>
      <p:pic>
        <p:nvPicPr>
          <p:cNvPr id="16" name="Picture 3" descr="C:\Users\hlaur\Desktop\LOGO CE_Vertical_EN_PANTONE_LR.png">
            <a:extLst>
              <a:ext uri="{FF2B5EF4-FFF2-40B4-BE49-F238E27FC236}">
                <a16:creationId xmlns:a16="http://schemas.microsoft.com/office/drawing/2014/main" xmlns="" id="{E847F247-4EE9-D147-B49E-41C0ECCB98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3768" y="822194"/>
            <a:ext cx="1361567" cy="126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Image result for esa logo">
            <a:extLst>
              <a:ext uri="{FF2B5EF4-FFF2-40B4-BE49-F238E27FC236}">
                <a16:creationId xmlns:a16="http://schemas.microsoft.com/office/drawing/2014/main" xmlns="" id="{3D7F2083-136E-724E-B493-BECBCF3DAD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75976" y="897565"/>
            <a:ext cx="1957782" cy="111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21183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922524" y="675908"/>
            <a:ext cx="4196662" cy="164147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Overview and </a:t>
            </a:r>
          </a:p>
          <a:p>
            <a:pPr algn="l">
              <a:defRPr>
                <a:latin typeface="Arial"/>
                <a:ea typeface="Arial"/>
                <a:cs typeface="Arial"/>
                <a:sym typeface="Arial"/>
              </a:defRPr>
            </a:pPr>
            <a:r>
              <a:rPr lang="en-US" dirty="0">
                <a:solidFill>
                  <a:schemeClr val="accent6">
                    <a:lumOff val="-21524"/>
                  </a:schemeClr>
                </a:solidFill>
              </a:rPr>
              <a:t>key actors</a:t>
            </a:r>
            <a:endParaRPr dirty="0">
              <a:solidFill>
                <a:schemeClr val="accent1"/>
              </a:solidFill>
            </a:endParaRPr>
          </a:p>
        </p:txBody>
      </p:sp>
      <p:sp>
        <p:nvSpPr>
          <p:cNvPr id="7" name="Slide Number Placeholder 3">
            <a:extLst>
              <a:ext uri="{FF2B5EF4-FFF2-40B4-BE49-F238E27FC236}">
                <a16:creationId xmlns:a16="http://schemas.microsoft.com/office/drawing/2014/main" xmlns="" id="{57714B7D-9557-694E-A3FD-C157E1EB71BC}"/>
              </a:ext>
            </a:extLst>
          </p:cNvPr>
          <p:cNvSpPr txBox="1">
            <a:spLocks/>
          </p:cNvSpPr>
          <p:nvPr/>
        </p:nvSpPr>
        <p:spPr>
          <a:xfrm>
            <a:off x="21561280" y="13128953"/>
            <a:ext cx="819135" cy="471924"/>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r>
              <a:rPr lang="en-US"/>
              <a:t>Pg. </a:t>
            </a:r>
            <a:fld id="{296FB4CD-D83A-324E-8E71-AC954E35A39E}" type="slidenum">
              <a:rPr lang="en-US" smtClean="0"/>
              <a:pPr/>
              <a:t>5</a:t>
            </a:fld>
            <a:endParaRPr lang="en-US" dirty="0"/>
          </a:p>
        </p:txBody>
      </p:sp>
      <p:sp>
        <p:nvSpPr>
          <p:cNvPr id="8" name="Can 7">
            <a:extLst>
              <a:ext uri="{FF2B5EF4-FFF2-40B4-BE49-F238E27FC236}">
                <a16:creationId xmlns:a16="http://schemas.microsoft.com/office/drawing/2014/main" xmlns="" id="{FE718539-1314-0D40-9F2F-9AA266C71944}"/>
              </a:ext>
            </a:extLst>
          </p:cNvPr>
          <p:cNvSpPr/>
          <p:nvPr/>
        </p:nvSpPr>
        <p:spPr>
          <a:xfrm>
            <a:off x="7680138" y="1704208"/>
            <a:ext cx="9774700" cy="4222224"/>
          </a:xfrm>
          <a:prstGeom prst="can">
            <a:avLst>
              <a:gd name="adj" fmla="val 20455"/>
            </a:avLst>
          </a:prstGeom>
          <a:solidFill>
            <a:srgbClr val="C6D9F1">
              <a:alpha val="15000"/>
            </a:srgbClr>
          </a:solidFill>
          <a:ln>
            <a:noFill/>
          </a:ln>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rtlCol="0" anchor="ctr"/>
          <a:lstStyle/>
          <a:p>
            <a:endParaRPr lang="en-US" sz="10000"/>
          </a:p>
        </p:txBody>
      </p:sp>
      <p:sp>
        <p:nvSpPr>
          <p:cNvPr id="9" name="Right Triangle 29">
            <a:extLst>
              <a:ext uri="{FF2B5EF4-FFF2-40B4-BE49-F238E27FC236}">
                <a16:creationId xmlns:a16="http://schemas.microsoft.com/office/drawing/2014/main" xmlns="" id="{E4E23A08-DF5D-9744-A991-D6D30DC7AEBA}"/>
              </a:ext>
            </a:extLst>
          </p:cNvPr>
          <p:cNvSpPr/>
          <p:nvPr/>
        </p:nvSpPr>
        <p:spPr>
          <a:xfrm flipH="1">
            <a:off x="6632883" y="8929246"/>
            <a:ext cx="10755262" cy="1664520"/>
          </a:xfrm>
          <a:custGeom>
            <a:avLst/>
            <a:gdLst>
              <a:gd name="connsiteX0" fmla="*/ 0 w 4362492"/>
              <a:gd name="connsiteY0" fmla="*/ 878910 h 878910"/>
              <a:gd name="connsiteX1" fmla="*/ 0 w 4362492"/>
              <a:gd name="connsiteY1" fmla="*/ 0 h 878910"/>
              <a:gd name="connsiteX2" fmla="*/ 4362492 w 4362492"/>
              <a:gd name="connsiteY2" fmla="*/ 878910 h 878910"/>
              <a:gd name="connsiteX3" fmla="*/ 0 w 4362492"/>
              <a:gd name="connsiteY3" fmla="*/ 878910 h 878910"/>
              <a:gd name="connsiteX0" fmla="*/ 0 w 4362492"/>
              <a:gd name="connsiteY0" fmla="*/ 1071325 h 1071325"/>
              <a:gd name="connsiteX1" fmla="*/ 1103310 w 4362492"/>
              <a:gd name="connsiteY1" fmla="*/ 0 h 1071325"/>
              <a:gd name="connsiteX2" fmla="*/ 4362492 w 4362492"/>
              <a:gd name="connsiteY2" fmla="*/ 1071325 h 1071325"/>
              <a:gd name="connsiteX3" fmla="*/ 0 w 4362492"/>
              <a:gd name="connsiteY3" fmla="*/ 1071325 h 1071325"/>
              <a:gd name="connsiteX0" fmla="*/ 0 w 4490784"/>
              <a:gd name="connsiteY0" fmla="*/ 1071325 h 1071325"/>
              <a:gd name="connsiteX1" fmla="*/ 1103310 w 4490784"/>
              <a:gd name="connsiteY1" fmla="*/ 0 h 1071325"/>
              <a:gd name="connsiteX2" fmla="*/ 4490784 w 4490784"/>
              <a:gd name="connsiteY2" fmla="*/ 6627 h 1071325"/>
              <a:gd name="connsiteX3" fmla="*/ 0 w 4490784"/>
              <a:gd name="connsiteY3" fmla="*/ 1071325 h 1071325"/>
              <a:gd name="connsiteX0" fmla="*/ 0 w 4529272"/>
              <a:gd name="connsiteY0" fmla="*/ 1045670 h 1045670"/>
              <a:gd name="connsiteX1" fmla="*/ 1141798 w 4529272"/>
              <a:gd name="connsiteY1" fmla="*/ 0 h 1045670"/>
              <a:gd name="connsiteX2" fmla="*/ 4529272 w 4529272"/>
              <a:gd name="connsiteY2" fmla="*/ 6627 h 1045670"/>
              <a:gd name="connsiteX3" fmla="*/ 0 w 4529272"/>
              <a:gd name="connsiteY3" fmla="*/ 1045670 h 1045670"/>
              <a:gd name="connsiteX0" fmla="*/ 3519864 w 3519864"/>
              <a:gd name="connsiteY0" fmla="*/ 1417046 h 1417046"/>
              <a:gd name="connsiteX1" fmla="*/ 0 w 3519864"/>
              <a:gd name="connsiteY1" fmla="*/ 0 h 1417046"/>
              <a:gd name="connsiteX2" fmla="*/ 3387474 w 3519864"/>
              <a:gd name="connsiteY2" fmla="*/ 6627 h 1417046"/>
              <a:gd name="connsiteX3" fmla="*/ 3519864 w 3519864"/>
              <a:gd name="connsiteY3" fmla="*/ 1417046 h 1417046"/>
              <a:gd name="connsiteX0" fmla="*/ 3519864 w 3519864"/>
              <a:gd name="connsiteY0" fmla="*/ 1417046 h 1417046"/>
              <a:gd name="connsiteX1" fmla="*/ 0 w 3519864"/>
              <a:gd name="connsiteY1" fmla="*/ 0 h 1417046"/>
              <a:gd name="connsiteX2" fmla="*/ 3000041 w 3519864"/>
              <a:gd name="connsiteY2" fmla="*/ 6627 h 1417046"/>
              <a:gd name="connsiteX3" fmla="*/ 3519864 w 3519864"/>
              <a:gd name="connsiteY3" fmla="*/ 1417046 h 1417046"/>
              <a:gd name="connsiteX0" fmla="*/ 3534348 w 3534348"/>
              <a:gd name="connsiteY0" fmla="*/ 1437199 h 1437199"/>
              <a:gd name="connsiteX1" fmla="*/ 0 w 3534348"/>
              <a:gd name="connsiteY1" fmla="*/ 0 h 1437199"/>
              <a:gd name="connsiteX2" fmla="*/ 3014525 w 3534348"/>
              <a:gd name="connsiteY2" fmla="*/ 26780 h 1437199"/>
              <a:gd name="connsiteX3" fmla="*/ 3534348 w 3534348"/>
              <a:gd name="connsiteY3" fmla="*/ 1437199 h 1437199"/>
              <a:gd name="connsiteX0" fmla="*/ 3215696 w 3215696"/>
              <a:gd name="connsiteY0" fmla="*/ 1618581 h 1618581"/>
              <a:gd name="connsiteX1" fmla="*/ 0 w 3215696"/>
              <a:gd name="connsiteY1" fmla="*/ 0 h 1618581"/>
              <a:gd name="connsiteX2" fmla="*/ 3014525 w 3215696"/>
              <a:gd name="connsiteY2" fmla="*/ 26780 h 1618581"/>
              <a:gd name="connsiteX3" fmla="*/ 3215696 w 3215696"/>
              <a:gd name="connsiteY3" fmla="*/ 1618581 h 1618581"/>
              <a:gd name="connsiteX0" fmla="*/ 3389506 w 3389506"/>
              <a:gd name="connsiteY0" fmla="*/ 1618581 h 1618581"/>
              <a:gd name="connsiteX1" fmla="*/ 0 w 3389506"/>
              <a:gd name="connsiteY1" fmla="*/ 0 h 1618581"/>
              <a:gd name="connsiteX2" fmla="*/ 3014525 w 3389506"/>
              <a:gd name="connsiteY2" fmla="*/ 26780 h 1618581"/>
              <a:gd name="connsiteX3" fmla="*/ 3389506 w 3389506"/>
              <a:gd name="connsiteY3" fmla="*/ 1618581 h 1618581"/>
            </a:gdLst>
            <a:ahLst/>
            <a:cxnLst>
              <a:cxn ang="0">
                <a:pos x="connsiteX0" y="connsiteY0"/>
              </a:cxn>
              <a:cxn ang="0">
                <a:pos x="connsiteX1" y="connsiteY1"/>
              </a:cxn>
              <a:cxn ang="0">
                <a:pos x="connsiteX2" y="connsiteY2"/>
              </a:cxn>
              <a:cxn ang="0">
                <a:pos x="connsiteX3" y="connsiteY3"/>
              </a:cxn>
            </a:cxnLst>
            <a:rect l="l" t="t" r="r" b="b"/>
            <a:pathLst>
              <a:path w="3389506" h="1618581">
                <a:moveTo>
                  <a:pt x="3389506" y="1618581"/>
                </a:moveTo>
                <a:lnTo>
                  <a:pt x="0" y="0"/>
                </a:lnTo>
                <a:lnTo>
                  <a:pt x="3014525" y="26780"/>
                </a:lnTo>
                <a:lnTo>
                  <a:pt x="3389506" y="1618581"/>
                </a:lnTo>
                <a:close/>
              </a:path>
            </a:pathLst>
          </a:custGeom>
          <a:gradFill flip="none" rotWithShape="1">
            <a:gsLst>
              <a:gs pos="0">
                <a:schemeClr val="tx1">
                  <a:lumMod val="95000"/>
                  <a:lumOff val="5000"/>
                  <a:alpha val="72000"/>
                </a:schemeClr>
              </a:gs>
              <a:gs pos="100000">
                <a:schemeClr val="bg1">
                  <a:lumMod val="50000"/>
                  <a:alpha val="3000"/>
                </a:schemeClr>
              </a:gs>
            </a:gsLst>
            <a:lin ang="5220000" scaled="0"/>
            <a:tileRect/>
          </a:gra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grpSp>
        <p:nvGrpSpPr>
          <p:cNvPr id="10" name="Group 9">
            <a:extLst>
              <a:ext uri="{FF2B5EF4-FFF2-40B4-BE49-F238E27FC236}">
                <a16:creationId xmlns:a16="http://schemas.microsoft.com/office/drawing/2014/main" xmlns="" id="{B2AE39BF-0772-7B48-9D4C-3833420FBFE7}"/>
              </a:ext>
            </a:extLst>
          </p:cNvPr>
          <p:cNvGrpSpPr/>
          <p:nvPr/>
        </p:nvGrpSpPr>
        <p:grpSpPr>
          <a:xfrm>
            <a:off x="7019406" y="6194295"/>
            <a:ext cx="11131368" cy="3273662"/>
            <a:chOff x="1328237" y="3623062"/>
            <a:chExt cx="5565684" cy="1636831"/>
          </a:xfrm>
        </p:grpSpPr>
        <p:pic>
          <p:nvPicPr>
            <p:cNvPr id="11" name="Picture 10">
              <a:extLst>
                <a:ext uri="{FF2B5EF4-FFF2-40B4-BE49-F238E27FC236}">
                  <a16:creationId xmlns:a16="http://schemas.microsoft.com/office/drawing/2014/main" xmlns="" id="{D387E9B7-08A6-144C-94B3-0D9B43460A42}"/>
                </a:ext>
              </a:extLst>
            </p:cNvPr>
            <p:cNvPicPr>
              <a:picLocks noChangeAspect="1"/>
            </p:cNvPicPr>
            <p:nvPr/>
          </p:nvPicPr>
          <p:blipFill>
            <a:blip r:embed="rId3"/>
            <a:stretch>
              <a:fillRect/>
            </a:stretch>
          </p:blipFill>
          <p:spPr>
            <a:xfrm>
              <a:off x="1328237" y="3952028"/>
              <a:ext cx="5565684" cy="1307865"/>
            </a:xfrm>
            <a:prstGeom prst="rect">
              <a:avLst/>
            </a:prstGeom>
          </p:spPr>
        </p:pic>
        <p:sp>
          <p:nvSpPr>
            <p:cNvPr id="12" name="Rectangle 11">
              <a:extLst>
                <a:ext uri="{FF2B5EF4-FFF2-40B4-BE49-F238E27FC236}">
                  <a16:creationId xmlns:a16="http://schemas.microsoft.com/office/drawing/2014/main" xmlns="" id="{096E2CBC-4950-D64A-8346-1B08FBB2644A}"/>
                </a:ext>
              </a:extLst>
            </p:cNvPr>
            <p:cNvSpPr/>
            <p:nvPr/>
          </p:nvSpPr>
          <p:spPr>
            <a:xfrm>
              <a:off x="1783536" y="4473279"/>
              <a:ext cx="4620980" cy="397169"/>
            </a:xfrm>
            <a:prstGeom prst="rect">
              <a:avLst/>
            </a:prstGeom>
            <a:noFill/>
          </p:spPr>
          <p:txBody>
            <a:bodyPr wrap="none" lIns="182880" tIns="91440" rIns="182880" bIns="91440" numCol="1">
              <a:prstTxWarp prst="textCanDown">
                <a:avLst>
                  <a:gd name="adj" fmla="val 33333"/>
                </a:avLst>
              </a:prstTxWarp>
              <a:spAutoFit/>
            </a:bodyPr>
            <a:lstStyle/>
            <a:p>
              <a:pPr algn="ctr"/>
              <a:r>
                <a:rPr lang="en-US" sz="600" b="1" spc="1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Copernicus DIAS Storage</a:t>
              </a:r>
            </a:p>
          </p:txBody>
        </p:sp>
        <p:pic>
          <p:nvPicPr>
            <p:cNvPr id="13" name="Picture 12">
              <a:extLst>
                <a:ext uri="{FF2B5EF4-FFF2-40B4-BE49-F238E27FC236}">
                  <a16:creationId xmlns:a16="http://schemas.microsoft.com/office/drawing/2014/main" xmlns="" id="{32A30F22-D79A-7743-8212-6E2C972BA5C2}"/>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46000"/>
                      </a14:imgEffect>
                      <a14:imgEffect>
                        <a14:colorTemperature colorTemp="5739"/>
                      </a14:imgEffect>
                      <a14:imgEffect>
                        <a14:saturation sat="187000"/>
                      </a14:imgEffect>
                    </a14:imgLayer>
                  </a14:imgProps>
                </a:ext>
              </a:extLst>
            </a:blip>
            <a:stretch>
              <a:fillRect/>
            </a:stretch>
          </p:blipFill>
          <p:spPr>
            <a:xfrm rot="280115">
              <a:off x="2086946" y="3623062"/>
              <a:ext cx="3632094" cy="935316"/>
            </a:xfrm>
            <a:prstGeom prst="rect">
              <a:avLst/>
            </a:prstGeom>
            <a:scene3d>
              <a:camera prst="isometricOffAxis1Top"/>
              <a:lightRig rig="threePt" dir="t"/>
            </a:scene3d>
          </p:spPr>
        </p:pic>
      </p:grpSp>
      <p:sp>
        <p:nvSpPr>
          <p:cNvPr id="18" name="Up Arrow 17">
            <a:extLst>
              <a:ext uri="{FF2B5EF4-FFF2-40B4-BE49-F238E27FC236}">
                <a16:creationId xmlns:a16="http://schemas.microsoft.com/office/drawing/2014/main" xmlns="" id="{56FEEAD2-59C7-B243-AD19-97A593C53D27}"/>
              </a:ext>
            </a:extLst>
          </p:cNvPr>
          <p:cNvSpPr/>
          <p:nvPr/>
        </p:nvSpPr>
        <p:spPr>
          <a:xfrm rot="10800000" flipV="1">
            <a:off x="11995085" y="6662674"/>
            <a:ext cx="1220382" cy="682364"/>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19" name="Can 18">
            <a:extLst>
              <a:ext uri="{FF2B5EF4-FFF2-40B4-BE49-F238E27FC236}">
                <a16:creationId xmlns:a16="http://schemas.microsoft.com/office/drawing/2014/main" xmlns="" id="{07062511-5808-9F4A-A654-C9FBC3E4E0A6}"/>
              </a:ext>
            </a:extLst>
          </p:cNvPr>
          <p:cNvSpPr/>
          <p:nvPr/>
        </p:nvSpPr>
        <p:spPr>
          <a:xfrm>
            <a:off x="7699094" y="6075087"/>
            <a:ext cx="9774700" cy="1440546"/>
          </a:xfrm>
          <a:prstGeom prst="can">
            <a:avLst>
              <a:gd name="adj" fmla="val 50000"/>
            </a:avLst>
          </a:prstGeom>
          <a:solidFill>
            <a:schemeClr val="bg1">
              <a:lumMod val="85000"/>
              <a:alpha val="26000"/>
            </a:schemeClr>
          </a:solidFill>
          <a:ln>
            <a:noFill/>
          </a:ln>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rtlCol="0" anchor="ctr"/>
          <a:lstStyle/>
          <a:p>
            <a:endParaRPr lang="en-US" sz="10000"/>
          </a:p>
        </p:txBody>
      </p:sp>
      <p:grpSp>
        <p:nvGrpSpPr>
          <p:cNvPr id="20" name="Group 19">
            <a:extLst>
              <a:ext uri="{FF2B5EF4-FFF2-40B4-BE49-F238E27FC236}">
                <a16:creationId xmlns:a16="http://schemas.microsoft.com/office/drawing/2014/main" xmlns="" id="{A0ABCFEF-7AA1-1849-8CDF-B234070AD1D4}"/>
              </a:ext>
            </a:extLst>
          </p:cNvPr>
          <p:cNvGrpSpPr/>
          <p:nvPr/>
        </p:nvGrpSpPr>
        <p:grpSpPr>
          <a:xfrm>
            <a:off x="7680343" y="5127355"/>
            <a:ext cx="9786058" cy="1534130"/>
            <a:chOff x="1658705" y="3089592"/>
            <a:chExt cx="4893029" cy="767065"/>
          </a:xfrm>
        </p:grpSpPr>
        <p:sp>
          <p:nvSpPr>
            <p:cNvPr id="21" name="Can 20">
              <a:extLst>
                <a:ext uri="{FF2B5EF4-FFF2-40B4-BE49-F238E27FC236}">
                  <a16:creationId xmlns:a16="http://schemas.microsoft.com/office/drawing/2014/main" xmlns="" id="{BEDD072F-D13D-8B42-B895-9EB065915F0D}"/>
                </a:ext>
              </a:extLst>
            </p:cNvPr>
            <p:cNvSpPr/>
            <p:nvPr/>
          </p:nvSpPr>
          <p:spPr>
            <a:xfrm>
              <a:off x="1658705" y="3089592"/>
              <a:ext cx="4891214" cy="767065"/>
            </a:xfrm>
            <a:prstGeom prst="can">
              <a:avLst>
                <a:gd name="adj" fmla="val 50000"/>
              </a:avLst>
            </a:prstGeom>
            <a:gradFill flip="none" rotWithShape="1">
              <a:gsLst>
                <a:gs pos="69000">
                  <a:schemeClr val="tx1">
                    <a:lumMod val="65000"/>
                    <a:lumOff val="35000"/>
                  </a:schemeClr>
                </a:gs>
                <a:gs pos="50000">
                  <a:srgbClr val="FFFFFF"/>
                </a:gs>
                <a:gs pos="34000">
                  <a:schemeClr val="tx1">
                    <a:lumMod val="65000"/>
                    <a:lumOff val="35000"/>
                  </a:schemeClr>
                </a:gs>
                <a:gs pos="58000">
                  <a:srgbClr val="FFFFFF"/>
                </a:gs>
              </a:gsLst>
              <a:path path="circle">
                <a:fillToRect l="100000" b="100000"/>
              </a:path>
              <a:tileRect t="-100000" r="-100000"/>
            </a:gra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0000"/>
            </a:p>
          </p:txBody>
        </p:sp>
        <p:sp>
          <p:nvSpPr>
            <p:cNvPr id="22" name="Oval 21">
              <a:extLst>
                <a:ext uri="{FF2B5EF4-FFF2-40B4-BE49-F238E27FC236}">
                  <a16:creationId xmlns:a16="http://schemas.microsoft.com/office/drawing/2014/main" xmlns="" id="{1BDC15A5-4D5D-B240-B2C8-EC1C4ABD03C7}"/>
                </a:ext>
              </a:extLst>
            </p:cNvPr>
            <p:cNvSpPr/>
            <p:nvPr/>
          </p:nvSpPr>
          <p:spPr>
            <a:xfrm>
              <a:off x="1660522" y="3089592"/>
              <a:ext cx="4891212" cy="395379"/>
            </a:xfrm>
            <a:prstGeom prst="ellipse">
              <a:avLst/>
            </a:prstGeom>
            <a:gradFill flip="none" rotWithShape="1">
              <a:gsLst>
                <a:gs pos="80000">
                  <a:schemeClr val="bg1">
                    <a:lumMod val="50000"/>
                  </a:schemeClr>
                </a:gs>
                <a:gs pos="20000">
                  <a:schemeClr val="bg1">
                    <a:lumMod val="85000"/>
                  </a:schemeClr>
                </a:gs>
                <a:gs pos="2000">
                  <a:schemeClr val="bg1"/>
                </a:gs>
              </a:gsLst>
              <a:lin ang="16200000" scaled="0"/>
              <a:tileRect/>
            </a:gradFill>
            <a:ln>
              <a:noFill/>
            </a:ln>
            <a:effectLst>
              <a:outerShdw blurRad="40005" dist="127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23" name="Rectangle 22">
              <a:extLst>
                <a:ext uri="{FF2B5EF4-FFF2-40B4-BE49-F238E27FC236}">
                  <a16:creationId xmlns:a16="http://schemas.microsoft.com/office/drawing/2014/main" xmlns="" id="{60D54944-71BB-8A4E-9FCD-BC640D841EF5}"/>
                </a:ext>
              </a:extLst>
            </p:cNvPr>
            <p:cNvSpPr/>
            <p:nvPr/>
          </p:nvSpPr>
          <p:spPr>
            <a:xfrm>
              <a:off x="1731158" y="3373912"/>
              <a:ext cx="4759533" cy="474420"/>
            </a:xfrm>
            <a:prstGeom prst="rect">
              <a:avLst/>
            </a:prstGeom>
            <a:noFill/>
          </p:spPr>
          <p:txBody>
            <a:bodyPr wrap="none" lIns="182880" tIns="91440" rIns="182880" bIns="91440" numCol="1">
              <a:prstTxWarp prst="textCanDown">
                <a:avLst>
                  <a:gd name="adj" fmla="val 33333"/>
                </a:avLst>
              </a:prstTxWarp>
              <a:spAutoFit/>
            </a:bodyPr>
            <a:lstStyle/>
            <a:p>
              <a:pPr algn="ctr"/>
              <a:r>
                <a:rPr lang="en-US" sz="1200" b="1" spc="100" dirty="0">
                  <a:ln w="13500">
                    <a:solidFill>
                      <a:schemeClr val="bg1">
                        <a:alpha val="6500"/>
                      </a:schemeClr>
                    </a:solidFill>
                    <a:prstDash val="solid"/>
                  </a:ln>
                  <a:solidFill>
                    <a:schemeClr val="bg1">
                      <a:lumMod val="95000"/>
                      <a:alpha val="95000"/>
                    </a:schemeClr>
                  </a:solidFill>
                  <a:effectLst>
                    <a:innerShdw blurRad="50900" dist="38500" dir="13500000">
                      <a:srgbClr val="000000">
                        <a:alpha val="60000"/>
                      </a:srgbClr>
                    </a:innerShdw>
                  </a:effectLst>
                </a:rPr>
                <a:t>Copernicus DIAS interfaces</a:t>
              </a:r>
            </a:p>
          </p:txBody>
        </p:sp>
      </p:grpSp>
      <p:sp>
        <p:nvSpPr>
          <p:cNvPr id="24" name="Oval 23">
            <a:extLst>
              <a:ext uri="{FF2B5EF4-FFF2-40B4-BE49-F238E27FC236}">
                <a16:creationId xmlns:a16="http://schemas.microsoft.com/office/drawing/2014/main" xmlns="" id="{47935D3C-A458-FB4C-9CBE-449986BAB7F8}"/>
              </a:ext>
            </a:extLst>
          </p:cNvPr>
          <p:cNvSpPr/>
          <p:nvPr/>
        </p:nvSpPr>
        <p:spPr>
          <a:xfrm>
            <a:off x="7707998" y="1724463"/>
            <a:ext cx="9788244" cy="837274"/>
          </a:xfrm>
          <a:prstGeom prst="ellipse">
            <a:avLst/>
          </a:prstGeom>
          <a:gradFill flip="none" rotWithShape="1">
            <a:gsLst>
              <a:gs pos="12000">
                <a:schemeClr val="bg1">
                  <a:lumMod val="95000"/>
                  <a:alpha val="82000"/>
                </a:schemeClr>
              </a:gs>
              <a:gs pos="79000">
                <a:schemeClr val="tx1">
                  <a:lumMod val="50000"/>
                  <a:lumOff val="50000"/>
                  <a:alpha val="82000"/>
                </a:schemeClr>
              </a:gs>
              <a:gs pos="43000">
                <a:schemeClr val="bg1">
                  <a:lumMod val="75000"/>
                  <a:alpha val="82000"/>
                </a:schemeClr>
              </a:gs>
            </a:gsLst>
            <a:path path="circle">
              <a:fillToRect l="50000" t="50000" r="50000" b="50000"/>
            </a:path>
            <a:tileRect/>
          </a:gradFill>
          <a:ln>
            <a:noFill/>
          </a:ln>
          <a:scene3d>
            <a:camera prst="orthographicFront"/>
            <a:lightRig rig="soft" dir="t">
              <a:rot lat="0" lon="0" rev="6480000"/>
            </a:lightRig>
          </a:scene3d>
          <a:sp3d extrusionH="241300" contourW="6350" prstMaterial="matte">
            <a:bevelT w="158750" h="133350"/>
            <a:extrusionClr>
              <a:schemeClr val="tx1">
                <a:lumMod val="50000"/>
                <a:lumOff val="50000"/>
              </a:schemeClr>
            </a:extrusionClr>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pic>
        <p:nvPicPr>
          <p:cNvPr id="25" name="Picture 24">
            <a:extLst>
              <a:ext uri="{FF2B5EF4-FFF2-40B4-BE49-F238E27FC236}">
                <a16:creationId xmlns:a16="http://schemas.microsoft.com/office/drawing/2014/main" xmlns="" id="{6BE032FA-1D8B-8F4A-B174-8751F10ECDF4}"/>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46000"/>
                    </a14:imgEffect>
                    <a14:imgEffect>
                      <a14:colorTemperature colorTemp="5739"/>
                    </a14:imgEffect>
                    <a14:imgEffect>
                      <a14:saturation sat="187000"/>
                    </a14:imgEffect>
                  </a14:imgLayer>
                </a14:imgProps>
              </a:ext>
            </a:extLst>
          </a:blip>
          <a:srcRect l="3232" t="7363" r="6895" b="10752"/>
          <a:stretch/>
        </p:blipFill>
        <p:spPr>
          <a:xfrm rot="280115">
            <a:off x="8716210" y="1277866"/>
            <a:ext cx="6528612" cy="1531772"/>
          </a:xfrm>
          <a:prstGeom prst="rect">
            <a:avLst/>
          </a:prstGeom>
          <a:scene3d>
            <a:camera prst="isometricOffAxis1Top"/>
            <a:lightRig rig="threePt" dir="t"/>
          </a:scene3d>
        </p:spPr>
      </p:pic>
      <p:sp>
        <p:nvSpPr>
          <p:cNvPr id="26" name="Up Arrow 25">
            <a:extLst>
              <a:ext uri="{FF2B5EF4-FFF2-40B4-BE49-F238E27FC236}">
                <a16:creationId xmlns:a16="http://schemas.microsoft.com/office/drawing/2014/main" xmlns="" id="{3312486D-8870-C248-A511-1640259EDD22}"/>
              </a:ext>
            </a:extLst>
          </p:cNvPr>
          <p:cNvSpPr/>
          <p:nvPr/>
        </p:nvSpPr>
        <p:spPr>
          <a:xfrm rot="10800000" flipV="1">
            <a:off x="15308323" y="6592145"/>
            <a:ext cx="1220382" cy="564534"/>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sp>
        <p:nvSpPr>
          <p:cNvPr id="27" name="Up Arrow 26">
            <a:extLst>
              <a:ext uri="{FF2B5EF4-FFF2-40B4-BE49-F238E27FC236}">
                <a16:creationId xmlns:a16="http://schemas.microsoft.com/office/drawing/2014/main" xmlns="" id="{FBDA2680-7BFB-D841-A7CF-24370A25CA6E}"/>
              </a:ext>
            </a:extLst>
          </p:cNvPr>
          <p:cNvSpPr/>
          <p:nvPr/>
        </p:nvSpPr>
        <p:spPr>
          <a:xfrm rot="10800000" flipV="1">
            <a:off x="8995529" y="6641458"/>
            <a:ext cx="1220382" cy="515220"/>
          </a:xfrm>
          <a:prstGeom prst="upArrow">
            <a:avLst>
              <a:gd name="adj1" fmla="val 37573"/>
              <a:gd name="adj2" fmla="val 39128"/>
            </a:avLst>
          </a:prstGeom>
          <a:gradFill flip="none" rotWithShape="1">
            <a:gsLst>
              <a:gs pos="13000">
                <a:schemeClr val="bg1">
                  <a:lumMod val="50000"/>
                  <a:alpha val="89000"/>
                </a:schemeClr>
              </a:gs>
              <a:gs pos="75000">
                <a:schemeClr val="bg1">
                  <a:lumMod val="85000"/>
                  <a:alpha val="89000"/>
                </a:schemeClr>
              </a:gs>
              <a:gs pos="94000">
                <a:srgbClr val="FFFFFF">
                  <a:alpha val="89000"/>
                </a:srgbClr>
              </a:gs>
            </a:gsLst>
            <a:lin ang="0" scaled="1"/>
            <a:tileRect/>
          </a:gradFill>
          <a:ln>
            <a:solidFill>
              <a:schemeClr val="bg1">
                <a:lumMod val="75000"/>
              </a:schemeClr>
            </a:solidFill>
            <a:prstDash val="dash"/>
          </a:ln>
          <a:effectLst>
            <a:innerShdw blurRad="63500" dist="50800" dir="2700000">
              <a:prstClr val="black">
                <a:alpha val="50000"/>
              </a:prstClr>
            </a:innerShdw>
          </a:effectLst>
          <a:scene3d>
            <a:camera prst="perspectiveLeft" fov="4260000">
              <a:rot lat="0" lon="2640000" rev="0"/>
            </a:camera>
            <a:lightRig rig="twoPt" dir="t"/>
          </a:scene3d>
          <a:sp3d extrusionH="95250" contourW="12700" prstMaterial="flat">
            <a:bevelT/>
            <a:extrusionClr>
              <a:schemeClr val="bg1">
                <a:lumMod val="50000"/>
              </a:schemeClr>
            </a:extrusionClr>
            <a:contourClr>
              <a:schemeClr val="bg1">
                <a:lumMod val="8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a:p>
        </p:txBody>
      </p:sp>
      <p:pic>
        <p:nvPicPr>
          <p:cNvPr id="28" name="Picture 27">
            <a:extLst>
              <a:ext uri="{FF2B5EF4-FFF2-40B4-BE49-F238E27FC236}">
                <a16:creationId xmlns:a16="http://schemas.microsoft.com/office/drawing/2014/main" xmlns="" id="{C4E7CB27-E691-6C4A-AEC4-D94D1D3DE074}"/>
              </a:ext>
            </a:extLst>
          </p:cNvPr>
          <p:cNvPicPr>
            <a:picLocks noChangeAspect="1"/>
          </p:cNvPicPr>
          <p:nvPr/>
        </p:nvPicPr>
        <p:blipFill>
          <a:blip r:embed="rId6"/>
          <a:stretch>
            <a:fillRect/>
          </a:stretch>
        </p:blipFill>
        <p:spPr>
          <a:xfrm flipH="1">
            <a:off x="5498896" y="9652982"/>
            <a:ext cx="742716" cy="1340652"/>
          </a:xfrm>
          <a:prstGeom prst="rect">
            <a:avLst/>
          </a:prstGeom>
        </p:spPr>
      </p:pic>
      <p:sp>
        <p:nvSpPr>
          <p:cNvPr id="29" name="Rectangle 28">
            <a:extLst>
              <a:ext uri="{FF2B5EF4-FFF2-40B4-BE49-F238E27FC236}">
                <a16:creationId xmlns:a16="http://schemas.microsoft.com/office/drawing/2014/main" xmlns="" id="{72602B15-3BC0-1C43-B96F-23049CD1ABA4}"/>
              </a:ext>
            </a:extLst>
          </p:cNvPr>
          <p:cNvSpPr/>
          <p:nvPr/>
        </p:nvSpPr>
        <p:spPr>
          <a:xfrm>
            <a:off x="8507390" y="2492275"/>
            <a:ext cx="8435512" cy="692094"/>
          </a:xfrm>
          <a:prstGeom prst="rect">
            <a:avLst/>
          </a:prstGeom>
          <a:noFill/>
        </p:spPr>
        <p:txBody>
          <a:bodyPr wrap="none" lIns="182880" tIns="91440" rIns="182880" bIns="91440" numCol="1">
            <a:prstTxWarp prst="textCanDown">
              <a:avLst>
                <a:gd name="adj" fmla="val 33333"/>
              </a:avLst>
            </a:prstTxWarp>
            <a:spAutoFit/>
          </a:bodyPr>
          <a:lstStyle/>
          <a:p>
            <a:pPr algn="ctr"/>
            <a:r>
              <a:rPr lang="en-US" sz="400" b="1" spc="100" dirty="0">
                <a:ln w="13500">
                  <a:solidFill>
                    <a:schemeClr val="accent1">
                      <a:shade val="2500"/>
                      <a:alpha val="6500"/>
                    </a:schemeClr>
                  </a:solidFill>
                  <a:prstDash val="solid"/>
                </a:ln>
                <a:solidFill>
                  <a:srgbClr val="F2F2F2">
                    <a:alpha val="95000"/>
                  </a:srgbClr>
                </a:solidFill>
                <a:effectLst>
                  <a:innerShdw blurRad="50900" dist="38500" dir="13500000">
                    <a:srgbClr val="000000">
                      <a:alpha val="60000"/>
                    </a:srgbClr>
                  </a:innerShdw>
                </a:effectLst>
              </a:rPr>
              <a:t>DIAS Ecosystem</a:t>
            </a:r>
          </a:p>
        </p:txBody>
      </p:sp>
      <p:grpSp>
        <p:nvGrpSpPr>
          <p:cNvPr id="30" name="Group 29">
            <a:extLst>
              <a:ext uri="{FF2B5EF4-FFF2-40B4-BE49-F238E27FC236}">
                <a16:creationId xmlns:a16="http://schemas.microsoft.com/office/drawing/2014/main" xmlns="" id="{743091FD-05D1-E847-8CA1-46FEE2B6224C}"/>
              </a:ext>
            </a:extLst>
          </p:cNvPr>
          <p:cNvGrpSpPr/>
          <p:nvPr/>
        </p:nvGrpSpPr>
        <p:grpSpPr>
          <a:xfrm>
            <a:off x="8658521" y="3568890"/>
            <a:ext cx="8739330" cy="1200330"/>
            <a:chOff x="2229012" y="2128261"/>
            <a:chExt cx="4369665" cy="600165"/>
          </a:xfrm>
        </p:grpSpPr>
        <p:pic>
          <p:nvPicPr>
            <p:cNvPr id="31" name="Picture 30">
              <a:extLst>
                <a:ext uri="{FF2B5EF4-FFF2-40B4-BE49-F238E27FC236}">
                  <a16:creationId xmlns:a16="http://schemas.microsoft.com/office/drawing/2014/main" xmlns="" id="{913146C3-4845-864C-992B-0B9608E23252}"/>
                </a:ext>
              </a:extLst>
            </p:cNvPr>
            <p:cNvPicPr>
              <a:picLocks noChangeAspect="1"/>
            </p:cNvPicPr>
            <p:nvPr/>
          </p:nvPicPr>
          <p:blipFill>
            <a:blip r:embed="rId7">
              <a:clrChange>
                <a:clrFrom>
                  <a:srgbClr val="FFFFFF"/>
                </a:clrFrom>
                <a:clrTo>
                  <a:srgbClr val="FFFFFF">
                    <a:alpha val="0"/>
                  </a:srgbClr>
                </a:clrTo>
              </a:clrChange>
              <a:duotone>
                <a:schemeClr val="accent5">
                  <a:shade val="45000"/>
                  <a:satMod val="135000"/>
                </a:schemeClr>
                <a:prstClr val="white"/>
              </a:duotone>
            </a:blip>
            <a:stretch>
              <a:fillRect/>
            </a:stretch>
          </p:blipFill>
          <p:spPr>
            <a:xfrm>
              <a:off x="2229012" y="2163453"/>
              <a:ext cx="484146" cy="480553"/>
            </a:xfrm>
            <a:prstGeom prst="rect">
              <a:avLst/>
            </a:prstGeom>
          </p:spPr>
        </p:pic>
        <p:sp>
          <p:nvSpPr>
            <p:cNvPr id="32" name="TextBox 31">
              <a:extLst>
                <a:ext uri="{FF2B5EF4-FFF2-40B4-BE49-F238E27FC236}">
                  <a16:creationId xmlns:a16="http://schemas.microsoft.com/office/drawing/2014/main" xmlns="" id="{457D0AF4-37DF-1B46-82F3-A1C625C27250}"/>
                </a:ext>
              </a:extLst>
            </p:cNvPr>
            <p:cNvSpPr txBox="1"/>
            <p:nvPr/>
          </p:nvSpPr>
          <p:spPr>
            <a:xfrm>
              <a:off x="2724861" y="2128261"/>
              <a:ext cx="3873816" cy="600165"/>
            </a:xfrm>
            <a:prstGeom prst="rect">
              <a:avLst/>
            </a:prstGeom>
            <a:noFill/>
          </p:spPr>
          <p:txBody>
            <a:bodyPr wrap="square" rtlCol="0">
              <a:spAutoFit/>
            </a:bodyPr>
            <a:lstStyle/>
            <a:p>
              <a:r>
                <a:rPr lang="en-US" sz="2400" b="1" dirty="0">
                  <a:solidFill>
                    <a:srgbClr val="31859C"/>
                  </a:solidFill>
                </a:rPr>
                <a:t>Third-Party</a:t>
              </a:r>
              <a:r>
                <a:rPr lang="en-US" sz="2400" dirty="0">
                  <a:solidFill>
                    <a:srgbClr val="31859C"/>
                  </a:solidFill>
                </a:rPr>
                <a:t>: User implementing and/or operating an application or service using the DIAS computing and/or storage resources based on the data available on DIAS </a:t>
              </a:r>
            </a:p>
          </p:txBody>
        </p:sp>
      </p:grpSp>
      <p:grpSp>
        <p:nvGrpSpPr>
          <p:cNvPr id="33" name="Group 32">
            <a:extLst>
              <a:ext uri="{FF2B5EF4-FFF2-40B4-BE49-F238E27FC236}">
                <a16:creationId xmlns:a16="http://schemas.microsoft.com/office/drawing/2014/main" xmlns="" id="{8472A1A8-DAD1-4241-A7C2-25181B4BF9F9}"/>
              </a:ext>
            </a:extLst>
          </p:cNvPr>
          <p:cNvGrpSpPr/>
          <p:nvPr/>
        </p:nvGrpSpPr>
        <p:grpSpPr>
          <a:xfrm>
            <a:off x="17590052" y="5206858"/>
            <a:ext cx="3968548" cy="3703820"/>
            <a:chOff x="6692861" y="3295269"/>
            <a:chExt cx="1984274" cy="1851910"/>
          </a:xfrm>
        </p:grpSpPr>
        <p:sp>
          <p:nvSpPr>
            <p:cNvPr id="34" name="Left Brace 33">
              <a:extLst>
                <a:ext uri="{FF2B5EF4-FFF2-40B4-BE49-F238E27FC236}">
                  <a16:creationId xmlns:a16="http://schemas.microsoft.com/office/drawing/2014/main" xmlns="" id="{D808F643-DF62-9A42-8176-C6B9F322EB74}"/>
                </a:ext>
              </a:extLst>
            </p:cNvPr>
            <p:cNvSpPr/>
            <p:nvPr/>
          </p:nvSpPr>
          <p:spPr>
            <a:xfrm flipH="1">
              <a:off x="6701697" y="3432629"/>
              <a:ext cx="92940" cy="420914"/>
            </a:xfrm>
            <a:prstGeom prst="leftBrace">
              <a:avLst>
                <a:gd name="adj1" fmla="val 53656"/>
                <a:gd name="adj2" fmla="val 48829"/>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000"/>
            </a:p>
          </p:txBody>
        </p:sp>
        <p:sp>
          <p:nvSpPr>
            <p:cNvPr id="35" name="TextBox 34">
              <a:extLst>
                <a:ext uri="{FF2B5EF4-FFF2-40B4-BE49-F238E27FC236}">
                  <a16:creationId xmlns:a16="http://schemas.microsoft.com/office/drawing/2014/main" xmlns="" id="{8E73B355-8376-A14F-B8DD-BD740D81F746}"/>
                </a:ext>
              </a:extLst>
            </p:cNvPr>
            <p:cNvSpPr txBox="1"/>
            <p:nvPr/>
          </p:nvSpPr>
          <p:spPr>
            <a:xfrm>
              <a:off x="6836590" y="4378698"/>
              <a:ext cx="1840545" cy="477054"/>
            </a:xfrm>
            <a:prstGeom prst="rect">
              <a:avLst/>
            </a:prstGeom>
            <a:noFill/>
            <a:ln>
              <a:noFill/>
            </a:ln>
          </p:spPr>
          <p:txBody>
            <a:bodyPr wrap="square" rtlCol="0">
              <a:spAutoFit/>
            </a:bodyPr>
            <a:lstStyle/>
            <a:p>
              <a:r>
                <a:rPr lang="en-US" sz="2800" dirty="0"/>
                <a:t>Scalable on-line storage</a:t>
              </a:r>
            </a:p>
          </p:txBody>
        </p:sp>
        <p:sp>
          <p:nvSpPr>
            <p:cNvPr id="36" name="TextBox 35">
              <a:extLst>
                <a:ext uri="{FF2B5EF4-FFF2-40B4-BE49-F238E27FC236}">
                  <a16:creationId xmlns:a16="http://schemas.microsoft.com/office/drawing/2014/main" xmlns="" id="{5E721B0D-7C33-244F-8B3C-0BBA18CDA3F8}"/>
                </a:ext>
              </a:extLst>
            </p:cNvPr>
            <p:cNvSpPr txBox="1"/>
            <p:nvPr/>
          </p:nvSpPr>
          <p:spPr>
            <a:xfrm>
              <a:off x="6790035" y="3295269"/>
              <a:ext cx="1879349" cy="692498"/>
            </a:xfrm>
            <a:prstGeom prst="rect">
              <a:avLst/>
            </a:prstGeom>
            <a:noFill/>
            <a:ln>
              <a:noFill/>
            </a:ln>
          </p:spPr>
          <p:txBody>
            <a:bodyPr wrap="square" rtlCol="0">
              <a:spAutoFit/>
            </a:bodyPr>
            <a:lstStyle/>
            <a:p>
              <a:r>
                <a:rPr lang="en-US" sz="2800" dirty="0"/>
                <a:t>Interface for storage access &amp; processing and management</a:t>
              </a:r>
            </a:p>
          </p:txBody>
        </p:sp>
        <p:sp>
          <p:nvSpPr>
            <p:cNvPr id="37" name="Left Brace 36">
              <a:extLst>
                <a:ext uri="{FF2B5EF4-FFF2-40B4-BE49-F238E27FC236}">
                  <a16:creationId xmlns:a16="http://schemas.microsoft.com/office/drawing/2014/main" xmlns="" id="{26D5D7B6-D140-734F-B900-CEC33FAA3241}"/>
                </a:ext>
              </a:extLst>
            </p:cNvPr>
            <p:cNvSpPr/>
            <p:nvPr/>
          </p:nvSpPr>
          <p:spPr>
            <a:xfrm flipH="1">
              <a:off x="6692861" y="4247710"/>
              <a:ext cx="139224" cy="899469"/>
            </a:xfrm>
            <a:prstGeom prst="leftBrace">
              <a:avLst>
                <a:gd name="adj1" fmla="val 53656"/>
                <a:gd name="adj2" fmla="val 48829"/>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000"/>
            </a:p>
          </p:txBody>
        </p:sp>
      </p:grpSp>
      <p:grpSp>
        <p:nvGrpSpPr>
          <p:cNvPr id="38" name="Group 37">
            <a:extLst>
              <a:ext uri="{FF2B5EF4-FFF2-40B4-BE49-F238E27FC236}">
                <a16:creationId xmlns:a16="http://schemas.microsoft.com/office/drawing/2014/main" xmlns="" id="{3A52D1D1-A6C4-7140-A407-315C3019AA45}"/>
              </a:ext>
            </a:extLst>
          </p:cNvPr>
          <p:cNvGrpSpPr/>
          <p:nvPr/>
        </p:nvGrpSpPr>
        <p:grpSpPr>
          <a:xfrm>
            <a:off x="7616518" y="5081356"/>
            <a:ext cx="9839792" cy="4304320"/>
            <a:chOff x="1658704" y="3232518"/>
            <a:chExt cx="4919896" cy="2152160"/>
          </a:xfrm>
        </p:grpSpPr>
        <p:sp>
          <p:nvSpPr>
            <p:cNvPr id="39" name="Can 38">
              <a:extLst>
                <a:ext uri="{FF2B5EF4-FFF2-40B4-BE49-F238E27FC236}">
                  <a16:creationId xmlns:a16="http://schemas.microsoft.com/office/drawing/2014/main" xmlns="" id="{FB56A961-87BE-0F48-978E-9F84BECDB243}"/>
                </a:ext>
              </a:extLst>
            </p:cNvPr>
            <p:cNvSpPr/>
            <p:nvPr/>
          </p:nvSpPr>
          <p:spPr>
            <a:xfrm>
              <a:off x="1658704" y="3232518"/>
              <a:ext cx="4919896" cy="2152160"/>
            </a:xfrm>
            <a:prstGeom prst="can">
              <a:avLst>
                <a:gd name="adj" fmla="val 23106"/>
              </a:avLst>
            </a:prstGeom>
            <a:gradFill flip="none" rotWithShape="1">
              <a:gsLst>
                <a:gs pos="53000">
                  <a:schemeClr val="bg1">
                    <a:lumMod val="65000"/>
                  </a:schemeClr>
                </a:gs>
                <a:gs pos="0">
                  <a:srgbClr val="FFFFFF"/>
                </a:gs>
                <a:gs pos="84000">
                  <a:schemeClr val="bg1">
                    <a:lumMod val="50000"/>
                  </a:schemeClr>
                </a:gs>
              </a:gsLst>
              <a:path path="circle">
                <a:fillToRect l="50000" t="50000" r="50000" b="50000"/>
              </a:path>
              <a:tileRect/>
            </a:gradFill>
            <a:ln/>
            <a:effectLst>
              <a:innerShdw blurRad="63500" dist="50800" dir="2700000">
                <a:prstClr val="black">
                  <a:alpha val="50000"/>
                </a:prstClr>
              </a:innerShdw>
            </a:effectLst>
          </p:spPr>
          <p:style>
            <a:lnRef idx="0">
              <a:schemeClr val="dk1"/>
            </a:lnRef>
            <a:fillRef idx="3">
              <a:schemeClr val="dk1"/>
            </a:fillRef>
            <a:effectRef idx="3">
              <a:schemeClr val="dk1"/>
            </a:effectRef>
            <a:fontRef idx="minor">
              <a:schemeClr val="lt1"/>
            </a:fontRef>
          </p:style>
          <p:txBody>
            <a:bodyPr rtlCol="0" anchor="ctr"/>
            <a:lstStyle/>
            <a:p>
              <a:endParaRPr lang="en-US" sz="10000"/>
            </a:p>
          </p:txBody>
        </p:sp>
        <p:sp>
          <p:nvSpPr>
            <p:cNvPr id="40" name="Rectangle 39">
              <a:extLst>
                <a:ext uri="{FF2B5EF4-FFF2-40B4-BE49-F238E27FC236}">
                  <a16:creationId xmlns:a16="http://schemas.microsoft.com/office/drawing/2014/main" xmlns="" id="{7487D593-D3CF-3F49-96D7-D56B51FC5562}"/>
                </a:ext>
              </a:extLst>
            </p:cNvPr>
            <p:cNvSpPr/>
            <p:nvPr/>
          </p:nvSpPr>
          <p:spPr>
            <a:xfrm>
              <a:off x="1980922" y="4748117"/>
              <a:ext cx="4369407" cy="417767"/>
            </a:xfrm>
            <a:prstGeom prst="rect">
              <a:avLst/>
            </a:prstGeom>
            <a:noFill/>
          </p:spPr>
          <p:txBody>
            <a:bodyPr wrap="none" lIns="182880" tIns="91440" rIns="182880" bIns="91440" numCol="1">
              <a:prstTxWarp prst="textCanDown">
                <a:avLst>
                  <a:gd name="adj" fmla="val 33333"/>
                </a:avLst>
              </a:prstTxWarp>
              <a:spAutoFit/>
            </a:bodyPr>
            <a:lstStyle/>
            <a:p>
              <a:pPr algn="ctr"/>
              <a:r>
                <a:rPr lang="en-US" sz="600" b="1" spc="1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DIAS Back-office </a:t>
              </a:r>
            </a:p>
          </p:txBody>
        </p:sp>
      </p:grpSp>
      <p:sp>
        <p:nvSpPr>
          <p:cNvPr id="41" name="Rectangle 40">
            <a:extLst>
              <a:ext uri="{FF2B5EF4-FFF2-40B4-BE49-F238E27FC236}">
                <a16:creationId xmlns:a16="http://schemas.microsoft.com/office/drawing/2014/main" xmlns="" id="{E50663FD-E911-A84E-825D-DF5CA2267436}"/>
              </a:ext>
            </a:extLst>
          </p:cNvPr>
          <p:cNvSpPr/>
          <p:nvPr/>
        </p:nvSpPr>
        <p:spPr>
          <a:xfrm rot="255195">
            <a:off x="11892259" y="1734878"/>
            <a:ext cx="4926218" cy="1046440"/>
          </a:xfrm>
          <a:prstGeom prst="rect">
            <a:avLst/>
          </a:prstGeom>
          <a:noFill/>
          <a:ln>
            <a:noFill/>
          </a:ln>
          <a:scene3d>
            <a:camera prst="isometricOffAxis1Top"/>
            <a:lightRig rig="threePt" dir="t"/>
          </a:scene3d>
        </p:spPr>
        <p:txBody>
          <a:bodyPr wrap="square" lIns="182880" tIns="91440" rIns="182880" bIns="91440">
            <a:spAutoFit/>
          </a:bodyPr>
          <a:lstStyle/>
          <a:p>
            <a:pPr algn="ctr"/>
            <a:r>
              <a:rPr lang="en-US" sz="5600" dirty="0">
                <a:ln w="1270">
                  <a:noFill/>
                  <a:prstDash val="solid"/>
                </a:ln>
                <a:solidFill>
                  <a:srgbClr val="1F69BA"/>
                </a:solidFill>
                <a:effectLst>
                  <a:outerShdw blurRad="41275" dist="20320" dir="1800000" algn="tl" rotWithShape="0">
                    <a:srgbClr val="000000">
                      <a:alpha val="40000"/>
                    </a:srgbClr>
                  </a:outerShdw>
                </a:effectLst>
                <a:latin typeface="Futura Medium"/>
              </a:rPr>
              <a:t>DIAS</a:t>
            </a:r>
          </a:p>
        </p:txBody>
      </p:sp>
      <p:sp>
        <p:nvSpPr>
          <p:cNvPr id="42" name="TextBox 41">
            <a:extLst>
              <a:ext uri="{FF2B5EF4-FFF2-40B4-BE49-F238E27FC236}">
                <a16:creationId xmlns:a16="http://schemas.microsoft.com/office/drawing/2014/main" xmlns="" id="{7AB1B59A-CDAE-9F43-83DF-471FDE0D47A2}"/>
              </a:ext>
            </a:extLst>
          </p:cNvPr>
          <p:cNvSpPr txBox="1"/>
          <p:nvPr/>
        </p:nvSpPr>
        <p:spPr>
          <a:xfrm>
            <a:off x="5870254" y="10632187"/>
            <a:ext cx="14193892" cy="1015663"/>
          </a:xfrm>
          <a:prstGeom prst="rect">
            <a:avLst/>
          </a:prstGeom>
          <a:noFill/>
        </p:spPr>
        <p:txBody>
          <a:bodyPr wrap="square" rtlCol="0">
            <a:spAutoFit/>
          </a:bodyPr>
          <a:lstStyle/>
          <a:p>
            <a:r>
              <a:rPr lang="en-US" sz="3200" b="1" dirty="0"/>
              <a:t>DIAS Provider</a:t>
            </a:r>
            <a:r>
              <a:rPr lang="en-US" sz="3200" dirty="0"/>
              <a:t>: </a:t>
            </a:r>
            <a:r>
              <a:rPr lang="en-US" sz="2800" dirty="0"/>
              <a:t>In charge of DIAS Back-Office Services &amp; Interfaces operations &amp; of providing Third-parties with the access to the DIAS computing and storage resources</a:t>
            </a:r>
            <a:endParaRPr lang="en-US" sz="3200" dirty="0"/>
          </a:p>
        </p:txBody>
      </p:sp>
      <p:grpSp>
        <p:nvGrpSpPr>
          <p:cNvPr id="43" name="Group 42">
            <a:extLst>
              <a:ext uri="{FF2B5EF4-FFF2-40B4-BE49-F238E27FC236}">
                <a16:creationId xmlns:a16="http://schemas.microsoft.com/office/drawing/2014/main" xmlns="" id="{13D63891-A256-FE4C-B070-9A9F83A43236}"/>
              </a:ext>
            </a:extLst>
          </p:cNvPr>
          <p:cNvGrpSpPr/>
          <p:nvPr/>
        </p:nvGrpSpPr>
        <p:grpSpPr>
          <a:xfrm>
            <a:off x="8891280" y="432520"/>
            <a:ext cx="9190006" cy="1300562"/>
            <a:chOff x="4257545" y="267349"/>
            <a:chExt cx="3808321" cy="650281"/>
          </a:xfrm>
        </p:grpSpPr>
        <p:grpSp>
          <p:nvGrpSpPr>
            <p:cNvPr id="44" name="Group 43">
              <a:extLst>
                <a:ext uri="{FF2B5EF4-FFF2-40B4-BE49-F238E27FC236}">
                  <a16:creationId xmlns:a16="http://schemas.microsoft.com/office/drawing/2014/main" xmlns="" id="{0244EC0F-EE12-3144-902C-A0E4F889DF60}"/>
                </a:ext>
              </a:extLst>
            </p:cNvPr>
            <p:cNvGrpSpPr/>
            <p:nvPr/>
          </p:nvGrpSpPr>
          <p:grpSpPr>
            <a:xfrm>
              <a:off x="4257545" y="267349"/>
              <a:ext cx="1362972" cy="650281"/>
              <a:chOff x="3673438" y="856266"/>
              <a:chExt cx="1509679" cy="889821"/>
            </a:xfrm>
          </p:grpSpPr>
          <p:grpSp>
            <p:nvGrpSpPr>
              <p:cNvPr id="46" name="Group 45">
                <a:extLst>
                  <a:ext uri="{FF2B5EF4-FFF2-40B4-BE49-F238E27FC236}">
                    <a16:creationId xmlns:a16="http://schemas.microsoft.com/office/drawing/2014/main" xmlns="" id="{CC27B20A-95D7-D64C-BDEF-98ED815E0635}"/>
                  </a:ext>
                </a:extLst>
              </p:cNvPr>
              <p:cNvGrpSpPr/>
              <p:nvPr/>
            </p:nvGrpSpPr>
            <p:grpSpPr>
              <a:xfrm>
                <a:off x="3817604" y="856266"/>
                <a:ext cx="1365513" cy="692227"/>
                <a:chOff x="3817604" y="856266"/>
                <a:chExt cx="1365513" cy="692227"/>
              </a:xfrm>
            </p:grpSpPr>
            <p:sp>
              <p:nvSpPr>
                <p:cNvPr id="48" name="TextBox 47">
                  <a:extLst>
                    <a:ext uri="{FF2B5EF4-FFF2-40B4-BE49-F238E27FC236}">
                      <a16:creationId xmlns:a16="http://schemas.microsoft.com/office/drawing/2014/main" xmlns="" id="{EF33A1F6-96E3-0442-9C43-60F477A606A9}"/>
                    </a:ext>
                  </a:extLst>
                </p:cNvPr>
                <p:cNvSpPr txBox="1"/>
                <p:nvPr/>
              </p:nvSpPr>
              <p:spPr>
                <a:xfrm>
                  <a:off x="4176074" y="856266"/>
                  <a:ext cx="1007043" cy="315863"/>
                </a:xfrm>
                <a:prstGeom prst="rect">
                  <a:avLst/>
                </a:prstGeom>
                <a:noFill/>
              </p:spPr>
              <p:txBody>
                <a:bodyPr wrap="square" rtlCol="0">
                  <a:spAutoFit/>
                </a:bodyPr>
                <a:lstStyle/>
                <a:p>
                  <a:r>
                    <a:rPr lang="en-US" sz="2400" b="1" dirty="0">
                      <a:solidFill>
                        <a:srgbClr val="821718"/>
                      </a:solidFill>
                    </a:rPr>
                    <a:t>End user</a:t>
                  </a:r>
                  <a:endParaRPr lang="en-US" sz="2400" dirty="0">
                    <a:solidFill>
                      <a:srgbClr val="821718"/>
                    </a:solidFill>
                  </a:endParaRPr>
                </a:p>
              </p:txBody>
            </p:sp>
            <p:pic>
              <p:nvPicPr>
                <p:cNvPr id="49" name="Picture 48">
                  <a:extLst>
                    <a:ext uri="{FF2B5EF4-FFF2-40B4-BE49-F238E27FC236}">
                      <a16:creationId xmlns:a16="http://schemas.microsoft.com/office/drawing/2014/main" xmlns="" id="{28D7B33A-3403-9441-9627-B2C44B07874F}"/>
                    </a:ext>
                  </a:extLst>
                </p:cNvPr>
                <p:cNvPicPr>
                  <a:picLocks noChangeAspect="1"/>
                </p:cNvPicPr>
                <p:nvPr/>
              </p:nvPicPr>
              <p:blipFill>
                <a:blip r:embed="rId7">
                  <a:clrChange>
                    <a:clrFrom>
                      <a:srgbClr val="FFFFFF"/>
                    </a:clrFrom>
                    <a:clrTo>
                      <a:srgbClr val="FFFFFF">
                        <a:alpha val="0"/>
                      </a:srgbClr>
                    </a:clrTo>
                  </a:clrChange>
                  <a:duotone>
                    <a:schemeClr val="accent2">
                      <a:shade val="45000"/>
                      <a:satMod val="135000"/>
                    </a:schemeClr>
                    <a:prstClr val="white"/>
                  </a:duotone>
                </a:blip>
                <a:stretch>
                  <a:fillRect/>
                </a:stretch>
              </p:blipFill>
              <p:spPr>
                <a:xfrm flipH="1">
                  <a:off x="3817604" y="1074011"/>
                  <a:ext cx="417398" cy="474482"/>
                </a:xfrm>
                <a:prstGeom prst="rect">
                  <a:avLst/>
                </a:prstGeom>
              </p:spPr>
            </p:pic>
          </p:grpSp>
          <p:sp>
            <p:nvSpPr>
              <p:cNvPr id="47" name="Oval 46">
                <a:extLst>
                  <a:ext uri="{FF2B5EF4-FFF2-40B4-BE49-F238E27FC236}">
                    <a16:creationId xmlns:a16="http://schemas.microsoft.com/office/drawing/2014/main" xmlns="" id="{07976B7B-E4CD-7048-ABE0-975CFC846F61}"/>
                  </a:ext>
                </a:extLst>
              </p:cNvPr>
              <p:cNvSpPr/>
              <p:nvPr/>
            </p:nvSpPr>
            <p:spPr>
              <a:xfrm rot="21253641">
                <a:off x="3673438" y="1193000"/>
                <a:ext cx="894065" cy="553087"/>
              </a:xfrm>
              <a:prstGeom prst="ellipse">
                <a:avLst/>
              </a:prstGeom>
              <a:noFill/>
              <a:ln>
                <a:solidFill>
                  <a:srgbClr val="821718"/>
                </a:solidFill>
              </a:ln>
              <a:effectLst>
                <a:outerShdw blurRad="76200" dir="18900000" sy="23000" kx="-1200000" algn="bl" rotWithShape="0">
                  <a:prstClr val="black">
                    <a:alpha val="20000"/>
                  </a:prstClr>
                </a:outerShdw>
              </a:effectLst>
              <a:scene3d>
                <a:camera prst="isometricOffAxis1Top"/>
                <a:lightRig rig="threePt" dir="t"/>
              </a:scene3d>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sz="10000"/>
              </a:p>
            </p:txBody>
          </p:sp>
        </p:grpSp>
        <p:sp>
          <p:nvSpPr>
            <p:cNvPr id="45" name="TextBox 44">
              <a:extLst>
                <a:ext uri="{FF2B5EF4-FFF2-40B4-BE49-F238E27FC236}">
                  <a16:creationId xmlns:a16="http://schemas.microsoft.com/office/drawing/2014/main" xmlns="" id="{FDC9698B-C006-BD4E-BC03-7F14216AB0E9}"/>
                </a:ext>
              </a:extLst>
            </p:cNvPr>
            <p:cNvSpPr txBox="1"/>
            <p:nvPr/>
          </p:nvSpPr>
          <p:spPr>
            <a:xfrm>
              <a:off x="5004438" y="454910"/>
              <a:ext cx="3061428" cy="415499"/>
            </a:xfrm>
            <a:prstGeom prst="rect">
              <a:avLst/>
            </a:prstGeom>
            <a:noFill/>
          </p:spPr>
          <p:txBody>
            <a:bodyPr wrap="square" rtlCol="0">
              <a:spAutoFit/>
            </a:bodyPr>
            <a:lstStyle/>
            <a:p>
              <a:r>
                <a:rPr lang="en-US" sz="2400" dirty="0">
                  <a:solidFill>
                    <a:srgbClr val="800000"/>
                  </a:solidFill>
                </a:rPr>
                <a:t>User of free DIAS services or of services provided by Third-parties</a:t>
              </a:r>
            </a:p>
          </p:txBody>
        </p:sp>
      </p:grpSp>
    </p:spTree>
    <p:extLst>
      <p:ext uri="{BB962C8B-B14F-4D97-AF65-F5344CB8AC3E}">
        <p14:creationId xmlns:p14="http://schemas.microsoft.com/office/powerpoint/2010/main" val="21902860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1000"/>
                                        <p:tgtEl>
                                          <p:spTgt spid="38"/>
                                        </p:tgtEl>
                                      </p:cBhvr>
                                    </p:animEffect>
                                    <p:set>
                                      <p:cBhvr>
                                        <p:cTn id="7" dur="1" fill="hold">
                                          <p:stCondLst>
                                            <p:cond delay="999"/>
                                          </p:stCondLst>
                                        </p:cTn>
                                        <p:tgtEl>
                                          <p:spTgt spid="38"/>
                                        </p:tgtEl>
                                        <p:attrNameLst>
                                          <p:attrName>style.visibility</p:attrName>
                                        </p:attrNameLst>
                                      </p:cBhvr>
                                      <p:to>
                                        <p:strVal val="hidden"/>
                                      </p:to>
                                    </p:set>
                                  </p:childTnLst>
                                </p:cTn>
                              </p:par>
                              <p:par>
                                <p:cTn id="8" presetID="22" presetClass="entr" presetSubtype="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up)">
                                      <p:cBhvr>
                                        <p:cTn id="10" dur="10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1000"/>
                                        <p:tgtEl>
                                          <p:spTgt spid="30"/>
                                        </p:tgtEl>
                                      </p:cBhvr>
                                    </p:animEffect>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dissolve">
                                      <p:cBhvr>
                                        <p:cTn id="19"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922524" y="1060628"/>
            <a:ext cx="6833602"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DIAS Pillars: Data Offer</a:t>
            </a:r>
            <a:endParaRPr dirty="0">
              <a:solidFill>
                <a:schemeClr val="accent1"/>
              </a:solidFill>
            </a:endParaRPr>
          </a:p>
        </p:txBody>
      </p:sp>
      <p:sp>
        <p:nvSpPr>
          <p:cNvPr id="90" name="Rectangle 89">
            <a:extLst>
              <a:ext uri="{FF2B5EF4-FFF2-40B4-BE49-F238E27FC236}">
                <a16:creationId xmlns:a16="http://schemas.microsoft.com/office/drawing/2014/main" xmlns="" id="{043A2238-1687-D741-8C10-D6938F5BDB98}"/>
              </a:ext>
            </a:extLst>
          </p:cNvPr>
          <p:cNvSpPr/>
          <p:nvPr/>
        </p:nvSpPr>
        <p:spPr>
          <a:xfrm>
            <a:off x="670720" y="809328"/>
            <a:ext cx="22870284" cy="120204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lvl="1" indent="-285750" algn="l">
              <a:buFont typeface="Wingdings" charset="2"/>
              <a:buChar char="q"/>
            </a:pPr>
            <a:r>
              <a:rPr lang="en-US" sz="3600" b="1" dirty="0">
                <a:solidFill>
                  <a:srgbClr val="10253F"/>
                </a:solidFill>
              </a:rPr>
              <a:t> Data Offer by each DIAS will be public, each consortium will publish its data offer</a:t>
            </a:r>
          </a:p>
          <a:p>
            <a:pPr marL="0" lvl="1" algn="l"/>
            <a:endParaRPr lang="en-US" sz="3600" b="1" dirty="0">
              <a:solidFill>
                <a:srgbClr val="10253F"/>
              </a:solidFill>
            </a:endParaRPr>
          </a:p>
          <a:p>
            <a:pPr marL="285750" lvl="1" indent="-285750" algn="l">
              <a:buFont typeface="Wingdings" charset="2"/>
              <a:buChar char="q"/>
            </a:pPr>
            <a:r>
              <a:rPr lang="en-GB" sz="3600" i="1" dirty="0">
                <a:solidFill>
                  <a:schemeClr val="tx1"/>
                </a:solidFill>
              </a:rPr>
              <a:t> All DIAS provide </a:t>
            </a:r>
            <a:r>
              <a:rPr lang="en-GB" sz="3600" b="1" i="1" dirty="0">
                <a:solidFill>
                  <a:schemeClr val="tx1"/>
                </a:solidFill>
              </a:rPr>
              <a:t>access to all Sentinel data for local processing </a:t>
            </a:r>
            <a:r>
              <a:rPr lang="en-GB" sz="3600" i="1" dirty="0">
                <a:solidFill>
                  <a:schemeClr val="tx1"/>
                </a:solidFill>
              </a:rPr>
              <a:t>&amp; access to the Copernicus Services information with some particularities per each DIAS:</a:t>
            </a:r>
          </a:p>
          <a:p>
            <a:pPr marL="0" lvl="1" algn="l"/>
            <a:endParaRPr lang="en-GB" sz="3600" i="1" dirty="0">
              <a:solidFill>
                <a:schemeClr val="tx1"/>
              </a:solidFill>
            </a:endParaRPr>
          </a:p>
          <a:p>
            <a:pPr marL="742950" lvl="2" indent="-285750" algn="l">
              <a:buFont typeface="Arial"/>
              <a:buChar char="•"/>
            </a:pPr>
            <a:r>
              <a:rPr lang="en-GB" sz="3600" i="1" dirty="0">
                <a:solidFill>
                  <a:schemeClr val="tx1"/>
                </a:solidFill>
              </a:rPr>
              <a:t>Different data offer implementation by each DIAS provider</a:t>
            </a:r>
          </a:p>
          <a:p>
            <a:pPr marL="914400" lvl="3" algn="l"/>
            <a:endParaRPr lang="en-GB" sz="3600" i="1" dirty="0">
              <a:solidFill>
                <a:schemeClr val="tx1"/>
              </a:solidFill>
            </a:endParaRPr>
          </a:p>
          <a:p>
            <a:pPr marL="742950" lvl="2" indent="-285750" algn="l">
              <a:buFont typeface="Arial"/>
              <a:buChar char="•"/>
            </a:pPr>
            <a:r>
              <a:rPr lang="en-GB" sz="3600" i="1" dirty="0">
                <a:solidFill>
                  <a:schemeClr val="tx1"/>
                </a:solidFill>
              </a:rPr>
              <a:t>Complementary data available, DIAS</a:t>
            </a:r>
            <a:r>
              <a:rPr lang="mr-IN" sz="3600" i="1" dirty="0">
                <a:solidFill>
                  <a:schemeClr val="tx1"/>
                </a:solidFill>
              </a:rPr>
              <a:t>–</a:t>
            </a:r>
            <a:r>
              <a:rPr lang="en-GB" sz="3600" i="1" dirty="0">
                <a:solidFill>
                  <a:schemeClr val="tx1"/>
                </a:solidFill>
              </a:rPr>
              <a:t>specific (incl. e.g. ENVISAT, Landsat, commercial data with associated licencing, </a:t>
            </a:r>
            <a:r>
              <a:rPr lang="en-GB" sz="3600" i="1" dirty="0" err="1">
                <a:solidFill>
                  <a:schemeClr val="tx1"/>
                </a:solidFill>
              </a:rPr>
              <a:t>etc</a:t>
            </a:r>
            <a:r>
              <a:rPr lang="en-US" sz="3600" i="1" dirty="0">
                <a:solidFill>
                  <a:schemeClr val="tx1"/>
                </a:solidFill>
              </a:rPr>
              <a:t>)</a:t>
            </a:r>
          </a:p>
          <a:p>
            <a:pPr marL="0" lvl="1" algn="l"/>
            <a:endParaRPr lang="en-US" sz="3600" i="1" dirty="0">
              <a:solidFill>
                <a:schemeClr val="tx1"/>
              </a:solidFill>
            </a:endParaRPr>
          </a:p>
          <a:p>
            <a:pPr marL="285750" lvl="1" indent="-285750" algn="l">
              <a:buFont typeface="Wingdings" charset="2"/>
              <a:buChar char="q"/>
            </a:pPr>
            <a:r>
              <a:rPr lang="en-US" sz="3600" b="1" dirty="0">
                <a:solidFill>
                  <a:srgbClr val="10253F"/>
                </a:solidFill>
              </a:rPr>
              <a:t> Data offers will evolve </a:t>
            </a:r>
            <a:r>
              <a:rPr lang="en-US" sz="3600" dirty="0">
                <a:solidFill>
                  <a:srgbClr val="10253F"/>
                </a:solidFill>
              </a:rPr>
              <a:t>according to demand and Consortium strategy</a:t>
            </a:r>
          </a:p>
          <a:p>
            <a:pPr algn="l"/>
            <a:endParaRPr lang="en-US" sz="3600" dirty="0">
              <a:solidFill>
                <a:srgbClr val="10253F"/>
              </a:solidFill>
            </a:endParaRPr>
          </a:p>
          <a:p>
            <a:pPr marL="285750" indent="-285750" algn="l">
              <a:buFont typeface="Wingdings" charset="2"/>
              <a:buChar char="q"/>
            </a:pPr>
            <a:r>
              <a:rPr lang="en-US" sz="3600" dirty="0">
                <a:solidFill>
                  <a:schemeClr val="tx1"/>
                </a:solidFill>
              </a:rPr>
              <a:t> COM &amp; ESA enforce a minimum common basis of an equivalent of 2 years of ESA Sentinel core products </a:t>
            </a:r>
          </a:p>
        </p:txBody>
      </p:sp>
    </p:spTree>
    <p:extLst>
      <p:ext uri="{BB962C8B-B14F-4D97-AF65-F5344CB8AC3E}">
        <p14:creationId xmlns:p14="http://schemas.microsoft.com/office/powerpoint/2010/main" val="411951295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922524" y="1060628"/>
            <a:ext cx="7617470"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DIAS Pillars: Service Offer</a:t>
            </a:r>
            <a:endParaRPr dirty="0">
              <a:solidFill>
                <a:schemeClr val="accent1"/>
              </a:solidFill>
            </a:endParaRPr>
          </a:p>
        </p:txBody>
      </p:sp>
      <p:sp>
        <p:nvSpPr>
          <p:cNvPr id="3" name="Rectangle 2">
            <a:extLst>
              <a:ext uri="{FF2B5EF4-FFF2-40B4-BE49-F238E27FC236}">
                <a16:creationId xmlns:a16="http://schemas.microsoft.com/office/drawing/2014/main" xmlns="" id="{F0C36C90-59DA-0546-8F91-034805CFA602}"/>
              </a:ext>
            </a:extLst>
          </p:cNvPr>
          <p:cNvSpPr/>
          <p:nvPr/>
        </p:nvSpPr>
        <p:spPr>
          <a:xfrm>
            <a:off x="729235" y="4553744"/>
            <a:ext cx="22890897" cy="79928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lvl="1" indent="-285750" algn="l">
              <a:buFont typeface="Wingdings" charset="2"/>
              <a:buChar char="q"/>
            </a:pPr>
            <a:r>
              <a:rPr lang="en-GB" sz="3600" dirty="0">
                <a:solidFill>
                  <a:schemeClr val="tx1"/>
                </a:solidFill>
              </a:rPr>
              <a:t> All DIAS provide </a:t>
            </a:r>
            <a:r>
              <a:rPr lang="en-GB" sz="3600" b="1" dirty="0">
                <a:solidFill>
                  <a:schemeClr val="tx1"/>
                </a:solidFill>
              </a:rPr>
              <a:t>access to resources for local processing </a:t>
            </a:r>
            <a:r>
              <a:rPr lang="en-GB" sz="3600" dirty="0">
                <a:solidFill>
                  <a:schemeClr val="tx1"/>
                </a:solidFill>
              </a:rPr>
              <a:t>of Sentinel data and Services information for any interested user:</a:t>
            </a:r>
          </a:p>
          <a:p>
            <a:pPr marL="0" lvl="1" algn="l"/>
            <a:endParaRPr lang="en-GB" sz="3600" dirty="0">
              <a:solidFill>
                <a:schemeClr val="tx1"/>
              </a:solidFill>
            </a:endParaRPr>
          </a:p>
          <a:p>
            <a:pPr marL="742950" lvl="2" indent="-285750" algn="l">
              <a:buFont typeface="Arial"/>
              <a:buChar char="•"/>
            </a:pPr>
            <a:r>
              <a:rPr lang="en-GB" sz="3600" dirty="0">
                <a:solidFill>
                  <a:schemeClr val="tx1"/>
                </a:solidFill>
              </a:rPr>
              <a:t>Different </a:t>
            </a:r>
            <a:r>
              <a:rPr lang="en-GB" sz="3600" dirty="0" err="1">
                <a:solidFill>
                  <a:schemeClr val="tx1"/>
                </a:solidFill>
              </a:rPr>
              <a:t>IaaS</a:t>
            </a:r>
            <a:r>
              <a:rPr lang="en-GB" sz="3600" dirty="0">
                <a:solidFill>
                  <a:schemeClr val="tx1"/>
                </a:solidFill>
              </a:rPr>
              <a:t> computing/storage resources &amp; </a:t>
            </a:r>
            <a:r>
              <a:rPr lang="en-GB" sz="3600" dirty="0" err="1">
                <a:solidFill>
                  <a:schemeClr val="tx1"/>
                </a:solidFill>
              </a:rPr>
              <a:t>PaaS</a:t>
            </a:r>
            <a:r>
              <a:rPr lang="en-GB" sz="3600" dirty="0">
                <a:solidFill>
                  <a:schemeClr val="tx1"/>
                </a:solidFill>
              </a:rPr>
              <a:t> options and costs</a:t>
            </a:r>
          </a:p>
          <a:p>
            <a:pPr marL="457200" lvl="2" algn="l"/>
            <a:endParaRPr lang="en-GB" sz="3600" dirty="0">
              <a:solidFill>
                <a:schemeClr val="tx1"/>
              </a:solidFill>
            </a:endParaRPr>
          </a:p>
          <a:p>
            <a:pPr marL="742950" lvl="2" indent="-285750" algn="l">
              <a:buFont typeface="Arial"/>
              <a:buChar char="•"/>
            </a:pPr>
            <a:r>
              <a:rPr lang="en-GB" sz="3600" dirty="0">
                <a:solidFill>
                  <a:schemeClr val="tx1"/>
                </a:solidFill>
              </a:rPr>
              <a:t>Common open and free support services for users (Discovery,  Catalogue,  View services,</a:t>
            </a:r>
            <a:r>
              <a:rPr lang="mr-IN" sz="3600" dirty="0">
                <a:solidFill>
                  <a:schemeClr val="tx1"/>
                </a:solidFill>
              </a:rPr>
              <a:t>…</a:t>
            </a:r>
            <a:r>
              <a:rPr lang="en-US" sz="3600" dirty="0">
                <a:solidFill>
                  <a:schemeClr val="tx1"/>
                </a:solidFill>
              </a:rPr>
              <a:t>) +</a:t>
            </a:r>
            <a:r>
              <a:rPr lang="en-GB" sz="3600" dirty="0">
                <a:solidFill>
                  <a:schemeClr val="tx1"/>
                </a:solidFill>
              </a:rPr>
              <a:t>   Free download service with limited capacity </a:t>
            </a:r>
          </a:p>
          <a:p>
            <a:pPr marL="742950" lvl="2" indent="-285750" algn="l">
              <a:buFont typeface="Arial"/>
              <a:buChar char="•"/>
            </a:pPr>
            <a:endParaRPr lang="en-GB" sz="3600" dirty="0">
              <a:solidFill>
                <a:schemeClr val="tx1"/>
              </a:solidFill>
            </a:endParaRPr>
          </a:p>
          <a:p>
            <a:pPr marL="742950" lvl="2" indent="-285750" algn="l">
              <a:buFont typeface="Arial"/>
              <a:buChar char="•"/>
            </a:pPr>
            <a:r>
              <a:rPr lang="en-GB" sz="3600" dirty="0">
                <a:solidFill>
                  <a:schemeClr val="tx1"/>
                </a:solidFill>
              </a:rPr>
              <a:t>Services offer will evolve according to demand and consortium strategy</a:t>
            </a:r>
          </a:p>
          <a:p>
            <a:pPr marL="0" lvl="1" algn="l"/>
            <a:endParaRPr lang="en-US" sz="3600" dirty="0">
              <a:solidFill>
                <a:srgbClr val="000000"/>
              </a:solidFill>
            </a:endParaRPr>
          </a:p>
          <a:p>
            <a:pPr marL="285750" lvl="1" indent="-285750" algn="l">
              <a:buFont typeface="Wingdings" charset="2"/>
              <a:buChar char="q"/>
            </a:pPr>
            <a:r>
              <a:rPr lang="en-US" sz="3600" dirty="0">
                <a:solidFill>
                  <a:srgbClr val="000000"/>
                </a:solidFill>
              </a:rPr>
              <a:t> SLA towards DIAS users defined by each DIAS provider</a:t>
            </a:r>
          </a:p>
          <a:p>
            <a:pPr marL="285750" lvl="1" indent="-285750" algn="l">
              <a:buFont typeface="Wingdings" charset="2"/>
              <a:buChar char="q"/>
            </a:pPr>
            <a:endParaRPr lang="en-US" sz="3600" dirty="0">
              <a:solidFill>
                <a:srgbClr val="000000"/>
              </a:solidFill>
            </a:endParaRPr>
          </a:p>
          <a:p>
            <a:pPr marL="285750" lvl="1" indent="-285750" algn="l">
              <a:buFont typeface="Wingdings" charset="2"/>
              <a:buChar char="q"/>
            </a:pPr>
            <a:endParaRPr lang="en-GB" sz="3600" dirty="0">
              <a:solidFill>
                <a:srgbClr val="000000"/>
              </a:solidFill>
            </a:endParaRPr>
          </a:p>
          <a:p>
            <a:pPr marL="285750" lvl="1" indent="-285750" algn="l">
              <a:buFont typeface="Wingdings" charset="2"/>
              <a:buChar char="q"/>
            </a:pPr>
            <a:endParaRPr lang="en-GB" sz="3600" dirty="0">
              <a:solidFill>
                <a:srgbClr val="000000"/>
              </a:solidFill>
            </a:endParaRPr>
          </a:p>
        </p:txBody>
      </p:sp>
      <p:sp>
        <p:nvSpPr>
          <p:cNvPr id="4" name="TextBox 3">
            <a:extLst>
              <a:ext uri="{FF2B5EF4-FFF2-40B4-BE49-F238E27FC236}">
                <a16:creationId xmlns:a16="http://schemas.microsoft.com/office/drawing/2014/main" xmlns="" id="{2BB58300-6FDB-984E-A130-47E4EBEA3D80}"/>
              </a:ext>
            </a:extLst>
          </p:cNvPr>
          <p:cNvSpPr txBox="1"/>
          <p:nvPr/>
        </p:nvSpPr>
        <p:spPr>
          <a:xfrm>
            <a:off x="729235" y="3033179"/>
            <a:ext cx="21925063" cy="1200329"/>
          </a:xfrm>
          <a:prstGeom prst="rect">
            <a:avLst/>
          </a:prstGeom>
          <a:noFill/>
        </p:spPr>
        <p:txBody>
          <a:bodyPr wrap="square" rtlCol="0">
            <a:spAutoFit/>
          </a:bodyPr>
          <a:lstStyle>
            <a:defPPr>
              <a:defRPr lang="en-US"/>
            </a:defPPr>
          </a:lstStyle>
          <a:p>
            <a:pPr marL="285750" indent="-285750" algn="l">
              <a:buFont typeface="Wingdings" charset="2"/>
              <a:buChar char="q"/>
            </a:pPr>
            <a:r>
              <a:rPr lang="en-US" sz="3600" b="1" dirty="0"/>
              <a:t> The DIAS service offer will be public, with all details and complementary support services documented and advertised </a:t>
            </a:r>
            <a:r>
              <a:rPr lang="en-US" sz="3600" b="1" u="sng" dirty="0"/>
              <a:t>by each DIAS provider</a:t>
            </a:r>
            <a:endParaRPr lang="en-US" sz="3600" b="1" dirty="0"/>
          </a:p>
        </p:txBody>
      </p:sp>
    </p:spTree>
    <p:extLst>
      <p:ext uri="{BB962C8B-B14F-4D97-AF65-F5344CB8AC3E}">
        <p14:creationId xmlns:p14="http://schemas.microsoft.com/office/powerpoint/2010/main" val="21440972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814736" y="963356"/>
            <a:ext cx="12137938"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Highlights from DIAS Provider Perspective</a:t>
            </a:r>
            <a:endParaRPr dirty="0">
              <a:solidFill>
                <a:schemeClr val="accent1"/>
              </a:solidFill>
            </a:endParaRPr>
          </a:p>
        </p:txBody>
      </p:sp>
      <p:sp>
        <p:nvSpPr>
          <p:cNvPr id="3" name="Content Placeholder 2">
            <a:extLst>
              <a:ext uri="{FF2B5EF4-FFF2-40B4-BE49-F238E27FC236}">
                <a16:creationId xmlns:a16="http://schemas.microsoft.com/office/drawing/2014/main" xmlns="" id="{B2111844-301A-6C4C-898F-4373DB4E9CA3}"/>
              </a:ext>
            </a:extLst>
          </p:cNvPr>
          <p:cNvSpPr txBox="1">
            <a:spLocks/>
          </p:cNvSpPr>
          <p:nvPr/>
        </p:nvSpPr>
        <p:spPr>
          <a:xfrm>
            <a:off x="557386" y="2176068"/>
            <a:ext cx="17827302" cy="44773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marL="342900" indent="-342900" algn="l" defTabSz="457200" hangingPunct="1">
              <a:spcBef>
                <a:spcPct val="20000"/>
              </a:spcBef>
              <a:buFont typeface="Arial"/>
              <a:buChar char="•"/>
            </a:pPr>
            <a:r>
              <a:rPr lang="en-US" sz="3600" kern="1200" dirty="0">
                <a:solidFill>
                  <a:schemeClr val="tx1"/>
                </a:solidFill>
              </a:rPr>
              <a:t>Common SLA between each DIAS and ESA to enforce the respect of announced services.</a:t>
            </a:r>
          </a:p>
          <a:p>
            <a:pPr marL="342900" indent="-342900" algn="l" defTabSz="457200" hangingPunct="1">
              <a:spcBef>
                <a:spcPct val="20000"/>
              </a:spcBef>
              <a:buFont typeface="Arial"/>
              <a:buChar char="•"/>
            </a:pPr>
            <a:r>
              <a:rPr lang="en-US" sz="3600" kern="1200" dirty="0">
                <a:solidFill>
                  <a:schemeClr val="tx1"/>
                </a:solidFill>
              </a:rPr>
              <a:t>SLA towards users defined by each DIAS provider.</a:t>
            </a:r>
          </a:p>
          <a:p>
            <a:pPr marL="342900" indent="-342900" algn="l" defTabSz="457200" hangingPunct="1">
              <a:spcBef>
                <a:spcPct val="20000"/>
              </a:spcBef>
              <a:buFont typeface="Arial"/>
              <a:buChar char="•"/>
            </a:pPr>
            <a:r>
              <a:rPr lang="en-US" sz="3600" kern="1200" dirty="0">
                <a:solidFill>
                  <a:schemeClr val="tx1"/>
                </a:solidFill>
              </a:rPr>
              <a:t>Strong emphasis on protection of user information and IPRs.</a:t>
            </a:r>
          </a:p>
          <a:p>
            <a:pPr marL="342900" indent="-342900" algn="l" defTabSz="457200" hangingPunct="1">
              <a:spcBef>
                <a:spcPct val="20000"/>
              </a:spcBef>
              <a:buFont typeface="Arial"/>
              <a:buChar char="•"/>
            </a:pPr>
            <a:r>
              <a:rPr lang="en-US" sz="3600" kern="1200" dirty="0">
                <a:solidFill>
                  <a:schemeClr val="tx1"/>
                </a:solidFill>
              </a:rPr>
              <a:t>DIAS contracts do not include free resources to be allocated by ESA or COM to specific projects =&gt; each provider may offer special on-boarding conditions or free evaluation packages according to their own strategy. </a:t>
            </a:r>
          </a:p>
          <a:p>
            <a:pPr hangingPunct="1"/>
            <a:endParaRPr lang="en-US" sz="3600" dirty="0"/>
          </a:p>
        </p:txBody>
      </p:sp>
      <p:sp>
        <p:nvSpPr>
          <p:cNvPr id="4" name="Content Placeholder 2">
            <a:extLst>
              <a:ext uri="{FF2B5EF4-FFF2-40B4-BE49-F238E27FC236}">
                <a16:creationId xmlns:a16="http://schemas.microsoft.com/office/drawing/2014/main" xmlns="" id="{273F9018-7FD3-8144-ADF2-A227406B0AB8}"/>
              </a:ext>
            </a:extLst>
          </p:cNvPr>
          <p:cNvSpPr txBox="1">
            <a:spLocks/>
          </p:cNvSpPr>
          <p:nvPr/>
        </p:nvSpPr>
        <p:spPr>
          <a:xfrm>
            <a:off x="557386" y="7866112"/>
            <a:ext cx="17683286" cy="35283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t>On the basis of the data and service offers published  by each DIAS, users are able to autonomously assess the most appropriated DIAS for their activities and autonomously start using the selected DIAS</a:t>
            </a:r>
          </a:p>
          <a:p>
            <a:r>
              <a:rPr lang="en-US" sz="3600" dirty="0"/>
              <a:t>Potential users are invited to contact the different respective consortium to clarify any specific conditions of use or any necessary potential support. </a:t>
            </a:r>
          </a:p>
          <a:p>
            <a:endParaRPr lang="en-US" sz="3600" dirty="0"/>
          </a:p>
          <a:p>
            <a:endParaRPr lang="en-US" sz="3600" dirty="0"/>
          </a:p>
          <a:p>
            <a:pPr marL="0" indent="0">
              <a:buFont typeface="Arial"/>
              <a:buNone/>
            </a:pPr>
            <a:endParaRPr lang="en-US" sz="3600" dirty="0"/>
          </a:p>
        </p:txBody>
      </p:sp>
      <p:sp>
        <p:nvSpPr>
          <p:cNvPr id="5" name="Shape 145">
            <a:extLst>
              <a:ext uri="{FF2B5EF4-FFF2-40B4-BE49-F238E27FC236}">
                <a16:creationId xmlns:a16="http://schemas.microsoft.com/office/drawing/2014/main" xmlns="" id="{0283602C-BBB6-D940-8611-0F401BCD2E84}"/>
              </a:ext>
            </a:extLst>
          </p:cNvPr>
          <p:cNvSpPr/>
          <p:nvPr/>
        </p:nvSpPr>
        <p:spPr>
          <a:xfrm>
            <a:off x="557386" y="6653400"/>
            <a:ext cx="11350864"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Highlights from Third party point of view</a:t>
            </a:r>
            <a:endParaRPr dirty="0">
              <a:solidFill>
                <a:schemeClr val="accent1"/>
              </a:solidFill>
            </a:endParaRPr>
          </a:p>
        </p:txBody>
      </p:sp>
    </p:spTree>
    <p:extLst>
      <p:ext uri="{BB962C8B-B14F-4D97-AF65-F5344CB8AC3E}">
        <p14:creationId xmlns:p14="http://schemas.microsoft.com/office/powerpoint/2010/main" val="4027165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5" name="Shape 145"/>
          <p:cNvSpPr/>
          <p:nvPr/>
        </p:nvSpPr>
        <p:spPr>
          <a:xfrm>
            <a:off x="922524" y="1060628"/>
            <a:ext cx="5015797"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a:latin typeface="Arial"/>
                <a:ea typeface="Arial"/>
                <a:cs typeface="Arial"/>
                <a:sym typeface="Arial"/>
              </a:defRPr>
            </a:pPr>
            <a:r>
              <a:rPr lang="en-US" dirty="0">
                <a:solidFill>
                  <a:schemeClr val="accent6">
                    <a:lumOff val="-21524"/>
                  </a:schemeClr>
                </a:solidFill>
              </a:rPr>
              <a:t>General Principle</a:t>
            </a:r>
            <a:endParaRPr dirty="0">
              <a:solidFill>
                <a:schemeClr val="accent1"/>
              </a:solidFill>
            </a:endParaRPr>
          </a:p>
        </p:txBody>
      </p:sp>
      <p:sp>
        <p:nvSpPr>
          <p:cNvPr id="14" name="Left-Right Arrow 13">
            <a:extLst>
              <a:ext uri="{FF2B5EF4-FFF2-40B4-BE49-F238E27FC236}">
                <a16:creationId xmlns:a16="http://schemas.microsoft.com/office/drawing/2014/main" xmlns="" id="{EACF29DA-BA98-0442-BE8C-FFE3179CD0C7}"/>
              </a:ext>
            </a:extLst>
          </p:cNvPr>
          <p:cNvSpPr/>
          <p:nvPr/>
        </p:nvSpPr>
        <p:spPr>
          <a:xfrm>
            <a:off x="4388427" y="7272447"/>
            <a:ext cx="9610800" cy="1573230"/>
          </a:xfrm>
          <a:prstGeom prst="leftRightArrow">
            <a:avLst/>
          </a:prstGeom>
          <a:gradFill flip="none" rotWithShape="1">
            <a:gsLst>
              <a:gs pos="14000">
                <a:schemeClr val="tx1">
                  <a:lumMod val="50000"/>
                  <a:lumOff val="50000"/>
                </a:schemeClr>
              </a:gs>
              <a:gs pos="48000">
                <a:srgbClr val="FFFFFF"/>
              </a:gs>
              <a:gs pos="79000">
                <a:schemeClr val="tx1">
                  <a:lumMod val="50000"/>
                  <a:lumOff val="50000"/>
                </a:schemeClr>
              </a:gs>
            </a:gsLst>
            <a:path path="circle">
              <a:fillToRect l="100000" t="100000"/>
            </a:path>
            <a:tileRect r="-100000" b="-100000"/>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000"/>
          </a:p>
        </p:txBody>
      </p:sp>
      <p:pic>
        <p:nvPicPr>
          <p:cNvPr id="15" name="Picture 14">
            <a:extLst>
              <a:ext uri="{FF2B5EF4-FFF2-40B4-BE49-F238E27FC236}">
                <a16:creationId xmlns:a16="http://schemas.microsoft.com/office/drawing/2014/main" xmlns="" id="{5F20E299-C9B1-E440-8A1E-3171AB791FFE}"/>
              </a:ext>
            </a:extLst>
          </p:cNvPr>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blip>
          <a:stretch>
            <a:fillRect/>
          </a:stretch>
        </p:blipFill>
        <p:spPr>
          <a:xfrm>
            <a:off x="14129857" y="7488072"/>
            <a:ext cx="1044652" cy="1036900"/>
          </a:xfrm>
          <a:prstGeom prst="rect">
            <a:avLst/>
          </a:prstGeom>
        </p:spPr>
      </p:pic>
      <p:pic>
        <p:nvPicPr>
          <p:cNvPr id="16" name="Picture 15">
            <a:extLst>
              <a:ext uri="{FF2B5EF4-FFF2-40B4-BE49-F238E27FC236}">
                <a16:creationId xmlns:a16="http://schemas.microsoft.com/office/drawing/2014/main" xmlns="" id="{95DBEFB3-293C-AD43-841A-762C875143EE}"/>
              </a:ext>
            </a:extLst>
          </p:cNvPr>
          <p:cNvPicPr>
            <a:picLocks noChangeAspect="1"/>
          </p:cNvPicPr>
          <p:nvPr/>
        </p:nvPicPr>
        <p:blipFill>
          <a:blip r:embed="rId4"/>
          <a:stretch>
            <a:fillRect/>
          </a:stretch>
        </p:blipFill>
        <p:spPr>
          <a:xfrm flipH="1">
            <a:off x="3554356" y="7383864"/>
            <a:ext cx="674006" cy="1151024"/>
          </a:xfrm>
          <a:prstGeom prst="rect">
            <a:avLst/>
          </a:prstGeom>
        </p:spPr>
      </p:pic>
      <p:sp>
        <p:nvSpPr>
          <p:cNvPr id="17" name="Folded Corner 16">
            <a:extLst>
              <a:ext uri="{FF2B5EF4-FFF2-40B4-BE49-F238E27FC236}">
                <a16:creationId xmlns:a16="http://schemas.microsoft.com/office/drawing/2014/main" xmlns="" id="{90D32F4E-041A-8343-A730-10FD8D5077BD}"/>
              </a:ext>
            </a:extLst>
          </p:cNvPr>
          <p:cNvSpPr/>
          <p:nvPr/>
        </p:nvSpPr>
        <p:spPr>
          <a:xfrm>
            <a:off x="6133899" y="6402314"/>
            <a:ext cx="2917756" cy="1211316"/>
          </a:xfrm>
          <a:prstGeom prst="foldedCorner">
            <a:avLst>
              <a:gd name="adj" fmla="val 43206"/>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000"/>
          </a:p>
        </p:txBody>
      </p:sp>
      <p:sp>
        <p:nvSpPr>
          <p:cNvPr id="18" name="TextBox 17">
            <a:extLst>
              <a:ext uri="{FF2B5EF4-FFF2-40B4-BE49-F238E27FC236}">
                <a16:creationId xmlns:a16="http://schemas.microsoft.com/office/drawing/2014/main" xmlns="" id="{49A0D659-E6ED-7541-9F25-14020839FFE1}"/>
              </a:ext>
            </a:extLst>
          </p:cNvPr>
          <p:cNvSpPr txBox="1"/>
          <p:nvPr/>
        </p:nvSpPr>
        <p:spPr>
          <a:xfrm>
            <a:off x="6179970" y="6400538"/>
            <a:ext cx="3023334" cy="954107"/>
          </a:xfrm>
          <a:prstGeom prst="rect">
            <a:avLst/>
          </a:prstGeom>
          <a:noFill/>
        </p:spPr>
        <p:txBody>
          <a:bodyPr wrap="square" rtlCol="0">
            <a:spAutoFit/>
          </a:bodyPr>
          <a:lstStyle/>
          <a:p>
            <a:pPr algn="l"/>
            <a:r>
              <a:rPr lang="en-US" sz="2800" dirty="0">
                <a:solidFill>
                  <a:schemeClr val="bg1"/>
                </a:solidFill>
              </a:rPr>
              <a:t>DIAS Public Service Offer</a:t>
            </a:r>
          </a:p>
        </p:txBody>
      </p:sp>
      <p:sp>
        <p:nvSpPr>
          <p:cNvPr id="19" name="Folded Corner 18">
            <a:extLst>
              <a:ext uri="{FF2B5EF4-FFF2-40B4-BE49-F238E27FC236}">
                <a16:creationId xmlns:a16="http://schemas.microsoft.com/office/drawing/2014/main" xmlns="" id="{A16B019D-4F79-E44D-92D3-271BD6F1908B}"/>
              </a:ext>
            </a:extLst>
          </p:cNvPr>
          <p:cNvSpPr/>
          <p:nvPr/>
        </p:nvSpPr>
        <p:spPr>
          <a:xfrm>
            <a:off x="7234860" y="7689446"/>
            <a:ext cx="3977802" cy="739228"/>
          </a:xfrm>
          <a:prstGeom prst="foldedCorner">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000"/>
          </a:p>
        </p:txBody>
      </p:sp>
      <p:sp>
        <p:nvSpPr>
          <p:cNvPr id="20" name="TextBox 19">
            <a:extLst>
              <a:ext uri="{FF2B5EF4-FFF2-40B4-BE49-F238E27FC236}">
                <a16:creationId xmlns:a16="http://schemas.microsoft.com/office/drawing/2014/main" xmlns="" id="{EFE200A1-9DF1-A04B-8052-953FC431F433}"/>
              </a:ext>
            </a:extLst>
          </p:cNvPr>
          <p:cNvSpPr txBox="1"/>
          <p:nvPr/>
        </p:nvSpPr>
        <p:spPr>
          <a:xfrm>
            <a:off x="7394669" y="7730405"/>
            <a:ext cx="4841628" cy="461665"/>
          </a:xfrm>
          <a:prstGeom prst="rect">
            <a:avLst/>
          </a:prstGeom>
          <a:noFill/>
        </p:spPr>
        <p:txBody>
          <a:bodyPr wrap="square" rtlCol="0">
            <a:spAutoFit/>
          </a:bodyPr>
          <a:lstStyle/>
          <a:p>
            <a:pPr algn="l"/>
            <a:r>
              <a:rPr lang="en-US" sz="2400" dirty="0">
                <a:solidFill>
                  <a:schemeClr val="bg1"/>
                </a:solidFill>
              </a:rPr>
              <a:t>Service Level Agreement</a:t>
            </a:r>
          </a:p>
        </p:txBody>
      </p:sp>
      <p:sp>
        <p:nvSpPr>
          <p:cNvPr id="21" name="Folded Corner 20">
            <a:extLst>
              <a:ext uri="{FF2B5EF4-FFF2-40B4-BE49-F238E27FC236}">
                <a16:creationId xmlns:a16="http://schemas.microsoft.com/office/drawing/2014/main" xmlns="" id="{423A3811-6D84-B44F-8BA1-DFC1F3097BEA}"/>
              </a:ext>
            </a:extLst>
          </p:cNvPr>
          <p:cNvSpPr/>
          <p:nvPr/>
        </p:nvSpPr>
        <p:spPr>
          <a:xfrm>
            <a:off x="9244217" y="6346980"/>
            <a:ext cx="2917756" cy="1211316"/>
          </a:xfrm>
          <a:prstGeom prst="foldedCorner">
            <a:avLst>
              <a:gd name="adj" fmla="val 43206"/>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000"/>
          </a:p>
        </p:txBody>
      </p:sp>
      <p:sp>
        <p:nvSpPr>
          <p:cNvPr id="22" name="TextBox 21">
            <a:extLst>
              <a:ext uri="{FF2B5EF4-FFF2-40B4-BE49-F238E27FC236}">
                <a16:creationId xmlns:a16="http://schemas.microsoft.com/office/drawing/2014/main" xmlns="" id="{ADB0CEC3-FEFF-984F-99DC-E6E6FADC9F7A}"/>
              </a:ext>
            </a:extLst>
          </p:cNvPr>
          <p:cNvSpPr txBox="1"/>
          <p:nvPr/>
        </p:nvSpPr>
        <p:spPr>
          <a:xfrm>
            <a:off x="9290288" y="6345204"/>
            <a:ext cx="3023334" cy="954107"/>
          </a:xfrm>
          <a:prstGeom prst="rect">
            <a:avLst/>
          </a:prstGeom>
          <a:noFill/>
        </p:spPr>
        <p:txBody>
          <a:bodyPr wrap="square" rtlCol="0">
            <a:spAutoFit/>
          </a:bodyPr>
          <a:lstStyle/>
          <a:p>
            <a:pPr algn="l"/>
            <a:r>
              <a:rPr lang="en-US" sz="2800" dirty="0">
                <a:solidFill>
                  <a:schemeClr val="bg1"/>
                </a:solidFill>
              </a:rPr>
              <a:t>DIAS Public </a:t>
            </a:r>
          </a:p>
          <a:p>
            <a:pPr algn="l"/>
            <a:r>
              <a:rPr lang="en-US" sz="2800" dirty="0">
                <a:solidFill>
                  <a:schemeClr val="bg1"/>
                </a:solidFill>
              </a:rPr>
              <a:t>Data Offer</a:t>
            </a:r>
          </a:p>
        </p:txBody>
      </p:sp>
      <p:sp>
        <p:nvSpPr>
          <p:cNvPr id="23" name="TextBox 22">
            <a:extLst>
              <a:ext uri="{FF2B5EF4-FFF2-40B4-BE49-F238E27FC236}">
                <a16:creationId xmlns:a16="http://schemas.microsoft.com/office/drawing/2014/main" xmlns="" id="{99DDA554-DBE9-7B48-BF49-1F10E356B10F}"/>
              </a:ext>
            </a:extLst>
          </p:cNvPr>
          <p:cNvSpPr txBox="1"/>
          <p:nvPr/>
        </p:nvSpPr>
        <p:spPr>
          <a:xfrm>
            <a:off x="938398" y="2249488"/>
            <a:ext cx="16889982" cy="3046988"/>
          </a:xfrm>
          <a:prstGeom prst="rect">
            <a:avLst/>
          </a:prstGeom>
          <a:noFill/>
        </p:spPr>
        <p:txBody>
          <a:bodyPr wrap="square" rtlCol="0">
            <a:spAutoFit/>
          </a:bodyPr>
          <a:lstStyle/>
          <a:p>
            <a:pPr algn="l"/>
            <a:endParaRPr lang="en-US" sz="3200" dirty="0"/>
          </a:p>
          <a:p>
            <a:pPr marL="571500" indent="-571500" algn="l">
              <a:buFont typeface="Wingdings" charset="2"/>
              <a:buChar char="q"/>
            </a:pPr>
            <a:r>
              <a:rPr lang="en-US" sz="3200" dirty="0">
                <a:solidFill>
                  <a:prstClr val="black"/>
                </a:solidFill>
              </a:rPr>
              <a:t>The usage of DIAS services is directly engaged between a Third-Party user and a DIAS Provider on the basis of:</a:t>
            </a:r>
          </a:p>
          <a:p>
            <a:pPr marL="2400300" lvl="2" indent="-571500" algn="l">
              <a:buFont typeface="Arial"/>
              <a:buChar char="•"/>
            </a:pPr>
            <a:r>
              <a:rPr lang="en-US" sz="3200" dirty="0"/>
              <a:t>The services offered by the DIAS (Service Offer) </a:t>
            </a:r>
          </a:p>
          <a:p>
            <a:pPr marL="2400300" lvl="2" indent="-571500" algn="l">
              <a:buFont typeface="Arial"/>
              <a:buChar char="•"/>
            </a:pPr>
            <a:r>
              <a:rPr lang="en-US" sz="3200" dirty="0"/>
              <a:t>The data available through DIAS (Data Offer)</a:t>
            </a:r>
          </a:p>
          <a:p>
            <a:pPr marL="2400300" lvl="2" indent="-571500" algn="l">
              <a:buFont typeface="Arial"/>
              <a:buChar char="•"/>
            </a:pPr>
            <a:r>
              <a:rPr lang="en-US" sz="3200" dirty="0"/>
              <a:t>The Service Level Agreement offered by the DIAS provider </a:t>
            </a:r>
          </a:p>
        </p:txBody>
      </p:sp>
      <p:sp>
        <p:nvSpPr>
          <p:cNvPr id="24" name="Rectangle 23">
            <a:extLst>
              <a:ext uri="{FF2B5EF4-FFF2-40B4-BE49-F238E27FC236}">
                <a16:creationId xmlns:a16="http://schemas.microsoft.com/office/drawing/2014/main" xmlns="" id="{DD41134E-EB14-C741-9F5C-4932CFBCF57E}"/>
              </a:ext>
            </a:extLst>
          </p:cNvPr>
          <p:cNvSpPr/>
          <p:nvPr/>
        </p:nvSpPr>
        <p:spPr>
          <a:xfrm>
            <a:off x="1188385" y="9812937"/>
            <a:ext cx="15616360" cy="1077218"/>
          </a:xfrm>
          <a:prstGeom prst="rect">
            <a:avLst/>
          </a:prstGeom>
        </p:spPr>
        <p:txBody>
          <a:bodyPr wrap="square">
            <a:spAutoFit/>
          </a:bodyPr>
          <a:lstStyle/>
          <a:p>
            <a:pPr marL="571500" indent="-571500" algn="l">
              <a:buFont typeface="Arial"/>
              <a:buChar char="•"/>
            </a:pPr>
            <a:endParaRPr lang="en-US" sz="3200" dirty="0"/>
          </a:p>
          <a:p>
            <a:pPr marL="571500" indent="-571500" algn="l">
              <a:buFont typeface="Wingdings" charset="2"/>
              <a:buChar char="q"/>
            </a:pPr>
            <a:r>
              <a:rPr lang="en-US" sz="3200" dirty="0"/>
              <a:t>DIAS offering is public information accessible through each DIAS service portal.  </a:t>
            </a:r>
          </a:p>
        </p:txBody>
      </p:sp>
    </p:spTree>
    <p:extLst>
      <p:ext uri="{BB962C8B-B14F-4D97-AF65-F5344CB8AC3E}">
        <p14:creationId xmlns:p14="http://schemas.microsoft.com/office/powerpoint/2010/main" val="286731877"/>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1007</TotalTime>
  <Words>1120</Words>
  <Application>Microsoft Office PowerPoint</Application>
  <PresentationFormat>Custom</PresentationFormat>
  <Paragraphs>172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White</vt:lpstr>
      <vt:lpstr>PowerPoint Presentation</vt:lpstr>
      <vt:lpstr>PowerPoint Presentation</vt:lpstr>
      <vt:lpstr>The new paradigm of the Sentinels operations, with more than 7 Million products available for download open &amp; free for any users and a download ratio of 10 times the input volume per mission demands bringing together the data and the user processing.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De Salvo</dc:creator>
  <cp:lastModifiedBy>Paola De Salvo</cp:lastModifiedBy>
  <cp:revision>13</cp:revision>
  <dcterms:modified xsi:type="dcterms:W3CDTF">2018-04-30T12:00:06Z</dcterms:modified>
</cp:coreProperties>
</file>