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8" r:id="rId4"/>
    <p:sldId id="272" r:id="rId5"/>
    <p:sldId id="269" r:id="rId6"/>
    <p:sldId id="274" r:id="rId7"/>
    <p:sldId id="273" r:id="rId8"/>
    <p:sldId id="257" r:id="rId9"/>
    <p:sldId id="262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120" y="25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idas-portal.jrc.it/discovery/midas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data-bioeconomy.jrc.ec.europa.e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uropeandataportal.eu/" TargetMode="External"/><Relationship Id="rId5" Type="http://schemas.openxmlformats.org/officeDocument/2006/relationships/hyperlink" Target="http://data.europa.eu/euodp" TargetMode="External"/><Relationship Id="rId4" Type="http://schemas.openxmlformats.org/officeDocument/2006/relationships/hyperlink" Target="http://www.geoportal.org/" TargetMode="External"/><Relationship Id="rId9" Type="http://schemas.openxmlformats.org/officeDocument/2006/relationships/hyperlink" Target="http://apps.webofknowledge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hsl.jrc.ec.europa.e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 slides-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970538" y="4758734"/>
            <a:ext cx="20079215" cy="250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9600" dirty="0" smtClean="0"/>
              <a:t>The Global Human Settlement Layer</a:t>
            </a:r>
          </a:p>
          <a:p>
            <a:r>
              <a:rPr lang="en-US" sz="6000" dirty="0" smtClean="0"/>
              <a:t>Lightening talk, 2</a:t>
            </a:r>
            <a:r>
              <a:rPr lang="en-US" sz="6000" baseline="30000" dirty="0" smtClean="0"/>
              <a:t>nd</a:t>
            </a:r>
            <a:r>
              <a:rPr lang="en-US" sz="6000" dirty="0" smtClean="0"/>
              <a:t> May</a:t>
            </a:r>
            <a:endParaRPr sz="6000" dirty="0"/>
          </a:p>
        </p:txBody>
      </p:sp>
      <p:sp>
        <p:nvSpPr>
          <p:cNvPr id="124" name="Shape 124"/>
          <p:cNvSpPr/>
          <p:nvPr/>
        </p:nvSpPr>
        <p:spPr>
          <a:xfrm>
            <a:off x="1938145" y="8265467"/>
            <a:ext cx="20569734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Martino Pesaresi </a:t>
            </a:r>
            <a:r>
              <a:rPr dirty="0" smtClean="0"/>
              <a:t>/ </a:t>
            </a:r>
            <a:r>
              <a:rPr lang="en-US" dirty="0" smtClean="0"/>
              <a:t>Scientific Official </a:t>
            </a:r>
            <a:r>
              <a:rPr dirty="0" smtClean="0"/>
              <a:t>/ </a:t>
            </a:r>
            <a:r>
              <a:rPr lang="en-US" dirty="0" smtClean="0"/>
              <a:t>European Commission, Joint Research Centre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22524" y="1060628"/>
            <a:ext cx="1700305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 smtClean="0">
                <a:solidFill>
                  <a:schemeClr val="accent6">
                    <a:lumOff val="-21524"/>
                  </a:schemeClr>
                </a:solidFill>
              </a:rPr>
              <a:t> #2May_Session4 </a:t>
            </a:r>
            <a:r>
              <a:rPr dirty="0" smtClean="0">
                <a:solidFill>
                  <a:srgbClr val="A6AAA9"/>
                </a:solidFill>
              </a:rPr>
              <a:t>/</a:t>
            </a:r>
            <a:r>
              <a:rPr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The Global Human Settlement Layer basic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38" name="planet-26381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04" y="2715758"/>
            <a:ext cx="24403608" cy="9001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7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4" y="4265712"/>
            <a:ext cx="10360527" cy="598697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606824" y="3545632"/>
            <a:ext cx="10041531" cy="3853746"/>
            <a:chOff x="7369747" y="1602896"/>
            <a:chExt cx="10450775" cy="3192520"/>
          </a:xfrm>
        </p:grpSpPr>
        <p:sp>
          <p:nvSpPr>
            <p:cNvPr id="20" name="Oval 19"/>
            <p:cNvSpPr/>
            <p:nvPr/>
          </p:nvSpPr>
          <p:spPr>
            <a:xfrm>
              <a:off x="11587415" y="4003328"/>
              <a:ext cx="432048" cy="79208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69747" y="1602896"/>
              <a:ext cx="10450775" cy="792390"/>
            </a:xfrm>
            <a:prstGeom prst="rect">
              <a:avLst/>
            </a:prstGeom>
            <a:solidFill>
              <a:schemeClr val="tx1">
                <a:alpha val="77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Symbolic Machine Learning 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 approach inspired to DNA sequencing and characterization</a:t>
              </a:r>
              <a:endPara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2" name="Elbow Connector 21"/>
            <p:cNvCxnSpPr>
              <a:stCxn id="21" idx="2"/>
              <a:endCxn id="20" idx="6"/>
            </p:cNvCxnSpPr>
            <p:nvPr/>
          </p:nvCxnSpPr>
          <p:spPr>
            <a:xfrm rot="5400000">
              <a:off x="11305255" y="3109493"/>
              <a:ext cx="2004086" cy="575673"/>
            </a:xfrm>
            <a:prstGeom prst="bentConnector2">
              <a:avLst/>
            </a:prstGeom>
            <a:ln w="76200" cmpd="sng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063778" y="8963686"/>
            <a:ext cx="6718507" cy="2100711"/>
            <a:chOff x="8692754" y="6261595"/>
            <a:chExt cx="7657607" cy="2064619"/>
          </a:xfrm>
        </p:grpSpPr>
        <p:sp>
          <p:nvSpPr>
            <p:cNvPr id="24" name="TextBox 23"/>
            <p:cNvSpPr txBox="1"/>
            <p:nvPr/>
          </p:nvSpPr>
          <p:spPr>
            <a:xfrm>
              <a:off x="8692754" y="7509494"/>
              <a:ext cx="7657607" cy="816720"/>
            </a:xfrm>
            <a:prstGeom prst="rect">
              <a:avLst/>
            </a:prstGeom>
            <a:solidFill>
              <a:schemeClr val="tx1">
                <a:alpha val="72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Spatial Data Modelling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 models </a:t>
              </a:r>
              <a:r>
                <a:rPr lang="en-US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facilitating the science2policy</a:t>
              </a:r>
              <a:endPara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1725557" y="6261595"/>
              <a:ext cx="293906" cy="56179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  <p:cxnSp>
          <p:nvCxnSpPr>
            <p:cNvPr id="26" name="Elbow Connector 25"/>
            <p:cNvCxnSpPr>
              <a:stCxn id="24" idx="0"/>
              <a:endCxn id="25" idx="6"/>
            </p:cNvCxnSpPr>
            <p:nvPr/>
          </p:nvCxnSpPr>
          <p:spPr>
            <a:xfrm rot="16200000" flipV="1">
              <a:off x="11787010" y="6774945"/>
              <a:ext cx="967002" cy="502096"/>
            </a:xfrm>
            <a:prstGeom prst="bentConnector2">
              <a:avLst/>
            </a:prstGeom>
            <a:ln w="76200" cmpd="sng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0967957" y="5954919"/>
            <a:ext cx="3744323" cy="3580382"/>
            <a:chOff x="16384320" y="3211240"/>
            <a:chExt cx="2308703" cy="3814752"/>
          </a:xfrm>
        </p:grpSpPr>
        <p:sp>
          <p:nvSpPr>
            <p:cNvPr id="28" name="TextBox 27"/>
            <p:cNvSpPr txBox="1"/>
            <p:nvPr/>
          </p:nvSpPr>
          <p:spPr>
            <a:xfrm>
              <a:off x="16722945" y="4030869"/>
              <a:ext cx="1970078" cy="2852934"/>
            </a:xfrm>
            <a:prstGeom prst="rect">
              <a:avLst/>
            </a:prstGeom>
            <a:solidFill>
              <a:schemeClr val="tx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Spatial-Temporal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Harmonized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Global</a:t>
              </a: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Data</a:t>
              </a: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(GRIDS)</a:t>
              </a:r>
              <a:endParaRPr lang="en-GB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Right Brace 28"/>
            <p:cNvSpPr/>
            <p:nvPr/>
          </p:nvSpPr>
          <p:spPr>
            <a:xfrm>
              <a:off x="16384320" y="3211240"/>
              <a:ext cx="354443" cy="3814752"/>
            </a:xfrm>
            <a:prstGeom prst="rightBrac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19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852597" y="6962956"/>
            <a:ext cx="8516207" cy="2951362"/>
            <a:chOff x="14852597" y="6962956"/>
            <a:chExt cx="8516207" cy="2951362"/>
          </a:xfrm>
        </p:grpSpPr>
        <p:sp>
          <p:nvSpPr>
            <p:cNvPr id="2" name="Striped Right Arrow 1"/>
            <p:cNvSpPr/>
            <p:nvPr/>
          </p:nvSpPr>
          <p:spPr>
            <a:xfrm>
              <a:off x="14852597" y="6962956"/>
              <a:ext cx="1728192" cy="1564308"/>
            </a:xfrm>
            <a:prstGeom prst="stripedRightArrow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960092" y="7287958"/>
              <a:ext cx="6408712" cy="2626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Data4Policy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bg1"/>
                </a:solidFill>
              </a:endParaRP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Helvetica Light"/>
                </a:rPr>
                <a:t>Public data for</a:t>
              </a:r>
              <a:r>
                <a:rPr lang="en-US" sz="3200" dirty="0" smtClean="0">
                  <a:solidFill>
                    <a:schemeClr val="bg1"/>
                  </a:solidFill>
                </a:rPr>
                <a:t> public policies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 smtClean="0">
                  <a:solidFill>
                    <a:schemeClr val="bg1"/>
                  </a:solidFill>
                </a:rPr>
                <a:t>Evidence-based decision support</a:t>
              </a: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Helvetica Light"/>
                </a:rPr>
                <a:t> 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784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22524" y="1060628"/>
            <a:ext cx="1700305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 smtClean="0">
                <a:solidFill>
                  <a:schemeClr val="accent6">
                    <a:lumOff val="-21524"/>
                  </a:schemeClr>
                </a:solidFill>
              </a:rPr>
              <a:t> #2May_Session4 </a:t>
            </a:r>
            <a:r>
              <a:rPr dirty="0" smtClean="0">
                <a:solidFill>
                  <a:srgbClr val="A6AAA9"/>
                </a:solidFill>
              </a:rPr>
              <a:t>/</a:t>
            </a:r>
            <a:r>
              <a:rPr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The Global Human Settlement Layer basic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38" name="planet-26381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04" y="2715758"/>
            <a:ext cx="24403608" cy="90013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382688" y="3185592"/>
            <a:ext cx="2256115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Operates in a open and free data and methods access policy (open input, open method, open output)</a:t>
            </a:r>
          </a:p>
          <a:p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Reproducible</a:t>
            </a:r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scientifically defendable, fine-scale, synoptic, complete, planetary-size, and cost-effective information production</a:t>
            </a:r>
          </a:p>
          <a:p>
            <a:endParaRPr lang="en-US" sz="5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Facilitating </a:t>
            </a:r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sharing and multilateral democratization of the information production, collective knowledge building </a:t>
            </a:r>
          </a:p>
        </p:txBody>
      </p:sp>
    </p:spTree>
    <p:extLst>
      <p:ext uri="{BB962C8B-B14F-4D97-AF65-F5344CB8AC3E}">
        <p14:creationId xmlns:p14="http://schemas.microsoft.com/office/powerpoint/2010/main" val="34529429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22524" y="1060628"/>
            <a:ext cx="1700305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 smtClean="0">
                <a:solidFill>
                  <a:schemeClr val="accent6">
                    <a:lumOff val="-21524"/>
                  </a:schemeClr>
                </a:solidFill>
              </a:rPr>
              <a:t> #2May_Session4 </a:t>
            </a:r>
            <a:r>
              <a:rPr dirty="0" smtClean="0">
                <a:solidFill>
                  <a:srgbClr val="A6AAA9"/>
                </a:solidFill>
              </a:rPr>
              <a:t>/</a:t>
            </a:r>
            <a:r>
              <a:rPr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The Global Human Settlement Layer basic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38" name="planet-26381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04" y="2715758"/>
            <a:ext cx="24403608" cy="90013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2805235"/>
            <a:ext cx="24384000" cy="867929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main GIS GRID DATABASE </a:t>
            </a:r>
            <a:r>
              <a:rPr lang="en-US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 (R2016)</a:t>
            </a:r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GHS-BU Density </a:t>
            </a:r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roofed buildings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10-80m scale/detail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250m  1km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 algn="l">
              <a:buFontTx/>
              <a:buAutoNum type="arabicPeriod"/>
            </a:pPr>
            <a:r>
              <a:rPr lang="en-US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GHS-POP Density </a:t>
            </a:r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resident people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250m scale/detail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1km 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 algn="l">
              <a:buFontTx/>
              <a:buAutoNum type="arabicPeriod"/>
            </a:pPr>
            <a:r>
              <a:rPr lang="en-US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GHS-SMOD Urban-Rural settlement classification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1km scale/detail</a:t>
            </a:r>
          </a:p>
          <a:p>
            <a:pPr algn="l"/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new main GIS VECTOR DATABASE </a:t>
            </a:r>
            <a:r>
              <a:rPr lang="en-US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 (R2018)</a:t>
            </a:r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global </a:t>
            </a:r>
            <a:r>
              <a:rPr lang="en-US" sz="5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 </a:t>
            </a:r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centers database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than 10.000 individual cities &gt; 50K reported, population, land cover/land use, environmental measures, exposure to natural hazards, in the city-specific geographical frame</a:t>
            </a:r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the above multi-temporal from 1975 until today </a:t>
            </a:r>
          </a:p>
        </p:txBody>
      </p:sp>
      <p:sp>
        <p:nvSpPr>
          <p:cNvPr id="6" name="Shape 122"/>
          <p:cNvSpPr/>
          <p:nvPr/>
        </p:nvSpPr>
        <p:spPr>
          <a:xfrm rot="21181888">
            <a:off x="7276419" y="3897224"/>
            <a:ext cx="16811517" cy="5457904"/>
          </a:xfrm>
          <a:prstGeom prst="rect">
            <a:avLst/>
          </a:prstGeom>
          <a:solidFill>
            <a:schemeClr val="tx1">
              <a:alpha val="83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data published on JRC </a:t>
            </a: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Open </a:t>
            </a:r>
            <a:r>
              <a:rPr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Data Catalogue</a:t>
            </a:r>
            <a:endParaRPr lang="en-US" sz="4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brokered</a:t>
            </a:r>
            <a:r>
              <a:rPr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by</a:t>
            </a: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GEOSS and</a:t>
            </a:r>
            <a:r>
              <a:rPr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other catalogues (Aug 2017):</a:t>
            </a:r>
          </a:p>
          <a:p>
            <a:pPr marL="571500" indent="-571500" algn="l" defTabSz="457200">
              <a:buFont typeface="Arial" panose="020B0604020202020204" pitchFamily="34" charset="0"/>
              <a:buChar char="•"/>
              <a:defRPr sz="1500" u="sng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GEOSS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portal: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http://www.geoportal.org/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571500" indent="-571500" algn="l" defTabSz="457200">
              <a:buFont typeface="Arial" panose="020B0604020202020204" pitchFamily="34" charset="0"/>
              <a:buChar char="•"/>
              <a:defRPr sz="1500" u="sng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EU Open Data Portal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5"/>
              </a:rPr>
              <a:t>http://data.europa.eu/euodp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571500" indent="-571500" algn="l" defTabSz="457200">
              <a:buFont typeface="Arial" panose="020B0604020202020204" pitchFamily="34" charset="0"/>
              <a:buChar char="•"/>
              <a:defRPr sz="1500" u="sng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EU Data portal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6"/>
              </a:rPr>
              <a:t>https://www.europeandataportal.eu/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571500" indent="-571500" algn="l" defTabSz="457200">
              <a:buFont typeface="Arial" panose="020B0604020202020204" pitchFamily="34" charset="0"/>
              <a:buChar char="•"/>
              <a:defRPr sz="1500" u="sng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BioEconomy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Data Catalogue: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7"/>
              </a:rPr>
              <a:t>https://data-bioeconomy.jrc.ec.europa.eu/</a:t>
            </a:r>
          </a:p>
          <a:p>
            <a:pPr marL="571500" indent="-571500" algn="l" defTabSz="457200">
              <a:buFont typeface="Arial" panose="020B0604020202020204" pitchFamily="34" charset="0"/>
              <a:buChar char="•"/>
              <a:defRPr sz="1500" u="sng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MIDAS catalogue: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8"/>
              </a:rPr>
              <a:t>http://midas-portal.jrc.it/discovery/midas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8"/>
              </a:rPr>
              <a:t>/</a:t>
            </a:r>
          </a:p>
          <a:p>
            <a:pPr marL="571500" indent="-571500" algn="l" defTabSz="457200">
              <a:buFont typeface="Arial" panose="020B0604020202020204" pitchFamily="34" charset="0"/>
              <a:buChar char="•"/>
              <a:defRPr sz="1500" u="sng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Thomson Reuters Web of Knowledge: </a:t>
            </a:r>
            <a:r>
              <a:rPr lang="en-US" sz="3600" u="sng" dirty="0">
                <a:solidFill>
                  <a:schemeClr val="accent2">
                    <a:lumMod val="60000"/>
                    <a:lumOff val="40000"/>
                  </a:schemeClr>
                </a:solidFill>
                <a:uFill>
                  <a:solidFill>
                    <a:srgbClr val="0433FF"/>
                  </a:solidFill>
                </a:uFill>
                <a:hlinkClick r:id="rId9"/>
              </a:rPr>
              <a:t>http://apps.webofknowledge.com</a:t>
            </a:r>
          </a:p>
          <a:p>
            <a:pPr algn="l" defTabSz="457200">
              <a:defRPr sz="1500" u="sng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878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22524" y="1060628"/>
            <a:ext cx="1700305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 smtClean="0">
                <a:solidFill>
                  <a:schemeClr val="accent6">
                    <a:lumOff val="-21524"/>
                  </a:schemeClr>
                </a:solidFill>
              </a:rPr>
              <a:t> #2May_Session4 </a:t>
            </a:r>
            <a:r>
              <a:rPr dirty="0" smtClean="0">
                <a:solidFill>
                  <a:srgbClr val="A6AAA9"/>
                </a:solidFill>
              </a:rPr>
              <a:t>/</a:t>
            </a:r>
            <a:r>
              <a:rPr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The Global Human Settlement Layer basic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38" name="planet-26381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04" y="2715758"/>
            <a:ext cx="24403608" cy="90013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26704" y="2933205"/>
            <a:ext cx="15224267" cy="8566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Since first GHSL release October 2016 (19 months):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53,950 new accesses to the GHSL web platform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More than 3,600 full GHSL data package download from the JRC open Data Platform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More </a:t>
            </a:r>
            <a:r>
              <a:rPr lang="en-US" dirty="0">
                <a:solidFill>
                  <a:schemeClr val="bg1"/>
                </a:solidFill>
              </a:rPr>
              <a:t>than 150 </a:t>
            </a:r>
            <a:r>
              <a:rPr lang="en-US" dirty="0" smtClean="0">
                <a:solidFill>
                  <a:schemeClr val="bg1"/>
                </a:solidFill>
              </a:rPr>
              <a:t>scientists </a:t>
            </a:r>
            <a:r>
              <a:rPr lang="en-US" dirty="0">
                <a:solidFill>
                  <a:schemeClr val="bg1"/>
                </a:solidFill>
              </a:rPr>
              <a:t>and policy makers belonging to 85 different </a:t>
            </a:r>
            <a:r>
              <a:rPr lang="en-US" dirty="0" smtClean="0">
                <a:solidFill>
                  <a:schemeClr val="bg1"/>
                </a:solidFill>
              </a:rPr>
              <a:t>organizations </a:t>
            </a:r>
            <a:r>
              <a:rPr lang="en-US" sz="3600" dirty="0" smtClean="0">
                <a:solidFill>
                  <a:schemeClr val="bg1"/>
                </a:solidFill>
              </a:rPr>
              <a:t>(academies</a:t>
            </a:r>
            <a:r>
              <a:rPr lang="en-US" sz="3600" dirty="0">
                <a:solidFill>
                  <a:schemeClr val="bg1"/>
                </a:solidFill>
              </a:rPr>
              <a:t>, international stakeholders, governmental bodies and the private </a:t>
            </a:r>
            <a:r>
              <a:rPr lang="en-US" sz="3600" dirty="0" smtClean="0">
                <a:solidFill>
                  <a:schemeClr val="bg1"/>
                </a:solidFill>
              </a:rPr>
              <a:t>sector)</a:t>
            </a:r>
            <a:r>
              <a:rPr lang="en-US" dirty="0" smtClean="0">
                <a:solidFill>
                  <a:schemeClr val="bg1"/>
                </a:solidFill>
              </a:rPr>
              <a:t> joined the GEO Human Planet Initiative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27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922524" y="675908"/>
            <a:ext cx="13401104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4000" dirty="0" smtClean="0">
                <a:solidFill>
                  <a:schemeClr val="accent6">
                    <a:lumOff val="-21524"/>
                  </a:schemeClr>
                </a:solidFill>
              </a:rPr>
              <a:t> #2May_Session4 </a:t>
            </a:r>
            <a:r>
              <a:rPr dirty="0" smtClean="0">
                <a:solidFill>
                  <a:srgbClr val="A6AAA9"/>
                </a:solidFill>
              </a:rPr>
              <a:t>/</a:t>
            </a:r>
            <a:r>
              <a:rPr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The Atlas of the Human Planet</a:t>
            </a:r>
          </a:p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>
                <a:solidFill>
                  <a:schemeClr val="accent1"/>
                </a:solidFill>
              </a:rPr>
              <a:t>GEO Human Planet Initiative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38" name="planet-26381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04" y="2715758"/>
            <a:ext cx="24403608" cy="9001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95" y="2737461"/>
            <a:ext cx="5760639" cy="8895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633" y="2800114"/>
            <a:ext cx="5720065" cy="88326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03597" y="10674424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4400" dirty="0">
                <a:solidFill>
                  <a:srgbClr val="005FAA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  <a:hlinkClick r:id="rId6"/>
              </a:rPr>
              <a:t>http://ghsl.jrc.ec.europa.eu/atlasOverview.php/</a:t>
            </a:r>
            <a:endParaRPr lang="en-US" altLang="ja-JP" sz="4400" kern="0" dirty="0">
              <a:solidFill>
                <a:srgbClr val="005FAA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3597" y="5239984"/>
            <a:ext cx="12290207" cy="4719241"/>
          </a:xfrm>
          <a:prstGeom prst="rect">
            <a:avLst/>
          </a:prstGeom>
          <a:solidFill>
            <a:schemeClr val="tx1">
              <a:alpha val="23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post-2015 international frameworks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Sendai Framework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for Disaster Risk Reduction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Agenda </a:t>
            </a:r>
            <a:r>
              <a:rPr lang="en-US" dirty="0">
                <a:solidFill>
                  <a:schemeClr val="bg1"/>
                </a:solidFill>
              </a:rPr>
              <a:t>2030 for Sustainable </a:t>
            </a:r>
            <a:r>
              <a:rPr lang="en-US" dirty="0" smtClean="0">
                <a:solidFill>
                  <a:schemeClr val="bg1"/>
                </a:solidFill>
              </a:rPr>
              <a:t>Development</a:t>
            </a:r>
          </a:p>
          <a:p>
            <a:pPr algn="l"/>
            <a:r>
              <a:rPr kumimoji="0" lang="en-US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New Urban Agenda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9336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itle slides-1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6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511803" y="6563660"/>
            <a:ext cx="9009572" cy="223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889869" y="9087343"/>
            <a:ext cx="18299881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m</a:t>
            </a:r>
            <a:r>
              <a:rPr lang="en-US" dirty="0" smtClean="0"/>
              <a:t>artino.pesaresi</a:t>
            </a:r>
            <a:r>
              <a:rPr dirty="0" smtClean="0"/>
              <a:t>@</a:t>
            </a:r>
            <a:r>
              <a:rPr lang="en-US" dirty="0" smtClean="0"/>
              <a:t>ec.europa.eu</a:t>
            </a:r>
            <a:r>
              <a:rPr dirty="0" smtClean="0"/>
              <a:t> </a:t>
            </a:r>
            <a:r>
              <a:rPr dirty="0"/>
              <a:t>/ </a:t>
            </a:r>
            <a:r>
              <a:rPr lang="en-US" dirty="0"/>
              <a:t>http://</a:t>
            </a:r>
            <a:r>
              <a:rPr lang="en-US" dirty="0" smtClean="0"/>
              <a:t>ghsl.jrc.ec.europa.eu</a:t>
            </a:r>
            <a:r>
              <a:rPr dirty="0" smtClean="0"/>
              <a:t> </a:t>
            </a:r>
            <a:r>
              <a:rPr dirty="0"/>
              <a:t>/ </a:t>
            </a:r>
            <a:r>
              <a:rPr lang="en-US" dirty="0" smtClean="0"/>
              <a:t>twitter #GHSL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343</Words>
  <Application>Microsoft Office PowerPoint</Application>
  <PresentationFormat>Custom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Helvetica</vt:lpstr>
      <vt:lpstr>Helvetica Light</vt:lpstr>
      <vt:lpstr>Helvetica Neue</vt:lpstr>
      <vt:lpstr>Verdana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Administrator</cp:lastModifiedBy>
  <cp:revision>34</cp:revision>
  <dcterms:modified xsi:type="dcterms:W3CDTF">2018-05-01T15:22:34Z</dcterms:modified>
</cp:coreProperties>
</file>